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5" r:id="rId2"/>
    <p:sldId id="261" r:id="rId3"/>
    <p:sldId id="259" r:id="rId4"/>
    <p:sldId id="267" r:id="rId5"/>
    <p:sldId id="268" r:id="rId6"/>
    <p:sldId id="271" r:id="rId7"/>
    <p:sldId id="269" r:id="rId8"/>
    <p:sldId id="270" r:id="rId9"/>
    <p:sldId id="276" r:id="rId10"/>
    <p:sldId id="273" r:id="rId11"/>
    <p:sldId id="274" r:id="rId12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5" autoAdjust="0"/>
  </p:normalViewPr>
  <p:slideViewPr>
    <p:cSldViewPr>
      <p:cViewPr>
        <p:scale>
          <a:sx n="100" d="100"/>
          <a:sy n="100" d="100"/>
        </p:scale>
        <p:origin x="-146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5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9A2B2-6AF0-44EF-98F4-F908C38AC28C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8186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6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83C4D-22B5-4A7B-901D-1E643F5054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120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04215"/>
            <a:ext cx="8640960" cy="4421129"/>
          </a:xfrm>
        </p:spPr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1. Краткий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анализ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работы ГМО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за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2016-2017 уч. г.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2.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О преподавании учебного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предмета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«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Технология» в условиях реализации ФГОС </a:t>
            </a:r>
            <a:endParaRPr lang="ru-RU" b="1" dirty="0" smtClean="0">
              <a:solidFill>
                <a:srgbClr val="FFFF00"/>
              </a:solidFill>
              <a:latin typeface="+mj-lt"/>
            </a:endParaRP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ООО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в общеобразовательных учреждениях </a:t>
            </a:r>
            <a:endParaRPr lang="ru-RU" b="1" dirty="0" smtClean="0">
              <a:solidFill>
                <a:srgbClr val="FFFF00"/>
              </a:solidFill>
              <a:latin typeface="+mj-lt"/>
            </a:endParaRP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(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организациях) города Сургута в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2017-2018 у. г.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3. Планирование деятельности ГМО на 2017-2018 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учебный год.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+mj-lt"/>
              </a:rPr>
              <a:t>4.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Особенности реализации ФГОС ООО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в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параллели 7-х классов. 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Семинарское занятие: «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Стендовый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урок </a:t>
            </a:r>
          </a:p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   технологии </a:t>
            </a:r>
            <a:r>
              <a:rPr lang="ru-RU" b="1" dirty="0">
                <a:solidFill>
                  <a:srgbClr val="FFFF00"/>
                </a:solidFill>
                <a:latin typeface="+mj-lt"/>
              </a:rPr>
              <a:t>для </a:t>
            </a:r>
            <a:r>
              <a:rPr lang="ru-RU" b="1" dirty="0" smtClean="0">
                <a:solidFill>
                  <a:srgbClr val="FFFF00"/>
                </a:solidFill>
                <a:latin typeface="+mj-lt"/>
              </a:rPr>
              <a:t>7-х классов».</a:t>
            </a:r>
          </a:p>
          <a:p>
            <a:pPr marL="137160" indent="0">
              <a:buNone/>
            </a:pPr>
            <a:endParaRPr lang="ru-RU" sz="24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Городское методическое объединение </a:t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 технического труда </a:t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Основные вопросы заседания ГМО:</a:t>
            </a:r>
            <a:endParaRPr lang="ru-RU" sz="28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121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Задачи на следующий учебный </a:t>
            </a:r>
            <a:r>
              <a:rPr lang="ru-RU" sz="3200" dirty="0" smtClean="0">
                <a:solidFill>
                  <a:srgbClr val="FFFF00"/>
                </a:solidFill>
              </a:rPr>
              <a:t>год по основным направлениям </a:t>
            </a:r>
            <a:r>
              <a:rPr lang="ru-RU" sz="3200" dirty="0">
                <a:solidFill>
                  <a:srgbClr val="FFFF00"/>
                </a:solidFill>
              </a:rPr>
              <a:t>деятельности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78389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1. Запланировать и провести: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семинарские </a:t>
            </a:r>
            <a:r>
              <a:rPr lang="ru-RU" sz="2400" dirty="0" smtClean="0"/>
              <a:t>занятия:  </a:t>
            </a:r>
            <a:r>
              <a:rPr lang="ru-RU" sz="2400" dirty="0"/>
              <a:t>"Организация деятельности </a:t>
            </a:r>
            <a:r>
              <a:rPr lang="ru-RU" sz="2400" dirty="0" smtClean="0"/>
              <a:t>учителя</a:t>
            </a:r>
          </a:p>
          <a:p>
            <a:r>
              <a:rPr lang="ru-RU" sz="2400" dirty="0" smtClean="0"/>
              <a:t>     технологии </a:t>
            </a:r>
            <a:r>
              <a:rPr lang="ru-RU" sz="2400" dirty="0"/>
              <a:t>в условиях </a:t>
            </a:r>
            <a:r>
              <a:rPr lang="ru-RU" sz="2400" dirty="0" smtClean="0"/>
              <a:t>реализации ФГОС ООО";</a:t>
            </a:r>
            <a:endParaRPr lang="ru-RU" sz="2400" dirty="0"/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консультации  психолога  "</a:t>
            </a:r>
            <a:r>
              <a:rPr lang="ru-RU" sz="2400" dirty="0" smtClean="0"/>
              <a:t>Психолого-педагогическое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сопровождение </a:t>
            </a:r>
            <a:r>
              <a:rPr lang="ru-RU" sz="2400" dirty="0"/>
              <a:t>деятельности начинающего учителя</a:t>
            </a:r>
            <a:r>
              <a:rPr lang="ru-RU" sz="2400" dirty="0" smtClean="0"/>
              <a:t>".</a:t>
            </a:r>
            <a:endParaRPr lang="ru-RU" sz="1200" dirty="0" smtClean="0"/>
          </a:p>
          <a:p>
            <a:endParaRPr lang="ru-RU" sz="1200" dirty="0" smtClean="0"/>
          </a:p>
          <a:p>
            <a:r>
              <a:rPr lang="ru-RU" sz="2400" dirty="0" smtClean="0"/>
              <a:t>2</a:t>
            </a:r>
            <a:r>
              <a:rPr lang="ru-RU" sz="2400" dirty="0"/>
              <a:t>. Привлекать начинающих учителей  к участию в работе </a:t>
            </a:r>
            <a:r>
              <a:rPr lang="ru-RU" sz="2400" dirty="0" smtClean="0"/>
              <a:t>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"</a:t>
            </a:r>
            <a:r>
              <a:rPr lang="ru-RU" sz="2400" dirty="0"/>
              <a:t>Декада молодых </a:t>
            </a:r>
            <a:r>
              <a:rPr lang="ru-RU" sz="2400" dirty="0" smtClean="0"/>
              <a:t>специалистов".</a:t>
            </a:r>
          </a:p>
          <a:p>
            <a:endParaRPr lang="ru-RU" sz="1200" dirty="0"/>
          </a:p>
          <a:p>
            <a:r>
              <a:rPr lang="ru-RU" sz="2400" dirty="0"/>
              <a:t>3. Презентовать ТКУ открытых уроков технологии на </a:t>
            </a:r>
            <a:r>
              <a:rPr lang="ru-RU" sz="2400" dirty="0" smtClean="0"/>
              <a:t>предмет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</a:t>
            </a:r>
            <a:r>
              <a:rPr lang="ru-RU" sz="2400" dirty="0"/>
              <a:t>формирования УУД </a:t>
            </a:r>
            <a:r>
              <a:rPr lang="ru-RU" sz="2400" dirty="0" smtClean="0"/>
              <a:t>учащихся 7-х классов.  </a:t>
            </a:r>
          </a:p>
          <a:p>
            <a:endParaRPr lang="ru-RU" sz="1200" dirty="0"/>
          </a:p>
          <a:p>
            <a:r>
              <a:rPr lang="ru-RU" sz="2400" dirty="0" smtClean="0"/>
              <a:t>4</a:t>
            </a:r>
            <a:r>
              <a:rPr lang="ru-RU" sz="2400" dirty="0"/>
              <a:t>. Привлекать начинающих  учителей технологии к  участию </a:t>
            </a:r>
            <a:r>
              <a:rPr lang="ru-RU" sz="2400" dirty="0" smtClean="0"/>
              <a:t>в</a:t>
            </a:r>
          </a:p>
          <a:p>
            <a:r>
              <a:rPr lang="ru-RU" sz="2400" dirty="0" smtClean="0"/>
              <a:t>    </a:t>
            </a:r>
            <a:r>
              <a:rPr lang="ru-RU" sz="2400" dirty="0"/>
              <a:t>мероприятиях </a:t>
            </a:r>
            <a:r>
              <a:rPr lang="ru-RU" sz="2400" dirty="0" smtClean="0"/>
              <a:t>инженерно-технического направления. </a:t>
            </a:r>
            <a:endParaRPr lang="ru-RU" sz="24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8937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Задачи на следующий учебный </a:t>
            </a:r>
            <a:r>
              <a:rPr lang="ru-RU" sz="3200" dirty="0" smtClean="0">
                <a:solidFill>
                  <a:srgbClr val="FFFF00"/>
                </a:solidFill>
              </a:rPr>
              <a:t>год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по работе </a:t>
            </a:r>
            <a:r>
              <a:rPr lang="ru-RU" sz="3200" dirty="0">
                <a:solidFill>
                  <a:srgbClr val="FFFF00"/>
                </a:solidFill>
              </a:rPr>
              <a:t>с одаренными </a:t>
            </a:r>
            <a:r>
              <a:rPr lang="ru-RU" sz="3200" dirty="0" smtClean="0">
                <a:solidFill>
                  <a:srgbClr val="FFFF00"/>
                </a:solidFill>
              </a:rPr>
              <a:t>детьми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49694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1. Усилить </a:t>
            </a:r>
            <a:r>
              <a:rPr lang="ru-RU" sz="2400" dirty="0"/>
              <a:t>методическую работу по подготовке участников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   - </a:t>
            </a:r>
            <a:r>
              <a:rPr lang="ru-RU" sz="2400" dirty="0"/>
              <a:t>конференции молодых исследователей «Шаг в будущее»;</a:t>
            </a:r>
          </a:p>
          <a:p>
            <a:r>
              <a:rPr lang="ru-RU" sz="2400" dirty="0" smtClean="0"/>
              <a:t>   - </a:t>
            </a:r>
            <a:r>
              <a:rPr lang="ru-RU" sz="2400" dirty="0"/>
              <a:t>всероссийской олимпиады школьников по технологии </a:t>
            </a:r>
            <a:r>
              <a:rPr lang="ru-RU" sz="2400" dirty="0" smtClean="0"/>
              <a:t>в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2017-2018 </a:t>
            </a:r>
            <a:r>
              <a:rPr lang="ru-RU" sz="2400" dirty="0"/>
              <a:t>у</a:t>
            </a:r>
            <a:r>
              <a:rPr lang="ru-RU" sz="2400" dirty="0" smtClean="0"/>
              <a:t>. г</a:t>
            </a:r>
            <a:r>
              <a:rPr lang="ru-RU" sz="2400" dirty="0"/>
              <a:t>.;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городского соревнования юных исследователей «Шаг </a:t>
            </a:r>
            <a:r>
              <a:rPr lang="ru-RU" sz="2400" dirty="0" smtClean="0"/>
              <a:t>в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будущее</a:t>
            </a:r>
            <a:r>
              <a:rPr lang="ru-RU" sz="2400" dirty="0"/>
              <a:t>. Юниор»;  </a:t>
            </a:r>
          </a:p>
          <a:p>
            <a:r>
              <a:rPr lang="ru-RU" sz="2400" dirty="0" smtClean="0"/>
              <a:t>   - </a:t>
            </a:r>
            <a:r>
              <a:rPr lang="ru-RU" sz="2400" dirty="0"/>
              <a:t>выставки технического творчества «От идеи до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воплощения</a:t>
            </a:r>
            <a:r>
              <a:rPr lang="ru-RU" sz="2400" dirty="0"/>
              <a:t>»;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- </a:t>
            </a:r>
            <a:r>
              <a:rPr lang="ru-RU" sz="2400" dirty="0"/>
              <a:t>городских соревнований по радиоуправляемым </a:t>
            </a:r>
            <a:r>
              <a:rPr lang="ru-RU" sz="2400" dirty="0" smtClean="0"/>
              <a:t>моделям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«</a:t>
            </a:r>
            <a:r>
              <a:rPr lang="ru-RU" sz="2400" dirty="0"/>
              <a:t>Автогонки – </a:t>
            </a:r>
            <a:r>
              <a:rPr lang="ru-RU" sz="2400" dirty="0" smtClean="0"/>
              <a:t>2018»;</a:t>
            </a:r>
          </a:p>
          <a:p>
            <a:r>
              <a:rPr lang="ru-RU" sz="2400" dirty="0"/>
              <a:t>   -  </a:t>
            </a:r>
            <a:r>
              <a:rPr lang="ru-RU" sz="2400" dirty="0" smtClean="0"/>
              <a:t>конкурса </a:t>
            </a:r>
            <a:r>
              <a:rPr lang="ru-RU" sz="2400" dirty="0"/>
              <a:t>«Чудеса науки и техники» для учащихся 5-8 </a:t>
            </a:r>
            <a:r>
              <a:rPr lang="ru-RU" sz="2400" dirty="0" err="1" smtClean="0"/>
              <a:t>кл</a:t>
            </a:r>
            <a:r>
              <a:rPr lang="ru-RU" sz="2400" dirty="0" smtClean="0"/>
              <a:t>.</a:t>
            </a:r>
            <a:endParaRPr lang="ru-RU" sz="2400" dirty="0"/>
          </a:p>
          <a:p>
            <a:endParaRPr lang="ru-RU" sz="1200" dirty="0" smtClean="0"/>
          </a:p>
          <a:p>
            <a:pPr marL="457200" indent="-457200">
              <a:buAutoNum type="arabicPeriod" startAt="2"/>
            </a:pPr>
            <a:r>
              <a:rPr lang="ru-RU" sz="2400" dirty="0" smtClean="0"/>
              <a:t>Организовать проведение </a:t>
            </a:r>
            <a:r>
              <a:rPr lang="ru-RU" sz="2400" dirty="0"/>
              <a:t>семинаров-практикумов, </a:t>
            </a:r>
            <a:endParaRPr lang="ru-RU" sz="2400" dirty="0" smtClean="0"/>
          </a:p>
          <a:p>
            <a:r>
              <a:rPr lang="ru-RU" sz="2400" dirty="0" smtClean="0"/>
              <a:t>     практических </a:t>
            </a:r>
            <a:r>
              <a:rPr lang="ru-RU" sz="2400" dirty="0"/>
              <a:t>занятий  по передаче опыта по работе с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талантливой </a:t>
            </a:r>
            <a:r>
              <a:rPr lang="ru-RU" sz="2400" dirty="0"/>
              <a:t>молодежью</a:t>
            </a:r>
            <a:r>
              <a:rPr lang="ru-RU" sz="2400" dirty="0" smtClean="0"/>
              <a:t>. </a:t>
            </a:r>
            <a:endParaRPr lang="ru-RU" sz="1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4411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3053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24296"/>
            <a:ext cx="8229600" cy="2476912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4000" b="1" dirty="0" smtClean="0">
                <a:solidFill>
                  <a:srgbClr val="FFFF00"/>
                </a:solidFill>
                <a:latin typeface="+mj-lt"/>
              </a:rPr>
              <a:t>Краткий </a:t>
            </a:r>
            <a:r>
              <a:rPr lang="ru-RU" sz="4000" b="1" dirty="0">
                <a:solidFill>
                  <a:srgbClr val="FFFF00"/>
                </a:solidFill>
                <a:latin typeface="+mj-lt"/>
              </a:rPr>
              <a:t>анализ работы за </a:t>
            </a:r>
            <a:r>
              <a:rPr lang="ru-RU" sz="4000" b="1" dirty="0" smtClean="0">
                <a:solidFill>
                  <a:srgbClr val="FFFF00"/>
                </a:solidFill>
                <a:latin typeface="+mj-lt"/>
              </a:rPr>
              <a:t>2016-2017 </a:t>
            </a:r>
            <a:r>
              <a:rPr lang="ru-RU" sz="4000" b="1" dirty="0">
                <a:solidFill>
                  <a:srgbClr val="FFFF00"/>
                </a:solidFill>
                <a:latin typeface="+mj-lt"/>
              </a:rPr>
              <a:t>учебный </a:t>
            </a:r>
            <a:r>
              <a:rPr lang="ru-RU" sz="4000" b="1" dirty="0" smtClean="0">
                <a:solidFill>
                  <a:srgbClr val="FFFF00"/>
                </a:solidFill>
                <a:latin typeface="+mj-lt"/>
              </a:rPr>
              <a:t>год</a:t>
            </a:r>
            <a:endParaRPr lang="ru-RU" sz="40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Городское методическое объединение </a:t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 технического труда 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334307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+mj-lt"/>
              </a:rPr>
              <a:t>Руководитель городского  методического </a:t>
            </a:r>
            <a:r>
              <a:rPr lang="ru-RU" sz="2400" dirty="0" smtClean="0">
                <a:latin typeface="+mj-lt"/>
              </a:rPr>
              <a:t>объединения:  </a:t>
            </a:r>
            <a:r>
              <a:rPr lang="ru-RU" sz="2400" dirty="0" err="1">
                <a:latin typeface="+mj-lt"/>
              </a:rPr>
              <a:t>Станкевский</a:t>
            </a:r>
            <a:r>
              <a:rPr lang="ru-RU" sz="2400" dirty="0">
                <a:latin typeface="+mj-lt"/>
              </a:rPr>
              <a:t> Николай Михайлович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4463" y="228600"/>
            <a:ext cx="3127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224136"/>
          </a:xfrm>
        </p:spPr>
        <p:txBody>
          <a:bodyPr>
            <a:normAutofit/>
          </a:bodyPr>
          <a:lstStyle/>
          <a:p>
            <a:r>
              <a:rPr lang="ru-RU" sz="32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Основные направления </a:t>
            </a: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деятельности профессионального сообщества 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1844824"/>
            <a:ext cx="849694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Нормативно-правовое и информационное обеспечение</a:t>
            </a:r>
            <a:r>
              <a:rPr kumimoji="0" lang="ru-RU" sz="26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деятельности  </a:t>
            </a:r>
            <a:r>
              <a:rPr lang="ru-RU" sz="2600" dirty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учителей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технологии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ru-RU" sz="1200" dirty="0" smtClean="0">
              <a:solidFill>
                <a:srgbClr val="FFFF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ru-RU" sz="1000" dirty="0" smtClean="0">
              <a:solidFill>
                <a:srgbClr val="FFFF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Повышение профессиональной компетенции    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учителей технологии в условиях введения ФГОС ООО</a:t>
            </a: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Организация работы с одаренными детьми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Организация работы с молодыми специалистами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Реализация </a:t>
            </a:r>
            <a:r>
              <a:rPr lang="ru-RU" sz="2600" dirty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инженерно-технического </a:t>
            </a: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направления</a:t>
            </a: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6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в образовании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Нормативно-правовое и информационное обеспечение деятельности  учителей технологии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420888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j-lt"/>
              </a:rPr>
              <a:t>Нормативно-правовое </a:t>
            </a:r>
            <a:r>
              <a:rPr lang="ru-RU" sz="2800" dirty="0">
                <a:latin typeface="+mj-lt"/>
              </a:rPr>
              <a:t>и информационное обеспечение </a:t>
            </a:r>
            <a:r>
              <a:rPr lang="ru-RU" sz="2800" dirty="0" smtClean="0">
                <a:latin typeface="+mj-lt"/>
              </a:rPr>
              <a:t>деятельности учителей технологии в рамках заседаний ГМО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j-lt"/>
              </a:rPr>
              <a:t>Размещение </a:t>
            </a:r>
            <a:r>
              <a:rPr lang="ru-RU" sz="2800" dirty="0">
                <a:latin typeface="+mj-lt"/>
              </a:rPr>
              <a:t>на сайте </a:t>
            </a:r>
            <a:r>
              <a:rPr lang="ru-RU" sz="2800" dirty="0" err="1">
                <a:latin typeface="+mj-lt"/>
              </a:rPr>
              <a:t>СурВики</a:t>
            </a:r>
            <a:r>
              <a:rPr lang="ru-RU" sz="2800" dirty="0">
                <a:latin typeface="+mj-lt"/>
              </a:rPr>
              <a:t> нормативно-правовых и официальных  документов, информационных материалов, методических рекомендаций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237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Повышение профессиональной </a:t>
            </a:r>
            <a:r>
              <a:rPr lang="ru-RU" sz="3200" dirty="0" smtClean="0">
                <a:solidFill>
                  <a:srgbClr val="FFFF00"/>
                </a:solidFill>
              </a:rPr>
              <a:t>компетенции учителей </a:t>
            </a:r>
            <a:r>
              <a:rPr lang="ru-RU" sz="3200" dirty="0">
                <a:solidFill>
                  <a:srgbClr val="FFFF00"/>
                </a:solidFill>
              </a:rPr>
              <a:t>технологии </a:t>
            </a:r>
            <a:r>
              <a:rPr lang="ru-RU" sz="3200" dirty="0" smtClean="0">
                <a:solidFill>
                  <a:srgbClr val="FFFF00"/>
                </a:solidFill>
              </a:rPr>
              <a:t/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в </a:t>
            </a:r>
            <a:r>
              <a:rPr lang="ru-RU" sz="3200" dirty="0">
                <a:solidFill>
                  <a:srgbClr val="FFFF00"/>
                </a:solidFill>
              </a:rPr>
              <a:t>условиях введения ФГОС ООО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840737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+mj-lt"/>
              </a:rPr>
              <a:t>Обучение новым технологиям, современным формам и методам работы, направленным на реализацию ФГОС </a:t>
            </a:r>
            <a:r>
              <a:rPr lang="ru-RU" sz="2800" dirty="0" smtClean="0">
                <a:latin typeface="+mj-lt"/>
              </a:rPr>
              <a:t>ООО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+mj-lt"/>
              </a:rPr>
              <a:t>Оказание информационной поддержки учителям в реализации государственных образовательных стандартов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9783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Организация работы </a:t>
            </a:r>
            <a:r>
              <a:rPr lang="ru-RU" sz="3200" dirty="0" smtClean="0">
                <a:solidFill>
                  <a:srgbClr val="FFFF00"/>
                </a:solidFill>
              </a:rPr>
              <a:t>в </a:t>
            </a:r>
            <a:r>
              <a:rPr lang="ru-RU" sz="3200" dirty="0">
                <a:solidFill>
                  <a:srgbClr val="FFFF00"/>
                </a:solidFill>
              </a:rPr>
              <a:t>условиях реализации </a:t>
            </a:r>
            <a:r>
              <a:rPr lang="ru-RU" sz="3200" dirty="0" smtClean="0">
                <a:solidFill>
                  <a:srgbClr val="FFFF00"/>
                </a:solidFill>
              </a:rPr>
              <a:t>ФГОС ООО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058069"/>
            <a:ext cx="8928992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МОДУЛЬ ЗАНЯТИЙ ПО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ТЕХНОЛОГИИ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КЛАССЕ. Объект труда – подвес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плакатов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Станкевский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Н.М. МБОУ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СОШ №7).</a:t>
            </a:r>
          </a:p>
          <a:p>
            <a:pPr marL="457200" indent="-457200">
              <a:buAutoNum type="arabicPeriod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Семинар-практикум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: Современный урок технологии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6 классе по теме: «Сортовой прокат. Выполнение чертежа детали из сортового проката с применением ПК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Станкевский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Н.М. МБОУ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СОШ №7).</a:t>
            </a:r>
          </a:p>
          <a:p>
            <a:pPr marL="457200" indent="-457200">
              <a:buAutoNum type="arabicPeriod" startAt="3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Совещание: Итоги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Всероссийского совещания учителей технологии и информатики.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Краткая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информация о работе Образовательного центра «Сириус» в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Сочи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(Слета О.А. МБОУ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СОШ №46 с УИОП).</a:t>
            </a:r>
          </a:p>
          <a:p>
            <a:pPr marL="457200" indent="-457200">
              <a:buAutoNum type="arabicPeriod" startAt="3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Мастер-класс: «Разработка конструкторской и технологической документации с использованием векторной графики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Станкевский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Н.М. МБОУ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СОШ №7).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 startAt="3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Мастер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класс: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«Использование различных графических программ для построения  электрических схем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(Слета О.А. МБОУ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СОШ №46 с УИОП).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 startAt="3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Мастер-класс: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Исследовательская работа учащихся 6-го класса на уроке технологии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», ЛПР по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материаловедению (</a:t>
            </a:r>
            <a:r>
              <a:rPr lang="ru-RU" sz="1900" dirty="0" err="1"/>
              <a:t>Телендий</a:t>
            </a:r>
            <a:r>
              <a:rPr lang="ru-RU" sz="1900" dirty="0"/>
              <a:t> В.Н.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МБОУ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СОШ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№13). </a:t>
            </a:r>
          </a:p>
          <a:p>
            <a:pPr marL="457200" indent="-457200">
              <a:buFontTx/>
              <a:buAutoNum type="arabicPeriod" startAt="3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Семинар-практикум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«Подготовка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и проведение контроля усвоения познавательных УУД по технологии в форме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тестирования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» (Герасев С.И. МБОУ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СОШ №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Слета О.А. МБОУ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СОШ №46 с УИОП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800" kern="0" dirty="0">
                <a:solidFill>
                  <a:srgbClr val="000000"/>
                </a:solidFill>
              </a:rPr>
              <a:t>5</a:t>
            </a: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1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Организация работы </a:t>
            </a:r>
            <a:r>
              <a:rPr lang="ru-RU" sz="3200" dirty="0" smtClean="0">
                <a:solidFill>
                  <a:srgbClr val="FFFF00"/>
                </a:solidFill>
              </a:rPr>
              <a:t>с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одаренными детьми </a:t>
            </a:r>
            <a:r>
              <a:rPr lang="ru-RU" sz="3200" dirty="0">
                <a:solidFill>
                  <a:srgbClr val="FFFF00"/>
                </a:solidFill>
              </a:rPr>
              <a:t>в </a:t>
            </a:r>
            <a:r>
              <a:rPr lang="ru-RU" sz="3200" dirty="0" smtClean="0">
                <a:solidFill>
                  <a:srgbClr val="FFFF00"/>
                </a:solidFill>
              </a:rPr>
              <a:t>2016-2017 </a:t>
            </a:r>
            <a:r>
              <a:rPr lang="ru-RU" sz="3200" dirty="0" err="1">
                <a:solidFill>
                  <a:srgbClr val="FFFF00"/>
                </a:solidFill>
              </a:rPr>
              <a:t>у.г</a:t>
            </a:r>
            <a:r>
              <a:rPr lang="ru-RU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46798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к  конференции молодых исследователей «Шаг в будущее».                                </a:t>
            </a:r>
            <a:endParaRPr lang="ru-RU" sz="2400" dirty="0" smtClean="0"/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 всероссийской олимпиады школьников по </a:t>
            </a:r>
            <a:r>
              <a:rPr lang="ru-RU" sz="2400" dirty="0" smtClean="0"/>
              <a:t>технологии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городского соревнования юных исследователей «Шаг в будущее. Юниор». 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городской выставки технического творчества «От идеи до воплощения»                                                           </a:t>
            </a:r>
            <a:endParaRPr lang="ru-RU" sz="2400" dirty="0" smtClean="0"/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городских соревнований по радиоуправляемым моделям «Автогонки – </a:t>
            </a:r>
            <a:r>
              <a:rPr lang="ru-RU" sz="2400" dirty="0" smtClean="0"/>
              <a:t>2017».                                                                         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Подготовка </a:t>
            </a:r>
            <a:r>
              <a:rPr lang="ru-RU" sz="2400" dirty="0"/>
              <a:t>участников к  </a:t>
            </a:r>
            <a:r>
              <a:rPr lang="ru-RU" sz="2400" dirty="0" smtClean="0"/>
              <a:t>Фестивалю </a:t>
            </a:r>
            <a:r>
              <a:rPr lang="ru-RU" sz="2400" dirty="0"/>
              <a:t>научно-технического </a:t>
            </a:r>
            <a:r>
              <a:rPr lang="ru-RU" sz="2400" dirty="0" smtClean="0"/>
              <a:t>творчества.</a:t>
            </a:r>
            <a:endParaRPr lang="ru-RU" sz="24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85101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Результаты </a:t>
            </a:r>
            <a:r>
              <a:rPr lang="ru-RU" sz="3200" dirty="0">
                <a:solidFill>
                  <a:srgbClr val="FFFF00"/>
                </a:solidFill>
              </a:rPr>
              <a:t>работы </a:t>
            </a:r>
            <a:r>
              <a:rPr lang="ru-RU" sz="3200" dirty="0" smtClean="0">
                <a:solidFill>
                  <a:srgbClr val="FFFF00"/>
                </a:solidFill>
              </a:rPr>
              <a:t>с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одаренными детьми в </a:t>
            </a:r>
            <a:r>
              <a:rPr lang="ru-RU" sz="3200" dirty="0" smtClean="0">
                <a:solidFill>
                  <a:srgbClr val="FFFF00"/>
                </a:solidFill>
              </a:rPr>
              <a:t>2016-2017 </a:t>
            </a:r>
            <a:r>
              <a:rPr lang="ru-RU" sz="3200" dirty="0" err="1" smtClean="0">
                <a:solidFill>
                  <a:srgbClr val="FFFF00"/>
                </a:solidFill>
              </a:rPr>
              <a:t>у.г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463" y="908720"/>
            <a:ext cx="8892033" cy="59400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>
                <a:solidFill>
                  <a:prstClr val="white"/>
                </a:solidFill>
              </a:rPr>
              <a:t>Призёр </a:t>
            </a:r>
            <a:r>
              <a:rPr lang="ru-RU" sz="2000" b="1" dirty="0" smtClean="0">
                <a:solidFill>
                  <a:prstClr val="white"/>
                </a:solidFill>
              </a:rPr>
              <a:t>регионального </a:t>
            </a:r>
            <a:r>
              <a:rPr lang="ru-RU" sz="2000" b="1" dirty="0">
                <a:solidFill>
                  <a:prstClr val="white"/>
                </a:solidFill>
              </a:rPr>
              <a:t>этапа всероссийской олимпиады школьников по технологии </a:t>
            </a:r>
            <a:r>
              <a:rPr lang="ru-RU" sz="2000" dirty="0">
                <a:solidFill>
                  <a:prstClr val="white"/>
                </a:solidFill>
              </a:rPr>
              <a:t>(</a:t>
            </a:r>
            <a:r>
              <a:rPr lang="ru-RU" sz="2000" dirty="0" err="1">
                <a:solidFill>
                  <a:prstClr val="white"/>
                </a:solidFill>
              </a:rPr>
              <a:t>Бузуверов</a:t>
            </a:r>
            <a:r>
              <a:rPr lang="ru-RU" sz="2000" dirty="0">
                <a:solidFill>
                  <a:prstClr val="white"/>
                </a:solidFill>
              </a:rPr>
              <a:t> </a:t>
            </a:r>
            <a:r>
              <a:rPr lang="ru-RU" sz="2000" dirty="0" smtClean="0">
                <a:solidFill>
                  <a:prstClr val="white"/>
                </a:solidFill>
              </a:rPr>
              <a:t>А. П., </a:t>
            </a:r>
            <a:r>
              <a:rPr lang="ru-RU" sz="2000" dirty="0">
                <a:solidFill>
                  <a:prstClr val="white"/>
                </a:solidFill>
              </a:rPr>
              <a:t>МБОУ СОШ №</a:t>
            </a:r>
            <a:r>
              <a:rPr lang="ru-RU" sz="2000" dirty="0" smtClean="0">
                <a:solidFill>
                  <a:prstClr val="white"/>
                </a:solidFill>
              </a:rPr>
              <a:t>12). </a:t>
            </a:r>
            <a:endParaRPr lang="ru-RU" sz="2000" dirty="0">
              <a:solidFill>
                <a:prstClr val="white"/>
              </a:solidFill>
            </a:endParaRP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 smtClean="0">
                <a:solidFill>
                  <a:prstClr val="white"/>
                </a:solidFill>
              </a:rPr>
              <a:t>Призер </a:t>
            </a:r>
            <a:r>
              <a:rPr lang="ru-RU" sz="2000" dirty="0">
                <a:solidFill>
                  <a:prstClr val="white"/>
                </a:solidFill>
              </a:rPr>
              <a:t>Всероссийского форума научной молодежи «Шаг в будущее» (</a:t>
            </a:r>
            <a:r>
              <a:rPr lang="ru-RU" sz="2000" dirty="0" err="1">
                <a:solidFill>
                  <a:prstClr val="white"/>
                </a:solidFill>
              </a:rPr>
              <a:t>Нурисламов</a:t>
            </a:r>
            <a:r>
              <a:rPr lang="ru-RU" sz="2000" dirty="0">
                <a:solidFill>
                  <a:prstClr val="white"/>
                </a:solidFill>
              </a:rPr>
              <a:t> </a:t>
            </a:r>
            <a:r>
              <a:rPr lang="ru-RU" sz="2000" dirty="0" smtClean="0">
                <a:solidFill>
                  <a:prstClr val="white"/>
                </a:solidFill>
              </a:rPr>
              <a:t>С. Ф., МБОУ </a:t>
            </a:r>
            <a:r>
              <a:rPr lang="ru-RU" sz="2000" dirty="0">
                <a:solidFill>
                  <a:prstClr val="white"/>
                </a:solidFill>
              </a:rPr>
              <a:t>СОШ </a:t>
            </a:r>
            <a:r>
              <a:rPr lang="ru-RU" sz="2000" dirty="0" smtClean="0">
                <a:solidFill>
                  <a:prstClr val="white"/>
                </a:solidFill>
              </a:rPr>
              <a:t>№10 </a:t>
            </a:r>
            <a:r>
              <a:rPr lang="ru-RU" sz="2000" dirty="0">
                <a:solidFill>
                  <a:prstClr val="white"/>
                </a:solidFill>
              </a:rPr>
              <a:t>с УИОП</a:t>
            </a:r>
            <a:r>
              <a:rPr lang="ru-RU" sz="2000" dirty="0" smtClean="0">
                <a:solidFill>
                  <a:prstClr val="white"/>
                </a:solidFill>
              </a:rPr>
              <a:t>).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 smtClean="0">
                <a:solidFill>
                  <a:prstClr val="white"/>
                </a:solidFill>
              </a:rPr>
              <a:t>Призер </a:t>
            </a:r>
            <a:r>
              <a:rPr lang="ru-RU" sz="2000" dirty="0" smtClean="0">
                <a:solidFill>
                  <a:prstClr val="white"/>
                </a:solidFill>
              </a:rPr>
              <a:t> Городского соревнования юных исследователей </a:t>
            </a:r>
            <a:r>
              <a:rPr lang="ru-RU" sz="2000" dirty="0">
                <a:solidFill>
                  <a:prstClr val="white"/>
                </a:solidFill>
              </a:rPr>
              <a:t>«Шаг в будущее Юниор» (Лучик </a:t>
            </a:r>
            <a:r>
              <a:rPr lang="ru-RU" sz="2000" dirty="0" smtClean="0">
                <a:solidFill>
                  <a:prstClr val="white"/>
                </a:solidFill>
              </a:rPr>
              <a:t>С. Г., </a:t>
            </a:r>
            <a:r>
              <a:rPr lang="ru-RU" sz="2000" dirty="0">
                <a:solidFill>
                  <a:prstClr val="white"/>
                </a:solidFill>
              </a:rPr>
              <a:t>МБОУ СОШ №</a:t>
            </a:r>
            <a:r>
              <a:rPr lang="ru-RU" sz="2000" dirty="0" smtClean="0">
                <a:solidFill>
                  <a:prstClr val="white"/>
                </a:solidFill>
              </a:rPr>
              <a:t>5). 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 smtClean="0">
                <a:solidFill>
                  <a:prstClr val="white"/>
                </a:solidFill>
              </a:rPr>
              <a:t>Призер </a:t>
            </a:r>
            <a:r>
              <a:rPr lang="ru-RU" sz="2000" dirty="0" smtClean="0">
                <a:solidFill>
                  <a:prstClr val="white"/>
                </a:solidFill>
              </a:rPr>
              <a:t> </a:t>
            </a:r>
            <a:r>
              <a:rPr lang="ru-RU" sz="2000" dirty="0">
                <a:solidFill>
                  <a:prstClr val="white"/>
                </a:solidFill>
              </a:rPr>
              <a:t>Городского соревнования юных исследователей «Шаг в будущее Юниор» </a:t>
            </a:r>
            <a:r>
              <a:rPr lang="ru-RU" sz="2000" dirty="0" smtClean="0">
                <a:solidFill>
                  <a:prstClr val="white"/>
                </a:solidFill>
              </a:rPr>
              <a:t>(Слета </a:t>
            </a:r>
            <a:r>
              <a:rPr lang="ru-RU" sz="2000" dirty="0">
                <a:solidFill>
                  <a:prstClr val="white"/>
                </a:solidFill>
              </a:rPr>
              <a:t>О. А., МБОУ СОШ №46  с УИОП). </a:t>
            </a:r>
            <a:endParaRPr lang="ru-RU" sz="2000" dirty="0" smtClean="0">
              <a:solidFill>
                <a:prstClr val="white"/>
              </a:solidFill>
            </a:endParaRP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>
                <a:solidFill>
                  <a:prstClr val="white"/>
                </a:solidFill>
              </a:rPr>
              <a:t>Призер </a:t>
            </a:r>
            <a:r>
              <a:rPr lang="ru-RU" sz="2000" dirty="0" smtClean="0">
                <a:solidFill>
                  <a:prstClr val="white"/>
                </a:solidFill>
              </a:rPr>
              <a:t>Фестиваля</a:t>
            </a:r>
            <a:r>
              <a:rPr lang="ru-RU" sz="2000" b="1" dirty="0" smtClean="0">
                <a:solidFill>
                  <a:prstClr val="white"/>
                </a:solidFill>
              </a:rPr>
              <a:t> </a:t>
            </a:r>
            <a:r>
              <a:rPr lang="ru-RU" sz="2000" dirty="0" smtClean="0">
                <a:solidFill>
                  <a:prstClr val="white"/>
                </a:solidFill>
              </a:rPr>
              <a:t>науки и техники (</a:t>
            </a:r>
            <a:r>
              <a:rPr lang="ru-RU" sz="2000" dirty="0">
                <a:solidFill>
                  <a:prstClr val="white"/>
                </a:solidFill>
              </a:rPr>
              <a:t>Слета О</a:t>
            </a:r>
            <a:r>
              <a:rPr lang="ru-RU" sz="2000" dirty="0" smtClean="0">
                <a:solidFill>
                  <a:prstClr val="white"/>
                </a:solidFill>
              </a:rPr>
              <a:t>. А. МБОУ </a:t>
            </a:r>
            <a:r>
              <a:rPr lang="ru-RU" sz="2000" dirty="0">
                <a:solidFill>
                  <a:prstClr val="white"/>
                </a:solidFill>
              </a:rPr>
              <a:t>СОШ №</a:t>
            </a:r>
            <a:r>
              <a:rPr lang="ru-RU" sz="2000" dirty="0" smtClean="0">
                <a:solidFill>
                  <a:prstClr val="white"/>
                </a:solidFill>
              </a:rPr>
              <a:t>46  </a:t>
            </a:r>
            <a:r>
              <a:rPr lang="ru-RU" sz="2000" dirty="0">
                <a:solidFill>
                  <a:prstClr val="white"/>
                </a:solidFill>
              </a:rPr>
              <a:t>с УИОП</a:t>
            </a:r>
            <a:r>
              <a:rPr lang="ru-RU" sz="2000" dirty="0" smtClean="0">
                <a:solidFill>
                  <a:prstClr val="white"/>
                </a:solidFill>
              </a:rPr>
              <a:t>).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>
                <a:solidFill>
                  <a:prstClr val="white"/>
                </a:solidFill>
              </a:rPr>
              <a:t>Призер </a:t>
            </a:r>
            <a:r>
              <a:rPr lang="ru-RU" sz="2000" dirty="0">
                <a:solidFill>
                  <a:prstClr val="white"/>
                </a:solidFill>
              </a:rPr>
              <a:t>Фестиваля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dirty="0">
                <a:solidFill>
                  <a:prstClr val="white"/>
                </a:solidFill>
              </a:rPr>
              <a:t>науки и техники (</a:t>
            </a:r>
            <a:r>
              <a:rPr lang="ru-RU" sz="2000" dirty="0" err="1">
                <a:solidFill>
                  <a:prstClr val="white"/>
                </a:solidFill>
              </a:rPr>
              <a:t>Телендий</a:t>
            </a:r>
            <a:r>
              <a:rPr lang="ru-RU" sz="2000" dirty="0">
                <a:solidFill>
                  <a:prstClr val="white"/>
                </a:solidFill>
              </a:rPr>
              <a:t> </a:t>
            </a:r>
            <a:r>
              <a:rPr lang="ru-RU" sz="2000" dirty="0" smtClean="0">
                <a:solidFill>
                  <a:prstClr val="white"/>
                </a:solidFill>
              </a:rPr>
              <a:t>В. Н., </a:t>
            </a:r>
            <a:r>
              <a:rPr lang="ru-RU" sz="2000" dirty="0">
                <a:solidFill>
                  <a:prstClr val="white"/>
                </a:solidFill>
              </a:rPr>
              <a:t>МБОУ СОШ №</a:t>
            </a:r>
            <a:r>
              <a:rPr lang="ru-RU" sz="2000" dirty="0" smtClean="0">
                <a:solidFill>
                  <a:prstClr val="white"/>
                </a:solidFill>
              </a:rPr>
              <a:t>13).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>
                <a:solidFill>
                  <a:prstClr val="white"/>
                </a:solidFill>
              </a:rPr>
              <a:t>Призер </a:t>
            </a:r>
            <a:r>
              <a:rPr lang="ru-RU" sz="2000" dirty="0" smtClean="0">
                <a:solidFill>
                  <a:prstClr val="white"/>
                </a:solidFill>
              </a:rPr>
              <a:t>Городской выставки-конкурса </a:t>
            </a:r>
            <a:r>
              <a:rPr lang="ru-RU" sz="2000" dirty="0">
                <a:solidFill>
                  <a:prstClr val="white"/>
                </a:solidFill>
              </a:rPr>
              <a:t>детского технического творчества «От идеи до воплощения</a:t>
            </a:r>
            <a:r>
              <a:rPr lang="ru-RU" sz="2000" dirty="0" smtClean="0">
                <a:solidFill>
                  <a:prstClr val="white"/>
                </a:solidFill>
              </a:rPr>
              <a:t>» </a:t>
            </a:r>
            <a:r>
              <a:rPr lang="ru-RU" sz="2000" dirty="0">
                <a:solidFill>
                  <a:prstClr val="white"/>
                </a:solidFill>
              </a:rPr>
              <a:t>(Лучик С</a:t>
            </a:r>
            <a:r>
              <a:rPr lang="ru-RU" sz="2000" dirty="0" smtClean="0">
                <a:solidFill>
                  <a:prstClr val="white"/>
                </a:solidFill>
              </a:rPr>
              <a:t>. Г</a:t>
            </a:r>
            <a:r>
              <a:rPr lang="ru-RU" sz="2000" dirty="0">
                <a:solidFill>
                  <a:prstClr val="white"/>
                </a:solidFill>
              </a:rPr>
              <a:t>., МБОУ СОШ №</a:t>
            </a:r>
            <a:r>
              <a:rPr lang="ru-RU" sz="2000" dirty="0" smtClean="0">
                <a:solidFill>
                  <a:prstClr val="white"/>
                </a:solidFill>
              </a:rPr>
              <a:t>5).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>
                <a:solidFill>
                  <a:prstClr val="white"/>
                </a:solidFill>
              </a:rPr>
              <a:t>Призер </a:t>
            </a:r>
            <a:r>
              <a:rPr lang="ru-RU" sz="2000" dirty="0">
                <a:solidFill>
                  <a:prstClr val="white"/>
                </a:solidFill>
              </a:rPr>
              <a:t>Городской выставки-конкурса детского технического творчества «От идеи до воплощения» (</a:t>
            </a:r>
            <a:r>
              <a:rPr lang="ru-RU" sz="2000" dirty="0" err="1">
                <a:solidFill>
                  <a:prstClr val="white"/>
                </a:solidFill>
              </a:rPr>
              <a:t>Гатауллин</a:t>
            </a:r>
            <a:r>
              <a:rPr lang="ru-RU" sz="2000" dirty="0">
                <a:solidFill>
                  <a:prstClr val="white"/>
                </a:solidFill>
              </a:rPr>
              <a:t> </a:t>
            </a:r>
            <a:r>
              <a:rPr lang="ru-RU" sz="2000" dirty="0" smtClean="0">
                <a:solidFill>
                  <a:prstClr val="white"/>
                </a:solidFill>
              </a:rPr>
              <a:t>Р. А., </a:t>
            </a:r>
            <a:r>
              <a:rPr lang="ru-RU" sz="2000" dirty="0">
                <a:solidFill>
                  <a:prstClr val="white"/>
                </a:solidFill>
              </a:rPr>
              <a:t>МБОУ СОШ </a:t>
            </a:r>
            <a:r>
              <a:rPr lang="ru-RU" sz="2000" dirty="0" smtClean="0">
                <a:solidFill>
                  <a:prstClr val="white"/>
                </a:solidFill>
              </a:rPr>
              <a:t>№6).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ru-RU" sz="2000" b="1" dirty="0">
                <a:solidFill>
                  <a:prstClr val="white"/>
                </a:solidFill>
              </a:rPr>
              <a:t>Призер </a:t>
            </a:r>
            <a:r>
              <a:rPr lang="ru-RU" sz="2000" dirty="0">
                <a:solidFill>
                  <a:prstClr val="white"/>
                </a:solidFill>
              </a:rPr>
              <a:t> Городского </a:t>
            </a:r>
            <a:r>
              <a:rPr lang="ru-RU" sz="2000" dirty="0" smtClean="0">
                <a:solidFill>
                  <a:prstClr val="white"/>
                </a:solidFill>
              </a:rPr>
              <a:t>соревнования по </a:t>
            </a:r>
            <a:r>
              <a:rPr lang="ru-RU" sz="2000" dirty="0">
                <a:solidFill>
                  <a:prstClr val="white"/>
                </a:solidFill>
              </a:rPr>
              <a:t>радиоуправляемым моделям «Автогонки - 2017</a:t>
            </a:r>
            <a:r>
              <a:rPr lang="ru-RU" sz="2000" dirty="0" smtClean="0">
                <a:solidFill>
                  <a:prstClr val="white"/>
                </a:solidFill>
              </a:rPr>
              <a:t>» </a:t>
            </a:r>
            <a:r>
              <a:rPr lang="ru-RU" sz="2000" dirty="0">
                <a:solidFill>
                  <a:prstClr val="white"/>
                </a:solidFill>
              </a:rPr>
              <a:t>(</a:t>
            </a:r>
            <a:r>
              <a:rPr lang="ru-RU" sz="2000" dirty="0" err="1">
                <a:solidFill>
                  <a:prstClr val="white"/>
                </a:solidFill>
              </a:rPr>
              <a:t>Нурисламов</a:t>
            </a:r>
            <a:r>
              <a:rPr lang="ru-RU" sz="2000" dirty="0">
                <a:solidFill>
                  <a:prstClr val="white"/>
                </a:solidFill>
              </a:rPr>
              <a:t> С. Ф., МБОУ СОШ №10 с УИОП).</a:t>
            </a:r>
          </a:p>
        </p:txBody>
      </p:sp>
    </p:spTree>
    <p:extLst>
      <p:ext uri="{BB962C8B-B14F-4D97-AF65-F5344CB8AC3E}">
        <p14:creationId xmlns:p14="http://schemas.microsoft.com/office/powerpoint/2010/main" val="12671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Результаты </a:t>
            </a:r>
            <a:r>
              <a:rPr lang="ru-RU" sz="3200" dirty="0">
                <a:solidFill>
                  <a:srgbClr val="FFFF00"/>
                </a:solidFill>
              </a:rPr>
              <a:t>работы </a:t>
            </a:r>
            <a:r>
              <a:rPr lang="ru-RU" sz="3200" dirty="0" smtClean="0">
                <a:solidFill>
                  <a:srgbClr val="FFFF00"/>
                </a:solidFill>
              </a:rPr>
              <a:t>с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одаренными детьми в 2016-2017 </a:t>
            </a:r>
            <a:r>
              <a:rPr lang="ru-RU" sz="3200" dirty="0" err="1" smtClean="0">
                <a:solidFill>
                  <a:srgbClr val="FFFF00"/>
                </a:solidFill>
              </a:rPr>
              <a:t>у.г</a:t>
            </a:r>
            <a:r>
              <a:rPr lang="ru-RU" sz="3200" dirty="0">
                <a:solidFill>
                  <a:srgbClr val="FFFF00"/>
                </a:solidFill>
              </a:rPr>
              <a:t>.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(инженерно-техническое направление)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4463" y="228600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4463" y="1801554"/>
            <a:ext cx="8820025" cy="452431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100" dirty="0" smtClean="0"/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Участие </a:t>
            </a:r>
            <a:r>
              <a:rPr lang="ru-RU" sz="2400" b="1" dirty="0">
                <a:solidFill>
                  <a:srgbClr val="FF0000"/>
                </a:solidFill>
              </a:rPr>
              <a:t>в городских соревнованиях по робототехнике: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</a:t>
            </a:r>
            <a:r>
              <a:rPr lang="ru-RU" sz="2400" b="1" dirty="0" smtClean="0"/>
              <a:t>Диплом </a:t>
            </a:r>
            <a:r>
              <a:rPr lang="ru-RU" sz="2400" b="1" dirty="0"/>
              <a:t>1 степени: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 </a:t>
            </a:r>
            <a:r>
              <a:rPr lang="ru-RU" sz="2400" dirty="0" smtClean="0"/>
              <a:t>МБОУ </a:t>
            </a:r>
            <a:r>
              <a:rPr lang="ru-RU" sz="2400" dirty="0"/>
              <a:t>СОШ №4 </a:t>
            </a:r>
            <a:r>
              <a:rPr lang="ru-RU" sz="2400" dirty="0" smtClean="0"/>
              <a:t>Дубовик </a:t>
            </a:r>
            <a:r>
              <a:rPr lang="ru-RU" sz="2400" dirty="0"/>
              <a:t>С.В., учитель технологии</a:t>
            </a:r>
            <a:r>
              <a:rPr lang="ru-RU" sz="2400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/>
              <a:t> МБОУ </a:t>
            </a:r>
            <a:r>
              <a:rPr lang="ru-RU" sz="2400" dirty="0"/>
              <a:t>СОШ №5 </a:t>
            </a:r>
            <a:r>
              <a:rPr lang="ru-RU" sz="2400" dirty="0" smtClean="0"/>
              <a:t>Лучик </a:t>
            </a:r>
            <a:r>
              <a:rPr lang="ru-RU" sz="2400" dirty="0"/>
              <a:t>С.Г., учитель технологии;</a:t>
            </a:r>
          </a:p>
          <a:p>
            <a:r>
              <a:rPr lang="ru-RU" sz="2400" b="1" dirty="0" smtClean="0"/>
              <a:t>            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Диплом </a:t>
            </a:r>
            <a:r>
              <a:rPr lang="ru-RU" sz="2400" b="1" dirty="0"/>
              <a:t>3 степени: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 </a:t>
            </a:r>
            <a:r>
              <a:rPr lang="ru-RU" sz="2400" dirty="0" smtClean="0"/>
              <a:t>МБОУ </a:t>
            </a:r>
            <a:r>
              <a:rPr lang="ru-RU" sz="2400" dirty="0"/>
              <a:t>СОШ </a:t>
            </a:r>
            <a:r>
              <a:rPr lang="ru-RU" sz="2400" dirty="0" smtClean="0"/>
              <a:t>№13 </a:t>
            </a:r>
            <a:r>
              <a:rPr lang="ru-RU" sz="2400" dirty="0" err="1" smtClean="0"/>
              <a:t>Мальгин</a:t>
            </a:r>
            <a:r>
              <a:rPr lang="ru-RU" sz="2400" dirty="0" smtClean="0"/>
              <a:t> А.В., учитель.</a:t>
            </a:r>
            <a:endParaRPr lang="ru-RU" sz="2400" dirty="0"/>
          </a:p>
          <a:p>
            <a:r>
              <a:rPr lang="ru-RU" sz="2400" b="1" dirty="0" smtClean="0">
                <a:solidFill>
                  <a:srgbClr val="FF0000"/>
                </a:solidFill>
              </a:rPr>
              <a:t>            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Участие </a:t>
            </a:r>
            <a:r>
              <a:rPr lang="ru-RU" sz="2400" b="1" dirty="0">
                <a:solidFill>
                  <a:srgbClr val="FF0000"/>
                </a:solidFill>
              </a:rPr>
              <a:t>в городских соревнованиях </a:t>
            </a:r>
            <a:r>
              <a:rPr lang="ru-RU" sz="2400" b="1" dirty="0" smtClean="0">
                <a:solidFill>
                  <a:srgbClr val="FF0000"/>
                </a:solidFill>
              </a:rPr>
              <a:t>«Автогонки – 2017»: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</a:rPr>
              <a:t>Призёр городских соревнований по радиоуправляемым моделям </a:t>
            </a:r>
            <a:r>
              <a:rPr lang="ru-RU" sz="2400" dirty="0" smtClean="0">
                <a:solidFill>
                  <a:schemeClr val="bg1"/>
                </a:solidFill>
              </a:rPr>
              <a:t>«Автогонки – 2017», </a:t>
            </a:r>
            <a:r>
              <a:rPr lang="ru-RU" sz="2400" dirty="0">
                <a:solidFill>
                  <a:schemeClr val="bg1"/>
                </a:solidFill>
              </a:rPr>
              <a:t>руководитель </a:t>
            </a:r>
            <a:r>
              <a:rPr lang="ru-RU" sz="2400" dirty="0" err="1">
                <a:solidFill>
                  <a:schemeClr val="bg1"/>
                </a:solidFill>
              </a:rPr>
              <a:t>Нурисламов</a:t>
            </a:r>
            <a:r>
              <a:rPr lang="ru-RU" sz="2400" dirty="0">
                <a:solidFill>
                  <a:schemeClr val="bg1"/>
                </a:solidFill>
              </a:rPr>
              <a:t> С. Ф., учитель технологии </a:t>
            </a:r>
            <a:r>
              <a:rPr lang="ru-RU" sz="2400" dirty="0" smtClean="0">
                <a:solidFill>
                  <a:schemeClr val="bg1"/>
                </a:solidFill>
              </a:rPr>
              <a:t>МБОУ </a:t>
            </a:r>
            <a:r>
              <a:rPr lang="ru-RU" sz="2400" dirty="0">
                <a:solidFill>
                  <a:schemeClr val="bg1"/>
                </a:solidFill>
              </a:rPr>
              <a:t>СОШ №10 с </a:t>
            </a:r>
            <a:r>
              <a:rPr lang="ru-RU" sz="2400" dirty="0" smtClean="0">
                <a:solidFill>
                  <a:schemeClr val="bg1"/>
                </a:solidFill>
              </a:rPr>
              <a:t>УИОП.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6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</TotalTime>
  <Words>960</Words>
  <Application>Microsoft Office PowerPoint</Application>
  <PresentationFormat>Экран (4:3)</PresentationFormat>
  <Paragraphs>112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Городское методическое объединение  учителей технического труда   Основные вопросы заседания ГМО:</vt:lpstr>
      <vt:lpstr>Городское методическое объединение  учителей технического труда </vt:lpstr>
      <vt:lpstr>Основные направления деятельности профессионального сообщества </vt:lpstr>
      <vt:lpstr>Нормативно-правовое и информационное обеспечение деятельности  учителей технологии </vt:lpstr>
      <vt:lpstr>Повышение профессиональной компетенции учителей технологии  в условиях введения ФГОС ООО</vt:lpstr>
      <vt:lpstr>Организация работы в условиях реализации ФГОС ООО</vt:lpstr>
      <vt:lpstr>Организация работы с  одаренными детьми в 2016-2017 у.г.</vt:lpstr>
      <vt:lpstr>Результаты работы с  одаренными детьми в 2016-2017 у.г.</vt:lpstr>
      <vt:lpstr>Результаты работы с  одаренными детьми в 2016-2017 у.г. (инженерно-техническое направление)</vt:lpstr>
      <vt:lpstr>Задачи на следующий учебный год по основным направлениям деятельности</vt:lpstr>
      <vt:lpstr>Задачи на следующий учебный год  по работе с одаренными детьми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 Неривенько</dc:creator>
  <cp:lastModifiedBy>HomePWR</cp:lastModifiedBy>
  <cp:revision>119</cp:revision>
  <cp:lastPrinted>2014-10-10T05:08:23Z</cp:lastPrinted>
  <dcterms:created xsi:type="dcterms:W3CDTF">2014-09-26T04:33:44Z</dcterms:created>
  <dcterms:modified xsi:type="dcterms:W3CDTF">2017-09-23T05:13:17Z</dcterms:modified>
</cp:coreProperties>
</file>