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3A58-6BE0-4B6E-80B0-310E08BFAF87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6398E-7A38-4F6A-BA09-89E5B6BCB9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3A58-6BE0-4B6E-80B0-310E08BFAF87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6398E-7A38-4F6A-BA09-89E5B6BCB9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3A58-6BE0-4B6E-80B0-310E08BFAF87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6398E-7A38-4F6A-BA09-89E5B6BCB9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3A58-6BE0-4B6E-80B0-310E08BFAF87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6398E-7A38-4F6A-BA09-89E5B6BCB9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3A58-6BE0-4B6E-80B0-310E08BFAF87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6398E-7A38-4F6A-BA09-89E5B6BCB9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3A58-6BE0-4B6E-80B0-310E08BFAF87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6398E-7A38-4F6A-BA09-89E5B6BCB9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3A58-6BE0-4B6E-80B0-310E08BFAF87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6398E-7A38-4F6A-BA09-89E5B6BCB9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3A58-6BE0-4B6E-80B0-310E08BFAF87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6398E-7A38-4F6A-BA09-89E5B6BCB9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3A58-6BE0-4B6E-80B0-310E08BFAF87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6398E-7A38-4F6A-BA09-89E5B6BCB9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3A58-6BE0-4B6E-80B0-310E08BFAF87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6398E-7A38-4F6A-BA09-89E5B6BCB9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3A58-6BE0-4B6E-80B0-310E08BFAF87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6398E-7A38-4F6A-BA09-89E5B6BCB9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A3A58-6BE0-4B6E-80B0-310E08BFAF87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6398E-7A38-4F6A-BA09-89E5B6BCB9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Информация о деятельности Центров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образовательных программ здоровьесбережения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муниципальных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бюджетных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образовательных учреждениях города Сургута </a:t>
            </a:r>
            <a:b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en-US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квартал 2013 года</a:t>
            </a:r>
            <a:b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Кобозева Е.А., методист МКУ «Центр диагностики и консультирования»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Руководители Центров образовательных программ здоровьесбережения образовательных учреждений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19256" cy="5001419"/>
          </a:xfrm>
        </p:spPr>
        <p:txBody>
          <a:bodyPr>
            <a:noAutofit/>
          </a:bodyPr>
          <a:lstStyle/>
          <a:p>
            <a:pPr algn="ctr"/>
            <a:endParaRPr lang="ru-RU" sz="1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6" y="1484782"/>
          <a:ext cx="8352928" cy="5007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2088232"/>
                <a:gridCol w="2088232"/>
                <a:gridCol w="2088232"/>
              </a:tblGrid>
              <a:tr h="75488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Муниципальные бюджетные дошкольные образовательные учреждения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Общеобразовательные учреждения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54883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Должность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образовательных учреждений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Должность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образовательных учреждений </a:t>
                      </a:r>
                      <a:endParaRPr lang="ru-RU" dirty="0"/>
                    </a:p>
                  </a:txBody>
                  <a:tcPr/>
                </a:tc>
              </a:tr>
              <a:tr h="754883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заместитель заведующего по УВР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 ОУ (42%)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заместитель директора по ВВВР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ОУ (32%)</a:t>
                      </a:r>
                      <a:endParaRPr lang="ru-RU" dirty="0"/>
                    </a:p>
                  </a:txBody>
                  <a:tcPr/>
                </a:tc>
              </a:tr>
              <a:tr h="754883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инструктор по ФК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ОУ (34%)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заместитель директора по УВР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 ОУ (18%)</a:t>
                      </a:r>
                      <a:endParaRPr lang="ru-RU" dirty="0"/>
                    </a:p>
                  </a:txBody>
                  <a:tcPr/>
                </a:tc>
              </a:tr>
              <a:tr h="754883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старший воспитатель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 ОУ (11%)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социальный педагог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ОУ (27%)</a:t>
                      </a:r>
                      <a:endParaRPr lang="ru-RU" dirty="0"/>
                    </a:p>
                  </a:txBody>
                  <a:tcPr/>
                </a:tc>
              </a:tr>
              <a:tr h="754883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Воспитатель, педагог-психолог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ОУ (6%)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педагог-психолог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 ОУ (21%)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Специалисты Центров образовательных программ здоровьесбережения муниципальных бюджетных дошкольных образовательных учреждений 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6" y="1268757"/>
          <a:ext cx="8362504" cy="531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1252"/>
                <a:gridCol w="4181252"/>
              </a:tblGrid>
              <a:tr h="584065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Должность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Численность специалистов, осуществляющих работу ЦОПЗ </a:t>
                      </a:r>
                      <a:endParaRPr lang="ru-RU" dirty="0"/>
                    </a:p>
                  </a:txBody>
                  <a:tcPr/>
                </a:tc>
              </a:tr>
              <a:tr h="584065"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воспитатели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187</a:t>
                      </a:r>
                      <a:endParaRPr lang="ru-RU" b="0" dirty="0"/>
                    </a:p>
                  </a:txBody>
                  <a:tcPr/>
                </a:tc>
              </a:tr>
              <a:tr h="584065"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учитель-логопед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47</a:t>
                      </a:r>
                      <a:endParaRPr lang="ru-RU" b="0" dirty="0"/>
                    </a:p>
                  </a:txBody>
                  <a:tcPr/>
                </a:tc>
              </a:tr>
              <a:tr h="584065"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медицинский работник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47</a:t>
                      </a:r>
                      <a:endParaRPr lang="ru-RU" b="0" dirty="0"/>
                    </a:p>
                  </a:txBody>
                  <a:tcPr/>
                </a:tc>
              </a:tr>
              <a:tr h="584065"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инструктор по физической культуре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44</a:t>
                      </a:r>
                      <a:endParaRPr lang="ru-RU" b="0" dirty="0"/>
                    </a:p>
                  </a:txBody>
                  <a:tcPr/>
                </a:tc>
              </a:tr>
              <a:tr h="584065"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педагог-психолог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39</a:t>
                      </a:r>
                      <a:endParaRPr lang="ru-RU" b="0" dirty="0"/>
                    </a:p>
                  </a:txBody>
                  <a:tcPr/>
                </a:tc>
              </a:tr>
              <a:tr h="584065"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музыкальный руководитель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39</a:t>
                      </a:r>
                      <a:endParaRPr lang="ru-RU" b="0" dirty="0"/>
                    </a:p>
                  </a:txBody>
                  <a:tcPr/>
                </a:tc>
              </a:tr>
              <a:tr h="584065"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заместитель заведующего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15</a:t>
                      </a:r>
                      <a:endParaRPr lang="ru-RU" b="0" dirty="0"/>
                    </a:p>
                  </a:txBody>
                  <a:tcPr/>
                </a:tc>
              </a:tr>
              <a:tr h="584065"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старший воспитатель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6</a:t>
                      </a:r>
                      <a:endParaRPr lang="ru-RU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91264" cy="936104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rgbClr val="7030A0"/>
                </a:solidFill>
              </a:rPr>
              <a:t>Специалисты Центров образовательных программ здоровьесбережения муниципальных бюджетных общеобразовательных учреждений </a:t>
            </a:r>
            <a:r>
              <a:rPr lang="ru-RU" sz="2000" b="1" dirty="0"/>
              <a:t/>
            </a:r>
            <a:br>
              <a:rPr lang="ru-RU" sz="2000" b="1" dirty="0"/>
            </a:br>
            <a:endParaRPr lang="ru-RU" sz="20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6" y="1268409"/>
          <a:ext cx="8229352" cy="5312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676"/>
                <a:gridCol w="4114676"/>
              </a:tblGrid>
              <a:tr h="504091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Должность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Численность специалистов, осуществляющих работу ЦОПЗ</a:t>
                      </a:r>
                      <a:endParaRPr lang="ru-RU" dirty="0"/>
                    </a:p>
                  </a:txBody>
                  <a:tcPr/>
                </a:tc>
              </a:tr>
              <a:tr h="504091">
                <a:tc>
                  <a:txBody>
                    <a:bodyPr/>
                    <a:lstStyle/>
                    <a:p>
                      <a:pPr algn="l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учителя-предметники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139</a:t>
                      </a:r>
                      <a:endParaRPr lang="ru-RU" b="0" dirty="0"/>
                    </a:p>
                  </a:txBody>
                  <a:tcPr/>
                </a:tc>
              </a:tr>
              <a:tr h="504091">
                <a:tc>
                  <a:txBody>
                    <a:bodyPr/>
                    <a:lstStyle/>
                    <a:p>
                      <a:pPr algn="l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учитель физической культуры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89</a:t>
                      </a:r>
                      <a:endParaRPr lang="ru-RU" b="0" dirty="0"/>
                    </a:p>
                  </a:txBody>
                  <a:tcPr/>
                </a:tc>
              </a:tr>
              <a:tr h="504091">
                <a:tc>
                  <a:txBody>
                    <a:bodyPr/>
                    <a:lstStyle/>
                    <a:p>
                      <a:pPr algn="l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социальный педагог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51</a:t>
                      </a:r>
                      <a:endParaRPr lang="ru-RU" b="0" dirty="0"/>
                    </a:p>
                  </a:txBody>
                  <a:tcPr/>
                </a:tc>
              </a:tr>
              <a:tr h="504091">
                <a:tc>
                  <a:txBody>
                    <a:bodyPr/>
                    <a:lstStyle/>
                    <a:p>
                      <a:pPr algn="l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педагог-психолог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44</a:t>
                      </a:r>
                      <a:endParaRPr lang="ru-RU" b="0" dirty="0"/>
                    </a:p>
                  </a:txBody>
                  <a:tcPr/>
                </a:tc>
              </a:tr>
              <a:tr h="504091">
                <a:tc>
                  <a:txBody>
                    <a:bodyPr/>
                    <a:lstStyle/>
                    <a:p>
                      <a:pPr algn="l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медицинский работник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38</a:t>
                      </a:r>
                      <a:endParaRPr lang="ru-RU" b="0" dirty="0"/>
                    </a:p>
                  </a:txBody>
                  <a:tcPr/>
                </a:tc>
              </a:tr>
              <a:tr h="504091">
                <a:tc>
                  <a:txBody>
                    <a:bodyPr/>
                    <a:lstStyle/>
                    <a:p>
                      <a:pPr algn="l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учитель-логопед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36</a:t>
                      </a:r>
                      <a:endParaRPr lang="ru-RU" b="0" dirty="0"/>
                    </a:p>
                  </a:txBody>
                  <a:tcPr/>
                </a:tc>
              </a:tr>
              <a:tr h="504091">
                <a:tc>
                  <a:txBody>
                    <a:bodyPr/>
                    <a:lstStyle/>
                    <a:p>
                      <a:pPr algn="l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заместитель директора по УВР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25</a:t>
                      </a:r>
                      <a:endParaRPr lang="ru-RU" b="0" dirty="0"/>
                    </a:p>
                  </a:txBody>
                  <a:tcPr/>
                </a:tc>
              </a:tr>
              <a:tr h="504091">
                <a:tc>
                  <a:txBody>
                    <a:bodyPr/>
                    <a:lstStyle/>
                    <a:p>
                      <a:pPr algn="l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преподаватель-организатор ОБЖ и допризывной подготовки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18</a:t>
                      </a:r>
                      <a:endParaRPr lang="ru-RU" b="0" dirty="0"/>
                    </a:p>
                  </a:txBody>
                  <a:tcPr/>
                </a:tc>
              </a:tr>
              <a:tr h="504091">
                <a:tc>
                  <a:txBody>
                    <a:bodyPr/>
                    <a:lstStyle/>
                    <a:p>
                      <a:pPr algn="l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заместитель директора по ВВВР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10</a:t>
                      </a:r>
                      <a:endParaRPr lang="ru-RU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Количество образовательных учреждений, привлекающих узких специалистов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5" y="1268413"/>
          <a:ext cx="8291266" cy="5501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5318"/>
                <a:gridCol w="2179370"/>
                <a:gridCol w="1826578"/>
              </a:tblGrid>
              <a:tr h="345504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Учреждения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МБДОУ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МБОУ</a:t>
                      </a:r>
                      <a:endParaRPr lang="ru-RU" dirty="0"/>
                    </a:p>
                  </a:txBody>
                  <a:tcPr/>
                </a:tc>
              </a:tr>
              <a:tr h="345504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Медицинские учреждения города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(47%)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(40%)</a:t>
                      </a:r>
                      <a:endParaRPr lang="ru-RU" dirty="0"/>
                    </a:p>
                  </a:txBody>
                  <a:tcPr/>
                </a:tc>
              </a:tr>
              <a:tr h="345504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ГИБДД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 (11%)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(2%)</a:t>
                      </a:r>
                      <a:endParaRPr lang="ru-RU" dirty="0"/>
                    </a:p>
                  </a:txBody>
                  <a:tcPr/>
                </a:tc>
              </a:tr>
              <a:tr h="345504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Комитет опеки и попечительства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(2%)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345504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ОДН УВД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 (18%)</a:t>
                      </a:r>
                      <a:endParaRPr lang="ru-RU" dirty="0"/>
                    </a:p>
                  </a:txBody>
                  <a:tcPr/>
                </a:tc>
              </a:tr>
              <a:tr h="547811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Центр помощи семье и детям «Зазеркалье»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(2%)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(2%)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411787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Центр медицинской профилактики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(4%)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 (4%)</a:t>
                      </a: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Центр «СПИД»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 (4%)</a:t>
                      </a:r>
                    </a:p>
                  </a:txBody>
                  <a:tcPr/>
                </a:tc>
              </a:tr>
              <a:tr h="426328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СурГУ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(2%)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(2%)</a:t>
                      </a:r>
                      <a:endParaRPr lang="ru-RU" dirty="0" smtClean="0"/>
                    </a:p>
                  </a:txBody>
                  <a:tcPr/>
                </a:tc>
              </a:tr>
              <a:tr h="345504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СурГПУ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(2%)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345504">
                <a:tc>
                  <a:txBody>
                    <a:bodyPr/>
                    <a:lstStyle/>
                    <a:p>
                      <a:r>
                        <a:rPr lang="ru-RU" dirty="0" smtClean="0"/>
                        <a:t>МКУ «</a:t>
                      </a:r>
                      <a:r>
                        <a:rPr lang="ru-RU" dirty="0" err="1" smtClean="0"/>
                        <a:t>ЦДиК</a:t>
                      </a:r>
                      <a:r>
                        <a:rPr lang="ru-RU" dirty="0" smtClean="0"/>
                        <a:t>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 (6%)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345504">
                <a:tc>
                  <a:txBody>
                    <a:bodyPr/>
                    <a:lstStyle/>
                    <a:p>
                      <a:r>
                        <a:rPr lang="ru-RU" dirty="0" smtClean="0"/>
                        <a:t>Детские спортивные школы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r>
                        <a:rPr lang="ru-RU" baseline="0" dirty="0" smtClean="0"/>
                        <a:t> (4%)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 </a:t>
                      </a:r>
                      <a:r>
                        <a:rPr lang="ru-RU" dirty="0" smtClean="0"/>
                        <a:t>(22%)</a:t>
                      </a:r>
                      <a:endParaRPr lang="ru-RU" dirty="0"/>
                    </a:p>
                  </a:txBody>
                  <a:tcPr/>
                </a:tc>
              </a:tr>
              <a:tr h="345504">
                <a:tc>
                  <a:txBody>
                    <a:bodyPr/>
                    <a:lstStyle/>
                    <a:p>
                      <a:r>
                        <a:rPr lang="ru-RU" dirty="0" smtClean="0"/>
                        <a:t>УФСКН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</a:t>
                      </a:r>
                      <a:r>
                        <a:rPr lang="ru-RU" baseline="0" dirty="0" smtClean="0"/>
                        <a:t> (2%)</a:t>
                      </a:r>
                      <a:endParaRPr lang="ru-RU" dirty="0"/>
                    </a:p>
                  </a:txBody>
                  <a:tcPr/>
                </a:tc>
              </a:tr>
              <a:tr h="345504">
                <a:tc>
                  <a:txBody>
                    <a:bodyPr/>
                    <a:lstStyle/>
                    <a:p>
                      <a:r>
                        <a:rPr lang="ru-RU" dirty="0" smtClean="0"/>
                        <a:t>ПНД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(2%)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76672"/>
            <a:ext cx="8219256" cy="564949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ЦОПЗ проводятся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мероприятия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здоровьесберегающей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направленности: классные часы, семинары, беседы, акции, викторины, соревнования, дни здоровья, родительские собрания. </a:t>
            </a:r>
          </a:p>
          <a:p>
            <a:pPr algn="just"/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дошкольных учреждениях наибольший охват детей достигается через проведение занятий здоровья (81%), бесед (77%) и дней здоровья (74%). Чаще всего используются такие формы работы, как беседы и занятия здоровья. Наибольший охват родителей и педагогов достигается через групповые формы взаимодействия: педсоветы (90%), семинары (77%), собрания (71%).</a:t>
            </a:r>
          </a:p>
          <a:p>
            <a:pPr algn="just"/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общеобразовательных учреждениях наибольший охват учащихся достигается через проведение дней здоровья (87%), классных часов (92%), уроков здоровья (67%). Чаще всего проводятся беседы, классные часы, уроки здоровья. Охват родителей и педагогов осуществляется через проведение педсоветов (97%), семинаров (58%), родительских собраний (75%).</a:t>
            </a: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  <a:r>
              <a:rPr lang="ru-RU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5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472</Words>
  <Application>Microsoft Office PowerPoint</Application>
  <PresentationFormat>Экран (4:3)</PresentationFormat>
  <Paragraphs>115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Информация о деятельности Центров образовательных программ здоровьесбережения в муниципальных бюджетных образовательных учреждениях города Сургута  за III квартал 2013 года </vt:lpstr>
      <vt:lpstr>Руководители Центров образовательных программ здоровьесбережения образовательных учреждений </vt:lpstr>
      <vt:lpstr>Специалисты Центров образовательных программ здоровьесбережения муниципальных бюджетных дошкольных образовательных учреждений  </vt:lpstr>
      <vt:lpstr>Специалисты Центров образовательных программ здоровьесбережения муниципальных бюджетных общеобразовательных учреждений  </vt:lpstr>
      <vt:lpstr>Количество образовательных учреждений, привлекающих узких специалистов</vt:lpstr>
      <vt:lpstr>Слайд 6</vt:lpstr>
      <vt:lpstr>Слайд 7</vt:lpstr>
    </vt:vector>
  </TitlesOfParts>
  <Company>МОУ ДО Центр развития образования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</dc:title>
  <dc:creator>Пользователь</dc:creator>
  <cp:lastModifiedBy>елена</cp:lastModifiedBy>
  <cp:revision>13</cp:revision>
  <dcterms:created xsi:type="dcterms:W3CDTF">2013-10-22T02:49:28Z</dcterms:created>
  <dcterms:modified xsi:type="dcterms:W3CDTF">2013-10-22T16:29:29Z</dcterms:modified>
</cp:coreProperties>
</file>