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596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14738-ED01-4CF1-BD15-27346EF0CB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9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67" y="2348880"/>
            <a:ext cx="7689304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«УЧИТЕЛЬ-ДЕФЕКТОЛОГ ГОДА - </a:t>
            </a:r>
            <a:r>
              <a:rPr lang="ru-RU" sz="3033" b="1" dirty="0" smtClean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2020»</a:t>
            </a: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dirty="0"/>
              <a:t/>
            </a: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2815980"/>
            <a:ext cx="2864768" cy="40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9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E6FC83-6DBC-42D5-BF4D-5473F237A9A5}"/>
              </a:ext>
            </a:extLst>
          </p:cNvPr>
          <p:cNvSpPr/>
          <p:nvPr/>
        </p:nvSpPr>
        <p:spPr>
          <a:xfrm>
            <a:off x="4376936" y="260648"/>
            <a:ext cx="3921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Скорикова Елена Геннадьевна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06CFDBD-873A-4CBB-A9A1-43EF9E5A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078044"/>
              </p:ext>
            </p:extLst>
          </p:nvPr>
        </p:nvGraphicFramePr>
        <p:xfrm>
          <a:off x="3944888" y="599202"/>
          <a:ext cx="5400600" cy="20377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913165119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3404013927"/>
                    </a:ext>
                  </a:extLst>
                </a:gridCol>
              </a:tblGrid>
              <a:tr h="2037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13.03.1972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г.Шадринск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Курганская обл.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Шадринский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институт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НШ№30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27лет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Идти вперед, не останавливаться на достигнутом.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Кройка и шитьё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089147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B2EDAB-7F17-4C8A-9571-0A5E1904A0E4}"/>
              </a:ext>
            </a:extLst>
          </p:cNvPr>
          <p:cNvSpPr/>
          <p:nvPr/>
        </p:nvSpPr>
        <p:spPr>
          <a:xfrm>
            <a:off x="238246" y="2784151"/>
            <a:ext cx="96490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Целью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педагога является достижение высоких образовательных результатов обучающихся с ОВЗ путём профилактики и коррекции нарушений в развитии устной и письменной речи, с учётом их индивидуальных возможностей.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Елена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  осуществляет инновационную работу в рамках основной деятельности педагогического коллектива МБОУ НШ № 30: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г. участвовала  в реализации программы деятельности школы-спутника опорного образовательного центра обеспечивающего работу с детьми, имеющими особенности развития; в реализации программы деятельности муниципальной инновационной площадки «Формирование инклюзивной культуры участников образовательных отношений (в условиях начальной школы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)»; с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г. входит в состав рабочей группы по реализации программы Федеральной инновационной площадки «Модель комплексного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педагогического сопровождения обучающихся с расстройством аутистического спектра в условиях общеобразовательного учреждения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учебном году приняла участие 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коммуникационно-компетентностной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Площадке саморазвития Всероссийской деловой платформы «Десятилетие детства».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 коррекционно-развивающей работы Елена Геннадьевна  подбирает оптимальные технологии, методы и приемы,  изучает индивидуальные особенности детей и учитывает их в процессе профессиональной деятельности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Обучающиеся, получающие логопедическую помощь, являются победителями Международных викторин, блицтурниров, конкурсов, Всероссийских олимпиад.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Елена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Геннадьевна  представляла педагогический опыт на городском практико-ориентированном семинаре “Организационно-педагогические условия реализации АООП НОО обучающихся с ТНР” в рамках реализации программы школы-спутника (2018 г.), городском семинаре-практикуме в рамках Декады молодых специалистов по теме “Профилактика и коррекция нарушений письменной речи. Направления, формы и приемы работы учителя-логопеда” (2019г.)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уровня профессионального мастерства и педагогической компетентности систематически проходит  курсы повышения квалификации по профилю профессиональной деятельности.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404664"/>
            <a:ext cx="2830971" cy="212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5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6B73C5-FA30-4C36-A130-C80FF28B5DF4}"/>
              </a:ext>
            </a:extLst>
          </p:cNvPr>
          <p:cNvSpPr/>
          <p:nvPr/>
        </p:nvSpPr>
        <p:spPr>
          <a:xfrm>
            <a:off x="128464" y="3212976"/>
            <a:ext cx="9649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Любовь Викторовна –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активный, целеустремленный, ответственный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прикладывает максимум усилий для приобретения и развития профессиональных компетенций.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творческая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личность, способная вовлечь каждого участника образовательного процесса в педагогическую деятельность. В своей работе осуществляет системно-деятельностный подход, направленный на развитие компетентной личности, способной самостоятельно активно действовать, принимать решения, гибко адаптироваться к изменяющимся условиям жизни. </a:t>
            </a:r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Владеет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технологиями психолого-педагогической диагностики и коррекции; методически грамотно выстаивает занятия с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организует взаимодействие педагогических работников и родителей в рамках психологического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сопровождения. Участвует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разработке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АОП/АООП для учащихся с ОВЗ. Любовь Викторовна способствует повышению профессиональной компетентности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 проводит открытые занятия по развитию памяти, мышления и познавательной сферы у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педагогов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ОВЗ и их семьями и др.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Свой опыт работы педагог представляет на Декаде молодых специалистов,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методическом объединении учителей-дефектологов «Диагностика учащихся среднего звена. Методический инструментарий и литература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на практикуме для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педагогов-психологов, учителей-дефектологов «Что такое познавательная деятельность? Или почему  ребенок медленно думает».</a:t>
            </a:r>
          </a:p>
          <a:p>
            <a:pPr indent="360363"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3F82A10-4E6A-40B3-B348-907C18F08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45776"/>
              </p:ext>
            </p:extLst>
          </p:nvPr>
        </p:nvGraphicFramePr>
        <p:xfrm>
          <a:off x="4160912" y="530343"/>
          <a:ext cx="5472608" cy="215458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972684">
                  <a:extLst>
                    <a:ext uri="{9D8B030D-6E8A-4147-A177-3AD203B41FA5}">
                      <a16:colId xmlns="" xmlns:a16="http://schemas.microsoft.com/office/drawing/2014/main" val="3686085043"/>
                    </a:ext>
                  </a:extLst>
                </a:gridCol>
                <a:gridCol w="3499924">
                  <a:extLst>
                    <a:ext uri="{9D8B030D-6E8A-4147-A177-3AD203B41FA5}">
                      <a16:colId xmlns="" xmlns:a16="http://schemas.microsoft.com/office/drawing/2014/main" val="1805475619"/>
                    </a:ext>
                  </a:extLst>
                </a:gridCol>
              </a:tblGrid>
              <a:tr h="2154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17.04.1993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ХМАО-Югра, г. Сургут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АНО «Академия дополнительного профессионального образования»,  г. Курган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№8 им.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Сибирцева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А.Н.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толерантности к 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эмпатии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от милосердия к педагогике, от коррекции к коммуникации, от традиции к инновации – таким стало моё   педагогическое кредо сегодня.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Живопись, декоративно-прикладное искусство, спорт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2806152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AFD811-99BB-4C66-BC34-C62E734E211D}"/>
              </a:ext>
            </a:extLst>
          </p:cNvPr>
          <p:cNvSpPr/>
          <p:nvPr/>
        </p:nvSpPr>
        <p:spPr>
          <a:xfrm>
            <a:off x="4376936" y="219412"/>
            <a:ext cx="3726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Суслова Любовь Викторовна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7" t="1700" r="9191" b="46850"/>
          <a:stretch/>
        </p:blipFill>
        <p:spPr>
          <a:xfrm>
            <a:off x="551756" y="332656"/>
            <a:ext cx="2088232" cy="2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0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E6FC83-6DBC-42D5-BF4D-5473F237A9A5}"/>
              </a:ext>
            </a:extLst>
          </p:cNvPr>
          <p:cNvSpPr/>
          <p:nvPr/>
        </p:nvSpPr>
        <p:spPr>
          <a:xfrm>
            <a:off x="4376936" y="260648"/>
            <a:ext cx="4098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Твердохлебова Диана Сергеевна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06CFDBD-873A-4CBB-A9A1-43EF9E5A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461564"/>
              </p:ext>
            </p:extLst>
          </p:nvPr>
        </p:nvGraphicFramePr>
        <p:xfrm>
          <a:off x="3944888" y="599202"/>
          <a:ext cx="5400600" cy="20377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913165119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3404013927"/>
                    </a:ext>
                  </a:extLst>
                </a:gridCol>
              </a:tblGrid>
              <a:tr h="2037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21.10.1996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педагогический университет, МБОУ СОШ № 18 им. В. Я. Алексеева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Учитель-дефектолог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год 8 месяцев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«Чтобы сделать из ребенка человека, нужно самому стать человеком»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Вышивание бисером, лепка из полимерной глины, чтение, рисование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089147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B2EDAB-7F17-4C8A-9571-0A5E1904A0E4}"/>
              </a:ext>
            </a:extLst>
          </p:cNvPr>
          <p:cNvSpPr/>
          <p:nvPr/>
        </p:nvSpPr>
        <p:spPr>
          <a:xfrm>
            <a:off x="238246" y="2784151"/>
            <a:ext cx="95392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Диана Сергеевна – молодой специалист, которая начала свою профессиональную деятельность в сентябре 2018 года в МБОУ СОШ № 18 имени В. Я. Алексеева. Главной целью в своей работе считает нахождение в каждом ребенке скрытого потенциала и использование этого потенциала в обучении.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Диана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 обладает всеми необходимыми качествами современного учителя: требовательностью к себе и ученикам, творческой и профессиональной мобильностью, умением общаться с детьми, стремлением к самосовершенствованию и профессиональному саморазвитию.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принимает участие в инновационной деятельности по комплексному сопровождению детей с ограниченными возможностями здоровья, организуя индивидуальное обучение.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своей профессиональной деятельности Диана Сергеевна участвовала в различных конференциях и семинарах, таких как: «Преемственность детского сада и школы по сопровождению детей с расстройствами аутистического спектра», «Межведомственное взаимодействие по сопровождению лиц с расстройствами аутистического спектра», принимала участие в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вебинарах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Опубликовала статью «Использование театрализованной деятельности при коррекции детских страхов у детей с задержкой психического развития» в журнале «Перспективы науки».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Диана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 постоянно совершенствует профессиональное мастерство, в том числе в рамках обучения в магистратуре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педагогического университета.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Ответственность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любовь к детям и желание работать с ними в атмосфере доверия и уважения – это то, что отличает Диану Сергеевну, то, что дает большой стимул к новым успехам каждому из ее учеников!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353990"/>
            <a:ext cx="1584176" cy="228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96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E6FC83-6DBC-42D5-BF4D-5473F237A9A5}"/>
              </a:ext>
            </a:extLst>
          </p:cNvPr>
          <p:cNvSpPr/>
          <p:nvPr/>
        </p:nvSpPr>
        <p:spPr>
          <a:xfrm>
            <a:off x="4376936" y="260648"/>
            <a:ext cx="4459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Третьякова Оксана Александровна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06CFDBD-873A-4CBB-A9A1-43EF9E5A0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08706"/>
              </p:ext>
            </p:extLst>
          </p:nvPr>
        </p:nvGraphicFramePr>
        <p:xfrm>
          <a:off x="3944888" y="599202"/>
          <a:ext cx="5400600" cy="20377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913165119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3404013927"/>
                    </a:ext>
                  </a:extLst>
                </a:gridCol>
              </a:tblGrid>
              <a:tr h="2037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16.05.1978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Омск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Омская гуманитарная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академия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1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лет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Самое главное для педагога –  спокойствие, эмоциональная   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сдержанность, терпеливость, любознательность, усидчивость,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стойкость, выдержка и любовь к детям.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Кройка и шитьё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40891473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B2EDAB-7F17-4C8A-9571-0A5E1904A0E4}"/>
              </a:ext>
            </a:extLst>
          </p:cNvPr>
          <p:cNvSpPr/>
          <p:nvPr/>
        </p:nvSpPr>
        <p:spPr>
          <a:xfrm>
            <a:off x="238246" y="2784151"/>
            <a:ext cx="94672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Оксана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в системе осуществляет работу, направленную на развитие познавательной активности обучающихся с ограниченными возможностями здоровья.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поставленной цели педагогической деятельности «создание условий для развития личности каждого обучающегося с учетом его индивидуальных возможностей» Оксана Александровна использует методы технологии решения изобретательских задач, проблемного обучения, проектной деятельности и информационно-коммуникационные технологии.  Использование активных, игровых, а также нетрадиционных методов в обучении активизирует познавательную и практическую деятельность обучающихся, формирует необходимые учебные навыки.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Оксана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 является победителем и призером конкурсных мероприятий различного уровня: победитель Международного педагогического конкурса «Педагогика XXI века: опыт, достижения, методика», в номинации «Открытый урок, занятие», призёр Всероссийской блиц-олимпиады «Инновации в образовании в условиях реализации ФГОС», призёр Всероссийского конкурса «Внедрение в практику образовательного учреждения современных методов и технологий психолого-педагогического сопровождения детей с особенностями в развитии».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Учащиеся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Оксаны Александровны принимают результативное участие в олимпиадах и конкурсах.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Оксаны Александровны опубликованы в печатных изданиях, на профессиональных педагогических сайтах infourok.ru, multiurok.ru., а также на личном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сайте. 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438196"/>
            <a:ext cx="1794902" cy="23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932A300-CE87-4FFB-BFF6-9A18E2A46194}"/>
              </a:ext>
            </a:extLst>
          </p:cNvPr>
          <p:cNvSpPr/>
          <p:nvPr/>
        </p:nvSpPr>
        <p:spPr>
          <a:xfrm>
            <a:off x="4160912" y="207289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0820">
              <a:spcBef>
                <a:spcPts val="5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БАГНЕТОВА ЕКАТЕРИНА МИХАЙЛОВНА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7C810C8F-FDE7-4798-B1F6-816032ACB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0763"/>
              </p:ext>
            </p:extLst>
          </p:nvPr>
        </p:nvGraphicFramePr>
        <p:xfrm>
          <a:off x="4016896" y="486699"/>
          <a:ext cx="5472608" cy="216712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81354">
                  <a:extLst>
                    <a:ext uri="{9D8B030D-6E8A-4147-A177-3AD203B41FA5}">
                      <a16:colId xmlns="" xmlns:a16="http://schemas.microsoft.com/office/drawing/2014/main" val="2303476463"/>
                    </a:ext>
                  </a:extLst>
                </a:gridCol>
                <a:gridCol w="2891254">
                  <a:extLst>
                    <a:ext uri="{9D8B030D-6E8A-4147-A177-3AD203B41FA5}">
                      <a16:colId xmlns="" xmlns:a16="http://schemas.microsoft.com/office/drawing/2014/main" val="2899199893"/>
                    </a:ext>
                  </a:extLst>
                </a:gridCol>
              </a:tblGrid>
              <a:tr h="205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23.03.1996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 государственный педагогический университет, 2017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детский сад № 89 «Крепыш»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Если педагог соединяет в себе любовь к делу и к ученикам, он - совершенный педагог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(Лев Толстой)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книг и научных журналов, рисование по номерам, плавание, сочинение стихотворений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9379332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F4017C4-8337-49E7-95A2-F917279DF8AD}"/>
              </a:ext>
            </a:extLst>
          </p:cNvPr>
          <p:cNvSpPr/>
          <p:nvPr/>
        </p:nvSpPr>
        <p:spPr>
          <a:xfrm>
            <a:off x="164468" y="2780928"/>
            <a:ext cx="9577064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05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Багнетова</a:t>
            </a: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Екатерина Михайловна работает над темой «Развитие мыслительных операций у детей с задержкой психического развития с использованием дидактических игр и упражнений».</a:t>
            </a:r>
          </a:p>
          <a:p>
            <a:pPr indent="450215" algn="just">
              <a:spcAft>
                <a:spcPts val="0"/>
              </a:spcAft>
            </a:pP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задачей деятельности  Екатерины Михайловны является коррекция и компенсация психического развития ребенка с особыми образовательными потребностями. Педагог организует и осуществляет учебно-коррекционную работу с детьми, имеющими отклонения в </a:t>
            </a:r>
            <a:r>
              <a:rPr lang="ru-RU" sz="10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психоречевом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развитии, организует и проводит работу по познавательному и речевому развитию, готовит детей к обучению в школе, определяет структуру и степень выраженности имеющегося дефекта. </a:t>
            </a:r>
          </a:p>
          <a:p>
            <a:pPr indent="450215" algn="just"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демонстрирует высокий уровень организации образовательного процесса, владеет в совершенстве современными образовательными технологиями и эффективно применяет в своей профессиональной деятельности: </a:t>
            </a:r>
            <a:r>
              <a:rPr lang="ru-RU" sz="10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здоровьесберегающие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технологии; технологии проектной деятельности; технология исследовательской деятельности; информационно-коммуникационные технологии; игровая технология; элементы технологии «ТРИЗ».</a:t>
            </a:r>
          </a:p>
          <a:p>
            <a:pPr indent="450215" algn="just"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Екатерина Михайловна создает благоприятный психологический климат в детском коллективе: воспитывает стойкий познавательный интерес, активизирует мыслительную деятельность, учитывая индивидуальные особенности каждого ребёнка, организовывает работу в соответствии с режимом дня, каждое занятие стремится «превратить» в игру. Екатерина Михайловна имеет стабильные результаты освоения воспитанниками адаптированных общеобразовательных программ и положительную динамику в коррекции задержки психического развития. Использование в педагогической деятельности дидактических игр, даёт хорошие результаты при коррекции и компенсации </a:t>
            </a:r>
            <a:r>
              <a:rPr lang="ru-RU" sz="10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психоречевого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дефекта у воспитанников.</a:t>
            </a:r>
          </a:p>
          <a:p>
            <a:pPr indent="450215" algn="just"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Екатерина Михайловна грамотно выстраивает формы взаимодействия  с педагогами дошкольного учреждения. Активно участвует в проведении утренников и других развлечений. Организовывает информационно - просветительскую работу среди родителей (законных представителей).</a:t>
            </a:r>
          </a:p>
          <a:p>
            <a:pPr indent="450215" algn="just"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Екатерина Михайловна, совершенствуя свой профессиональный уровень, особое внимание уделяет самообразованию и самореализации, </a:t>
            </a: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регулярно 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 курсы переподготовки и курсы повышения квалификации в соответствии с ФГОС дошкольного </a:t>
            </a: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образования. 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автором - разработчиком адаптированных общеобразовательных программ дополнительного образования "Развивай-ка", "Игры на песке", направленных на развитие познавательных способностей детей с задержкой психического развития. </a:t>
            </a:r>
          </a:p>
          <a:p>
            <a:pPr marR="65405" algn="just"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Награждена 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благодарственными письмами  редакции Всероссийского издания СМИ «Альманах педагога» за активное участие в работе издания, а также за личный вклад по внедрению информационно – коммуникативных технологий (ИКТ) в образовательный процесс;   городской библиотеки №21 за участие в проведении социокультурной акции «</a:t>
            </a:r>
            <a:r>
              <a:rPr lang="ru-RU" sz="10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Библионочь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Магия поэзии» для посетителей, имеющих ограничение по зрению.  Награждена в номинации «Успех года» (Элита </a:t>
            </a:r>
            <a:r>
              <a:rPr lang="ru-RU" sz="105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СурГПУ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2019). Является победителем в конкурсе молодежных проектов ХМАО-Югры (Выиграла грант с проектом «Мир в жестах»). В 2019 года заняла 2 место в </a:t>
            </a: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муниципальном конкурсе 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педагогического мастерства </a:t>
            </a: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– </a:t>
            </a:r>
            <a:r>
              <a:rPr lang="ru-RU" sz="105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дефектолог года».</a:t>
            </a:r>
            <a:endParaRPr lang="ru-RU" sz="105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5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05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397898"/>
            <a:ext cx="1505128" cy="22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8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397586C-9886-4080-990E-7BF8B429BBC9}"/>
              </a:ext>
            </a:extLst>
          </p:cNvPr>
          <p:cNvSpPr/>
          <p:nvPr/>
        </p:nvSpPr>
        <p:spPr>
          <a:xfrm>
            <a:off x="4088904" y="260648"/>
            <a:ext cx="339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ВАГНЕР КСЕНИЯ РОМАНОВНА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A84D1D6D-B34E-4E9A-97EB-7EAB4CE59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28181"/>
              </p:ext>
            </p:extLst>
          </p:nvPr>
        </p:nvGraphicFramePr>
        <p:xfrm>
          <a:off x="4088904" y="736965"/>
          <a:ext cx="5400600" cy="190773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00918">
                  <a:extLst>
                    <a:ext uri="{9D8B030D-6E8A-4147-A177-3AD203B41FA5}">
                      <a16:colId xmlns="" xmlns:a16="http://schemas.microsoft.com/office/drawing/2014/main" val="346251489"/>
                    </a:ext>
                  </a:extLst>
                </a:gridCol>
                <a:gridCol w="2899682">
                  <a:extLst>
                    <a:ext uri="{9D8B030D-6E8A-4147-A177-3AD203B41FA5}">
                      <a16:colId xmlns="" xmlns:a16="http://schemas.microsoft.com/office/drawing/2014/main" val="3989098074"/>
                    </a:ext>
                  </a:extLst>
                </a:gridCol>
              </a:tblGrid>
              <a:tr h="18228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25.03.1994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Сургут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 государственный 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Сургутская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технологическая школа»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Логопед – больше, чем специальность,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ответственнее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чем профессия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развивающих игр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4738670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3C5DF5A-D781-42F9-981A-79583004D734}"/>
              </a:ext>
            </a:extLst>
          </p:cNvPr>
          <p:cNvSpPr/>
          <p:nvPr/>
        </p:nvSpPr>
        <p:spPr>
          <a:xfrm>
            <a:off x="533407" y="3074047"/>
            <a:ext cx="9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Вагнер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Ксения Романовна – учитель-логопед МБОУ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Сургутская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технологическая школа», проводит занятия коррекционно-развивающей направленности с учащимися с ОВЗ (ЗПР и ТНР).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Ксения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Романовна уверена, что каждый ребенок уникален. При построении коррекционно-развивающего процесса учитывает индивидуальные особенности учащихся за счет проектирования занятий на основе данных диагностики и с учетом психофизических особенностей развития конкретного ребенка. С целью обеспечения потребностей возрастного развития, интересов, учета ведущей деятельности активно использует инновационные средства обучения, интерактивные комплексы «Игры для Тигры»,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Логомер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«Я расту»;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дыхательные и артикуляционные упражнения; интегрируются индивидуальная, парная, групповая формы работы.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Вагнер К.С. принимала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регионального инновационного проекта «Разработка и внедрение модели организации внеурочной деятельности в соответствии с требованиями ФГОС основного образования в общеобразовательной школе»; муниципальной инновационной площадки в статусе «Школа-Спутник»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(«Обучение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воспитание детей с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ОВЗ»),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транслирует опыт практических результатов своей профессиональной деятельности на заседаниях городского методического объединения учителей-логопедов и городских ресурсных центров по вопросам инклюзивного образования.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Ксения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Романовна добросовестно относится к своей работе, сохраняет самообладание в ситуациях с высокой эмоциональной нагрузкой, проявляет умение выстраивать отношения сотрудничества с коллегами, обучающимися и их родителями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44" y="599201"/>
            <a:ext cx="1692946" cy="22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6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149CB45-165A-4553-BF84-5643160C5C26}"/>
              </a:ext>
            </a:extLst>
          </p:cNvPr>
          <p:cNvSpPr/>
          <p:nvPr/>
        </p:nvSpPr>
        <p:spPr>
          <a:xfrm>
            <a:off x="4160912" y="404663"/>
            <a:ext cx="6364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Гержина Тамара Ивановна</a:t>
            </a:r>
            <a:r>
              <a:rPr lang="ru-RU" sz="1600" cap="all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5C742C2-C5B6-436F-931E-9E8A2CFC9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584520"/>
              </p:ext>
            </p:extLst>
          </p:nvPr>
        </p:nvGraphicFramePr>
        <p:xfrm>
          <a:off x="3296816" y="764704"/>
          <a:ext cx="6364932" cy="178308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73473">
                  <a:extLst>
                    <a:ext uri="{9D8B030D-6E8A-4147-A177-3AD203B41FA5}">
                      <a16:colId xmlns="" xmlns:a16="http://schemas.microsoft.com/office/drawing/2014/main" val="3682854566"/>
                    </a:ext>
                  </a:extLst>
                </a:gridCol>
                <a:gridCol w="3291459">
                  <a:extLst>
                    <a:ext uri="{9D8B030D-6E8A-4147-A177-3AD203B41FA5}">
                      <a16:colId xmlns="" xmlns:a16="http://schemas.microsoft.com/office/drawing/2014/main" val="867972476"/>
                    </a:ext>
                  </a:extLst>
                </a:gridCol>
              </a:tblGrid>
              <a:tr h="1618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09.09.1970 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Зуевка,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г.Харцызск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Донецкая область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Санкт-Петербургский институт социальной педагогики и психологии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– логопед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лет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Обучать — значит вдвойне учиться.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Ж.Жубер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790065" algn="l"/>
                          <a:tab pos="184848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Психология,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нейробиология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копирайтинг,  чтение специальной литературы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/>
                </a:tc>
                <a:extLst>
                  <a:ext uri="{0D108BD9-81ED-4DB2-BD59-A6C34878D82A}">
                    <a16:rowId xmlns="" xmlns:a16="http://schemas.microsoft.com/office/drawing/2014/main" val="62970083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5677E22-4C54-402B-AE3A-2C127263D787}"/>
              </a:ext>
            </a:extLst>
          </p:cNvPr>
          <p:cNvSpPr/>
          <p:nvPr/>
        </p:nvSpPr>
        <p:spPr>
          <a:xfrm>
            <a:off x="392872" y="3068960"/>
            <a:ext cx="924525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Гержина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Ивановна зарекомендовала себя высокопрофессиональным, эрудированным, методически грамотным и инициативным специалистом.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Тамару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Ивановну отличают высокие профессиональные качества, такие как: умение анализировать свою деятельность, выявлять наиболее значимые проблемы и находить эффективные пути их решения. Она – толерантный, тактичный, использующий в своей работе новейшие методики, педагог. Благодаря своим качествам она смогла добиться высоких результатов в обучении и воспитании детей с нарушениями речи у детей с ОВЗ.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Фундаментальные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в области коррекционной педагогики и психологии, использование инновации и современных технологий позволяют ей хорошо подготовить детей дошкольного возраста к обучению в школе. Воспитанники Тамары Ивановны отмечены дипломами и грамотами победителей в интеллектуальных и творческих конкурсах различного уровня.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Гержина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Ивановна уверенно внедряет новые современные формы работы с родителями в свою практическую деятельность, использует интернет-технологии. Пользуется заслуженным авторитетом среди сотрудников педагогического коллектива, потому что она обладает не только профессиональными знаниями, но и такими нравственными качествами как дисциплинированность, собранность и высокое чувство ответственности.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добросовестный труд и высокий профессионализм в работе Гержина Тамара  Ивановна награждена грамотой администрации МБОУ гимназии «Лаборатория Салахова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№401 от 16.12.2015г.), медалью «Лучший работник гимназии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№345 от 10.10.2016г). За активное участие в работе городского методического объединения учителей–логопедов отмечена Благодарственным письмом МКУ «Центр диагностики и консультирования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"/>
          <a:stretch/>
        </p:blipFill>
        <p:spPr>
          <a:xfrm>
            <a:off x="776536" y="461067"/>
            <a:ext cx="1711722" cy="2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C2DEB5E-E00E-42A6-B6F9-BECBF31C86DB}"/>
              </a:ext>
            </a:extLst>
          </p:cNvPr>
          <p:cNvSpPr/>
          <p:nvPr/>
        </p:nvSpPr>
        <p:spPr>
          <a:xfrm>
            <a:off x="4304928" y="322142"/>
            <a:ext cx="3768211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Гугучкин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Анатольевич</a:t>
            </a:r>
            <a:endParaRPr lang="ru-RU" sz="1600" b="1" cap="al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1067554-DA59-49FB-88B8-7C7C44E77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24409"/>
              </p:ext>
            </p:extLst>
          </p:nvPr>
        </p:nvGraphicFramePr>
        <p:xfrm>
          <a:off x="3368824" y="664929"/>
          <a:ext cx="6120680" cy="176098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05454">
                  <a:extLst>
                    <a:ext uri="{9D8B030D-6E8A-4147-A177-3AD203B41FA5}">
                      <a16:colId xmlns="" xmlns:a16="http://schemas.microsoft.com/office/drawing/2014/main" val="3227539267"/>
                    </a:ext>
                  </a:extLst>
                </a:gridCol>
                <a:gridCol w="3415226">
                  <a:extLst>
                    <a:ext uri="{9D8B030D-6E8A-4147-A177-3AD203B41FA5}">
                      <a16:colId xmlns="" xmlns:a16="http://schemas.microsoft.com/office/drawing/2014/main" val="1413372722"/>
                    </a:ext>
                  </a:extLst>
                </a:gridCol>
              </a:tblGrid>
              <a:tr h="175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cap="all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  <a:endParaRPr lang="ru-RU" sz="900" cap="all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12.05.1970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пос. Раевский,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Альшеевский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р-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н,рес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Башкортостан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государственный педагогический университет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</a:t>
                      </a: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Настоящий учитель тот, кто способен спуститься с высот своих знаний до незнания ученика и вместе с ним совершить восхождение.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0803526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F48742-AA04-4763-B0B2-881CF147A69B}"/>
              </a:ext>
            </a:extLst>
          </p:cNvPr>
          <p:cNvSpPr/>
          <p:nvPr/>
        </p:nvSpPr>
        <p:spPr>
          <a:xfrm>
            <a:off x="184920" y="3140968"/>
            <a:ext cx="9721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Игорь Анатольевич обладает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 качествами современного педагога: профессионализмом, компетентностью, инициативностью,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чутким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отношением к детям.</a:t>
            </a:r>
          </a:p>
          <a:p>
            <a:pPr indent="360363"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своей деятельности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учитываются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аспекты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современного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через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постоянный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совершенствования традиционных форм,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оптимизацию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методов и содержания коррекционно-развивающей работы, поиск новых, вариативных форм организации коррекционного сопровождения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учащихся. </a:t>
            </a:r>
            <a:endParaRPr lang="ru-RU" sz="12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Педагогом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 достаточный опыт применения дидактических игр, упражнений, наглядно-практического материала, направленных на всестороннее развитие высших психических функций у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школьников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развития. </a:t>
            </a:r>
          </a:p>
          <a:p>
            <a:pPr indent="360363"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повышения родительской компетенции, основываясь на индивидуальный подход к каждой семье,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Игорь Анатольевич  выступает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родительских собраниях, проводит индивидуальные консультации, </a:t>
            </a: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стенды, подбирает методическую литературу.</a:t>
            </a:r>
          </a:p>
          <a:p>
            <a:pPr indent="360363"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повышает свой профессиональный уровень, участвует в работе методического объединения, изучает современные разработки в области специальной педагогики. </a:t>
            </a:r>
            <a:endParaRPr lang="ru-RU" sz="1200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363"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Гугучкин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 является лауреатом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 этапа всероссийского конкурса профессионального мастерства в сфере образования Ханты-Мансийского автономного округа – Югры «Педагог года Югры – 2012» в номинации  «Сердце отдаю детям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 Награжден Благодарственным письмом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и молодежной политики Ханты-Мансийского автономного округа Югры.</a:t>
            </a:r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488111"/>
            <a:ext cx="162687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0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39602BF-35E3-40DC-ADEA-C73B85FA9554}"/>
              </a:ext>
            </a:extLst>
          </p:cNvPr>
          <p:cNvSpPr/>
          <p:nvPr/>
        </p:nvSpPr>
        <p:spPr>
          <a:xfrm>
            <a:off x="4592960" y="276253"/>
            <a:ext cx="38156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Елисеева Оксана Николаевна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DC79453E-C06B-42A9-9627-17E2CE2F7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37599"/>
              </p:ext>
            </p:extLst>
          </p:nvPr>
        </p:nvGraphicFramePr>
        <p:xfrm>
          <a:off x="3152800" y="669296"/>
          <a:ext cx="6408712" cy="165618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3311443872"/>
                    </a:ext>
                  </a:extLst>
                </a:gridCol>
                <a:gridCol w="4320480">
                  <a:extLst>
                    <a:ext uri="{9D8B030D-6E8A-4147-A177-3AD203B41FA5}">
                      <a16:colId xmlns="" xmlns:a16="http://schemas.microsoft.com/office/drawing/2014/main" val="3124973088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18.07.1973 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п.Уленды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Наурзумский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Кустанайская область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Кустанайский государственный университет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СШ №9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год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Высшая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Взаимное превосходство-если у кого-то что-то получается хуже, чем у других, значит что-то должно получаться лучше; это что-то нужно искать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Дизайн одежды и интерьера, путешествия, психология,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психофилософия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878344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4266DBE-4601-4B54-8AD4-61F77DDF4C75}"/>
              </a:ext>
            </a:extLst>
          </p:cNvPr>
          <p:cNvSpPr/>
          <p:nvPr/>
        </p:nvSpPr>
        <p:spPr>
          <a:xfrm>
            <a:off x="128464" y="2592793"/>
            <a:ext cx="9649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Миссия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помощника, проводника и открывателя неограниченных возможностей и речевых способностей учащихся с ОВЗ – вот что приносит счастье, профессиональное удовлетворение и является смыслом жизни для учителя-логопеда МБОУ СШ № 9 Елисеевой Оксаны Николаевны.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итогам мониторингов, проводимых образовательной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наблюдается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коррекционной работы по преодолению нарушений устной и письменной речи, по усвоению полученных знаний учащимися.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ОВЗ, которых сопровождает Оксана Николаевна, являются участниками и победителями конкурсов различных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уровней: Городской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«Солнце для всех» (8 участников);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Рассударики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(3 место),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Вопросита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(2 призовых места); «Академия роста» (12 призовых мест), Проект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compedu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победителей),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2020 - Весенняя сессия».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Успешная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деятельность, постоянный рост невозможен без систематического повышения педагогической квалификации. Оксана Николаевна является активным участником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конференций, конкурсов (Международный педагогический конкурс «Педагогика ХХ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века: опыт, достижения, методика»,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победитель, 1 место), методических объединений учителей-логопедов города Сургута (доклады: «Оформление рабочих программ и отчетов о результативности коррекционно-развивающей работы», «Характеристика особых образовательных потребностей обучающихся с расстройством аутистического спектра», «Использование игровых технологий при устранении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др.); имеет благодарности: от сайта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кафедры педагогического и специального образования ГОУ ВПО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Сургутский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университет» (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СурГПУ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Международного проекта для учителей, Межрегионального центра «Тренинг Тест».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Имеющийся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Оксана Николаевна транслирует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учебно-методического пособия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интерактивное царство-государство звуков и слов» Елисеева О.Н., Алексеев И.А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 рецензируемых коррекционно-логопедических программ («Коррекция фонетико-фонематического недоразвития у детей младшего школьного возраста «группы риска» на основе использования интерактивной доски», «Мы вместе»,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Мнематехническое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3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звуков и букв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на всероссийских сайтах: «Академия роста»,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Инфоурок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Педпортал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имеет сертификат банка данных актуального опыта ППМС сопровождения образовательного процесса в образовательных организациях, подведомственных департаменту образования Администрации города.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/>
        </p:blipFill>
        <p:spPr>
          <a:xfrm>
            <a:off x="560512" y="332655"/>
            <a:ext cx="1611188" cy="21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2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FA14F8-FC1A-424C-99A5-F0D8BCAB99B2}"/>
              </a:ext>
            </a:extLst>
          </p:cNvPr>
          <p:cNvSpPr/>
          <p:nvPr/>
        </p:nvSpPr>
        <p:spPr>
          <a:xfrm>
            <a:off x="4160912" y="295857"/>
            <a:ext cx="3877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Надежда Анатольевна</a:t>
            </a:r>
            <a:endParaRPr lang="ru-RU" sz="2000" cap="all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DF381B2-77EA-4947-AF2E-2073C1986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10341"/>
              </p:ext>
            </p:extLst>
          </p:nvPr>
        </p:nvGraphicFramePr>
        <p:xfrm>
          <a:off x="3656856" y="634411"/>
          <a:ext cx="5760640" cy="165550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16224">
                  <a:extLst>
                    <a:ext uri="{9D8B030D-6E8A-4147-A177-3AD203B41FA5}">
                      <a16:colId xmlns="" xmlns:a16="http://schemas.microsoft.com/office/drawing/2014/main" val="2199271072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1827878916"/>
                    </a:ext>
                  </a:extLst>
                </a:gridCol>
              </a:tblGrid>
              <a:tr h="1605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30.09.1969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Марий Эл,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г.Звенигово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Уральский государственный педагогический университет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№19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Учитель-дефектолог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года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Высшая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Чтобы быть хорошим преподавателем, нужно любить то, что преподаёшь, и любить тех, кому преподаёшь.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Скорочтение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путешествия, танцы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9082945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F821BA0-1000-4C6A-8E2C-6A70D8255435}"/>
              </a:ext>
            </a:extLst>
          </p:cNvPr>
          <p:cNvSpPr/>
          <p:nvPr/>
        </p:nvSpPr>
        <p:spPr>
          <a:xfrm>
            <a:off x="92460" y="2996952"/>
            <a:ext cx="97210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Н.А. активно работает по внедрению современных 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технологий, на своих уроках использует инновационные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по методу В.Ф. Базарного, В.А. Вишневского.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осуществляет работу, направленную на максимальную коррекцию недостатков в развитии у обучающихся, воспитанников с нарушениями в развитии; осуществляет обследование обучающихся,  определяет структуру и степень выраженности имеющегося у них нарушения развития.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Надежда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Анатольевна организует проведение школьных предметных недель в начальных классах. Обучающиеся Лапиной Н.А. являются активными участниками и  победителями региональных и городских конкурсов: фестиваль «Солнце для всех»,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декоративно – прикладного искусства «Мир глазами детей», конкурс рисунков «У сердца два крыла», являются победителями в образовательных марафонах на сайте «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Успеваемость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Надежды Анатольевны – 100 %, качество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последние годы стабильно высокое, от 73 до 80%.   Характеристикой педагогической деятельности  Лапиной Н.А. является не только передача знаний, умений и навыков, но и умение их применять. В число таких требований Надежда Анатольевна включает компетентности, связанные с идеей опережающего развития, то, что понадобится школьникам в дальнейшем образовании и в будущей взрослой жизни.  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учителями начального звена Лапина Н.А. разработала, и успешно реализуются адаптированные программы АООП НОО с ЗПР для 1-2 классов.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2019- 2020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представляла свой опыт работы на   ГМО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учителей-дефектологов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г.Сургута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 – практикуме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«Взаимодействие учителей-дефектологов с родителями, имеющими детей с особыми образовательными потребностями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на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семинаре-практикуме «Дидактические игры на уроках русского языка для обогащения лексики детей мигрантов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«Кроссворды при обучению русскому языку» 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4" y="404664"/>
            <a:ext cx="1684822" cy="25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1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7FFD3CE-ECF7-4FC6-94EB-ED0CAFFAD1E2}"/>
              </a:ext>
            </a:extLst>
          </p:cNvPr>
          <p:cNvSpPr/>
          <p:nvPr/>
        </p:nvSpPr>
        <p:spPr>
          <a:xfrm>
            <a:off x="4304928" y="219998"/>
            <a:ext cx="4405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Мироненко Виктория Николаевна 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C6B6A8B-65F1-41F4-9AD3-4FDE91D44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2435"/>
              </p:ext>
            </p:extLst>
          </p:nvPr>
        </p:nvGraphicFramePr>
        <p:xfrm>
          <a:off x="3296816" y="558552"/>
          <a:ext cx="6264696" cy="20783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1782095468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2646976327"/>
                    </a:ext>
                  </a:extLst>
                </a:gridCol>
              </a:tblGrid>
              <a:tr h="207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09.10.1978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с.Лутовиновка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Козельщинского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 Полтавской области, Украина </a:t>
                      </a:r>
                    </a:p>
                    <a:p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государственный университет  </a:t>
                      </a: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гимназия имени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Ф.К.Салманова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6 лет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первая</a:t>
                      </a:r>
                    </a:p>
                    <a:p>
                      <a:endParaRPr lang="ru-RU" sz="900" b="1" kern="120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«Будь терпелив в ожидании чуда.  И будь готов для встречи с ним в ребенке»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Вокал, сочинение стихов и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логосказок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кулинария.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8141986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E1AC99B-0458-4A87-85C6-7DE9AA829B04}"/>
              </a:ext>
            </a:extLst>
          </p:cNvPr>
          <p:cNvSpPr/>
          <p:nvPr/>
        </p:nvSpPr>
        <p:spPr>
          <a:xfrm>
            <a:off x="416496" y="3212024"/>
            <a:ext cx="92170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Виктория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– компетентный, инициативный, целеустремлённый, творческий педагог.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 – оказание своевременной коррекционно-развивающей помощи детям дошкольного возраста с речевыми нарушениями.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Виктории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Николаевне присуще грамотное определение стратегии индивидуального речевого развития ребенка, что обеспечивает осуществление комплексного логопедического воздействия на высоком качественном уровне.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инновационной деятельности образовательной организации, педагогический опыт систематически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диссеминирует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методических мероприятиях. С 2017 года входит в состав методического объединения «команда вокруг возраста», участвует в обсуждении проблем, возникающих при освоении образовательной программы воспитанников одной возрастной категории, деятельности психолого-педагогических консилиумов, педагогических советов, проектирует с коллегами ИАОП.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годах Виктория Николаевна осуществляла наставничество студентов-дефектологов 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педагогического университета. В 2018 году проводила мастер-класс «Игры по формированию фонематического восприятия у детей дошкольного возраста» в рамках декады молодого специалиста г. Сургута. Виктория Николаевна, разработала и реализует  логопедическую, дополнительную общеразвивающую программу «Сценическая речь», которая  ориентирована на развитие звуковой культуры речи дошкольников.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Виктория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награждена Диплом профессиональной премии «Признание» в номинации «Сердце отдаю детям», занесена на доску почёта «Педагоги года 2019-2020» МБОУ гимназии имени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Ф.К.Салманова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(2019).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уважением родителей воспитанников, готова к сотрудничеству и открыта для решения конструктивных задач.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8"/>
          <a:stretch/>
        </p:blipFill>
        <p:spPr>
          <a:xfrm>
            <a:off x="632520" y="476672"/>
            <a:ext cx="1584176" cy="24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0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921571B-4942-4C58-8B05-7531B1FC4739}"/>
              </a:ext>
            </a:extLst>
          </p:cNvPr>
          <p:cNvSpPr/>
          <p:nvPr/>
        </p:nvSpPr>
        <p:spPr>
          <a:xfrm>
            <a:off x="4448944" y="260648"/>
            <a:ext cx="4510850" cy="338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Помазкова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Александровна</a:t>
            </a:r>
            <a:endParaRPr lang="ru-RU" sz="1600" cap="al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872BBA0-6BC9-4E56-BB3B-E932292C6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359156"/>
              </p:ext>
            </p:extLst>
          </p:nvPr>
        </p:nvGraphicFramePr>
        <p:xfrm>
          <a:off x="3512840" y="603435"/>
          <a:ext cx="6120680" cy="217749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87041">
                  <a:extLst>
                    <a:ext uri="{9D8B030D-6E8A-4147-A177-3AD203B41FA5}">
                      <a16:colId xmlns="" xmlns:a16="http://schemas.microsoft.com/office/drawing/2014/main" val="3594584129"/>
                    </a:ext>
                  </a:extLst>
                </a:gridCol>
                <a:gridCol w="3233639">
                  <a:extLst>
                    <a:ext uri="{9D8B030D-6E8A-4147-A177-3AD203B41FA5}">
                      <a16:colId xmlns="" xmlns:a16="http://schemas.microsoft.com/office/drawing/2014/main" val="764314237"/>
                    </a:ext>
                  </a:extLst>
                </a:gridCol>
              </a:tblGrid>
              <a:tr h="21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15.03.1968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Алма-Ата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Карагандинский педагогический институт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№56 «Искорка»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Учитель-логопед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Высшая 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Мы лишаем детей будущего, если продолжаем учить сегодня так, как учили этому вчера. </a:t>
                      </a:r>
                      <a:r>
                        <a:rPr lang="ru-RU" sz="9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Д.Дьюи</a:t>
                      </a:r>
                      <a:endParaRPr lang="ru-RU" sz="9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Садоводство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109090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132ACCB-5CBD-49A5-9506-64BF8B11B8E5}"/>
              </a:ext>
            </a:extLst>
          </p:cNvPr>
          <p:cNvSpPr/>
          <p:nvPr/>
        </p:nvSpPr>
        <p:spPr>
          <a:xfrm>
            <a:off x="128464" y="3158847"/>
            <a:ext cx="9649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профессиональной деятельности Наталья Александровна проявила себя, как человек, знающий и понимающий современную концепцию отечественной логопедии, нормативные документы, регламентирующие организацию коррекционной работы с детьми с ОВЗ. Основываясь на знаниях и достижениях современной логопедии, учитывая рекомендации ведущих специалистов, Наталья Александровна участвовала в разработке и внедрении на практике инновационных проектов в области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и нейропсихологии.     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Грамотное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родителей, разработка индивидуальных коррекционных маршрутов, конкретные рекомендации, умелая организация логопедической непрерывной образовательной деятельности позволяют достичь Наталье Александровне  положительных результатов в преодолении речевых нарушений у детей и подготовить их  к обучению в школе. Об этом свидетельствуют высокие результаты мониторинга. </a:t>
            </a: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деятельна, инициативна, проявляет творческий подход к анализу, обобщению, внедрению и разработке инноваций. Наталья Александровна зарекомендовала себя как дисциплинированный, трудолюбивый, ответственный и добросовестный педагог. Она доброжелательна, оптимистична,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целеустремленна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пользуется большим уважением среди коллег и родителей. Для достижения высокого уровня качества образования и реализации значимых для организации инициатив, реализует принцип системно-деятельного подхода в образовательном процессе, осуществляет тесное взаимодействие с коллегами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сотрудничает со студентами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педагогического университета.</a:t>
            </a:r>
          </a:p>
          <a:p>
            <a:pPr algn="just"/>
            <a:endParaRPr lang="ru-RU" sz="1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429669"/>
            <a:ext cx="1925463" cy="25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1073</Words>
  <Application>Microsoft Office PowerPoint</Application>
  <PresentationFormat>Лист A4 (210x297 мм)</PresentationFormat>
  <Paragraphs>357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«УЧИТЕЛЬ-ДЕФЕКТОЛОГ ГОДА - 2020»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Павел Ходовец</cp:lastModifiedBy>
  <cp:revision>157</cp:revision>
  <dcterms:created xsi:type="dcterms:W3CDTF">2017-10-18T11:42:21Z</dcterms:created>
  <dcterms:modified xsi:type="dcterms:W3CDTF">2020-07-02T04:11:16Z</dcterms:modified>
</cp:coreProperties>
</file>