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8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6" r:id="rId9"/>
    <p:sldId id="267" r:id="rId10"/>
    <p:sldId id="268" r:id="rId11"/>
    <p:sldId id="274" r:id="rId12"/>
    <p:sldId id="275" r:id="rId13"/>
    <p:sldId id="279" r:id="rId14"/>
    <p:sldId id="281" r:id="rId15"/>
    <p:sldId id="283" r:id="rId16"/>
    <p:sldId id="318" r:id="rId17"/>
    <p:sldId id="319" r:id="rId18"/>
    <p:sldId id="320" r:id="rId19"/>
    <p:sldId id="325" r:id="rId20"/>
    <p:sldId id="342" r:id="rId21"/>
    <p:sldId id="343" r:id="rId22"/>
    <p:sldId id="301" r:id="rId23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Tahoma" pitchFamily="32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3" autoAdjust="0"/>
    <p:restoredTop sz="94660"/>
  </p:normalViewPr>
  <p:slideViewPr>
    <p:cSldViewPr>
      <p:cViewPr>
        <p:scale>
          <a:sx n="57" d="100"/>
          <a:sy n="57" d="100"/>
        </p:scale>
        <p:origin x="-888" y="-35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017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6712" cy="124904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xmlns="" val="21123115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0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349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963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065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475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680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7885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9728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222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325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529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734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8371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939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144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2467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0453F-419C-4D97-A027-067485D648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09BE26-7A59-49A8-87C8-4461256CCF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F5163-4176-4EB3-9497-678009C819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A6C88C-C2B0-4E1B-9B6F-88CFF545C0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1C578-92E5-4B44-816D-8BDFC97B99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F322D3-2194-4A7C-9EEC-757F5C684C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AD308-E8A6-4523-BF41-28DF96E7F3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DCF690-299C-4AC4-88F5-E8C499154E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2CF6A-BBE5-4CDC-8230-938BB1C822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A8ADD-24C6-424D-9572-46FAF272A7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10/24/2013</a:t>
            </a:fld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pPr>
              <a:defRPr/>
            </a:pPr>
            <a:fld id="{FCB49DA2-3551-4EAE-AD85-9EF2B099D3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10/24/2013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451197D3-633A-4865-9946-067E4318C4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youtube.com/watch?feature=player_embedded&amp;v=ixDyCx39vKc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youtube.com/watch?feature=player_embedded&amp;v=SJL30q1pmLQ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youtube.com/watch?v=h-8PBx7isoM&amp;feature=player_embedded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hyperlink" Target="http://www.youtube.com/watch?feature=player_embedded&amp;v=1bSHH2HQ-u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357188" y="2786063"/>
            <a:ext cx="8501062" cy="14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 anchorCtr="1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1547813" y="5734050"/>
            <a:ext cx="6400800" cy="695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spcBef>
                <a:spcPts val="800"/>
              </a:spcBef>
              <a:buClrTx/>
              <a:buSzPct val="12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3200" b="1" dirty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</a:rPr>
              <a:t>2013</a:t>
            </a:r>
            <a:endParaRPr lang="ru-RU" sz="3200" b="1" dirty="0">
              <a:solidFill>
                <a:srgbClr val="000000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8077200" cy="167335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Создание социальной рекламы 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по профилактике правонарушений  и  безопасности дорожного движения</a:t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11560" y="4077072"/>
            <a:ext cx="8077200" cy="14996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4714627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44488"/>
            <a:ext cx="1356320" cy="13563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620688"/>
            <a:ext cx="1691680" cy="10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13" y="116632"/>
            <a:ext cx="834579" cy="218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84784"/>
            <a:ext cx="7308800" cy="529962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Использование приоритетных темных или черных цветов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79388"/>
            <a:ext cx="5851525" cy="2925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8150" y="3419475"/>
            <a:ext cx="5851525" cy="2925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0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79550"/>
            <a:ext cx="3779838" cy="537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6288" y="1439863"/>
            <a:ext cx="4222750" cy="5418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FFC000"/>
                </a:solidFill>
              </a:rPr>
              <a:t>4. </a:t>
            </a:r>
            <a:r>
              <a:rPr lang="ru-RU" sz="4800" dirty="0" smtClean="0"/>
              <a:t>Слишком </a:t>
            </a:r>
            <a:r>
              <a:rPr lang="ru-RU" sz="4800" dirty="0" err="1" smtClean="0"/>
              <a:t>креативная</a:t>
            </a:r>
            <a:r>
              <a:rPr lang="ru-RU" sz="4800" dirty="0" smtClean="0"/>
              <a:t> реклама, «яркий </a:t>
            </a:r>
            <a:r>
              <a:rPr lang="ru-RU" sz="4800" dirty="0" err="1" smtClean="0"/>
              <a:t>инсайт</a:t>
            </a:r>
            <a:r>
              <a:rPr lang="ru-RU" sz="4800" dirty="0" smtClean="0"/>
              <a:t>»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387853" cy="52205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Избыток пафоса или назидательности в </a:t>
            </a:r>
            <a:r>
              <a:rPr lang="ru-RU" sz="3200" dirty="0" err="1" smtClean="0"/>
              <a:t>мэсседже</a:t>
            </a:r>
            <a:r>
              <a:rPr lang="ru-RU" sz="3200" dirty="0" smtClean="0"/>
              <a:t> рекламы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363" y="2134071"/>
            <a:ext cx="7920037" cy="395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Избыток пафоса или назидательности в </a:t>
            </a:r>
            <a:r>
              <a:rPr lang="ru-RU" sz="3600" dirty="0" err="1" smtClean="0"/>
              <a:t>мэсседже</a:t>
            </a:r>
            <a:r>
              <a:rPr lang="ru-RU" sz="3600" dirty="0" smtClean="0"/>
              <a:t> рекламы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988" y="200025"/>
            <a:ext cx="7620000" cy="647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57200" y="155448"/>
            <a:ext cx="8229600" cy="825280"/>
          </a:xfrm>
          <a:prstGeom prst="rect">
            <a:avLst/>
          </a:prstGeom>
          <a:solidFill>
            <a:schemeClr val="tx1"/>
          </a:solidFill>
        </p:spPr>
        <p:txBody>
          <a:bodyPr>
            <a:normAutofit fontScale="7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3600" dirty="0" smtClean="0"/>
              <a:t>Шоковая реклама, воздействующая на психику человека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149080"/>
            <a:ext cx="47910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Латвия: </a:t>
            </a:r>
            <a:br>
              <a:rPr lang="ru-RU" dirty="0" smtClean="0"/>
            </a:br>
            <a:r>
              <a:rPr lang="ru-RU" dirty="0" smtClean="0"/>
              <a:t>Кровавый праздник </a:t>
            </a:r>
            <a:r>
              <a:rPr lang="en-US" dirty="0" err="1" smtClean="0"/>
              <a:t>Ligo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7313" indent="268288" algn="just">
              <a:buNone/>
            </a:pPr>
            <a:r>
              <a:rPr lang="ru-RU" sz="1600" dirty="0" err="1" smtClean="0"/>
              <a:t>Ligo</a:t>
            </a:r>
            <a:r>
              <a:rPr lang="ru-RU" sz="1600" dirty="0" smtClean="0"/>
              <a:t> </a:t>
            </a:r>
            <a:r>
              <a:rPr lang="en-US" sz="1600" dirty="0" smtClean="0"/>
              <a:t>- </a:t>
            </a:r>
            <a:r>
              <a:rPr lang="ru-RU" sz="1600" dirty="0" smtClean="0"/>
              <a:t>празднование середины лета, который является самым большим событием лета и длится 4 дня. Люди едут</a:t>
            </a:r>
            <a:r>
              <a:rPr lang="en-US" sz="1600" dirty="0" smtClean="0"/>
              <a:t> </a:t>
            </a:r>
            <a:r>
              <a:rPr lang="ru-RU" sz="1600" dirty="0" smtClean="0"/>
              <a:t>за город, пьют много пива и вина, поют песни, посвященные </a:t>
            </a:r>
            <a:r>
              <a:rPr lang="ru-RU" sz="1600" dirty="0" err="1" smtClean="0"/>
              <a:t>Ligo</a:t>
            </a:r>
            <a:r>
              <a:rPr lang="ru-RU" sz="1600" dirty="0" smtClean="0"/>
              <a:t>, и погибают от пьяных драк, отравления алкоголем и пьяного вождения. </a:t>
            </a:r>
            <a:endParaRPr lang="en-US" sz="1600" dirty="0" smtClean="0"/>
          </a:p>
          <a:p>
            <a:pPr marL="87313" indent="268288" algn="just">
              <a:buNone/>
            </a:pPr>
            <a:r>
              <a:rPr lang="ru-RU" sz="1600" dirty="0" smtClean="0"/>
              <a:t>В 2001</a:t>
            </a:r>
            <a:r>
              <a:rPr lang="en-US" sz="1600" dirty="0" smtClean="0"/>
              <a:t> </a:t>
            </a:r>
            <a:r>
              <a:rPr lang="ru-RU" sz="1600" dirty="0" smtClean="0"/>
              <a:t>году во время празднования погибло 26 человек</a:t>
            </a:r>
            <a:r>
              <a:rPr lang="en-US" sz="1600" dirty="0" smtClean="0"/>
              <a:t>.</a:t>
            </a:r>
          </a:p>
          <a:p>
            <a:pPr algn="just">
              <a:buNone/>
            </a:pPr>
            <a:endParaRPr lang="ru-RU" sz="1600" dirty="0" smtClean="0"/>
          </a:p>
          <a:p>
            <a:pPr algn="just">
              <a:buNone/>
            </a:pPr>
            <a:r>
              <a:rPr lang="ru-RU" sz="1600" dirty="0" smtClean="0"/>
              <a:t>Решение:</a:t>
            </a:r>
          </a:p>
          <a:p>
            <a:r>
              <a:rPr lang="ru-RU" sz="1600" dirty="0" smtClean="0"/>
              <a:t>Правительство попросило латышских поэтов написать на известные праздничные песни неожиданный текст: </a:t>
            </a:r>
          </a:p>
          <a:p>
            <a:endParaRPr lang="ru-RU" sz="1600" dirty="0" smtClean="0"/>
          </a:p>
          <a:p>
            <a:pPr>
              <a:buNone/>
            </a:pPr>
            <a:r>
              <a:rPr lang="ru-RU" sz="1600" i="1" dirty="0" smtClean="0"/>
              <a:t>«У доктора слишком сложная проблема:</a:t>
            </a:r>
          </a:p>
          <a:p>
            <a:pPr>
              <a:buNone/>
            </a:pPr>
            <a:r>
              <a:rPr lang="ru-RU" sz="1600" i="1" dirty="0" smtClean="0"/>
              <a:t>Вылечить тут он никого не сможет,</a:t>
            </a:r>
          </a:p>
          <a:p>
            <a:pPr>
              <a:buNone/>
            </a:pPr>
            <a:r>
              <a:rPr lang="ru-RU" sz="1600" i="1" dirty="0" smtClean="0"/>
              <a:t>Жертва нуждается в другом:</a:t>
            </a:r>
          </a:p>
          <a:p>
            <a:pPr>
              <a:buNone/>
            </a:pPr>
            <a:r>
              <a:rPr lang="ru-RU" sz="1600" i="1" dirty="0" smtClean="0"/>
              <a:t>Собрать себя по частям»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Латвия: </a:t>
            </a:r>
            <a:br>
              <a:rPr lang="ru-RU" dirty="0" smtClean="0"/>
            </a:br>
            <a:r>
              <a:rPr lang="ru-RU" dirty="0" smtClean="0"/>
              <a:t>Кровавый праздник </a:t>
            </a:r>
            <a:r>
              <a:rPr lang="en-US" dirty="0" err="1" smtClean="0"/>
              <a:t>Ligo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77272"/>
            <a:ext cx="8229600" cy="64807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Результаты:</a:t>
            </a:r>
          </a:p>
          <a:p>
            <a:r>
              <a:rPr lang="ru-RU" dirty="0" smtClean="0"/>
              <a:t>на следующий год во время праздника не было ни одного смертельного случая</a:t>
            </a:r>
            <a:endParaRPr lang="ru-RU" dirty="0"/>
          </a:p>
        </p:txBody>
      </p:sp>
      <p:pic>
        <p:nvPicPr>
          <p:cNvPr id="129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14604"/>
            <a:ext cx="6853610" cy="411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Латвия:</a:t>
            </a:r>
            <a:br>
              <a:rPr lang="ru-RU" dirty="0" smtClean="0"/>
            </a:br>
            <a:r>
              <a:rPr lang="ru-RU" dirty="0" smtClean="0"/>
              <a:t>«Донорство органов»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" y="2420888"/>
            <a:ext cx="3610744" cy="3979912"/>
          </a:xfrm>
        </p:spPr>
        <p:txBody>
          <a:bodyPr>
            <a:normAutofit fontScale="92500" lnSpcReduction="10000"/>
          </a:bodyPr>
          <a:lstStyle/>
          <a:p>
            <a:endParaRPr lang="ru-RU" sz="2000" b="1" i="1" dirty="0" smtClean="0"/>
          </a:p>
          <a:p>
            <a:pPr>
              <a:buNone/>
            </a:pPr>
            <a:r>
              <a:rPr lang="ru-RU" sz="2000" b="1" i="1" dirty="0" smtClean="0"/>
              <a:t>Результаты:</a:t>
            </a:r>
          </a:p>
          <a:p>
            <a:pPr algn="just"/>
            <a:r>
              <a:rPr lang="ru-RU" sz="2000" dirty="0" smtClean="0"/>
              <a:t>27 000 нарушителей движения отдали свои органы по контракту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Более 4 000 человек добровольно подписали контракт по завещанию своих органов жертвам ДТП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После кампании число ДТП со смертельным исходов </a:t>
            </a:r>
            <a:r>
              <a:rPr lang="ru-RU" sz="2000" dirty="0" smtClean="0"/>
              <a:t>снизилось на </a:t>
            </a:r>
            <a:r>
              <a:rPr lang="ru-RU" sz="2000" dirty="0" smtClean="0"/>
              <a:t>21%.</a:t>
            </a:r>
            <a:endParaRPr lang="ru-RU" sz="2000" dirty="0"/>
          </a:p>
        </p:txBody>
      </p:sp>
      <p:pic>
        <p:nvPicPr>
          <p:cNvPr id="13005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708920"/>
            <a:ext cx="5036071" cy="3060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67544" y="1628801"/>
            <a:ext cx="8208912" cy="115212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Идея: «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Пусть нарушители завещают свои органы тем, кто нуждается в них больше»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Влияние культуры на социальную рекламу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Великобритания:</a:t>
            </a:r>
          </a:p>
          <a:p>
            <a:pPr algn="ctr"/>
            <a:r>
              <a:rPr lang="ru-RU" dirty="0" smtClean="0"/>
              <a:t>«Руки любимых»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82550" indent="187325" algn="just">
              <a:buNone/>
            </a:pPr>
            <a:r>
              <a:rPr lang="ru-RU" sz="1800" dirty="0" smtClean="0"/>
              <a:t>Идея: тема семьи и любви, которые становятся ремнями безопасности и заставляют человека беспокоиться за себя, чтобы сохранить семью.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Россия:</a:t>
            </a:r>
          </a:p>
          <a:p>
            <a:pPr algn="ctr"/>
            <a:r>
              <a:rPr lang="ru-RU" dirty="0" smtClean="0"/>
              <a:t>«осколки»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82550" indent="187325" algn="just">
              <a:buNone/>
            </a:pPr>
            <a:r>
              <a:rPr lang="ru-RU" sz="1800" dirty="0" smtClean="0"/>
              <a:t>Идея: мужчина убегает из семьи и разбивается, и жена с детьми не в силах его догнать и остановить.</a:t>
            </a:r>
            <a:endParaRPr lang="ru-RU" sz="1800" dirty="0"/>
          </a:p>
        </p:txBody>
      </p:sp>
      <p:pic>
        <p:nvPicPr>
          <p:cNvPr id="13414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77072"/>
            <a:ext cx="4040535" cy="246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4147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90256"/>
            <a:ext cx="4107210" cy="242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0" y="260350"/>
            <a:ext cx="9144000" cy="639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dirty="0">
              <a:solidFill>
                <a:srgbClr val="269999"/>
              </a:solidFill>
            </a:endParaRP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411163" y="1079500"/>
            <a:ext cx="8229600" cy="4419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5448"/>
            <a:ext cx="8363272" cy="1252728"/>
          </a:xfrm>
        </p:spPr>
        <p:txBody>
          <a:bodyPr>
            <a:normAutofit fontScale="90000"/>
          </a:bodyPr>
          <a:lstStyle/>
          <a:p>
            <a:r>
              <a:rPr lang="ru-RU" sz="4600" dirty="0" smtClean="0"/>
              <a:t>Определение социальной рекламы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82550" indent="284163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b="1" u="sng" dirty="0" smtClean="0">
                <a:solidFill>
                  <a:srgbClr val="000000"/>
                </a:solidFill>
              </a:rPr>
              <a:t>Социальная реклама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– вид коммуникации, ориентированный на привлечение внимания к самым актуальным проблемам общества и его нравственным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ценностям, ориентированный на актуализацию проблем общества.</a:t>
            </a:r>
          </a:p>
          <a:p>
            <a:pPr marL="82550" indent="284163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</a:t>
            </a:r>
          </a:p>
          <a:p>
            <a:pPr marL="82550" indent="284163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b="1" u="sng" dirty="0" smtClean="0">
                <a:solidFill>
                  <a:srgbClr val="000000"/>
                </a:solidFill>
              </a:rPr>
              <a:t>Предназначение</a:t>
            </a:r>
            <a:r>
              <a:rPr lang="ru-RU" dirty="0" smtClean="0">
                <a:solidFill>
                  <a:srgbClr val="000000"/>
                </a:solidFill>
              </a:rPr>
              <a:t> ее – </a:t>
            </a:r>
            <a:r>
              <a:rPr lang="ru-RU" dirty="0" err="1" smtClean="0">
                <a:solidFill>
                  <a:srgbClr val="000000"/>
                </a:solidFill>
              </a:rPr>
              <a:t>гуманизация</a:t>
            </a:r>
            <a:r>
              <a:rPr lang="ru-RU" dirty="0" smtClean="0">
                <a:solidFill>
                  <a:srgbClr val="000000"/>
                </a:solidFill>
              </a:rPr>
              <a:t> общества и формирование его нравственных ценностей.</a:t>
            </a:r>
          </a:p>
          <a:p>
            <a:pPr marL="82550" indent="284163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ru-RU" dirty="0" smtClean="0">
              <a:solidFill>
                <a:srgbClr val="000000"/>
              </a:solidFill>
            </a:endParaRPr>
          </a:p>
          <a:p>
            <a:pPr marL="82550" indent="284163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b="1" u="sng" dirty="0" smtClean="0">
                <a:solidFill>
                  <a:srgbClr val="000000"/>
                </a:solidFill>
              </a:rPr>
              <a:t>Миссия социальной рекламы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– изменение поведенческой модели общества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784976" cy="1251062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Принципы создания эффективной социальной рекламы по теме профилактики правонарушений и безопасности дорожного движения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715355"/>
          </a:xfrm>
        </p:spPr>
        <p:txBody>
          <a:bodyPr/>
          <a:lstStyle/>
          <a:p>
            <a:r>
              <a:rPr lang="ru-RU" dirty="0" smtClean="0"/>
              <a:t>Не рекомендуются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3951288"/>
          </a:xfrm>
        </p:spPr>
        <p:txBody>
          <a:bodyPr>
            <a:normAutofit/>
          </a:bodyPr>
          <a:lstStyle/>
          <a:p>
            <a:pPr marL="92075" indent="284163" algn="just"/>
            <a:r>
              <a:rPr lang="ru-RU" sz="1600" dirty="0" smtClean="0"/>
              <a:t>Показ атрибутов проблемы</a:t>
            </a:r>
          </a:p>
          <a:p>
            <a:pPr marL="92075" indent="284163" algn="just">
              <a:buNone/>
            </a:pPr>
            <a:r>
              <a:rPr lang="ru-RU" sz="1600" dirty="0" smtClean="0"/>
              <a:t>(разбитых автомобилей, растерзанных частей тел и пр.)</a:t>
            </a:r>
          </a:p>
          <a:p>
            <a:pPr marL="92075" indent="284163" algn="just">
              <a:buNone/>
            </a:pPr>
            <a:endParaRPr lang="ru-RU" sz="1600" dirty="0" smtClean="0"/>
          </a:p>
          <a:p>
            <a:pPr marL="92075" indent="284163" algn="just"/>
            <a:r>
              <a:rPr lang="ru-RU" sz="1600" dirty="0" smtClean="0"/>
              <a:t>Включение шоковых приемов, элементов запугивания, страха</a:t>
            </a:r>
          </a:p>
          <a:p>
            <a:pPr marL="92075" indent="284163" algn="just"/>
            <a:endParaRPr lang="ru-RU" sz="1600" dirty="0" smtClean="0"/>
          </a:p>
          <a:p>
            <a:pPr marL="92075" indent="284163" algn="just"/>
            <a:r>
              <a:rPr lang="ru-RU" sz="1600" dirty="0" smtClean="0"/>
              <a:t>Употребление отрицательных частиц</a:t>
            </a:r>
          </a:p>
          <a:p>
            <a:pPr marL="92075" indent="284163" algn="just"/>
            <a:endParaRPr lang="ru-RU" sz="1600" dirty="0" smtClean="0"/>
          </a:p>
          <a:p>
            <a:pPr marL="92075" indent="284163" algn="just"/>
            <a:r>
              <a:rPr lang="ru-RU" sz="1600" dirty="0" smtClean="0"/>
              <a:t>Употребление темных цветов для создания художественного образа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715355"/>
          </a:xfrm>
        </p:spPr>
        <p:txBody>
          <a:bodyPr/>
          <a:lstStyle/>
          <a:p>
            <a:r>
              <a:rPr lang="ru-RU" dirty="0" smtClean="0"/>
              <a:t>рекомендуется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319463" cy="3951288"/>
          </a:xfrm>
        </p:spPr>
        <p:txBody>
          <a:bodyPr>
            <a:noAutofit/>
          </a:bodyPr>
          <a:lstStyle/>
          <a:p>
            <a:pPr marL="82550" indent="284163" algn="just"/>
            <a:r>
              <a:rPr lang="ru-RU" sz="1600" dirty="0" smtClean="0"/>
              <a:t>Рационализация случаев дорожно-транспортных происшествий, показ их причин и способов предотвращения трагедии</a:t>
            </a:r>
          </a:p>
          <a:p>
            <a:pPr marL="82550" indent="284163" algn="just">
              <a:buNone/>
            </a:pPr>
            <a:endParaRPr lang="ru-RU" sz="1600" dirty="0" smtClean="0"/>
          </a:p>
          <a:p>
            <a:pPr marL="82550" indent="284163" algn="just"/>
            <a:r>
              <a:rPr lang="ru-RU" sz="1600" dirty="0" smtClean="0"/>
              <a:t>Работа через метафору, образ</a:t>
            </a:r>
          </a:p>
          <a:p>
            <a:pPr marL="82550" indent="284163" algn="just"/>
            <a:endParaRPr lang="ru-RU" sz="1600" dirty="0" smtClean="0"/>
          </a:p>
          <a:p>
            <a:pPr marL="82550" indent="284163" algn="just"/>
            <a:r>
              <a:rPr lang="ru-RU" sz="1600" dirty="0" smtClean="0"/>
              <a:t>Юмор как элемент противопоставлению страху и запугиванию</a:t>
            </a:r>
          </a:p>
          <a:p>
            <a:pPr marL="82550" indent="284163" algn="just"/>
            <a:endParaRPr lang="ru-RU" sz="1600" dirty="0" smtClean="0"/>
          </a:p>
          <a:p>
            <a:pPr marL="82550" indent="284163" algn="just"/>
            <a:r>
              <a:rPr lang="ru-RU" sz="1600" dirty="0" smtClean="0"/>
              <a:t>Обращение к ценностям людей и их позитивным моделям</a:t>
            </a:r>
          </a:p>
          <a:p>
            <a:pPr marL="82550" indent="284163" algn="just"/>
            <a:endParaRPr lang="ru-RU" sz="1600" dirty="0" smtClean="0"/>
          </a:p>
          <a:p>
            <a:pPr marL="82550" indent="284163" algn="just"/>
            <a:r>
              <a:rPr lang="ru-RU" sz="1600" dirty="0" smtClean="0"/>
              <a:t>Применение разных видов коммуникаций, в том числе – нестандартных, неожиданных</a:t>
            </a:r>
          </a:p>
          <a:p>
            <a:pPr marL="82550" indent="284163" algn="just"/>
            <a:endParaRPr lang="ru-RU" sz="1600" dirty="0" smtClean="0"/>
          </a:p>
          <a:p>
            <a:pPr marL="82550" indent="284163" algn="just"/>
            <a:r>
              <a:rPr lang="ru-RU" sz="1600" dirty="0" smtClean="0"/>
              <a:t>Создание логичных, инструктивных сообщений, которые в экстремальных ситуациях легко всплывают в памяти.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Принципы создания эффективной социальной рекламы по теме профилактики правонарушений и безопасности дорожного движения</a:t>
            </a:r>
            <a:endParaRPr lang="ru-RU" sz="20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7313" indent="635000" algn="just">
              <a:buNone/>
            </a:pPr>
            <a:endParaRPr lang="ru-RU" sz="2000" dirty="0" smtClean="0"/>
          </a:p>
          <a:p>
            <a:pPr marL="87313" indent="635000" algn="just">
              <a:buNone/>
            </a:pPr>
            <a:endParaRPr lang="ru-RU" sz="2000" dirty="0" smtClean="0"/>
          </a:p>
          <a:p>
            <a:pPr marL="87313" indent="635000" algn="just">
              <a:buNone/>
            </a:pPr>
            <a:endParaRPr lang="ru-RU" sz="2000" dirty="0" smtClean="0"/>
          </a:p>
          <a:p>
            <a:pPr marL="87313" indent="635000" algn="just">
              <a:lnSpc>
                <a:spcPct val="150000"/>
              </a:lnSpc>
              <a:buNone/>
            </a:pPr>
            <a:r>
              <a:rPr lang="ru-RU" sz="2000" i="1" dirty="0" smtClean="0"/>
              <a:t>«Созданные идеи, сценарии и продукты по теме безопасности дорожного движения </a:t>
            </a:r>
            <a:r>
              <a:rPr lang="ru-RU" sz="2000" b="1" i="1" dirty="0" smtClean="0"/>
              <a:t>необходимо тестировать на небольшой </a:t>
            </a:r>
            <a:r>
              <a:rPr lang="ru-RU" sz="2000" i="1" dirty="0" smtClean="0"/>
              <a:t>аудитории – </a:t>
            </a:r>
            <a:r>
              <a:rPr lang="ru-RU" sz="2000" i="1" dirty="0" err="1" smtClean="0"/>
              <a:t>фокус-группе</a:t>
            </a:r>
            <a:r>
              <a:rPr lang="ru-RU" sz="2000" i="1" dirty="0" smtClean="0"/>
              <a:t> – либо группе в социальных сетях, так как ошибку в такой сложной и жизненно важной теме допустить очень легко, а последствия исправить может быть очень трудно или невозможно»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"/>
          <p:cNvSpPr txBox="1">
            <a:spLocks noChangeArrowheads="1"/>
          </p:cNvSpPr>
          <p:nvPr/>
        </p:nvSpPr>
        <p:spPr bwMode="auto">
          <a:xfrm>
            <a:off x="468313" y="2852738"/>
            <a:ext cx="8229600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buClrTx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4714627" cy="571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44488"/>
            <a:ext cx="1356320" cy="13563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620688"/>
            <a:ext cx="1691680" cy="1031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13" y="116632"/>
            <a:ext cx="834579" cy="218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Спасибо за внимание!</a:t>
            </a:r>
            <a:br>
              <a:rPr lang="ru-RU" sz="4800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36513" y="255588"/>
            <a:ext cx="9144000" cy="1004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600" b="1" dirty="0">
              <a:solidFill>
                <a:srgbClr val="269999"/>
              </a:solidFill>
            </a:endParaRP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411163" y="1619250"/>
            <a:ext cx="8229600" cy="4146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tabLst>
                <a:tab pos="341313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600" dirty="0" smtClean="0"/>
              <a:t>5 </a:t>
            </a:r>
            <a:r>
              <a:rPr lang="ru-RU" sz="4600" dirty="0" smtClean="0"/>
              <a:t>принципов социальной рекламы</a:t>
            </a:r>
            <a:r>
              <a:rPr lang="ru-RU" sz="4800" dirty="0" smtClean="0">
                <a:solidFill>
                  <a:srgbClr val="269999"/>
                </a:solidFill>
              </a:rPr>
              <a:t/>
            </a:r>
            <a:br>
              <a:rPr lang="ru-RU" sz="4800" dirty="0" smtClean="0">
                <a:solidFill>
                  <a:srgbClr val="269999"/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1. Не должна содержать ссылок на бренд ее создателей или спонсоров</a:t>
            </a: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dirty="0" smtClean="0">
              <a:solidFill>
                <a:srgbClr val="000000"/>
              </a:solidFill>
            </a:endParaRP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2. Не должна включать депрессивные или негативные компоненты, так как призвана пробуждать хорошие чувства</a:t>
            </a: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dirty="0" smtClean="0">
              <a:solidFill>
                <a:srgbClr val="000000"/>
              </a:solidFill>
            </a:endParaRP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3. Должна быть понятной для 75% </a:t>
            </a:r>
            <a:r>
              <a:rPr lang="ru-RU" dirty="0" err="1" smtClean="0">
                <a:solidFill>
                  <a:srgbClr val="000000"/>
                </a:solidFill>
              </a:rPr>
              <a:t>рецепиентов</a:t>
            </a:r>
            <a:endParaRPr lang="ru-RU" dirty="0" smtClean="0">
              <a:solidFill>
                <a:srgbClr val="000000"/>
              </a:solidFill>
            </a:endParaRP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dirty="0" smtClean="0">
              <a:solidFill>
                <a:srgbClr val="000000"/>
              </a:solidFill>
            </a:endParaRP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4. Должна выходить (по возможности) как триединый продукт, например, в виде видео, </a:t>
            </a:r>
            <a:r>
              <a:rPr lang="ru-RU" dirty="0" err="1" smtClean="0">
                <a:solidFill>
                  <a:srgbClr val="000000"/>
                </a:solidFill>
              </a:rPr>
              <a:t>аудиороликов</a:t>
            </a:r>
            <a:r>
              <a:rPr lang="ru-RU" dirty="0" smtClean="0">
                <a:solidFill>
                  <a:srgbClr val="000000"/>
                </a:solidFill>
              </a:rPr>
              <a:t> и объектов наружной рекламы, в зависимости от тематики и задач </a:t>
            </a: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ru-RU" dirty="0" smtClean="0">
              <a:solidFill>
                <a:srgbClr val="000000"/>
              </a:solidFill>
            </a:endParaRPr>
          </a:p>
          <a:p>
            <a:pPr marL="0" indent="198438" algn="just">
              <a:lnSpc>
                <a:spcPct val="90000"/>
              </a:lnSpc>
              <a:spcBef>
                <a:spcPts val="450"/>
              </a:spcBef>
              <a:buClr>
                <a:srgbClr val="FFCC00"/>
              </a:buClr>
              <a:buSzPct val="12000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5. Размещение ее должно происходить преимущественно на безвозмездной основе 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3200" b="1" dirty="0">
              <a:solidFill>
                <a:srgbClr val="269999"/>
              </a:solidFill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968500"/>
            <a:ext cx="4170362" cy="307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313" y="1737320"/>
            <a:ext cx="3190875" cy="457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52728"/>
          </a:xfrm>
        </p:spPr>
        <p:txBody>
          <a:bodyPr>
            <a:normAutofit/>
          </a:bodyPr>
          <a:lstStyle/>
          <a:p>
            <a:r>
              <a:rPr lang="ru-RU" sz="4100" dirty="0" smtClean="0"/>
              <a:t>1. Показ</a:t>
            </a:r>
            <a:r>
              <a:rPr lang="ru-RU" sz="4800" dirty="0" smtClean="0">
                <a:solidFill>
                  <a:srgbClr val="269999"/>
                </a:solidFill>
              </a:rPr>
              <a:t> </a:t>
            </a:r>
            <a:r>
              <a:rPr lang="ru-RU" sz="4100" dirty="0" smtClean="0"/>
              <a:t>атрибутов проблемы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484784"/>
            <a:ext cx="8099425" cy="540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52728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C000"/>
                </a:solidFill>
              </a:rPr>
              <a:t> </a:t>
            </a:r>
            <a:r>
              <a:rPr lang="en-US" sz="4400" dirty="0" smtClean="0">
                <a:solidFill>
                  <a:srgbClr val="FFC000"/>
                </a:solidFill>
              </a:rPr>
              <a:t> </a:t>
            </a:r>
            <a:r>
              <a:rPr lang="ru-RU" sz="4100" dirty="0" smtClean="0"/>
              <a:t>Показ атрибутов проблемы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74147"/>
            <a:ext cx="3419996" cy="49092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532867"/>
            <a:ext cx="3167708" cy="528050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395536" y="116632"/>
            <a:ext cx="8229600" cy="12527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Показ атрибутов проблемы</a:t>
            </a:r>
            <a:endParaRPr kumimoji="0" lang="ru-RU" sz="41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514350" indent="-511175">
              <a:buClrTx/>
              <a:tabLst>
                <a:tab pos="514350" algn="l"/>
                <a:tab pos="962025" algn="l"/>
                <a:tab pos="1411288" algn="l"/>
                <a:tab pos="1860550" algn="l"/>
                <a:tab pos="2309813" algn="l"/>
                <a:tab pos="2759075" algn="l"/>
                <a:tab pos="3208338" algn="l"/>
                <a:tab pos="3657600" algn="l"/>
                <a:tab pos="4106863" algn="l"/>
                <a:tab pos="4556125" algn="l"/>
                <a:tab pos="5005388" algn="l"/>
                <a:tab pos="5454650" algn="l"/>
                <a:tab pos="5903913" algn="l"/>
                <a:tab pos="6353175" algn="l"/>
                <a:tab pos="6802438" algn="l"/>
                <a:tab pos="7251700" algn="l"/>
                <a:tab pos="7700963" algn="l"/>
                <a:tab pos="8150225" algn="l"/>
                <a:tab pos="8599488" algn="l"/>
                <a:tab pos="9048750" algn="l"/>
                <a:tab pos="9498013" algn="l"/>
              </a:tabLst>
            </a:pPr>
            <a:endParaRPr lang="ru-RU" sz="41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2520950"/>
            <a:ext cx="5759450" cy="287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2. </a:t>
            </a:r>
            <a:r>
              <a:rPr lang="ru-RU" sz="3600" dirty="0" smtClean="0"/>
              <a:t>Использование отрицательных частиц «не», «нет»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363" y="1876425"/>
            <a:ext cx="8461375" cy="4243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Использование отрицательных частиц «не», «нет»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3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363" y="1619250"/>
            <a:ext cx="3419475" cy="505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8288" y="2657475"/>
            <a:ext cx="4381500" cy="2743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3. </a:t>
            </a:r>
            <a:r>
              <a:rPr lang="ru-RU" sz="4800" dirty="0" smtClean="0"/>
              <a:t>Использование приоритетных темных или черных цветов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584</TotalTime>
  <Words>611</Words>
  <Application>Microsoft Office PowerPoint</Application>
  <PresentationFormat>Экран (4:3)</PresentationFormat>
  <Paragraphs>87</Paragraphs>
  <Slides>22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Модульная</vt:lpstr>
      <vt:lpstr>Создание социальной рекламы  по профилактике правонарушений  и  безопасности дорожного движения </vt:lpstr>
      <vt:lpstr>Определение социальной рекламы</vt:lpstr>
      <vt:lpstr>5 принципов социальной рекламы </vt:lpstr>
      <vt:lpstr>1. Показ атрибутов проблемы</vt:lpstr>
      <vt:lpstr>  Показ атрибутов проблемы</vt:lpstr>
      <vt:lpstr>Слайд 6</vt:lpstr>
      <vt:lpstr>2. Использование отрицательных частиц «не», «нет»</vt:lpstr>
      <vt:lpstr>Использование отрицательных частиц «не», «нет»</vt:lpstr>
      <vt:lpstr>3. Использование приоритетных темных или черных цветов</vt:lpstr>
      <vt:lpstr>Использование приоритетных темных или черных цветов</vt:lpstr>
      <vt:lpstr>Слайд 11</vt:lpstr>
      <vt:lpstr>4. Слишком креативная реклама, «яркий инсайт»</vt:lpstr>
      <vt:lpstr>Избыток пафоса или назидательности в мэсседже рекламы</vt:lpstr>
      <vt:lpstr>Избыток пафоса или назидательности в мэсседже рекламы</vt:lpstr>
      <vt:lpstr>Слайд 15</vt:lpstr>
      <vt:lpstr>Латвия:  Кровавый праздник Ligo</vt:lpstr>
      <vt:lpstr>Латвия:  Кровавый праздник Ligo</vt:lpstr>
      <vt:lpstr>Латвия: «Донорство органов»</vt:lpstr>
      <vt:lpstr>Влияние культуры на социальную рекламу</vt:lpstr>
      <vt:lpstr>Принципы создания эффективной социальной рекламы по теме профилактики правонарушений и безопасности дорожного движения</vt:lpstr>
      <vt:lpstr>Принципы создания эффективной социальной рекламы по теме профилактики правонарушений и безопасности дорожного движения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Семёнов</dc:creator>
  <cp:lastModifiedBy>K-103</cp:lastModifiedBy>
  <cp:revision>88</cp:revision>
  <cp:lastPrinted>1601-01-01T00:00:00Z</cp:lastPrinted>
  <dcterms:created xsi:type="dcterms:W3CDTF">2008-04-16T19:07:51Z</dcterms:created>
  <dcterms:modified xsi:type="dcterms:W3CDTF">2013-10-24T05:49:48Z</dcterms:modified>
</cp:coreProperties>
</file>