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6" r:id="rId9"/>
    <p:sldId id="268" r:id="rId10"/>
    <p:sldId id="269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9E0673-A5DA-423F-B195-25059E945619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01E6E1-8E87-4D84-AFD9-82A987D1CC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2888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01E6E1-8E87-4D84-AFD9-82A987D1CCEB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3626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334DE-6C9D-4829-897E-59BD8C0145E7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A0CE-9264-474F-B21F-87DC71673A27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4164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334DE-6C9D-4829-897E-59BD8C0145E7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A0CE-9264-474F-B21F-87DC71673A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4782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334DE-6C9D-4829-897E-59BD8C0145E7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A0CE-9264-474F-B21F-87DC71673A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26406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334DE-6C9D-4829-897E-59BD8C0145E7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A0CE-9264-474F-B21F-87DC71673A27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253651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334DE-6C9D-4829-897E-59BD8C0145E7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A0CE-9264-474F-B21F-87DC71673A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52292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334DE-6C9D-4829-897E-59BD8C0145E7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A0CE-9264-474F-B21F-87DC71673A27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803351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334DE-6C9D-4829-897E-59BD8C0145E7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A0CE-9264-474F-B21F-87DC71673A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07821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334DE-6C9D-4829-897E-59BD8C0145E7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A0CE-9264-474F-B21F-87DC71673A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8764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334DE-6C9D-4829-897E-59BD8C0145E7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A0CE-9264-474F-B21F-87DC71673A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2841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334DE-6C9D-4829-897E-59BD8C0145E7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A0CE-9264-474F-B21F-87DC71673A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0594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334DE-6C9D-4829-897E-59BD8C0145E7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A0CE-9264-474F-B21F-87DC71673A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8564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334DE-6C9D-4829-897E-59BD8C0145E7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A0CE-9264-474F-B21F-87DC71673A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9012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334DE-6C9D-4829-897E-59BD8C0145E7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A0CE-9264-474F-B21F-87DC71673A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0207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334DE-6C9D-4829-897E-59BD8C0145E7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A0CE-9264-474F-B21F-87DC71673A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2893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334DE-6C9D-4829-897E-59BD8C0145E7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A0CE-9264-474F-B21F-87DC71673A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4045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334DE-6C9D-4829-897E-59BD8C0145E7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A0CE-9264-474F-B21F-87DC71673A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0273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334DE-6C9D-4829-897E-59BD8C0145E7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A0CE-9264-474F-B21F-87DC71673A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284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A8334DE-6C9D-4829-897E-59BD8C0145E7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160A0CE-9264-474F-B21F-87DC71673A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62530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2600" y="72670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Использование метода «Зеркало прогрессивных преобразований» 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написании проектных работ младшими школьниками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28868" y="4164746"/>
            <a:ext cx="9144000" cy="1655762"/>
          </a:xfrm>
        </p:spPr>
        <p:txBody>
          <a:bodyPr/>
          <a:lstStyle/>
          <a:p>
            <a:pPr lvl="0" algn="r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Calibri" pitchFamily="34" charset="0"/>
              </a:rPr>
              <a:t>Презентацию подготовила Лапина О.В., </a:t>
            </a:r>
          </a:p>
          <a:p>
            <a:pPr lvl="0" algn="r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Calibri" pitchFamily="34" charset="0"/>
              </a:rPr>
              <a:t>учитель начальных классов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291132" y="5635842"/>
            <a:ext cx="16097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kern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Calibri" pitchFamily="34" charset="0"/>
              </a:rPr>
              <a:t>г</a:t>
            </a: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Calibri" pitchFamily="34" charset="0"/>
              </a:rPr>
              <a:t>.Сургут, 2021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110715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46059" y="1990316"/>
            <a:ext cx="8534400" cy="1507067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9134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04846" y="332182"/>
            <a:ext cx="4818185" cy="6165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234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0030127"/>
              </p:ext>
            </p:extLst>
          </p:nvPr>
        </p:nvGraphicFramePr>
        <p:xfrm>
          <a:off x="393057" y="525610"/>
          <a:ext cx="11573692" cy="53504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1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417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108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шаги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содержание</a:t>
                      </a:r>
                      <a:endParaRPr lang="ru-RU" sz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1135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1шаг</a:t>
                      </a:r>
                      <a:br>
                        <a:rPr lang="ru-RU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b="1" dirty="0" smtClean="0">
                        <a:solidFill>
                          <a:schemeClr val="accent4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Сформулируйте одну конкретную проблему и запишите ее. </a:t>
                      </a:r>
                      <a:endParaRPr lang="ru-RU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7983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2шаг</a:t>
                      </a:r>
                      <a:endParaRPr lang="ru-RU" b="1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Выявите   и   запишите   основные      причины   ее   возникновения   (причины формулируются со слов «не» и «нет»). </a:t>
                      </a:r>
                      <a:endParaRPr lang="ru-RU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6102"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и 2 шаги представляют ситуацию «минус». Далее ее надо перевести в ситуацию «плюс». </a:t>
                      </a:r>
                      <a:endParaRPr lang="ru-RU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7654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-RU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шаг</a:t>
                      </a:r>
                      <a:br>
                        <a:rPr lang="ru-RU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b="1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Проблема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переформулируется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цель. 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5491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шаг</a:t>
                      </a:r>
                      <a:endParaRPr lang="ru-RU" b="1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Причины становятся задачами.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9444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5шаг</a:t>
                      </a:r>
                      <a:endParaRPr lang="ru-RU" b="1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  каждой   задачи   определяется  комплекс  мероприятий (план) -  шагов   по   их достижению.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61247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шаг</a:t>
                      </a:r>
                      <a:endParaRPr lang="ru-RU" b="1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Для каждого блока задач с мероприятиями определяется конкретный продукт и критерии эффективности решения задачи.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7816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шаг</a:t>
                      </a:r>
                      <a:endParaRPr lang="ru-RU" b="1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Определяется степень разработанности проблемы. </a:t>
                      </a:r>
                      <a:endParaRPr lang="ru-RU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3132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шаг</a:t>
                      </a:r>
                      <a:endParaRPr lang="ru-RU" b="1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Определяются необходимые материальные ресурсы и время для реализации мероприятий (плана).</a:t>
                      </a:r>
                      <a:endParaRPr lang="ru-RU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3383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18420" y="27978"/>
            <a:ext cx="8534400" cy="1507067"/>
          </a:xfrm>
        </p:spPr>
        <p:txBody>
          <a:bodyPr>
            <a:normAutofit/>
          </a:bodyPr>
          <a:lstStyle/>
          <a:p>
            <a:pPr lvl="0" algn="ctr">
              <a:lnSpc>
                <a:spcPct val="150000"/>
              </a:lnSpc>
              <a:spcBef>
                <a:spcPts val="200"/>
              </a:spcBef>
              <a:spcAft>
                <a:spcPts val="2800"/>
              </a:spcAft>
            </a:pPr>
            <a:r>
              <a:rPr lang="ru-RU" sz="1400" cap="none" dirty="0" smtClean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cap="none" dirty="0" smtClean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cap="none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800" cap="none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сероссийский фестиваль творческих открытий и инициатив «</a:t>
            </a:r>
            <a:r>
              <a:rPr lang="ru-RU" sz="1800" cap="none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1800" cap="none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еонардо»</a:t>
            </a:r>
            <a:br>
              <a:rPr lang="ru-RU" sz="1800" cap="none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cap="none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cap="none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800" cap="none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2020-2021 учебном году</a:t>
            </a:r>
            <a:endParaRPr lang="ru-RU" sz="1800" cap="none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2139" y="2054225"/>
            <a:ext cx="5820508" cy="460375"/>
          </a:xfrm>
        </p:spPr>
        <p:txBody>
          <a:bodyPr>
            <a:normAutofit fontScale="92500" lnSpcReduction="20000"/>
          </a:bodyPr>
          <a:lstStyle/>
          <a:p>
            <a:pPr marL="0" lvl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Экологическая секция</a:t>
            </a:r>
            <a:endParaRPr lang="ru-RU" sz="2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94185" y="2284412"/>
            <a:ext cx="6096000" cy="113396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defRPr/>
            </a:pPr>
            <a:r>
              <a:rPr lang="ru-RU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Сделай защитную маску сам – сбереги окружающую среду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600093" y="3855605"/>
            <a:ext cx="6096000" cy="198836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Автор проекта: </a:t>
            </a:r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Михайлова Марина,</a:t>
            </a:r>
            <a:endParaRPr lang="ru-RU" sz="1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ученица 2 «А» класса МБОУ СОШ № 46 с УИОП г. Сургута </a:t>
            </a:r>
            <a:endParaRPr lang="ru-RU" sz="1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Ханты-Мансийского автономного округа - Югра                     </a:t>
            </a:r>
            <a:endParaRPr lang="ru-RU" sz="1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Руководитель проекта: Лапина Ольга Владимировна,</a:t>
            </a:r>
            <a:endParaRPr lang="ru-RU" sz="1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педагог начальных классов МБОУ СОШ с УИОП № 46 г. Сургута </a:t>
            </a:r>
            <a:endParaRPr lang="ru-RU" sz="1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Ханты-Мансийского автономного округа - Югра</a:t>
            </a:r>
            <a:endParaRPr lang="ru-RU" sz="1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143261" y="6030168"/>
            <a:ext cx="16182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Calibri" pitchFamily="34" charset="0"/>
              </a:rPr>
              <a:t>г. Сургут, 2021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828" y="896815"/>
            <a:ext cx="2142395" cy="3028119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0426" y="3415015"/>
            <a:ext cx="2364182" cy="3247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759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7530550"/>
              </p:ext>
            </p:extLst>
          </p:nvPr>
        </p:nvGraphicFramePr>
        <p:xfrm>
          <a:off x="811824" y="333620"/>
          <a:ext cx="10515600" cy="600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184528943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3175293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ru-RU" sz="4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Проблема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3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Цель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82843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Загрязнение окружающей среды одноразовыми медицинскими масками. </a:t>
                      </a:r>
                    </a:p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+mn-cs"/>
                        </a:rPr>
                        <a:t>Подготовить и провести мастер – класс «Сделай защитную маску сам – сбереги окружающую среду» онлайн, посредствам информационных технологий, а именно программы</a:t>
                      </a:r>
                      <a:r>
                        <a:rPr kumimoji="0" lang="en-US" sz="3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+mn-cs"/>
                        </a:rPr>
                        <a:t> ZOOM</a:t>
                      </a:r>
                      <a:r>
                        <a:rPr kumimoji="0" lang="ru-RU" sz="3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+mn-cs"/>
                        </a:rPr>
                        <a:t>.</a:t>
                      </a:r>
                      <a:endParaRPr kumimoji="0" lang="ru-RU" sz="3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288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1658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7706439"/>
              </p:ext>
            </p:extLst>
          </p:nvPr>
        </p:nvGraphicFramePr>
        <p:xfrm>
          <a:off x="759558" y="269997"/>
          <a:ext cx="10515600" cy="618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088899729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5629878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ru-RU" sz="4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Причины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3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Задачи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88128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 Недостаточный уровень экологической грамотности учащихся .</a:t>
                      </a:r>
                    </a:p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Повысить экологическую грамотность учащихся.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582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 Ученики не знают из какого материала лучше носить защитную маску.</a:t>
                      </a:r>
                    </a:p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Обосновать выбор тканевой многоразовой защитной маски.</a:t>
                      </a: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022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3. Ученики не владеют технологией изготовления защитной маски.</a:t>
                      </a:r>
                    </a:p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Показать все шаги изготовления защитной маски.</a:t>
                      </a: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25884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0594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5827478"/>
              </p:ext>
            </p:extLst>
          </p:nvPr>
        </p:nvGraphicFramePr>
        <p:xfrm>
          <a:off x="636344" y="307730"/>
          <a:ext cx="10515600" cy="62423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462998035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952751814"/>
                    </a:ext>
                  </a:extLst>
                </a:gridCol>
              </a:tblGrid>
              <a:tr h="535332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Задачи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Мероприятия (план)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4349743"/>
                  </a:ext>
                </a:extLst>
              </a:tr>
              <a:tr h="18877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Повысить экологическую грамотность учащихся.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Рассказать о проблеме загрязнения окружающей среды одноразовыми медицинскими масками.</a:t>
                      </a:r>
                      <a:endParaRPr lang="ru-RU" sz="28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296432"/>
                  </a:ext>
                </a:extLst>
              </a:tr>
              <a:tr h="18877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Обосновать выбор тканевой многоразовой защитной маски.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Представить выбор ткани</a:t>
                      </a:r>
                      <a:r>
                        <a:rPr lang="ru-RU" sz="280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подходящей для </a:t>
                      </a:r>
                      <a:r>
                        <a:rPr kumimoji="0" lang="ru-RU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многоразовой защитной маски.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944625"/>
                  </a:ext>
                </a:extLst>
              </a:tr>
              <a:tr h="18877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Показать все шаги изготовления защитной маски.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Представить технологию изготовления защитной маски в онлайн формате (мастер – класс).</a:t>
                      </a:r>
                      <a:endParaRPr lang="ru-RU" sz="28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47558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8846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6000509"/>
              </p:ext>
            </p:extLst>
          </p:nvPr>
        </p:nvGraphicFramePr>
        <p:xfrm>
          <a:off x="430823" y="222739"/>
          <a:ext cx="11412415" cy="63680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04138">
                  <a:extLst>
                    <a:ext uri="{9D8B030D-6E8A-4147-A177-3AD203B41FA5}">
                      <a16:colId xmlns:a16="http://schemas.microsoft.com/office/drawing/2014/main" val="2901921585"/>
                    </a:ext>
                  </a:extLst>
                </a:gridCol>
                <a:gridCol w="4367082">
                  <a:extLst>
                    <a:ext uri="{9D8B030D-6E8A-4147-A177-3AD203B41FA5}">
                      <a16:colId xmlns:a16="http://schemas.microsoft.com/office/drawing/2014/main" val="4005011568"/>
                    </a:ext>
                  </a:extLst>
                </a:gridCol>
                <a:gridCol w="3241195">
                  <a:extLst>
                    <a:ext uri="{9D8B030D-6E8A-4147-A177-3AD203B41FA5}">
                      <a16:colId xmlns:a16="http://schemas.microsoft.com/office/drawing/2014/main" val="2165786905"/>
                    </a:ext>
                  </a:extLst>
                </a:gridCol>
              </a:tblGrid>
              <a:tr h="78857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Задачи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Результат / продукт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Критерии результативности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7400262"/>
                  </a:ext>
                </a:extLst>
              </a:tr>
              <a:tr h="186247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Повысить экологическую грамотность учащихся.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 Учащиеся познакомились с проблемой загрязнения окружающей среды одноразовыми медицинскими масками.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kumimoji="0" lang="ru-RU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Calibri" pitchFamily="34" charset="0"/>
                        </a:rPr>
                        <a:t>1. Анкетирование после проведения мастер – класса.</a:t>
                      </a:r>
                      <a:endParaRPr lang="ru-RU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2943403"/>
                  </a:ext>
                </a:extLst>
              </a:tr>
              <a:tr h="17045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Обосновать выбор тканевой многоразовой защитной маски.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 Учащиеся владеют информацией о тканях, подходящих для защитной маски.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6927774"/>
                  </a:ext>
                </a:extLst>
              </a:tr>
              <a:tr h="184001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Показать все шаги изготовления защитной маски.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3. Многие учащиеся изготовили многоразовую тканевую маску.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Calibri" pitchFamily="34" charset="0"/>
                        </a:rPr>
                        <a:t>Использование многоразовых защитных масок учащимися (60%).</a:t>
                      </a:r>
                    </a:p>
                    <a:p>
                      <a:endParaRPr lang="ru-RU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98627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6681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0218388"/>
              </p:ext>
            </p:extLst>
          </p:nvPr>
        </p:nvGraphicFramePr>
        <p:xfrm>
          <a:off x="457200" y="719666"/>
          <a:ext cx="11368454" cy="381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88423">
                  <a:extLst>
                    <a:ext uri="{9D8B030D-6E8A-4147-A177-3AD203B41FA5}">
                      <a16:colId xmlns:a16="http://schemas.microsoft.com/office/drawing/2014/main" val="1669246648"/>
                    </a:ext>
                  </a:extLst>
                </a:gridCol>
                <a:gridCol w="7280031">
                  <a:extLst>
                    <a:ext uri="{9D8B030D-6E8A-4147-A177-3AD203B41FA5}">
                      <a16:colId xmlns:a16="http://schemas.microsoft.com/office/drawing/2014/main" val="1164160315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kumimoji="0" lang="ru-RU" sz="2400" b="1" i="0" u="none" strike="noStrike" kern="1200" cap="none" spc="0" normalizeH="0" baseline="0" noProof="0" dirty="0" smtClean="0">
                          <a:ln w="3175" cmpd="sng"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Анализ ресурсов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403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Кадровые: </a:t>
                      </a:r>
                      <a:endParaRPr lang="ru-RU" sz="2400" b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prstClr val="white"/>
                        </a:buClr>
                        <a:buSzPct val="80000"/>
                        <a:buFont typeface="Wingdings 3" panose="05040102010807070707" pitchFamily="18" charset="2"/>
                        <a:buNone/>
                        <a:tabLst/>
                        <a:defRPr/>
                      </a:pPr>
                      <a:r>
                        <a:rPr kumimoji="0" lang="ru-RU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руководитель проекта, ученица, родитель.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573554"/>
                  </a:ext>
                </a:extLst>
              </a:tr>
              <a:tr h="414542">
                <a:tc>
                  <a:txBody>
                    <a:bodyPr/>
                    <a:lstStyle/>
                    <a:p>
                      <a:r>
                        <a:rPr kumimoji="0" lang="ru-RU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Материально-технические: </a:t>
                      </a:r>
                      <a:endParaRPr lang="ru-RU" sz="2400" b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prstClr val="white"/>
                        </a:buClr>
                        <a:buSzPct val="80000"/>
                        <a:buFont typeface="Wingdings 3" panose="05040102010807070707" pitchFamily="18" charset="2"/>
                        <a:buNone/>
                        <a:tabLst/>
                        <a:defRPr/>
                      </a:pPr>
                      <a:r>
                        <a:rPr kumimoji="0" lang="ru-RU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компьютер, камера.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4198889"/>
                  </a:ext>
                </a:extLst>
              </a:tr>
              <a:tr h="74168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prstClr val="white"/>
                        </a:buClr>
                        <a:buSzPct val="80000"/>
                        <a:buFont typeface="Wingdings 3" panose="05040102010807070707" pitchFamily="18" charset="2"/>
                        <a:buNone/>
                        <a:tabLst/>
                        <a:defRPr/>
                      </a:pPr>
                      <a:r>
                        <a:rPr kumimoji="0" lang="ru-RU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Методические: </a:t>
                      </a:r>
                    </a:p>
                    <a:p>
                      <a:endParaRPr lang="ru-RU" sz="2400" b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prstClr val="white"/>
                        </a:buClr>
                        <a:buSzPct val="80000"/>
                        <a:buFont typeface="Wingdings 3" panose="05040102010807070707" pitchFamily="18" charset="2"/>
                        <a:buNone/>
                        <a:tabLst/>
                        <a:defRPr/>
                      </a:pPr>
                      <a:r>
                        <a:rPr kumimoji="0" lang="ru-RU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Технологии:</a:t>
                      </a:r>
                      <a:r>
                        <a:rPr kumimoji="0" lang="ru-RU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программа ZOOM, программа 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PowerPoint</a:t>
                      </a:r>
                      <a:r>
                        <a:rPr kumimoji="0" lang="ru-RU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текстовый редактор 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Word. </a:t>
                      </a:r>
                      <a:endParaRPr kumimoji="0" lang="ru-RU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prstClr val="white"/>
                        </a:buClr>
                        <a:buSzPct val="80000"/>
                        <a:buFont typeface="Wingdings 3" panose="05040102010807070707" pitchFamily="18" charset="2"/>
                        <a:buNone/>
                        <a:tabLst/>
                        <a:defRPr/>
                      </a:pPr>
                      <a:r>
                        <a:rPr kumimoji="0" lang="ru-RU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Методическая литература:  </a:t>
                      </a:r>
                      <a:r>
                        <a:rPr kumimoji="0" lang="ru-RU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тетрадь «Я - исследователь»( автор А.И. Савенков), проектные работы прошлых лет.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prstClr val="white"/>
                        </a:buClr>
                        <a:buSzPct val="80000"/>
                        <a:buFont typeface="Wingdings 3" panose="05040102010807070707" pitchFamily="18" charset="2"/>
                        <a:buNone/>
                        <a:tabLst/>
                        <a:defRPr/>
                      </a:pPr>
                      <a:r>
                        <a:rPr kumimoji="0" lang="ru-RU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Список литературы и электронных ресурсов.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5255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467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272</TotalTime>
  <Words>459</Words>
  <Application>Microsoft Office PowerPoint</Application>
  <PresentationFormat>Широкоэкранный</PresentationFormat>
  <Paragraphs>75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Calibri</vt:lpstr>
      <vt:lpstr>Century Gothic</vt:lpstr>
      <vt:lpstr>Times New Roman</vt:lpstr>
      <vt:lpstr>Wingdings 3</vt:lpstr>
      <vt:lpstr>Сектор</vt:lpstr>
      <vt:lpstr>Использование метода «Зеркало прогрессивных преобразований»  в написании проектных работ младшими школьниками</vt:lpstr>
      <vt:lpstr>Презентация PowerPoint</vt:lpstr>
      <vt:lpstr>Презентация PowerPoint</vt:lpstr>
      <vt:lpstr> Всероссийский фестиваль творческих открытий и инициатив «Леонардо»  в 2020-2021 учебном году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Использование метода «Зеркало прогрессивных преобразований» в написании проектных работ младшими школьниками</dc:title>
  <dc:creator>Olga</dc:creator>
  <cp:lastModifiedBy>Olga</cp:lastModifiedBy>
  <cp:revision>21</cp:revision>
  <dcterms:created xsi:type="dcterms:W3CDTF">2021-11-12T11:22:00Z</dcterms:created>
  <dcterms:modified xsi:type="dcterms:W3CDTF">2021-11-13T13:37:48Z</dcterms:modified>
</cp:coreProperties>
</file>