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notesMasterIdLst>
    <p:notesMasterId r:id="rId10"/>
  </p:notesMasterIdLst>
  <p:sldIdLst>
    <p:sldId id="270" r:id="rId2"/>
    <p:sldId id="287" r:id="rId3"/>
    <p:sldId id="286" r:id="rId4"/>
    <p:sldId id="272" r:id="rId5"/>
    <p:sldId id="274" r:id="rId6"/>
    <p:sldId id="273" r:id="rId7"/>
    <p:sldId id="275" r:id="rId8"/>
    <p:sldId id="276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52" autoAdjust="0"/>
    <p:restoredTop sz="94660"/>
  </p:normalViewPr>
  <p:slideViewPr>
    <p:cSldViewPr>
      <p:cViewPr varScale="1">
        <p:scale>
          <a:sx n="110" d="100"/>
          <a:sy n="110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EA1DE3-2BA7-4F53-A3B7-7B660E7C1383}" type="datetimeFigureOut">
              <a:rPr lang="ru-RU" smtClean="0"/>
              <a:pPr/>
              <a:t>21.12.2023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D21681-699B-45D8-9AED-97D3538FB42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369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0838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2733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05226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19371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178199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84003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72330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0819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2786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0046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6781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3104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3351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272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8524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6541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21.12.2023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8042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908720"/>
            <a:ext cx="6347713" cy="5736130"/>
          </a:xfrm>
        </p:spPr>
        <p:txBody>
          <a:bodyPr>
            <a:noAutofit/>
          </a:bodyPr>
          <a:lstStyle/>
          <a:p>
            <a:pPr algn="ctr"/>
            <a:r>
              <a:rPr lang="ru-RU" sz="4800" dirty="0"/>
              <a:t>Организация работы и сопровождение вновь назначенных классных руководителей</a:t>
            </a:r>
          </a:p>
        </p:txBody>
      </p:sp>
    </p:spTree>
    <p:extLst>
      <p:ext uri="{BB962C8B-B14F-4D97-AF65-F5344CB8AC3E}">
        <p14:creationId xmlns:p14="http://schemas.microsoft.com/office/powerpoint/2010/main" val="4072603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357166"/>
            <a:ext cx="6347713" cy="1320800"/>
          </a:xfrm>
        </p:spPr>
        <p:txBody>
          <a:bodyPr>
            <a:normAutofit fontScale="90000"/>
          </a:bodyPr>
          <a:lstStyle/>
          <a:p>
            <a:r>
              <a:rPr lang="ru-RU" dirty="0"/>
              <a:t>Базовые действия классного руководителя</a:t>
            </a:r>
            <a:br>
              <a:rPr lang="ru-RU" dirty="0"/>
            </a:br>
            <a:endParaRPr lang="ru-RU" dirty="0"/>
          </a:p>
        </p:txBody>
      </p:sp>
      <p:sp>
        <p:nvSpPr>
          <p:cNvPr id="4" name="Місце для вмісту 2"/>
          <p:cNvSpPr txBox="1">
            <a:spLocks/>
          </p:cNvSpPr>
          <p:nvPr/>
        </p:nvSpPr>
        <p:spPr bwMode="auto">
          <a:xfrm>
            <a:off x="571472" y="1571612"/>
            <a:ext cx="6534168" cy="507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uk-UA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marL="342900" indent="-342900" algn="just"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ru-RU" altLang="ru-RU" sz="2000" b="1" dirty="0">
                <a:solidFill>
                  <a:srgbClr val="1C1C1C"/>
                </a:solidFill>
              </a:rPr>
              <a:t>Классные часы, часы общения класса с педагогом-психологом</a:t>
            </a:r>
          </a:p>
          <a:p>
            <a:pPr marL="342900" indent="-342900" algn="just"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ru-RU" altLang="ru-RU" sz="2000" b="1" dirty="0">
                <a:solidFill>
                  <a:srgbClr val="1C1C1C"/>
                </a:solidFill>
              </a:rPr>
              <a:t>Экскурсии, посещение музеев, кинотеатров, театров и других организаций в сфере культуры и спорта, походы</a:t>
            </a:r>
          </a:p>
          <a:p>
            <a:pPr marL="342900" indent="-342900" algn="just"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ru-RU" altLang="ru-RU" sz="2000" b="1" dirty="0">
                <a:solidFill>
                  <a:srgbClr val="1C1C1C"/>
                </a:solidFill>
              </a:rPr>
              <a:t>Тематические родительские собрания</a:t>
            </a:r>
          </a:p>
          <a:p>
            <a:pPr marL="342900" indent="-342900" algn="just"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ru-RU" altLang="ru-RU" sz="2000" b="1" dirty="0">
                <a:solidFill>
                  <a:srgbClr val="1C1C1C"/>
                </a:solidFill>
              </a:rPr>
              <a:t>Родительские лектории</a:t>
            </a:r>
          </a:p>
          <a:p>
            <a:pPr marL="342900" indent="-342900" algn="just"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ru-RU" altLang="ru-RU" sz="2000" b="1" dirty="0">
                <a:solidFill>
                  <a:srgbClr val="1C1C1C"/>
                </a:solidFill>
              </a:rPr>
              <a:t>Посещение семей учеников</a:t>
            </a:r>
          </a:p>
          <a:p>
            <a:pPr marL="342900" indent="-342900" algn="just"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ru-RU" altLang="ru-RU" sz="2000" b="1" dirty="0">
                <a:solidFill>
                  <a:srgbClr val="1C1C1C"/>
                </a:solidFill>
              </a:rPr>
              <a:t>Организация участия обучающихся класса в общешкольных мероприятиях</a:t>
            </a:r>
          </a:p>
          <a:p>
            <a:pPr marL="342900" indent="-342900" algn="just"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ru-RU" altLang="ru-RU" sz="2000" b="1" dirty="0">
                <a:solidFill>
                  <a:srgbClr val="1C1C1C"/>
                </a:solidFill>
              </a:rPr>
              <a:t>Повышение квалификации в области воспитания, возрастной психологии и педагогики</a:t>
            </a:r>
          </a:p>
          <a:p>
            <a:pPr algn="ctr"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endParaRPr lang="ru-RU" altLang="ru-RU" sz="2000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5748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0"/>
            <a:ext cx="6347713" cy="13208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Базовая документация классного руководителя</a:t>
            </a:r>
            <a:r>
              <a:rPr lang="ru-RU" sz="1400" b="1" dirty="0" smtClean="0">
                <a:solidFill>
                  <a:srgbClr val="000000"/>
                </a:solidFill>
              </a:rPr>
              <a:t/>
            </a:r>
            <a:br>
              <a:rPr lang="ru-RU" sz="1400" b="1" dirty="0" smtClean="0">
                <a:solidFill>
                  <a:srgbClr val="000000"/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254911"/>
              </p:ext>
            </p:extLst>
          </p:nvPr>
        </p:nvGraphicFramePr>
        <p:xfrm>
          <a:off x="539552" y="1052736"/>
          <a:ext cx="8280920" cy="5872804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307600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20491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8245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Вид документа</a:t>
                      </a:r>
                      <a:endParaRPr lang="ru-RU" sz="1800" b="1" dirty="0" smtClean="0"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91442" marR="91442" marT="45713" marB="457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Периодичность предоставления</a:t>
                      </a:r>
                      <a:endParaRPr lang="ru-RU" sz="1800" b="1" dirty="0" smtClean="0"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91442" marR="91442" marT="45713" marB="457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970946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Calibri" pitchFamily="34" charset="0"/>
                          <a:cs typeface="Arial" pitchFamily="34" charset="0"/>
                        </a:rPr>
                        <a:t>План воспитательной работы </a:t>
                      </a:r>
                    </a:p>
                  </a:txBody>
                  <a:tcPr marL="91442" marR="91442" marT="45713" marB="457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1C1C1C"/>
                          </a:solidFill>
                          <a:latin typeface="Calibri" pitchFamily="34" charset="0"/>
                          <a:cs typeface="Arial" pitchFamily="34" charset="0"/>
                        </a:rPr>
                        <a:t>Один раз в год </a:t>
                      </a:r>
                      <a:r>
                        <a:rPr lang="ru-RU" sz="2000" b="0" dirty="0" smtClean="0">
                          <a:solidFill>
                            <a:srgbClr val="1C1C1C"/>
                          </a:solidFill>
                          <a:latin typeface="Calibri" pitchFamily="34" charset="0"/>
                          <a:cs typeface="Arial" pitchFamily="34" charset="0"/>
                        </a:rPr>
                        <a:t>– на основе общешкольного плана с учетом Календаря образовательных событий</a:t>
                      </a:r>
                    </a:p>
                  </a:txBody>
                  <a:tcPr marL="91442" marR="91442" marT="45713" marB="457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97094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latin typeface="Calibri" pitchFamily="34" charset="0"/>
                          <a:cs typeface="Arial" pitchFamily="34" charset="0"/>
                        </a:rPr>
                        <a:t>Протоколы родительских собраний</a:t>
                      </a:r>
                    </a:p>
                  </a:txBody>
                  <a:tcPr marL="91442" marR="91442" marT="45713" marB="457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dirty="0" smtClean="0">
                          <a:solidFill>
                            <a:srgbClr val="1C1C1C"/>
                          </a:solidFill>
                          <a:latin typeface="Calibri" pitchFamily="34" charset="0"/>
                          <a:cs typeface="Arial" pitchFamily="34" charset="0"/>
                        </a:rPr>
                        <a:t>По числу собраний (</a:t>
                      </a:r>
                      <a:r>
                        <a:rPr lang="ru-RU" sz="2000" b="1" dirty="0" smtClean="0">
                          <a:solidFill>
                            <a:srgbClr val="1C1C1C"/>
                          </a:solidFill>
                          <a:latin typeface="Calibri" pitchFamily="34" charset="0"/>
                          <a:cs typeface="Arial" pitchFamily="34" charset="0"/>
                        </a:rPr>
                        <a:t>4-6 раз в год </a:t>
                      </a:r>
                      <a:r>
                        <a:rPr lang="ru-RU" sz="2000" b="0" dirty="0" smtClean="0">
                          <a:solidFill>
                            <a:srgbClr val="1C1C1C"/>
                          </a:solidFill>
                          <a:latin typeface="Calibri" pitchFamily="34" charset="0"/>
                          <a:cs typeface="Arial" pitchFamily="34" charset="0"/>
                        </a:rPr>
                        <a:t>при условии их проведения один раз в учебный период)</a:t>
                      </a:r>
                    </a:p>
                  </a:txBody>
                  <a:tcPr marL="91442" marR="91442" marT="45713" marB="457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7671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latin typeface="Calibri" pitchFamily="34" charset="0"/>
                          <a:cs typeface="Arial" pitchFamily="34" charset="0"/>
                        </a:rPr>
                        <a:t>Классный </a:t>
                      </a:r>
                      <a:r>
                        <a:rPr lang="ru-RU" sz="2000" b="1" dirty="0" smtClean="0">
                          <a:latin typeface="Calibri" pitchFamily="34" charset="0"/>
                          <a:cs typeface="Arial" pitchFamily="34" charset="0"/>
                        </a:rPr>
                        <a:t>журнал (электронный)</a:t>
                      </a:r>
                      <a:endParaRPr lang="ru-RU" sz="2000" b="1" dirty="0" smtClean="0"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91442" marR="91442" marT="45713" marB="457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1C1C1C"/>
                          </a:solidFill>
                          <a:latin typeface="Calibri" pitchFamily="34" charset="0"/>
                          <a:cs typeface="Arial" pitchFamily="34" charset="0"/>
                        </a:rPr>
                        <a:t>Один раз в неделю </a:t>
                      </a:r>
                      <a:r>
                        <a:rPr lang="ru-RU" sz="2000" b="0" dirty="0" smtClean="0">
                          <a:solidFill>
                            <a:srgbClr val="1C1C1C"/>
                          </a:solidFill>
                          <a:latin typeface="Calibri" pitchFamily="34" charset="0"/>
                          <a:cs typeface="Arial" pitchFamily="34" charset="0"/>
                        </a:rPr>
                        <a:t>– контроль ведения журнала педагогами,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1C1C1C"/>
                          </a:solidFill>
                          <a:latin typeface="Calibri" pitchFamily="34" charset="0"/>
                          <a:cs typeface="Arial" pitchFamily="34" charset="0"/>
                        </a:rPr>
                        <a:t>Один раз в день </a:t>
                      </a:r>
                      <a:r>
                        <a:rPr lang="ru-RU" sz="2000" b="0" dirty="0" smtClean="0">
                          <a:solidFill>
                            <a:srgbClr val="1C1C1C"/>
                          </a:solidFill>
                          <a:latin typeface="Calibri" pitchFamily="34" charset="0"/>
                          <a:cs typeface="Arial" pitchFamily="34" charset="0"/>
                        </a:rPr>
                        <a:t>-посещаемость</a:t>
                      </a:r>
                    </a:p>
                  </a:txBody>
                  <a:tcPr marL="91442" marR="91442" marT="45713" marB="457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97094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latin typeface="Calibri" pitchFamily="34" charset="0"/>
                          <a:cs typeface="Arial" pitchFamily="34" charset="0"/>
                        </a:rPr>
                        <a:t>Социальный паспорт класса</a:t>
                      </a:r>
                    </a:p>
                  </a:txBody>
                  <a:tcPr marL="91442" marR="91442" marT="45713" marB="457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1C1C1C"/>
                          </a:solidFill>
                          <a:latin typeface="Calibri" pitchFamily="34" charset="0"/>
                          <a:cs typeface="Arial" pitchFamily="34" charset="0"/>
                        </a:rPr>
                        <a:t>Один раз в год </a:t>
                      </a:r>
                      <a:r>
                        <a:rPr lang="ru-RU" sz="2000" b="0" dirty="0" smtClean="0">
                          <a:solidFill>
                            <a:srgbClr val="1C1C1C"/>
                          </a:solidFill>
                          <a:latin typeface="Calibri" pitchFamily="34" charset="0"/>
                          <a:cs typeface="Arial" pitchFamily="34" charset="0"/>
                        </a:rPr>
                        <a:t>– актуализация сведений о социальном статусе семьи и ребенка в начале учебного года</a:t>
                      </a:r>
                    </a:p>
                  </a:txBody>
                  <a:tcPr marL="91442" marR="91442" marT="45713" marB="457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75096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latin typeface="Calibri" pitchFamily="34" charset="0"/>
                          <a:cs typeface="Arial" pitchFamily="34" charset="0"/>
                        </a:rPr>
                        <a:t>Личные дела обучающихся</a:t>
                      </a:r>
                    </a:p>
                  </a:txBody>
                  <a:tcPr marL="91442" marR="91442" marT="45713" marB="457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1C1C1C"/>
                          </a:solidFill>
                          <a:latin typeface="Calibri" pitchFamily="34" charset="0"/>
                          <a:cs typeface="Arial" pitchFamily="34" charset="0"/>
                        </a:rPr>
                        <a:t>Один раз в год</a:t>
                      </a:r>
                      <a:r>
                        <a:rPr lang="ru-RU" sz="2000" b="0" dirty="0" smtClean="0">
                          <a:solidFill>
                            <a:srgbClr val="1C1C1C"/>
                          </a:solidFill>
                          <a:latin typeface="Calibri" pitchFamily="34" charset="0"/>
                          <a:cs typeface="Arial" pitchFamily="34" charset="0"/>
                        </a:rPr>
                        <a:t> – актуализация сведений (проставление отметок по итогам года)</a:t>
                      </a:r>
                    </a:p>
                  </a:txBody>
                  <a:tcPr marL="91442" marR="91442" marT="45713" marB="457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75096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latin typeface="Calibri" pitchFamily="34" charset="0"/>
                          <a:cs typeface="Arial" pitchFamily="34" charset="0"/>
                        </a:rPr>
                        <a:t>Анализ воспитательной работы в классе</a:t>
                      </a:r>
                    </a:p>
                  </a:txBody>
                  <a:tcPr marL="91442" marR="91442" marT="45713" marB="457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1C1C1C"/>
                          </a:solidFill>
                          <a:latin typeface="Calibri" pitchFamily="34" charset="0"/>
                          <a:cs typeface="Arial" pitchFamily="34" charset="0"/>
                        </a:rPr>
                        <a:t>Один-два раза в год</a:t>
                      </a:r>
                      <a:r>
                        <a:rPr lang="ru-RU" sz="2000" b="0" dirty="0" smtClean="0">
                          <a:solidFill>
                            <a:srgbClr val="1C1C1C"/>
                          </a:solidFill>
                          <a:latin typeface="Calibri" pitchFamily="34" charset="0"/>
                          <a:cs typeface="Arial" pitchFamily="34" charset="0"/>
                        </a:rPr>
                        <a:t> – по итогам учебного года/полугодия</a:t>
                      </a:r>
                    </a:p>
                  </a:txBody>
                  <a:tcPr marL="91442" marR="91442" marT="45713" marB="457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26033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Заголовок 3"/>
          <p:cNvSpPr txBox="1">
            <a:spLocks/>
          </p:cNvSpPr>
          <p:nvPr/>
        </p:nvSpPr>
        <p:spPr bwMode="auto">
          <a:xfrm>
            <a:off x="158824" y="764704"/>
            <a:ext cx="82296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400" b="1" i="1" dirty="0">
                <a:solidFill>
                  <a:srgbClr val="000000"/>
                </a:solidFill>
              </a:rPr>
              <a:t>Классный руководитель – </a:t>
            </a:r>
            <a:endParaRPr lang="ru-RU" altLang="ru-RU" sz="2400" b="1" i="1" dirty="0" smtClean="0">
              <a:solidFill>
                <a:srgbClr val="000000"/>
              </a:solidFill>
            </a:endParaRPr>
          </a:p>
          <a:p>
            <a:pPr algn="ctr" eaLnBrk="1" hangingPunct="1"/>
            <a:r>
              <a:rPr lang="ru-RU" altLang="ru-RU" sz="2400" b="1" i="1" dirty="0" smtClean="0">
                <a:solidFill>
                  <a:srgbClr val="000000"/>
                </a:solidFill>
              </a:rPr>
              <a:t>организатор </a:t>
            </a:r>
            <a:r>
              <a:rPr lang="ru-RU" altLang="ru-RU" sz="2400" b="1" i="1" dirty="0">
                <a:solidFill>
                  <a:srgbClr val="000000"/>
                </a:solidFill>
              </a:rPr>
              <a:t>воспитательной работы </a:t>
            </a:r>
            <a:endParaRPr lang="ru-RU" altLang="ru-RU" sz="1050" b="1" i="1" dirty="0">
              <a:solidFill>
                <a:srgbClr val="000000"/>
              </a:solidFill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6830253"/>
              </p:ext>
            </p:extLst>
          </p:nvPr>
        </p:nvGraphicFramePr>
        <p:xfrm>
          <a:off x="518273" y="1700808"/>
          <a:ext cx="7857682" cy="4865228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389886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95881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56122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Содержание функции</a:t>
                      </a:r>
                      <a:endParaRPr lang="ru-RU" sz="1800" b="1" dirty="0" smtClean="0"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91430" marR="91430" marT="45732" marB="457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Инструменты и механизмы</a:t>
                      </a:r>
                      <a:r>
                        <a:rPr lang="ru-RU" sz="1800" baseline="0" dirty="0" smtClean="0"/>
                        <a:t> реализации</a:t>
                      </a:r>
                      <a:endParaRPr lang="ru-RU" sz="1800" b="1" dirty="0" smtClean="0"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91430" marR="91430" marT="45732" marB="457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225124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Calibri" pitchFamily="34" charset="0"/>
                          <a:cs typeface="Arial" pitchFamily="34" charset="0"/>
                        </a:rPr>
                        <a:t>Формирование классного коллектива как воспитательной среды; </a:t>
                      </a:r>
                    </a:p>
                    <a:p>
                      <a:endParaRPr lang="ru-RU" sz="1600" dirty="0" smtClean="0">
                        <a:latin typeface="Calibri" pitchFamily="34" charset="0"/>
                        <a:cs typeface="Arial" pitchFamily="34" charset="0"/>
                      </a:endParaRPr>
                    </a:p>
                    <a:p>
                      <a:r>
                        <a:rPr lang="ru-RU" sz="1600" dirty="0" smtClean="0">
                          <a:latin typeface="Calibri" pitchFamily="34" charset="0"/>
                          <a:cs typeface="Arial" pitchFamily="34" charset="0"/>
                        </a:rPr>
                        <a:t>Организация системы отношений и системной работы через различные формы воспитывающей  деятельности;</a:t>
                      </a:r>
                    </a:p>
                    <a:p>
                      <a:endParaRPr lang="ru-RU" sz="1600" dirty="0" smtClean="0">
                        <a:latin typeface="Calibri" pitchFamily="34" charset="0"/>
                        <a:cs typeface="Arial" pitchFamily="34" charset="0"/>
                      </a:endParaRPr>
                    </a:p>
                    <a:p>
                      <a:r>
                        <a:rPr lang="ru-RU" sz="1600" dirty="0" smtClean="0">
                          <a:latin typeface="Calibri" pitchFamily="34" charset="0"/>
                          <a:cs typeface="Arial" pitchFamily="34" charset="0"/>
                        </a:rPr>
                        <a:t>Формирование у обучающихся нравственных ценностей и духовных ориентиров, активной гражданской позиции, уважения к семье, навыков здорового образа жизни, бережного отношения к окружающей среде, трудовой мотивации, готовности к жизни и труду в современном быстро меняющемся мире.</a:t>
                      </a:r>
                    </a:p>
                  </a:txBody>
                  <a:tcPr marL="91430" marR="91430" marT="45732" marB="457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solidFill>
                            <a:srgbClr val="1C1C1C"/>
                          </a:solidFill>
                          <a:latin typeface="Calibri" pitchFamily="34" charset="0"/>
                          <a:cs typeface="Arial" pitchFamily="34" charset="0"/>
                        </a:rPr>
                        <a:t>Проектный подход</a:t>
                      </a:r>
                    </a:p>
                    <a:p>
                      <a:endParaRPr lang="ru-RU" sz="1600" b="0" dirty="0" smtClean="0">
                        <a:solidFill>
                          <a:srgbClr val="1C1C1C"/>
                        </a:solidFill>
                        <a:latin typeface="Calibri" pitchFamily="34" charset="0"/>
                        <a:cs typeface="Arial" pitchFamily="34" charset="0"/>
                      </a:endParaRPr>
                    </a:p>
                    <a:p>
                      <a:r>
                        <a:rPr lang="ru-RU" sz="1600" b="0" dirty="0" smtClean="0">
                          <a:solidFill>
                            <a:srgbClr val="1C1C1C"/>
                          </a:solidFill>
                          <a:latin typeface="Calibri" pitchFamily="34" charset="0"/>
                          <a:cs typeface="Arial" pitchFamily="34" charset="0"/>
                        </a:rPr>
                        <a:t>Инициирование  и  поддержка  социально  значимой  деятельности обучающихся</a:t>
                      </a:r>
                    </a:p>
                    <a:p>
                      <a:endParaRPr lang="ru-RU" sz="1600" b="0" dirty="0" smtClean="0">
                        <a:solidFill>
                          <a:srgbClr val="1C1C1C"/>
                        </a:solidFill>
                        <a:latin typeface="Calibri" pitchFamily="34" charset="0"/>
                        <a:cs typeface="Arial" pitchFamily="34" charset="0"/>
                      </a:endParaRPr>
                    </a:p>
                    <a:p>
                      <a:r>
                        <a:rPr lang="ru-RU" sz="1600" b="0" dirty="0" smtClean="0">
                          <a:solidFill>
                            <a:srgbClr val="1C1C1C"/>
                          </a:solidFill>
                          <a:latin typeface="Calibri" pitchFamily="34" charset="0"/>
                          <a:cs typeface="Arial" pitchFamily="34" charset="0"/>
                        </a:rPr>
                        <a:t>Анализ успеваемости обучающихся класса с принятием управленческих решений </a:t>
                      </a:r>
                    </a:p>
                    <a:p>
                      <a:endParaRPr lang="ru-RU" sz="1600" b="0" dirty="0" smtClean="0">
                        <a:solidFill>
                          <a:srgbClr val="1C1C1C"/>
                        </a:solidFill>
                        <a:latin typeface="Calibri" pitchFamily="34" charset="0"/>
                        <a:cs typeface="Arial" pitchFamily="34" charset="0"/>
                      </a:endParaRPr>
                    </a:p>
                    <a:p>
                      <a:r>
                        <a:rPr lang="ru-RU" sz="1600" b="0" dirty="0" smtClean="0">
                          <a:solidFill>
                            <a:srgbClr val="1C1C1C"/>
                          </a:solidFill>
                          <a:latin typeface="Calibri" pitchFamily="34" charset="0"/>
                          <a:cs typeface="Arial" pitchFamily="34" charset="0"/>
                        </a:rPr>
                        <a:t>Контроль посещаемости обучающимися класса уроков </a:t>
                      </a:r>
                    </a:p>
                    <a:p>
                      <a:endParaRPr lang="ru-RU" sz="1600" b="0" dirty="0" smtClean="0">
                        <a:solidFill>
                          <a:srgbClr val="1C1C1C"/>
                        </a:solidFill>
                        <a:latin typeface="Calibri" pitchFamily="34" charset="0"/>
                        <a:cs typeface="Arial" pitchFamily="34" charset="0"/>
                      </a:endParaRPr>
                    </a:p>
                    <a:p>
                      <a:r>
                        <a:rPr lang="ru-RU" sz="1600" b="0" dirty="0" smtClean="0">
                          <a:solidFill>
                            <a:srgbClr val="1C1C1C"/>
                          </a:solidFill>
                          <a:latin typeface="Calibri" pitchFamily="34" charset="0"/>
                          <a:cs typeface="Arial" pitchFamily="34" charset="0"/>
                        </a:rPr>
                        <a:t>Контроль соблюдения обучающимися класса локальных актов образовательной организации</a:t>
                      </a:r>
                    </a:p>
                    <a:p>
                      <a:endParaRPr lang="ru-RU" sz="1600" b="1" dirty="0" smtClean="0">
                        <a:solidFill>
                          <a:srgbClr val="FF0000"/>
                        </a:solidFill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91430" marR="91430" marT="45732" marB="457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971600" y="44624"/>
            <a:ext cx="75608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</a:rPr>
              <a:t>Базовые функции классного </a:t>
            </a:r>
            <a:r>
              <a:rPr lang="ru-RU" sz="2400" b="1" dirty="0">
                <a:solidFill>
                  <a:srgbClr val="0070C0"/>
                </a:solidFill>
              </a:rPr>
              <a:t>руководителя</a:t>
            </a:r>
          </a:p>
        </p:txBody>
      </p:sp>
    </p:spTree>
    <p:extLst>
      <p:ext uri="{BB962C8B-B14F-4D97-AF65-F5344CB8AC3E}">
        <p14:creationId xmlns:p14="http://schemas.microsoft.com/office/powerpoint/2010/main" val="392004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Заголовок 3"/>
          <p:cNvSpPr txBox="1">
            <a:spLocks/>
          </p:cNvSpPr>
          <p:nvPr/>
        </p:nvSpPr>
        <p:spPr bwMode="auto">
          <a:xfrm>
            <a:off x="395536" y="692696"/>
            <a:ext cx="82296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400" b="1" i="1" dirty="0">
                <a:solidFill>
                  <a:srgbClr val="000000"/>
                </a:solidFill>
              </a:rPr>
              <a:t>Классный руководитель – </a:t>
            </a:r>
            <a:endParaRPr lang="ru-RU" altLang="ru-RU" sz="2400" b="1" i="1" dirty="0" smtClean="0">
              <a:solidFill>
                <a:srgbClr val="000000"/>
              </a:solidFill>
            </a:endParaRPr>
          </a:p>
          <a:p>
            <a:pPr algn="ctr" eaLnBrk="1" hangingPunct="1"/>
            <a:r>
              <a:rPr lang="ru-RU" altLang="ru-RU" sz="2400" b="1" i="1" dirty="0" smtClean="0">
                <a:solidFill>
                  <a:srgbClr val="000000"/>
                </a:solidFill>
              </a:rPr>
              <a:t>коммуникатор </a:t>
            </a:r>
            <a:r>
              <a:rPr lang="ru-RU" altLang="ru-RU" sz="2400" b="1" i="1" dirty="0">
                <a:solidFill>
                  <a:srgbClr val="000000"/>
                </a:solidFill>
              </a:rPr>
              <a:t>и медиатор</a:t>
            </a:r>
            <a:endParaRPr lang="ru-RU" altLang="ru-RU" sz="1050" b="1" i="1" dirty="0">
              <a:solidFill>
                <a:srgbClr val="000000"/>
              </a:solidFill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6623009"/>
              </p:ext>
            </p:extLst>
          </p:nvPr>
        </p:nvGraphicFramePr>
        <p:xfrm>
          <a:off x="467544" y="1484784"/>
          <a:ext cx="8061325" cy="4448302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399991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06141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72977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Содержание функции</a:t>
                      </a:r>
                      <a:endParaRPr lang="ru-RU" sz="1800" b="1" dirty="0" smtClean="0"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91430" marR="91430" marT="45706" marB="457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Инструменты и механизмы</a:t>
                      </a:r>
                      <a:r>
                        <a:rPr lang="ru-RU" sz="1800" baseline="0" dirty="0" smtClean="0"/>
                        <a:t> реализации</a:t>
                      </a:r>
                      <a:endParaRPr lang="ru-RU" sz="1800" b="1" dirty="0" smtClean="0"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91430" marR="91430" marT="45706" marB="457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18296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Calibri" pitchFamily="34" charset="0"/>
                          <a:cs typeface="Arial" pitchFamily="34" charset="0"/>
                        </a:rPr>
                        <a:t>Личностно-ориентированное общение с обучающимися класса; </a:t>
                      </a:r>
                    </a:p>
                    <a:p>
                      <a:endParaRPr lang="ru-RU" sz="1400" dirty="0" smtClean="0">
                        <a:latin typeface="Calibri" pitchFamily="34" charset="0"/>
                        <a:cs typeface="Arial" pitchFamily="34" charset="0"/>
                      </a:endParaRPr>
                    </a:p>
                    <a:p>
                      <a:r>
                        <a:rPr lang="ru-RU" sz="1400" dirty="0" smtClean="0">
                          <a:latin typeface="Calibri" pitchFamily="34" charset="0"/>
                          <a:cs typeface="Arial" pitchFamily="34" charset="0"/>
                        </a:rPr>
                        <a:t>Выстраивание позитивной коммуникации с классом как социальной группой;</a:t>
                      </a:r>
                    </a:p>
                    <a:p>
                      <a:endParaRPr lang="ru-RU" sz="1400" dirty="0" smtClean="0">
                        <a:latin typeface="Calibri" pitchFamily="34" charset="0"/>
                        <a:cs typeface="Arial" pitchFamily="34" charset="0"/>
                      </a:endParaRPr>
                    </a:p>
                    <a:p>
                      <a:r>
                        <a:rPr lang="ru-RU" sz="1400" dirty="0" smtClean="0">
                          <a:latin typeface="Calibri" pitchFamily="34" charset="0"/>
                          <a:cs typeface="Arial" pitchFamily="34" charset="0"/>
                        </a:rPr>
                        <a:t>Конструктивное взаимодействие с родительской общественностью;</a:t>
                      </a:r>
                    </a:p>
                    <a:p>
                      <a:endParaRPr lang="ru-RU" sz="1400" dirty="0" smtClean="0">
                        <a:latin typeface="Calibri" pitchFamily="34" charset="0"/>
                        <a:cs typeface="Arial" pitchFamily="34" charset="0"/>
                      </a:endParaRPr>
                    </a:p>
                    <a:p>
                      <a:r>
                        <a:rPr lang="ru-RU" sz="1400" dirty="0" smtClean="0">
                          <a:latin typeface="Calibri" pitchFamily="34" charset="0"/>
                          <a:cs typeface="Arial" pitchFamily="34" charset="0"/>
                        </a:rPr>
                        <a:t>Управление педагогическим коллективом класса; </a:t>
                      </a:r>
                    </a:p>
                    <a:p>
                      <a:endParaRPr lang="ru-RU" sz="1400" dirty="0" smtClean="0">
                        <a:latin typeface="Calibri" pitchFamily="34" charset="0"/>
                        <a:cs typeface="Arial" pitchFamily="34" charset="0"/>
                      </a:endParaRPr>
                    </a:p>
                    <a:p>
                      <a:r>
                        <a:rPr lang="ru-RU" sz="1400" dirty="0" smtClean="0">
                          <a:latin typeface="Calibri" pitchFamily="34" charset="0"/>
                          <a:cs typeface="Arial" pitchFamily="34" charset="0"/>
                        </a:rPr>
                        <a:t>Работа в режиме двухканальной связи с представителями администрации школы;</a:t>
                      </a:r>
                    </a:p>
                    <a:p>
                      <a:endParaRPr lang="ru-RU" sz="1400" dirty="0" smtClean="0">
                        <a:latin typeface="Calibri" pitchFamily="34" charset="0"/>
                        <a:cs typeface="Arial" pitchFamily="34" charset="0"/>
                      </a:endParaRPr>
                    </a:p>
                    <a:p>
                      <a:r>
                        <a:rPr lang="ru-RU" sz="1400" dirty="0" smtClean="0">
                          <a:latin typeface="Calibri" pitchFamily="34" charset="0"/>
                          <a:cs typeface="Arial" pitchFamily="34" charset="0"/>
                        </a:rPr>
                        <a:t>Позиционирование класса и школы в публичном информационном пространстве.</a:t>
                      </a:r>
                    </a:p>
                  </a:txBody>
                  <a:tcPr marL="91430" marR="91430" marT="45706" marB="457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rgbClr val="1C1C1C"/>
                          </a:solidFill>
                          <a:latin typeface="Calibri" pitchFamily="34" charset="0"/>
                          <a:cs typeface="Arial" pitchFamily="34" charset="0"/>
                        </a:rPr>
                        <a:t>Координация  деятельности  педагогов на основе «малого педсовета»;</a:t>
                      </a:r>
                    </a:p>
                    <a:p>
                      <a:endParaRPr lang="ru-RU" sz="1400" b="0" dirty="0" smtClean="0">
                        <a:solidFill>
                          <a:srgbClr val="1C1C1C"/>
                        </a:solidFill>
                        <a:latin typeface="Calibri" pitchFamily="34" charset="0"/>
                        <a:cs typeface="Arial" pitchFamily="34" charset="0"/>
                      </a:endParaRPr>
                    </a:p>
                    <a:p>
                      <a:r>
                        <a:rPr lang="ru-RU" sz="1400" b="0" dirty="0" smtClean="0">
                          <a:solidFill>
                            <a:srgbClr val="1C1C1C"/>
                          </a:solidFill>
                          <a:latin typeface="Calibri" pitchFamily="34" charset="0"/>
                          <a:cs typeface="Arial" pitchFamily="34" charset="0"/>
                        </a:rPr>
                        <a:t>Обеспечение информированности родителей (законных  представителей);</a:t>
                      </a:r>
                    </a:p>
                    <a:p>
                      <a:endParaRPr lang="ru-RU" sz="1400" b="0" dirty="0" smtClean="0">
                        <a:solidFill>
                          <a:srgbClr val="1C1C1C"/>
                        </a:solidFill>
                        <a:latin typeface="Calibri" pitchFamily="34" charset="0"/>
                        <a:cs typeface="Arial" pitchFamily="34" charset="0"/>
                      </a:endParaRPr>
                    </a:p>
                    <a:p>
                      <a:r>
                        <a:rPr lang="ru-RU" sz="1400" b="0" dirty="0" err="1" smtClean="0">
                          <a:solidFill>
                            <a:srgbClr val="1C1C1C"/>
                          </a:solidFill>
                          <a:latin typeface="Calibri" pitchFamily="34" charset="0"/>
                          <a:cs typeface="Arial" pitchFamily="34" charset="0"/>
                        </a:rPr>
                        <a:t>Модерация</a:t>
                      </a:r>
                      <a:r>
                        <a:rPr lang="ru-RU" sz="1400" b="0" dirty="0" smtClean="0">
                          <a:solidFill>
                            <a:srgbClr val="1C1C1C"/>
                          </a:solidFill>
                          <a:latin typeface="Calibri" pitchFamily="34" charset="0"/>
                          <a:cs typeface="Arial" pitchFamily="34" charset="0"/>
                        </a:rPr>
                        <a:t> обращений родителей (законных представителей) обучающихся, самих обучающихся к администрации и педагогам;</a:t>
                      </a:r>
                    </a:p>
                    <a:p>
                      <a:endParaRPr lang="ru-RU" sz="1400" b="0" dirty="0" smtClean="0">
                        <a:solidFill>
                          <a:srgbClr val="1C1C1C"/>
                        </a:solidFill>
                        <a:latin typeface="Calibri" pitchFamily="34" charset="0"/>
                        <a:cs typeface="Arial" pitchFamily="34" charset="0"/>
                      </a:endParaRPr>
                    </a:p>
                    <a:p>
                      <a:r>
                        <a:rPr lang="ru-RU" sz="1400" b="0" dirty="0" smtClean="0">
                          <a:solidFill>
                            <a:srgbClr val="1C1C1C"/>
                          </a:solidFill>
                          <a:latin typeface="Calibri" pitchFamily="34" charset="0"/>
                          <a:cs typeface="Arial" pitchFamily="34" charset="0"/>
                        </a:rPr>
                        <a:t>Профилактика возможных конфликтных ситуаций между участниками образовательных отношений; </a:t>
                      </a:r>
                    </a:p>
                    <a:p>
                      <a:endParaRPr lang="ru-RU" sz="1400" b="0" dirty="0" smtClean="0">
                        <a:solidFill>
                          <a:srgbClr val="1C1C1C"/>
                        </a:solidFill>
                        <a:latin typeface="Calibri" pitchFamily="34" charset="0"/>
                        <a:cs typeface="Arial" pitchFamily="34" charset="0"/>
                      </a:endParaRPr>
                    </a:p>
                    <a:p>
                      <a:r>
                        <a:rPr lang="ru-RU" sz="1400" b="0" dirty="0" smtClean="0">
                          <a:solidFill>
                            <a:srgbClr val="1C1C1C"/>
                          </a:solidFill>
                          <a:latin typeface="Calibri" pitchFamily="34" charset="0"/>
                          <a:cs typeface="Arial" pitchFamily="34" charset="0"/>
                        </a:rPr>
                        <a:t>Мониторинг удовлетворенности родительской и ученической общественности качеством организации образовательного процесса, созданием условий для его реализации.</a:t>
                      </a:r>
                    </a:p>
                  </a:txBody>
                  <a:tcPr marL="91430" marR="91430" marT="45706" marB="457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827584" y="116632"/>
            <a:ext cx="75608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</a:rPr>
              <a:t>Базовые функции классного </a:t>
            </a:r>
            <a:r>
              <a:rPr lang="ru-RU" sz="2400" b="1" dirty="0">
                <a:solidFill>
                  <a:srgbClr val="0070C0"/>
                </a:solidFill>
              </a:rPr>
              <a:t>руководителя</a:t>
            </a:r>
          </a:p>
        </p:txBody>
      </p:sp>
    </p:spTree>
    <p:extLst>
      <p:ext uri="{BB962C8B-B14F-4D97-AF65-F5344CB8AC3E}">
        <p14:creationId xmlns:p14="http://schemas.microsoft.com/office/powerpoint/2010/main" val="1419336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Заголовок 3"/>
          <p:cNvSpPr txBox="1">
            <a:spLocks/>
          </p:cNvSpPr>
          <p:nvPr/>
        </p:nvSpPr>
        <p:spPr bwMode="auto">
          <a:xfrm>
            <a:off x="251520" y="764704"/>
            <a:ext cx="82296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400" b="1" i="1" dirty="0">
                <a:solidFill>
                  <a:srgbClr val="000000"/>
                </a:solidFill>
              </a:rPr>
              <a:t>Классный руководитель – </a:t>
            </a:r>
            <a:endParaRPr lang="ru-RU" altLang="ru-RU" sz="2400" b="1" i="1" dirty="0" smtClean="0">
              <a:solidFill>
                <a:srgbClr val="000000"/>
              </a:solidFill>
            </a:endParaRPr>
          </a:p>
          <a:p>
            <a:pPr algn="ctr" eaLnBrk="1" hangingPunct="1"/>
            <a:r>
              <a:rPr lang="ru-RU" altLang="ru-RU" sz="2400" b="1" i="1" dirty="0" smtClean="0">
                <a:solidFill>
                  <a:srgbClr val="000000"/>
                </a:solidFill>
              </a:rPr>
              <a:t>координатор </a:t>
            </a:r>
            <a:r>
              <a:rPr lang="ru-RU" altLang="ru-RU" sz="2400" b="1" i="1" dirty="0">
                <a:solidFill>
                  <a:srgbClr val="000000"/>
                </a:solidFill>
              </a:rPr>
              <a:t>личностного роста</a:t>
            </a:r>
            <a:endParaRPr lang="ru-RU" altLang="ru-RU" sz="1050" b="1" i="1" dirty="0">
              <a:solidFill>
                <a:srgbClr val="000000"/>
              </a:solidFill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6120874"/>
              </p:ext>
            </p:extLst>
          </p:nvPr>
        </p:nvGraphicFramePr>
        <p:xfrm>
          <a:off x="447805" y="1556792"/>
          <a:ext cx="8061325" cy="5197501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399991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06141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120461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Содержание функции</a:t>
                      </a:r>
                      <a:endParaRPr lang="ru-RU" sz="1800" b="1" dirty="0" smtClean="0"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91430" marR="91430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Инструменты и механизмы</a:t>
                      </a:r>
                      <a:r>
                        <a:rPr lang="ru-RU" sz="1800" baseline="0" dirty="0" smtClean="0"/>
                        <a:t> реализации</a:t>
                      </a:r>
                      <a:endParaRPr lang="ru-RU" sz="1800" b="1" dirty="0" smtClean="0"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91430" marR="91430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505501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Calibri" pitchFamily="34" charset="0"/>
                          <a:cs typeface="Arial" pitchFamily="34" charset="0"/>
                        </a:rPr>
                        <a:t>Координация  образовательного  процесса  в  классе;</a:t>
                      </a:r>
                    </a:p>
                    <a:p>
                      <a:endParaRPr lang="ru-RU" sz="1600" dirty="0" smtClean="0">
                        <a:latin typeface="Calibri" pitchFamily="34" charset="0"/>
                        <a:cs typeface="Arial" pitchFamily="34" charset="0"/>
                      </a:endParaRPr>
                    </a:p>
                    <a:p>
                      <a:r>
                        <a:rPr lang="ru-RU" sz="1600" dirty="0" smtClean="0">
                          <a:latin typeface="Calibri" pitchFamily="34" charset="0"/>
                          <a:cs typeface="Arial" pitchFamily="34" charset="0"/>
                        </a:rPr>
                        <a:t>Разработка  индивидуальных образовательных  траекторий и обеспечение  положительной  динамики образовательных результатов каждого обучающегося; </a:t>
                      </a:r>
                    </a:p>
                    <a:p>
                      <a:endParaRPr lang="ru-RU" sz="1600" dirty="0" smtClean="0">
                        <a:latin typeface="Calibri" pitchFamily="34" charset="0"/>
                        <a:cs typeface="Arial" pitchFamily="34" charset="0"/>
                      </a:endParaRPr>
                    </a:p>
                    <a:p>
                      <a:r>
                        <a:rPr lang="ru-RU" sz="1600" dirty="0" smtClean="0">
                          <a:latin typeface="Calibri" pitchFamily="34" charset="0"/>
                          <a:cs typeface="Arial" pitchFamily="34" charset="0"/>
                        </a:rPr>
                        <a:t>Развитие  у  обучающихся  культуры  межличностных  отношений  и  умения взаимодействовать, работать в команде.</a:t>
                      </a:r>
                    </a:p>
                  </a:txBody>
                  <a:tcPr marL="91430" marR="91430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solidFill>
                            <a:srgbClr val="1C1C1C"/>
                          </a:solidFill>
                          <a:latin typeface="Calibri" pitchFamily="34" charset="0"/>
                          <a:cs typeface="Arial" pitchFamily="34" charset="0"/>
                        </a:rPr>
                        <a:t>Планирование деятельности по управлению развитием каждого обучающегося;</a:t>
                      </a:r>
                    </a:p>
                    <a:p>
                      <a:endParaRPr lang="ru-RU" sz="1600" b="0" dirty="0" smtClean="0">
                        <a:solidFill>
                          <a:srgbClr val="1C1C1C"/>
                        </a:solidFill>
                        <a:latin typeface="Calibri" pitchFamily="34" charset="0"/>
                        <a:cs typeface="Arial" pitchFamily="34" charset="0"/>
                      </a:endParaRPr>
                    </a:p>
                    <a:p>
                      <a:r>
                        <a:rPr lang="ru-RU" sz="1600" b="0" dirty="0" smtClean="0">
                          <a:solidFill>
                            <a:srgbClr val="1C1C1C"/>
                          </a:solidFill>
                          <a:latin typeface="Calibri" pitchFamily="34" charset="0"/>
                          <a:cs typeface="Arial" pitchFamily="34" charset="0"/>
                        </a:rPr>
                        <a:t>Изучение особенностей, интересов, способностей, потребностей школьников;</a:t>
                      </a:r>
                    </a:p>
                    <a:p>
                      <a:endParaRPr lang="ru-RU" sz="1600" b="0" dirty="0" smtClean="0">
                        <a:solidFill>
                          <a:srgbClr val="1C1C1C"/>
                        </a:solidFill>
                        <a:latin typeface="Calibri" pitchFamily="34" charset="0"/>
                        <a:cs typeface="Arial" pitchFamily="34" charset="0"/>
                      </a:endParaRPr>
                    </a:p>
                    <a:p>
                      <a:r>
                        <a:rPr lang="ru-RU" sz="1600" b="0" dirty="0" smtClean="0">
                          <a:solidFill>
                            <a:srgbClr val="1C1C1C"/>
                          </a:solidFill>
                          <a:latin typeface="Calibri" pitchFamily="34" charset="0"/>
                          <a:cs typeface="Arial" pitchFamily="34" charset="0"/>
                        </a:rPr>
                        <a:t>Мотивация обучающихся;</a:t>
                      </a:r>
                    </a:p>
                    <a:p>
                      <a:endParaRPr lang="ru-RU" sz="1600" b="0" dirty="0" smtClean="0">
                        <a:solidFill>
                          <a:srgbClr val="1C1C1C"/>
                        </a:solidFill>
                        <a:latin typeface="Calibri" pitchFamily="34" charset="0"/>
                        <a:cs typeface="Arial" pitchFamily="34" charset="0"/>
                      </a:endParaRPr>
                    </a:p>
                    <a:p>
                      <a:r>
                        <a:rPr lang="ru-RU" sz="1600" b="0" dirty="0" smtClean="0">
                          <a:solidFill>
                            <a:srgbClr val="1C1C1C"/>
                          </a:solidFill>
                          <a:latin typeface="Calibri" pitchFamily="34" charset="0"/>
                          <a:cs typeface="Arial" pitchFamily="34" charset="0"/>
                        </a:rPr>
                        <a:t>Сопровождение освоения основной  образовательной  программы;</a:t>
                      </a:r>
                    </a:p>
                    <a:p>
                      <a:endParaRPr lang="ru-RU" sz="1600" b="0" dirty="0" smtClean="0">
                        <a:solidFill>
                          <a:srgbClr val="1C1C1C"/>
                        </a:solidFill>
                        <a:latin typeface="Calibri" pitchFamily="34" charset="0"/>
                        <a:cs typeface="Arial" pitchFamily="34" charset="0"/>
                      </a:endParaRPr>
                    </a:p>
                    <a:p>
                      <a:r>
                        <a:rPr lang="ru-RU" sz="1600" b="0" dirty="0" smtClean="0">
                          <a:solidFill>
                            <a:srgbClr val="1C1C1C"/>
                          </a:solidFill>
                          <a:latin typeface="Calibri" pitchFamily="34" charset="0"/>
                          <a:cs typeface="Arial" pitchFamily="34" charset="0"/>
                        </a:rPr>
                        <a:t>Активизация профессионального самоопределения  обучающихся;</a:t>
                      </a:r>
                    </a:p>
                    <a:p>
                      <a:endParaRPr lang="ru-RU" sz="1600" b="0" dirty="0" smtClean="0">
                        <a:solidFill>
                          <a:srgbClr val="1C1C1C"/>
                        </a:solidFill>
                        <a:latin typeface="Calibri" pitchFamily="34" charset="0"/>
                        <a:cs typeface="Arial" pitchFamily="34" charset="0"/>
                      </a:endParaRPr>
                    </a:p>
                    <a:p>
                      <a:r>
                        <a:rPr lang="ru-RU" sz="1600" b="0" dirty="0" smtClean="0">
                          <a:solidFill>
                            <a:srgbClr val="1C1C1C"/>
                          </a:solidFill>
                          <a:latin typeface="Calibri" pitchFamily="34" charset="0"/>
                          <a:cs typeface="Arial" pitchFamily="34" charset="0"/>
                        </a:rPr>
                        <a:t>Реализация  конвергентного подхода.</a:t>
                      </a:r>
                    </a:p>
                    <a:p>
                      <a:endParaRPr lang="ru-RU" sz="1600" b="1" dirty="0" smtClean="0">
                        <a:solidFill>
                          <a:srgbClr val="FF0000"/>
                        </a:solidFill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91430" marR="91430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827584" y="116632"/>
            <a:ext cx="75608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</a:rPr>
              <a:t>Базовые функции классного </a:t>
            </a:r>
            <a:r>
              <a:rPr lang="ru-RU" sz="2400" b="1" dirty="0">
                <a:solidFill>
                  <a:srgbClr val="0070C0"/>
                </a:solidFill>
              </a:rPr>
              <a:t>руководителя</a:t>
            </a:r>
          </a:p>
        </p:txBody>
      </p:sp>
    </p:spTree>
    <p:extLst>
      <p:ext uri="{BB962C8B-B14F-4D97-AF65-F5344CB8AC3E}">
        <p14:creationId xmlns:p14="http://schemas.microsoft.com/office/powerpoint/2010/main" val="2964444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Заголовок 3"/>
          <p:cNvSpPr txBox="1">
            <a:spLocks/>
          </p:cNvSpPr>
          <p:nvPr/>
        </p:nvSpPr>
        <p:spPr bwMode="auto">
          <a:xfrm>
            <a:off x="395536" y="764704"/>
            <a:ext cx="82296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400" b="1" i="1" dirty="0">
                <a:solidFill>
                  <a:srgbClr val="000000"/>
                </a:solidFill>
              </a:rPr>
              <a:t>Классный руководитель – </a:t>
            </a:r>
            <a:endParaRPr lang="ru-RU" altLang="ru-RU" sz="2400" b="1" i="1" dirty="0" smtClean="0">
              <a:solidFill>
                <a:srgbClr val="000000"/>
              </a:solidFill>
            </a:endParaRPr>
          </a:p>
          <a:p>
            <a:pPr algn="ctr" eaLnBrk="1" hangingPunct="1"/>
            <a:r>
              <a:rPr lang="ru-RU" altLang="ru-RU" sz="2400" b="1" i="1" dirty="0" smtClean="0">
                <a:solidFill>
                  <a:srgbClr val="000000"/>
                </a:solidFill>
              </a:rPr>
              <a:t>психолог </a:t>
            </a:r>
            <a:r>
              <a:rPr lang="ru-RU" altLang="ru-RU" sz="2400" b="1" i="1" dirty="0">
                <a:solidFill>
                  <a:srgbClr val="000000"/>
                </a:solidFill>
              </a:rPr>
              <a:t>детского коллектива</a:t>
            </a:r>
            <a:endParaRPr lang="ru-RU" altLang="ru-RU" sz="1050" b="1" i="1" dirty="0">
              <a:solidFill>
                <a:srgbClr val="000000"/>
              </a:solidFill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2659478"/>
              </p:ext>
            </p:extLst>
          </p:nvPr>
        </p:nvGraphicFramePr>
        <p:xfrm>
          <a:off x="479673" y="1556792"/>
          <a:ext cx="8061325" cy="4729748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399991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06141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122413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Содержание функции</a:t>
                      </a:r>
                      <a:endParaRPr lang="ru-RU" sz="1800" b="1" dirty="0" smtClean="0"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91430" marR="91430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Инструменты и механизмы</a:t>
                      </a:r>
                      <a:r>
                        <a:rPr lang="ru-RU" sz="1800" baseline="0" dirty="0" smtClean="0"/>
                        <a:t> реализации</a:t>
                      </a:r>
                      <a:endParaRPr lang="ru-RU" sz="1800" b="1" dirty="0" smtClean="0"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91430" marR="91430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505612">
                <a:tc>
                  <a:txBody>
                    <a:bodyPr/>
                    <a:lstStyle/>
                    <a:p>
                      <a:endParaRPr lang="ru-RU" sz="1400" dirty="0" smtClean="0">
                        <a:latin typeface="Calibri" pitchFamily="34" charset="0"/>
                        <a:cs typeface="Arial" pitchFamily="34" charset="0"/>
                      </a:endParaRPr>
                    </a:p>
                    <a:p>
                      <a:r>
                        <a:rPr lang="ru-RU" sz="1400" dirty="0" err="1" smtClean="0">
                          <a:latin typeface="Calibri" pitchFamily="34" charset="0"/>
                          <a:cs typeface="Arial" pitchFamily="34" charset="0"/>
                        </a:rPr>
                        <a:t>Гуманизация</a:t>
                      </a:r>
                      <a:r>
                        <a:rPr lang="ru-RU" sz="1400" dirty="0" smtClean="0">
                          <a:latin typeface="Calibri" pitchFamily="34" charset="0"/>
                          <a:cs typeface="Arial" pitchFamily="34" charset="0"/>
                        </a:rPr>
                        <a:t>  и  гармонизация  отношений  между  всеми  участниками образовательного процесса, защита прав и интересов обучающихся;</a:t>
                      </a:r>
                    </a:p>
                    <a:p>
                      <a:endParaRPr lang="ru-RU" sz="1400" dirty="0" smtClean="0">
                        <a:latin typeface="Calibri" pitchFamily="34" charset="0"/>
                        <a:cs typeface="Arial" pitchFamily="34" charset="0"/>
                      </a:endParaRPr>
                    </a:p>
                    <a:p>
                      <a:r>
                        <a:rPr lang="ru-RU" sz="1400" dirty="0" smtClean="0">
                          <a:latin typeface="Calibri" pitchFamily="34" charset="0"/>
                          <a:cs typeface="Arial" pitchFamily="34" charset="0"/>
                        </a:rPr>
                        <a:t>Создание  благоприятных  психолого-педагогических  условий  для развития  и сохранения неповторимости личности, раскрытия потенциальных способностей и талантов, самоутверждения каждого обучающегося.</a:t>
                      </a:r>
                    </a:p>
                  </a:txBody>
                  <a:tcPr marL="91430" marR="91430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rgbClr val="1C1C1C"/>
                          </a:solidFill>
                          <a:latin typeface="Calibri" pitchFamily="34" charset="0"/>
                          <a:cs typeface="Arial" pitchFamily="34" charset="0"/>
                        </a:rPr>
                        <a:t>Сплочение  классного  коллектива,  развитие  умения взаимодействовать, работать в команде;</a:t>
                      </a:r>
                    </a:p>
                    <a:p>
                      <a:endParaRPr lang="ru-RU" sz="1400" b="0" dirty="0" smtClean="0">
                        <a:solidFill>
                          <a:srgbClr val="1C1C1C"/>
                        </a:solidFill>
                        <a:latin typeface="Calibri" pitchFamily="34" charset="0"/>
                        <a:cs typeface="Arial" pitchFamily="34" charset="0"/>
                      </a:endParaRPr>
                    </a:p>
                    <a:p>
                      <a:r>
                        <a:rPr lang="ru-RU" sz="1400" b="0" dirty="0" smtClean="0">
                          <a:solidFill>
                            <a:srgbClr val="1C1C1C"/>
                          </a:solidFill>
                          <a:latin typeface="Calibri" pitchFamily="34" charset="0"/>
                          <a:cs typeface="Arial" pitchFamily="34" charset="0"/>
                        </a:rPr>
                        <a:t>Создание ситуации успеха для каждого обучающегося посредством диагностики и выявления талантов школьников;</a:t>
                      </a:r>
                    </a:p>
                    <a:p>
                      <a:endParaRPr lang="ru-RU" sz="1400" b="0" dirty="0" smtClean="0">
                        <a:solidFill>
                          <a:srgbClr val="1C1C1C"/>
                        </a:solidFill>
                        <a:latin typeface="Calibri" pitchFamily="34" charset="0"/>
                        <a:cs typeface="Arial" pitchFamily="34" charset="0"/>
                      </a:endParaRPr>
                    </a:p>
                    <a:p>
                      <a:r>
                        <a:rPr lang="ru-RU" sz="1400" b="0" dirty="0" smtClean="0">
                          <a:solidFill>
                            <a:srgbClr val="1C1C1C"/>
                          </a:solidFill>
                          <a:latin typeface="Calibri" pitchFamily="34" charset="0"/>
                          <a:cs typeface="Arial" pitchFamily="34" charset="0"/>
                        </a:rPr>
                        <a:t>Внедрение в образовательный процесс здоровьесберегающих технологий;  </a:t>
                      </a:r>
                    </a:p>
                    <a:p>
                      <a:endParaRPr lang="ru-RU" sz="1400" b="0" dirty="0" smtClean="0">
                        <a:solidFill>
                          <a:srgbClr val="1C1C1C"/>
                        </a:solidFill>
                        <a:latin typeface="Calibri" pitchFamily="34" charset="0"/>
                        <a:cs typeface="Arial" pitchFamily="34" charset="0"/>
                      </a:endParaRPr>
                    </a:p>
                    <a:p>
                      <a:r>
                        <a:rPr lang="ru-RU" sz="1400" b="0" dirty="0" smtClean="0">
                          <a:solidFill>
                            <a:srgbClr val="1C1C1C"/>
                          </a:solidFill>
                          <a:latin typeface="Calibri" pitchFamily="34" charset="0"/>
                          <a:cs typeface="Arial" pitchFamily="34" charset="0"/>
                        </a:rPr>
                        <a:t>Формирование навыков цифровой гигиены школьника;</a:t>
                      </a:r>
                    </a:p>
                    <a:p>
                      <a:endParaRPr lang="ru-RU" sz="1400" b="0" dirty="0" smtClean="0">
                        <a:solidFill>
                          <a:srgbClr val="1C1C1C"/>
                        </a:solidFill>
                        <a:latin typeface="Calibri" pitchFamily="34" charset="0"/>
                        <a:cs typeface="Arial" pitchFamily="34" charset="0"/>
                      </a:endParaRPr>
                    </a:p>
                    <a:p>
                      <a:r>
                        <a:rPr lang="ru-RU" sz="1400" b="0" dirty="0" smtClean="0">
                          <a:solidFill>
                            <a:srgbClr val="1C1C1C"/>
                          </a:solidFill>
                          <a:latin typeface="Calibri" pitchFamily="34" charset="0"/>
                          <a:cs typeface="Arial" pitchFamily="34" charset="0"/>
                        </a:rPr>
                        <a:t>Своевременное  формирование  запроса  на  сопровождение  специалистами  «особых» детей.</a:t>
                      </a:r>
                    </a:p>
                    <a:p>
                      <a:endParaRPr lang="ru-RU" sz="1400" b="1" dirty="0" smtClean="0">
                        <a:solidFill>
                          <a:srgbClr val="FF0000"/>
                        </a:solidFill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91430" marR="91430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827584" y="116632"/>
            <a:ext cx="75608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</a:rPr>
              <a:t>Базовые функции классного </a:t>
            </a:r>
            <a:r>
              <a:rPr lang="ru-RU" sz="2400" b="1" dirty="0">
                <a:solidFill>
                  <a:srgbClr val="0070C0"/>
                </a:solidFill>
              </a:rPr>
              <a:t>руководителя</a:t>
            </a:r>
          </a:p>
        </p:txBody>
      </p:sp>
    </p:spTree>
    <p:extLst>
      <p:ext uri="{BB962C8B-B14F-4D97-AF65-F5344CB8AC3E}">
        <p14:creationId xmlns:p14="http://schemas.microsoft.com/office/powerpoint/2010/main" val="1991798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Заголовок 3"/>
          <p:cNvSpPr txBox="1">
            <a:spLocks/>
          </p:cNvSpPr>
          <p:nvPr/>
        </p:nvSpPr>
        <p:spPr bwMode="auto">
          <a:xfrm>
            <a:off x="0" y="692696"/>
            <a:ext cx="82296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400" b="1" i="1" dirty="0">
                <a:solidFill>
                  <a:srgbClr val="000000"/>
                </a:solidFill>
              </a:rPr>
              <a:t>Классный руководитель – </a:t>
            </a:r>
            <a:endParaRPr lang="ru-RU" altLang="ru-RU" sz="2400" b="1" i="1" dirty="0" smtClean="0">
              <a:solidFill>
                <a:srgbClr val="000000"/>
              </a:solidFill>
            </a:endParaRPr>
          </a:p>
          <a:p>
            <a:pPr algn="ctr" eaLnBrk="1" hangingPunct="1"/>
            <a:r>
              <a:rPr lang="ru-RU" altLang="ru-RU" sz="2400" b="1" i="1" dirty="0" smtClean="0">
                <a:solidFill>
                  <a:srgbClr val="000000"/>
                </a:solidFill>
              </a:rPr>
              <a:t>оператор </a:t>
            </a:r>
            <a:r>
              <a:rPr lang="ru-RU" altLang="ru-RU" sz="2400" b="1" i="1" dirty="0">
                <a:solidFill>
                  <a:srgbClr val="000000"/>
                </a:solidFill>
              </a:rPr>
              <a:t>межведомственного взаимодействия</a:t>
            </a:r>
            <a:endParaRPr lang="ru-RU" altLang="ru-RU" sz="1050" b="1" i="1" dirty="0">
              <a:solidFill>
                <a:srgbClr val="000000"/>
              </a:solidFill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637040"/>
              </p:ext>
            </p:extLst>
          </p:nvPr>
        </p:nvGraphicFramePr>
        <p:xfrm>
          <a:off x="347662" y="1484784"/>
          <a:ext cx="8061325" cy="4583112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399991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06141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127911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Содержание функции</a:t>
                      </a:r>
                      <a:endParaRPr lang="ru-RU" sz="1800" b="1" dirty="0" smtClean="0"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91430" marR="91430" marT="45731" marB="457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Инструменты и механизмы</a:t>
                      </a:r>
                      <a:r>
                        <a:rPr lang="ru-RU" sz="1800" baseline="0" dirty="0" smtClean="0"/>
                        <a:t> реализации</a:t>
                      </a:r>
                      <a:endParaRPr lang="ru-RU" sz="1800" b="1" dirty="0" smtClean="0"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91430" marR="91430" marT="45731" marB="457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303996">
                <a:tc>
                  <a:txBody>
                    <a:bodyPr/>
                    <a:lstStyle/>
                    <a:p>
                      <a:endParaRPr lang="ru-RU" sz="1400" dirty="0" smtClean="0">
                        <a:latin typeface="Calibri" pitchFamily="34" charset="0"/>
                        <a:cs typeface="Arial" pitchFamily="34" charset="0"/>
                      </a:endParaRPr>
                    </a:p>
                    <a:p>
                      <a:r>
                        <a:rPr lang="ru-RU" sz="1400" dirty="0" smtClean="0">
                          <a:latin typeface="Calibri" pitchFamily="34" charset="0"/>
                          <a:cs typeface="Arial" pitchFamily="34" charset="0"/>
                        </a:rPr>
                        <a:t>Взаимодействие с социальными партнерами, направленное на успешную социализацию обучающихся, выявление социальных рисков;</a:t>
                      </a:r>
                    </a:p>
                    <a:p>
                      <a:endParaRPr lang="ru-RU" sz="1400" dirty="0" smtClean="0">
                        <a:latin typeface="Calibri" pitchFamily="34" charset="0"/>
                        <a:cs typeface="Arial" pitchFamily="34" charset="0"/>
                      </a:endParaRPr>
                    </a:p>
                    <a:p>
                      <a:r>
                        <a:rPr lang="ru-RU" sz="1400" dirty="0" smtClean="0">
                          <a:latin typeface="Calibri" pitchFamily="34" charset="0"/>
                          <a:cs typeface="Arial" pitchFamily="34" charset="0"/>
                        </a:rPr>
                        <a:t>Ранняя диагностика социального неблагополучия ребенка;</a:t>
                      </a:r>
                    </a:p>
                    <a:p>
                      <a:endParaRPr lang="ru-RU" sz="1400" dirty="0" smtClean="0">
                        <a:latin typeface="Calibri" pitchFamily="34" charset="0"/>
                        <a:cs typeface="Arial" pitchFamily="34" charset="0"/>
                      </a:endParaRPr>
                    </a:p>
                    <a:p>
                      <a:r>
                        <a:rPr lang="ru-RU" sz="1400" dirty="0" smtClean="0">
                          <a:latin typeface="Calibri" pitchFamily="34" charset="0"/>
                          <a:cs typeface="Arial" pitchFamily="34" charset="0"/>
                        </a:rPr>
                        <a:t>Индивидуальная работа с семьями, находящимися в сложной жизненной ситуации, профилактика негативных проявлений среди обучающихся.</a:t>
                      </a:r>
                    </a:p>
                  </a:txBody>
                  <a:tcPr marL="91430" marR="91430" marT="45731" marB="457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rgbClr val="1C1C1C"/>
                          </a:solidFill>
                          <a:latin typeface="Calibri" pitchFamily="34" charset="0"/>
                          <a:cs typeface="Arial" pitchFamily="34" charset="0"/>
                        </a:rPr>
                        <a:t>Педагогическая коррекция асоциальных проявлений;</a:t>
                      </a:r>
                    </a:p>
                    <a:p>
                      <a:endParaRPr lang="ru-RU" sz="1400" b="0" dirty="0" smtClean="0">
                        <a:solidFill>
                          <a:srgbClr val="1C1C1C"/>
                        </a:solidFill>
                        <a:latin typeface="Calibri" pitchFamily="34" charset="0"/>
                        <a:cs typeface="Arial" pitchFamily="34" charset="0"/>
                      </a:endParaRPr>
                    </a:p>
                    <a:p>
                      <a:r>
                        <a:rPr lang="ru-RU" sz="1400" b="0" dirty="0" smtClean="0">
                          <a:solidFill>
                            <a:srgbClr val="1C1C1C"/>
                          </a:solidFill>
                          <a:latin typeface="Calibri" pitchFamily="34" charset="0"/>
                          <a:cs typeface="Arial" pitchFamily="34" charset="0"/>
                        </a:rPr>
                        <a:t>Участие в организации питания обучающихся класса;</a:t>
                      </a:r>
                    </a:p>
                    <a:p>
                      <a:endParaRPr lang="ru-RU" sz="1400" b="0" dirty="0" smtClean="0">
                        <a:solidFill>
                          <a:srgbClr val="1C1C1C"/>
                        </a:solidFill>
                        <a:latin typeface="Calibri" pitchFamily="34" charset="0"/>
                        <a:cs typeface="Arial" pitchFamily="34" charset="0"/>
                      </a:endParaRPr>
                    </a:p>
                    <a:p>
                      <a:r>
                        <a:rPr lang="ru-RU" sz="1400" b="0" dirty="0" smtClean="0">
                          <a:solidFill>
                            <a:srgbClr val="1C1C1C"/>
                          </a:solidFill>
                          <a:latin typeface="Calibri" pitchFamily="34" charset="0"/>
                          <a:cs typeface="Arial" pitchFamily="34" charset="0"/>
                        </a:rPr>
                        <a:t>Организация изучения обучающимися  класса правил безопасного  поведения с привлечением социальных партнеров;</a:t>
                      </a:r>
                    </a:p>
                    <a:p>
                      <a:endParaRPr lang="ru-RU" sz="1400" b="0" dirty="0" smtClean="0">
                        <a:solidFill>
                          <a:srgbClr val="1C1C1C"/>
                        </a:solidFill>
                        <a:latin typeface="Calibri" pitchFamily="34" charset="0"/>
                        <a:cs typeface="Arial" pitchFamily="34" charset="0"/>
                      </a:endParaRPr>
                    </a:p>
                    <a:p>
                      <a:r>
                        <a:rPr lang="ru-RU" sz="1400" b="0" dirty="0" smtClean="0">
                          <a:solidFill>
                            <a:srgbClr val="1C1C1C"/>
                          </a:solidFill>
                          <a:latin typeface="Calibri" pitchFamily="34" charset="0"/>
                          <a:cs typeface="Arial" pitchFamily="34" charset="0"/>
                        </a:rPr>
                        <a:t>Социально-педагогическая поддержка обучающихся,  оказавшихся  в сложной жизненной ситуации;</a:t>
                      </a:r>
                    </a:p>
                    <a:p>
                      <a:endParaRPr lang="ru-RU" sz="1400" b="0" dirty="0" smtClean="0">
                        <a:solidFill>
                          <a:srgbClr val="1C1C1C"/>
                        </a:solidFill>
                        <a:latin typeface="Calibri" pitchFamily="34" charset="0"/>
                        <a:cs typeface="Arial" pitchFamily="34" charset="0"/>
                      </a:endParaRPr>
                    </a:p>
                    <a:p>
                      <a:r>
                        <a:rPr lang="ru-RU" sz="1400" b="0" dirty="0" smtClean="0">
                          <a:solidFill>
                            <a:srgbClr val="1C1C1C"/>
                          </a:solidFill>
                          <a:latin typeface="Calibri" pitchFamily="34" charset="0"/>
                          <a:cs typeface="Arial" pitchFamily="34" charset="0"/>
                        </a:rPr>
                        <a:t>Участие в комиссиях по защите прав детства.</a:t>
                      </a:r>
                    </a:p>
                  </a:txBody>
                  <a:tcPr marL="91430" marR="91430" marT="45731" marB="4573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827584" y="116632"/>
            <a:ext cx="75608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</a:rPr>
              <a:t>Базовые функции классного </a:t>
            </a:r>
            <a:r>
              <a:rPr lang="ru-RU" sz="2400" b="1" dirty="0">
                <a:solidFill>
                  <a:srgbClr val="0070C0"/>
                </a:solidFill>
              </a:rPr>
              <a:t>руководителя</a:t>
            </a:r>
          </a:p>
        </p:txBody>
      </p:sp>
    </p:spTree>
    <p:extLst>
      <p:ext uri="{BB962C8B-B14F-4D97-AF65-F5344CB8AC3E}">
        <p14:creationId xmlns:p14="http://schemas.microsoft.com/office/powerpoint/2010/main" val="3059849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Теплый сини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817</TotalTime>
  <Words>690</Words>
  <Application>Microsoft Office PowerPoint</Application>
  <PresentationFormat>Экран (4:3)</PresentationFormat>
  <Paragraphs>128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Trebuchet MS</vt:lpstr>
      <vt:lpstr>Wingdings 3</vt:lpstr>
      <vt:lpstr>Грань</vt:lpstr>
      <vt:lpstr>Организация работы и сопровождение вновь назначенных классных руководителей</vt:lpstr>
      <vt:lpstr>Базовые действия классного руководителя </vt:lpstr>
      <vt:lpstr>Базовая документация классного руководителя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Формы, периодичность и порядок проведения текущего контроля  успеваемости и промежуточной аттестации обучающихся  в 2021-2022 учебном году </dc:title>
  <dc:creator>user</dc:creator>
  <cp:lastModifiedBy>ВВВР_Просвещ</cp:lastModifiedBy>
  <cp:revision>75</cp:revision>
  <dcterms:created xsi:type="dcterms:W3CDTF">2021-05-10T12:13:10Z</dcterms:created>
  <dcterms:modified xsi:type="dcterms:W3CDTF">2023-12-21T05:06:45Z</dcterms:modified>
</cp:coreProperties>
</file>