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1"/>
  </p:notesMasterIdLst>
  <p:sldIdLst>
    <p:sldId id="265" r:id="rId2"/>
    <p:sldId id="385" r:id="rId3"/>
    <p:sldId id="386" r:id="rId4"/>
    <p:sldId id="387" r:id="rId5"/>
    <p:sldId id="389" r:id="rId6"/>
    <p:sldId id="388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8" r:id="rId15"/>
    <p:sldId id="399" r:id="rId16"/>
    <p:sldId id="402" r:id="rId17"/>
    <p:sldId id="401" r:id="rId18"/>
    <p:sldId id="384" r:id="rId19"/>
    <p:sldId id="3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71184" autoAdjust="0"/>
  </p:normalViewPr>
  <p:slideViewPr>
    <p:cSldViewPr>
      <p:cViewPr>
        <p:scale>
          <a:sx n="90" d="100"/>
          <a:sy n="90" d="100"/>
        </p:scale>
        <p:origin x="-5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EB7A9-7D6B-48A0-9743-93B93B1E04B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39ACED-637A-4CDD-A459-4912635118C6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ООО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BB7AA4-C921-408F-BB9D-EE72307F70FA}" type="parTrans" cxnId="{BA44A823-2BDA-4884-B2C7-A20EEBA8CD93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D81C05-8DF0-44DB-965A-3808B20ABB9B}" type="sibTrans" cxnId="{BA44A823-2BDA-4884-B2C7-A20EEBA8CD93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844CA-982A-48C7-A476-69F412B1B32B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ПООП ООО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7A9669-7B9D-4ABD-B02C-CD7E54B385BD}" type="parTrans" cxnId="{EBFD6212-FFB2-461A-BFE8-A4237835520C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BDB08E-A01D-4AA0-B5AE-02D970A23FB5}" type="sibTrans" cxnId="{EBFD6212-FFB2-461A-BFE8-A4237835520C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62BB0-ACAD-4E70-B364-98DE34BCE5A7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E97B47-5AC0-4067-99AF-CE0FF1796E7A}" type="parTrans" cxnId="{A27D0B93-6618-4CCA-9670-F96DD4A76FE2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16DB79-9F20-4BBB-BEFB-7DD3781C7773}" type="sibTrans" cxnId="{A27D0B93-6618-4CCA-9670-F96DD4A76FE2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7B0DA4-FCBD-40F9-80B7-67287BF81D99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ООП ООО (ПООО ОО)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08C855-11B0-4C91-8678-52494F97A9F0}" type="parTrans" cxnId="{A0BF8BD2-A7BF-4835-BCC4-EB2D6A5EE0ED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20F6F8-2C42-48A8-B211-47622E9953E0}" type="sibTrans" cxnId="{A0BF8BD2-A7BF-4835-BCC4-EB2D6A5EE0ED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27BB2E-A6CA-474F-B8D5-B1E224E83C61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РП по учебным предметам 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42384C-22B1-4672-8D10-281198F7BC2E}" type="parTrans" cxnId="{C24FAE8F-0A6B-4518-AA3F-254DF2026D73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B6F8AE-B764-450A-A9E1-E09415D6989C}" type="sibTrans" cxnId="{C24FAE8F-0A6B-4518-AA3F-254DF2026D73}">
      <dgm:prSet/>
      <dgm:spPr/>
      <dgm:t>
        <a:bodyPr/>
        <a:lstStyle/>
        <a:p>
          <a:endParaRPr lang="ru-RU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3739B2-8D9F-444F-ADA6-5DB1DD7F5829}" type="pres">
      <dgm:prSet presAssocID="{D00EB7A9-7D6B-48A0-9743-93B93B1E04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670832-2782-45A3-84E9-82594F1A776A}" type="pres">
      <dgm:prSet presAssocID="{1227BB2E-A6CA-474F-B8D5-B1E224E83C61}" presName="boxAndChildren" presStyleCnt="0"/>
      <dgm:spPr/>
    </dgm:pt>
    <dgm:pt modelId="{34FAB412-4BDA-478B-A1DF-FF2690CFD702}" type="pres">
      <dgm:prSet presAssocID="{1227BB2E-A6CA-474F-B8D5-B1E224E83C61}" presName="parentTextBox" presStyleLbl="node1" presStyleIdx="0" presStyleCnt="5"/>
      <dgm:spPr/>
      <dgm:t>
        <a:bodyPr/>
        <a:lstStyle/>
        <a:p>
          <a:endParaRPr lang="ru-RU"/>
        </a:p>
      </dgm:t>
    </dgm:pt>
    <dgm:pt modelId="{A71EDDEB-771E-45BC-BF86-E642BB0AFFE1}" type="pres">
      <dgm:prSet presAssocID="{B120F6F8-2C42-48A8-B211-47622E9953E0}" presName="sp" presStyleCnt="0"/>
      <dgm:spPr/>
    </dgm:pt>
    <dgm:pt modelId="{D8CE0BEB-F3FA-4097-8190-BC7CB38A265C}" type="pres">
      <dgm:prSet presAssocID="{077B0DA4-FCBD-40F9-80B7-67287BF81D99}" presName="arrowAndChildren" presStyleCnt="0"/>
      <dgm:spPr/>
    </dgm:pt>
    <dgm:pt modelId="{88610A5B-FADB-43FC-ABB8-2AC24DD0AF5D}" type="pres">
      <dgm:prSet presAssocID="{077B0DA4-FCBD-40F9-80B7-67287BF81D99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9D778E1D-7903-4161-926F-639734211C0A}" type="pres">
      <dgm:prSet presAssocID="{8A16DB79-9F20-4BBB-BEFB-7DD3781C7773}" presName="sp" presStyleCnt="0"/>
      <dgm:spPr/>
    </dgm:pt>
    <dgm:pt modelId="{BC3E9C8F-3B14-4585-BA58-3EE127DC8736}" type="pres">
      <dgm:prSet presAssocID="{F8762BB0-ACAD-4E70-B364-98DE34BCE5A7}" presName="arrowAndChildren" presStyleCnt="0"/>
      <dgm:spPr/>
    </dgm:pt>
    <dgm:pt modelId="{C6622D4F-2E6F-4909-AD8A-D2D031917534}" type="pres">
      <dgm:prSet presAssocID="{F8762BB0-ACAD-4E70-B364-98DE34BCE5A7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E5D7E73E-7583-417C-87B4-9B4A54A1FE15}" type="pres">
      <dgm:prSet presAssocID="{DCBDB08E-A01D-4AA0-B5AE-02D970A23FB5}" presName="sp" presStyleCnt="0"/>
      <dgm:spPr/>
    </dgm:pt>
    <dgm:pt modelId="{34982108-830E-48FB-9973-1071A2D596B3}" type="pres">
      <dgm:prSet presAssocID="{E2F844CA-982A-48C7-A476-69F412B1B32B}" presName="arrowAndChildren" presStyleCnt="0"/>
      <dgm:spPr/>
    </dgm:pt>
    <dgm:pt modelId="{FFF20192-E158-4D01-A0F1-E28276E48BCF}" type="pres">
      <dgm:prSet presAssocID="{E2F844CA-982A-48C7-A476-69F412B1B32B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4508CCB6-DCA5-4D7B-BB92-247C786BEC51}" type="pres">
      <dgm:prSet presAssocID="{FAD81C05-8DF0-44DB-965A-3808B20ABB9B}" presName="sp" presStyleCnt="0"/>
      <dgm:spPr/>
    </dgm:pt>
    <dgm:pt modelId="{07190094-7C29-479B-9004-4DF1DD446241}" type="pres">
      <dgm:prSet presAssocID="{7039ACED-637A-4CDD-A459-4912635118C6}" presName="arrowAndChildren" presStyleCnt="0"/>
      <dgm:spPr/>
    </dgm:pt>
    <dgm:pt modelId="{2C6877C1-8EB6-460F-9146-52E4342116B7}" type="pres">
      <dgm:prSet presAssocID="{7039ACED-637A-4CDD-A459-4912635118C6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2CB5E1A6-EA84-46A7-9967-AFB1A849F28E}" type="presOf" srcId="{077B0DA4-FCBD-40F9-80B7-67287BF81D99}" destId="{88610A5B-FADB-43FC-ABB8-2AC24DD0AF5D}" srcOrd="0" destOrd="0" presId="urn:microsoft.com/office/officeart/2005/8/layout/process4"/>
    <dgm:cxn modelId="{6E848EAB-97BA-49F0-AAEF-8735DC888C2F}" type="presOf" srcId="{7039ACED-637A-4CDD-A459-4912635118C6}" destId="{2C6877C1-8EB6-460F-9146-52E4342116B7}" srcOrd="0" destOrd="0" presId="urn:microsoft.com/office/officeart/2005/8/layout/process4"/>
    <dgm:cxn modelId="{A27D0B93-6618-4CCA-9670-F96DD4A76FE2}" srcId="{D00EB7A9-7D6B-48A0-9743-93B93B1E04BF}" destId="{F8762BB0-ACAD-4E70-B364-98DE34BCE5A7}" srcOrd="2" destOrd="0" parTransId="{7AE97B47-5AC0-4067-99AF-CE0FF1796E7A}" sibTransId="{8A16DB79-9F20-4BBB-BEFB-7DD3781C7773}"/>
    <dgm:cxn modelId="{A0BF8BD2-A7BF-4835-BCC4-EB2D6A5EE0ED}" srcId="{D00EB7A9-7D6B-48A0-9743-93B93B1E04BF}" destId="{077B0DA4-FCBD-40F9-80B7-67287BF81D99}" srcOrd="3" destOrd="0" parTransId="{B208C855-11B0-4C91-8678-52494F97A9F0}" sibTransId="{B120F6F8-2C42-48A8-B211-47622E9953E0}"/>
    <dgm:cxn modelId="{C3A431CE-5DB1-4C42-9588-DE08A0F25C7B}" type="presOf" srcId="{1227BB2E-A6CA-474F-B8D5-B1E224E83C61}" destId="{34FAB412-4BDA-478B-A1DF-FF2690CFD702}" srcOrd="0" destOrd="0" presId="urn:microsoft.com/office/officeart/2005/8/layout/process4"/>
    <dgm:cxn modelId="{C24FAE8F-0A6B-4518-AA3F-254DF2026D73}" srcId="{D00EB7A9-7D6B-48A0-9743-93B93B1E04BF}" destId="{1227BB2E-A6CA-474F-B8D5-B1E224E83C61}" srcOrd="4" destOrd="0" parTransId="{C742384C-22B1-4672-8D10-281198F7BC2E}" sibTransId="{16B6F8AE-B764-450A-A9E1-E09415D6989C}"/>
    <dgm:cxn modelId="{3C1CE219-20D3-4FCD-BC2A-529F2D32D4B4}" type="presOf" srcId="{D00EB7A9-7D6B-48A0-9743-93B93B1E04BF}" destId="{523739B2-8D9F-444F-ADA6-5DB1DD7F5829}" srcOrd="0" destOrd="0" presId="urn:microsoft.com/office/officeart/2005/8/layout/process4"/>
    <dgm:cxn modelId="{68007F4D-6538-43B2-BD8D-F978F63F4A73}" type="presOf" srcId="{E2F844CA-982A-48C7-A476-69F412B1B32B}" destId="{FFF20192-E158-4D01-A0F1-E28276E48BCF}" srcOrd="0" destOrd="0" presId="urn:microsoft.com/office/officeart/2005/8/layout/process4"/>
    <dgm:cxn modelId="{EBFD6212-FFB2-461A-BFE8-A4237835520C}" srcId="{D00EB7A9-7D6B-48A0-9743-93B93B1E04BF}" destId="{E2F844CA-982A-48C7-A476-69F412B1B32B}" srcOrd="1" destOrd="0" parTransId="{747A9669-7B9D-4ABD-B02C-CD7E54B385BD}" sibTransId="{DCBDB08E-A01D-4AA0-B5AE-02D970A23FB5}"/>
    <dgm:cxn modelId="{BA44A823-2BDA-4884-B2C7-A20EEBA8CD93}" srcId="{D00EB7A9-7D6B-48A0-9743-93B93B1E04BF}" destId="{7039ACED-637A-4CDD-A459-4912635118C6}" srcOrd="0" destOrd="0" parTransId="{6FBB7AA4-C921-408F-BB9D-EE72307F70FA}" sibTransId="{FAD81C05-8DF0-44DB-965A-3808B20ABB9B}"/>
    <dgm:cxn modelId="{BF56EC37-765C-4D52-8412-CF4771DF2725}" type="presOf" srcId="{F8762BB0-ACAD-4E70-B364-98DE34BCE5A7}" destId="{C6622D4F-2E6F-4909-AD8A-D2D031917534}" srcOrd="0" destOrd="0" presId="urn:microsoft.com/office/officeart/2005/8/layout/process4"/>
    <dgm:cxn modelId="{DB178D7D-854E-48A2-9C06-33A9B5440A84}" type="presParOf" srcId="{523739B2-8D9F-444F-ADA6-5DB1DD7F5829}" destId="{61670832-2782-45A3-84E9-82594F1A776A}" srcOrd="0" destOrd="0" presId="urn:microsoft.com/office/officeart/2005/8/layout/process4"/>
    <dgm:cxn modelId="{1897F41F-EB97-43FC-9650-0C25D0EAE4A4}" type="presParOf" srcId="{61670832-2782-45A3-84E9-82594F1A776A}" destId="{34FAB412-4BDA-478B-A1DF-FF2690CFD702}" srcOrd="0" destOrd="0" presId="urn:microsoft.com/office/officeart/2005/8/layout/process4"/>
    <dgm:cxn modelId="{A2B691A9-A761-41AC-9C04-18FFAC907045}" type="presParOf" srcId="{523739B2-8D9F-444F-ADA6-5DB1DD7F5829}" destId="{A71EDDEB-771E-45BC-BF86-E642BB0AFFE1}" srcOrd="1" destOrd="0" presId="urn:microsoft.com/office/officeart/2005/8/layout/process4"/>
    <dgm:cxn modelId="{2695D998-CE17-48FC-BE11-E284B225FE9A}" type="presParOf" srcId="{523739B2-8D9F-444F-ADA6-5DB1DD7F5829}" destId="{D8CE0BEB-F3FA-4097-8190-BC7CB38A265C}" srcOrd="2" destOrd="0" presId="urn:microsoft.com/office/officeart/2005/8/layout/process4"/>
    <dgm:cxn modelId="{77E49EAC-3049-496F-B655-D10695CBED86}" type="presParOf" srcId="{D8CE0BEB-F3FA-4097-8190-BC7CB38A265C}" destId="{88610A5B-FADB-43FC-ABB8-2AC24DD0AF5D}" srcOrd="0" destOrd="0" presId="urn:microsoft.com/office/officeart/2005/8/layout/process4"/>
    <dgm:cxn modelId="{3CE6620D-4637-486C-8350-5D12481738C9}" type="presParOf" srcId="{523739B2-8D9F-444F-ADA6-5DB1DD7F5829}" destId="{9D778E1D-7903-4161-926F-639734211C0A}" srcOrd="3" destOrd="0" presId="urn:microsoft.com/office/officeart/2005/8/layout/process4"/>
    <dgm:cxn modelId="{9A059ED3-C2C1-4C0E-9CE2-13387A465138}" type="presParOf" srcId="{523739B2-8D9F-444F-ADA6-5DB1DD7F5829}" destId="{BC3E9C8F-3B14-4585-BA58-3EE127DC8736}" srcOrd="4" destOrd="0" presId="urn:microsoft.com/office/officeart/2005/8/layout/process4"/>
    <dgm:cxn modelId="{A989CA06-959C-4F01-984C-A31B5F34A56C}" type="presParOf" srcId="{BC3E9C8F-3B14-4585-BA58-3EE127DC8736}" destId="{C6622D4F-2E6F-4909-AD8A-D2D031917534}" srcOrd="0" destOrd="0" presId="urn:microsoft.com/office/officeart/2005/8/layout/process4"/>
    <dgm:cxn modelId="{B7042296-0BE3-402D-B308-FD56F28E1C4C}" type="presParOf" srcId="{523739B2-8D9F-444F-ADA6-5DB1DD7F5829}" destId="{E5D7E73E-7583-417C-87B4-9B4A54A1FE15}" srcOrd="5" destOrd="0" presId="urn:microsoft.com/office/officeart/2005/8/layout/process4"/>
    <dgm:cxn modelId="{C294569C-68E9-47E6-ADD4-57D6709DA79D}" type="presParOf" srcId="{523739B2-8D9F-444F-ADA6-5DB1DD7F5829}" destId="{34982108-830E-48FB-9973-1071A2D596B3}" srcOrd="6" destOrd="0" presId="urn:microsoft.com/office/officeart/2005/8/layout/process4"/>
    <dgm:cxn modelId="{3A8EB79B-2F08-4191-87F1-AEE466F689D3}" type="presParOf" srcId="{34982108-830E-48FB-9973-1071A2D596B3}" destId="{FFF20192-E158-4D01-A0F1-E28276E48BCF}" srcOrd="0" destOrd="0" presId="urn:microsoft.com/office/officeart/2005/8/layout/process4"/>
    <dgm:cxn modelId="{138AA36B-CC89-4772-AB79-4FE470898FE8}" type="presParOf" srcId="{523739B2-8D9F-444F-ADA6-5DB1DD7F5829}" destId="{4508CCB6-DCA5-4D7B-BB92-247C786BEC51}" srcOrd="7" destOrd="0" presId="urn:microsoft.com/office/officeart/2005/8/layout/process4"/>
    <dgm:cxn modelId="{60C662BD-9B52-418C-8004-1BA8A47E40D4}" type="presParOf" srcId="{523739B2-8D9F-444F-ADA6-5DB1DD7F5829}" destId="{07190094-7C29-479B-9004-4DF1DD446241}" srcOrd="8" destOrd="0" presId="urn:microsoft.com/office/officeart/2005/8/layout/process4"/>
    <dgm:cxn modelId="{A96032A9-79EC-420F-8A9D-477D6D673BBB}" type="presParOf" srcId="{07190094-7C29-479B-9004-4DF1DD446241}" destId="{2C6877C1-8EB6-460F-9146-52E4342116B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AB412-4BDA-478B-A1DF-FF2690CFD702}">
      <dsp:nvSpPr>
        <dsp:cNvPr id="0" name=""/>
        <dsp:cNvSpPr/>
      </dsp:nvSpPr>
      <dsp:spPr>
        <a:xfrm>
          <a:off x="0" y="3489565"/>
          <a:ext cx="6096000" cy="5724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РП по учебным предметам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89565"/>
        <a:ext cx="6096000" cy="572492"/>
      </dsp:txXfrm>
    </dsp:sp>
    <dsp:sp modelId="{88610A5B-FADB-43FC-ABB8-2AC24DD0AF5D}">
      <dsp:nvSpPr>
        <dsp:cNvPr id="0" name=""/>
        <dsp:cNvSpPr/>
      </dsp:nvSpPr>
      <dsp:spPr>
        <a:xfrm rot="10800000">
          <a:off x="0" y="2617659"/>
          <a:ext cx="6096000" cy="8804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ООП ООО (ПООО ОО)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617659"/>
        <a:ext cx="6096000" cy="572117"/>
      </dsp:txXfrm>
    </dsp:sp>
    <dsp:sp modelId="{C6622D4F-2E6F-4909-AD8A-D2D031917534}">
      <dsp:nvSpPr>
        <dsp:cNvPr id="0" name=""/>
        <dsp:cNvSpPr/>
      </dsp:nvSpPr>
      <dsp:spPr>
        <a:xfrm rot="10800000">
          <a:off x="0" y="1745753"/>
          <a:ext cx="6096000" cy="8804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УМО 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745753"/>
        <a:ext cx="6096000" cy="572117"/>
      </dsp:txXfrm>
    </dsp:sp>
    <dsp:sp modelId="{FFF20192-E158-4D01-A0F1-E28276E48BCF}">
      <dsp:nvSpPr>
        <dsp:cNvPr id="0" name=""/>
        <dsp:cNvSpPr/>
      </dsp:nvSpPr>
      <dsp:spPr>
        <a:xfrm rot="10800000">
          <a:off x="0" y="873848"/>
          <a:ext cx="6096000" cy="8804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ПООП ООО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873848"/>
        <a:ext cx="6096000" cy="572117"/>
      </dsp:txXfrm>
    </dsp:sp>
    <dsp:sp modelId="{2C6877C1-8EB6-460F-9146-52E4342116B7}">
      <dsp:nvSpPr>
        <dsp:cNvPr id="0" name=""/>
        <dsp:cNvSpPr/>
      </dsp:nvSpPr>
      <dsp:spPr>
        <a:xfrm rot="10800000">
          <a:off x="0" y="1942"/>
          <a:ext cx="6096000" cy="8804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ФГОС ООО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942"/>
        <a:ext cx="6096000" cy="572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14759-6C42-4D9B-A010-3BA1BF68490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6C925-6CBF-467B-A776-1A7C6106B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1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77;&#1076;&#1080;&#1085;&#1099;&#1081;&#1091;&#1088;&#1086;&#1082;.&#1088;&#1092;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Сегодня рассмотрим еще одну достаточно актуальную и востребованную тему в свете последних изменений в сфере общего образования.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31 мая 2021 года вышел приказ</a:t>
            </a:r>
            <a:r>
              <a:rPr lang="ru-RU" baseline="0" dirty="0" smtClean="0"/>
              <a:t> об утверждении ФГОС ООО 2021 г.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ru-RU" dirty="0" smtClean="0"/>
              <a:t>Предлагаю ознакомиться с текстами стандартов,</a:t>
            </a:r>
            <a:r>
              <a:rPr lang="ru-RU" baseline="0" dirty="0" smtClean="0"/>
              <a:t> действующего стандарта 2010 года и обновленного стандарта основного общего образования.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C925-6CBF-467B-A776-1A7C6106B61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47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ООП ООО осталась той же самой, также содержит 3 раздела – целевой, содержательный и организационный.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C925-6CBF-467B-A776-1A7C6106B61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79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Структура рабочей программы остается той же самой, которая была в изменениях 2015 года к предыдущему стандарту.</a:t>
            </a:r>
            <a:r>
              <a:rPr lang="ru-RU" baseline="0" dirty="0" smtClean="0"/>
              <a:t> 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Структура также содержит 3 раздела, раздел «Тематическое планирование» дополнен возможностью использования по этой теме электронных (цифровых) образовательных ресурсов, являющихся учебно-методическими материалами,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об образовании. </a:t>
            </a:r>
          </a:p>
          <a:p>
            <a:endParaRPr lang="ru-RU" baseline="0" dirty="0" smtClean="0"/>
          </a:p>
          <a:p>
            <a:r>
              <a:rPr lang="ru-RU" dirty="0" smtClean="0"/>
              <a:t>Рабочие программы учебных курсов внеурочной деятельности также должны содержать указание на форму проведения занятий. </a:t>
            </a:r>
          </a:p>
          <a:p>
            <a:endParaRPr lang="ru-RU" dirty="0" smtClean="0"/>
          </a:p>
          <a:p>
            <a:r>
              <a:rPr lang="ru-RU" dirty="0" smtClean="0"/>
              <a:t>Рабочие программы по предметам, учебным курсам, учебным модулям формируются с учетом рабочей программы воспитания. </a:t>
            </a:r>
          </a:p>
          <a:p>
            <a:endParaRPr lang="ru-RU" dirty="0" smtClean="0"/>
          </a:p>
          <a:p>
            <a:r>
              <a:rPr lang="ru-RU" dirty="0" err="1" smtClean="0"/>
              <a:t>Т.о</a:t>
            </a:r>
            <a:r>
              <a:rPr lang="ru-RU" dirty="0" smtClean="0"/>
              <a:t>. сначала корректируется пояснительная записка ООП, затем корректируется программа воспитания, и все это будет неким ориентиром для внесения</a:t>
            </a:r>
            <a:r>
              <a:rPr lang="ru-RU" baseline="0" dirty="0" smtClean="0"/>
              <a:t> корректировок в рабочие программы по учебным предметам.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C925-6CBF-467B-A776-1A7C6106B61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21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Т.о</a:t>
            </a:r>
            <a:r>
              <a:rPr lang="ru-RU" dirty="0" smtClean="0"/>
              <a:t>. цепочку мероприятий по внедрению ФГОС ООО можно представить следующим образом.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ООП ООО (в стандарте</a:t>
            </a:r>
            <a:r>
              <a:rPr lang="ru-RU" baseline="0" dirty="0" smtClean="0"/>
              <a:t> 2021 г. программа основного общего образования образовательной организации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C925-6CBF-467B-A776-1A7C6106B61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00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 smtClean="0"/>
              <a:t>Коллеги, обращаю Ваше</a:t>
            </a:r>
            <a:r>
              <a:rPr lang="ru-RU" b="1" u="sng" baseline="0" dirty="0" smtClean="0"/>
              <a:t> внимание! </a:t>
            </a:r>
          </a:p>
          <a:p>
            <a:endParaRPr lang="ru-RU" baseline="0" dirty="0" smtClean="0"/>
          </a:p>
          <a:p>
            <a:r>
              <a:rPr lang="ru-RU" dirty="0" smtClean="0"/>
              <a:t>На сайте института стратегии развития образования представлены проекты примерных рабочих программ по учебным предметам ООО. 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Примерные рабочие программы составлены на основе положений и требований к результатам освоения основной образовательной программы, представленных в Федеральном государственном образовательном стандарте основного общего образования,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также с учётом Примерной программы воспитания. В проектах программ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математике, физике учтены также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Концепции преподавания указанных учебных предметов.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организованно дистанционное обучение по программам «ФГОС НОО» и «ФГОС ООО» на площадке портала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www.Единыйурок.рф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(в разделе «Курсы»).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C925-6CBF-467B-A776-1A7C6106B61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6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Глобальным поручением президента РФ является Вхождение России в число десяти ведущих стран мира по качеству общего образования.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Выявить и сравнить состояние и изменения, происходящие в системе образования, а также оценить эффективность стратегических решений в области образования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позволяют три международных сравнительных исследования 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Pirls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Pisa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результатам 16 года в  исследовании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Pirls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Россия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занимает I место.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результатам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2019 г. в 4 классах по математике 6 место, 3 место по естественно-научным, 6 место по математике и 5 место по естествознанию в 8 классах.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Pisa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-исследование, которое позволяет оценить умения 15-летних обучающихся использовать на практике те знания и умения, которые они получили в школе. В данном исследовании Россия находится далеко не на самых высоких позициях, данные 2018 г. 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тому же ОГЭ прошлого года доказало это. Когда дети не смогли справиться с  задачами практической направленности, поэтому развитию функциональной грамотности будет уделено </a:t>
            </a:r>
            <a:r>
              <a:rPr lang="ru-RU" sz="1200" b="1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особое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внимание. </a:t>
            </a:r>
          </a:p>
          <a:p>
            <a:pPr fontAlgn="base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этой связи, в рамках реализации национального проекта «Образование»,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реализуется комплекс мер, направленных на формирование функциональной грамотности обучающихся.</a:t>
            </a:r>
          </a:p>
          <a:p>
            <a:pPr fontAlgn="base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реализации указанного комплекса мер согласно запросу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Минпросвещения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в ХМАО – Югре разработан и утвержден региональный план мероприятий, направленных на формирование и оценку функциональной грамотности обучающихся общеобразовательных организаций, на 2021/2022 учебный год (далее - региональный план), в который включены образовательные события соответствующей тематики.</a:t>
            </a:r>
          </a:p>
          <a:p>
            <a:pPr fontAlgn="base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региональным планом департаментом образования Администрации города разработана дорожная карта по формированию и оценке функциональной грамотности учащихся.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2021/22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уч.г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ОУ будет организована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внедрению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учебный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заданий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оценки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функциональной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грамотности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47CC7CD-F11C-4137-97CC-0AEAB8574A1F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Банки заданий по функциональной грамотности размещены на сайте Института стратегии развития образования Российской академии образования, на сайте Издательства «Просвещение».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40DD30D-3373-48AB-A6D8-E0A67C409E89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C925-6CBF-467B-A776-1A7C6106B61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47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Вебинары</a:t>
            </a:r>
            <a:r>
              <a:rPr lang="ru-RU" dirty="0" smtClean="0"/>
              <a:t>, которые Вы можете просмотреть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C925-6CBF-467B-A776-1A7C6106B61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6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настоящее время реализуются</a:t>
            </a:r>
            <a:r>
              <a:rPr lang="ru-RU" baseline="0" dirty="0" smtClean="0"/>
              <a:t> ФГОС ООО 2010 года, хотя основная масса ОУ начала его реализацию на уровне основного общего образования в 2015-16 </a:t>
            </a:r>
            <a:r>
              <a:rPr lang="ru-RU" baseline="0" dirty="0" err="1" smtClean="0"/>
              <a:t>уч.г</a:t>
            </a:r>
            <a:r>
              <a:rPr lang="ru-RU" baseline="0" dirty="0" smtClean="0"/>
              <a:t>. Напомню, что с 2011-2012 года была начата реализация ФГОС НОО, а с целью выполнения принципа преемственности ОУ  приступили к реализации стандарта в основной школе только с 2015 года.</a:t>
            </a:r>
          </a:p>
          <a:p>
            <a:endParaRPr lang="ru-RU" baseline="0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Приём на обучение в первые и пятые классы по образовательным программам начальной и основной школы, разработанным на основе обновлённых стандартов, будет осуществляться школами с 1 сентября 2022 года.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Изменение же программ начальной и основной школы, по которым уже ведётся обучение, возможно при согласии родителей (законных представителей) обучающихся.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C925-6CBF-467B-A776-1A7C6106B61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18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обновлённом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ФГОС сформулированы максимально конкретные требования к предметам всей школьной программы соответствующего уровня, позволяющие ответить на вопросы: что конкретно школьник будет знать, чем овладеет и что освоить.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привела пример формулировок предметных результатов  по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информатике. 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того,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стандарт 2021 года описывают систему требований к условиям реализации общеобразовательных программ, соблюдение которых обеспечивает равенство возможностей получения качественного образования для всех детей независимо от места жительства и дохода семьи. Благодаря новым стандартам школьники получат больше возможностей для того, чтобы заниматься наукой, проводить исследования, используя передовое оборудование. 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ФГОС ООО большое внимание уделено организации обучения лиц с ограниченными возможностями здоровья, т.е. в документе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закрепляется инклюзивный характер образовательной среды и содержатся требования к обеспечению полноценного доступа к инфраструктуре школы детей с ограниченными возможностями здоровья.</a:t>
            </a:r>
          </a:p>
          <a:p>
            <a:endParaRPr lang="ru-RU" baseline="0" dirty="0" smtClean="0"/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C925-6CBF-467B-A776-1A7C6106B61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71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Реализация и ФГОС ООО 2010 г., и ФГОС 2021 г. обеспечивает</a:t>
            </a:r>
            <a:r>
              <a:rPr lang="ru-RU" baseline="0" dirty="0" smtClean="0"/>
              <a:t> (засчитать)</a:t>
            </a:r>
          </a:p>
          <a:p>
            <a:endParaRPr lang="ru-RU" dirty="0" smtClean="0"/>
          </a:p>
          <a:p>
            <a:r>
              <a:rPr lang="ru-RU" dirty="0" smtClean="0"/>
              <a:t>То</a:t>
            </a:r>
            <a:r>
              <a:rPr lang="ru-RU" baseline="0" dirty="0" smtClean="0"/>
              <a:t> есть это те позиции, которые прописаны в том и другом ФГОС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C925-6CBF-467B-A776-1A7C6106B61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28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Важнейшей составляющей нового стандарта является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развитие обучающихся и приоритет воспитательной работы</a:t>
            </a:r>
            <a:r>
              <a:rPr lang="ru-RU" sz="1200" b="1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и  создание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воспитания и обучения, развитие личностных качеств, единство учебной и воспитательной деятельности и пр. 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этого, видим, что основной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составляющей стандарт является формирование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системных знаний о месте Российской Федерации, о ее исторической роли, развитие представлений о высоком уровне научно-технологического развития страны.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err="1" smtClean="0"/>
              <a:t>Т.о</a:t>
            </a:r>
            <a:r>
              <a:rPr lang="ru-RU" baseline="0" dirty="0" smtClean="0"/>
              <a:t>., можно сказать, что стандарт значительно усиливает аспект воспитания, определяет 8 направлений или разделов воспитательной деятельности: 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ражданское воспитание, патриотическое воспитание, духовно-нравственное, эстетическое, физическое, трудовое, экологическое воспитание, ценность научного познания.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слайде представлены те основные позиции обновленного стандарта, которые отличают его от стандарта предыдущего поколения.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C925-6CBF-467B-A776-1A7C6106B61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28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В новом стандарте изменена структура </a:t>
            </a:r>
            <a:r>
              <a:rPr lang="ru-RU" baseline="0" dirty="0" err="1" smtClean="0"/>
              <a:t>метапредметных</a:t>
            </a:r>
            <a:r>
              <a:rPr lang="ru-RU" baseline="0" dirty="0" smtClean="0"/>
              <a:t> результатов.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программы основного общего образования, в том числе адаптированной, должны отражать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(зачитать):</a:t>
            </a:r>
          </a:p>
          <a:p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универсальными учебными познавательными действиями;</a:t>
            </a:r>
            <a:endParaRPr lang="ru-RU" sz="1200" i="1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-Овладение универсальными учебными коммуникативными действиями</a:t>
            </a:r>
            <a:r>
              <a:rPr lang="ru-RU" sz="12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2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универсальными учебными регулятивными действиями</a:t>
            </a:r>
            <a:r>
              <a:rPr lang="ru-RU" sz="12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Tx/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Т.е. если сравнить</a:t>
            </a:r>
            <a:r>
              <a:rPr lang="ru-RU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ФГОС ООО 2010 года, то видим, что и</a:t>
            </a:r>
            <a:r>
              <a:rPr lang="ru-RU" sz="1200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зменилось формулировка и составляющие универсальных учебных действий!!! </a:t>
            </a:r>
          </a:p>
          <a:p>
            <a:endParaRPr lang="ru-RU" sz="12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C925-6CBF-467B-A776-1A7C6106B61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41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Изменена</a:t>
            </a:r>
            <a:r>
              <a:rPr lang="ru-RU" baseline="0" dirty="0" smtClean="0"/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к условиям реализации ООП ООО.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стандарте</a:t>
            </a:r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2010 года было 5 требований, в обновленном стандарте – 3 группы требований к условиям реализации ООП ООО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C925-6CBF-467B-A776-1A7C6106B61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21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тексте стандарта 2010 года представлено</a:t>
            </a:r>
            <a:r>
              <a:rPr lang="ru-RU" baseline="0" dirty="0" smtClean="0"/>
              <a:t> 7 предметных областей, в стандарте 2021 года – 10 предметных областей, они выведены на слайд.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Обращаю внимание, что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предметная область «Математика и информатика» включает предметы  «Математика» и «Информатика» (в рамках математики ОУ необходимо предусмотреть учебные курсы «Алгебра», «Геометрия», «Вероятность и статистика»);</a:t>
            </a:r>
          </a:p>
          <a:p>
            <a:endParaRPr lang="ru-RU" baseline="0" dirty="0" smtClean="0"/>
          </a:p>
          <a:p>
            <a:r>
              <a:rPr lang="ru-RU" baseline="0" dirty="0" smtClean="0"/>
              <a:t>Основы духовно-нравственной культуры народов России исключены из перечня </a:t>
            </a:r>
            <a:r>
              <a:rPr lang="ru-RU" b="1" baseline="0" dirty="0" smtClean="0"/>
              <a:t>обязательных </a:t>
            </a:r>
            <a:r>
              <a:rPr lang="ru-RU" baseline="0" dirty="0" smtClean="0"/>
              <a:t>предметных областей.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C925-6CBF-467B-A776-1A7C6106B61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69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Стандарт предоставляет особые условия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ОУ, имеющих статус федеральных или региональных инновационных площадок.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случае под «особыми условиями» имеется в виду разбивка по классам предметных результатов, которые будут содержаться в обновленной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примерной программе. Т.е. ОУ, имеющие статус, могут самостоятельно разложить предметные результаты по классам.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Зачитать п.2,3, 4.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6C925-6CBF-467B-A776-1A7C6106B61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48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1EBB-877B-4F73-B6E9-CA75C5BAA5B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D9F7-E512-40EA-993C-6E3C05162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1EBB-877B-4F73-B6E9-CA75C5BAA5B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D9F7-E512-40EA-993C-6E3C05162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1EBB-877B-4F73-B6E9-CA75C5BAA5B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D9F7-E512-40EA-993C-6E3C05162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lIns="121897" tIns="121897" rIns="121897" bIns="121897" anchor="t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lIns="121897" tIns="121897" rIns="121897" bIns="121897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19;p4"/>
          <p:cNvSpPr txBox="1">
            <a:spLocks noGrp="1"/>
          </p:cNvSpPr>
          <p:nvPr>
            <p:ph type="sldNum" idx="10"/>
          </p:nvPr>
        </p:nvSpPr>
        <p:spPr>
          <a:xfrm>
            <a:off x="8472487" y="6218239"/>
            <a:ext cx="548879" cy="523875"/>
          </a:xfrm>
        </p:spPr>
        <p:txBody>
          <a:bodyPr spcFirstLastPara="1" lIns="121897" tIns="121897" rIns="121897" bIns="121897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8883E170-F1D1-4046-ACCC-DBB756438A8E}" type="slidenum">
              <a:rPr lang="ru"/>
              <a:pPr>
                <a:defRPr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5124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1EBB-877B-4F73-B6E9-CA75C5BAA5B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D9F7-E512-40EA-993C-6E3C05162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1EBB-877B-4F73-B6E9-CA75C5BAA5B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D9F7-E512-40EA-993C-6E3C05162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1EBB-877B-4F73-B6E9-CA75C5BAA5B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D9F7-E512-40EA-993C-6E3C05162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1EBB-877B-4F73-B6E9-CA75C5BAA5B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D9F7-E512-40EA-993C-6E3C05162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1EBB-877B-4F73-B6E9-CA75C5BAA5B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D9F7-E512-40EA-993C-6E3C05162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1EBB-877B-4F73-B6E9-CA75C5BAA5B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D9F7-E512-40EA-993C-6E3C05162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1EBB-877B-4F73-B6E9-CA75C5BAA5B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D9F7-E512-40EA-993C-6E3C05162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1EBB-877B-4F73-B6E9-CA75C5BAA5B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4D9F7-E512-40EA-993C-6E3C05162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31EBB-877B-4F73-B6E9-CA75C5BAA5BD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4D9F7-E512-40EA-993C-6E3C05162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www.&#1077;&#1076;&#1080;&#1085;&#1099;&#1081;&#1091;&#1088;&#1086;&#1082;.&#1088;&#1092;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rao.ru/primer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clck.ru/Y8ma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hyperlink" Target="http://skiv.instrao.ru/bank-zadaniy/" TargetMode="External"/><Relationship Id="rId4" Type="http://schemas.openxmlformats.org/officeDocument/2006/relationships/hyperlink" Target="https://media.prosv.ru/f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uchitel.club/events/informatika/vebinary/onlayn-uroki/filter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064" y="4718032"/>
            <a:ext cx="8229600" cy="21328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Сургут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903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149080"/>
            <a:ext cx="4067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Раимбакиева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Лариса Хакимовна, 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методист отдела сопровождения профессионального развития педагога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16632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учреждение «Информационно-методический центр»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8294"/>
            <a:ext cx="1014961" cy="1107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введении в действие обновленного федерального государственного образовательного стандарта основного общего образования, разработанного Министерством просвещения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668898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 Программа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образования, в том числе адаптированная, включает три раздела: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определяет общее назначение, цели,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планируемые результаты реализации программы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образования, в том числе способы определения достижения этих целей и результатов.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пояснительную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записку;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обучающимися программы основного общего образования;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оценки достижения планируемых результатов освоения программы основного общего образования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 Содержательный раздел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учебных предметов, учебных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модулей;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формирования универсальных учебных действий у обучающихся;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воспитания;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33. Организационный раздел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воспитательной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характеристику условий реализации программы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 cstate="print"/>
          <a:srcRect t="21242" r="1190" b="20040"/>
          <a:stretch/>
        </p:blipFill>
        <p:spPr bwMode="auto">
          <a:xfrm>
            <a:off x="539552" y="548680"/>
            <a:ext cx="8253574" cy="5688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45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2955217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62068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мероприятий по подготовке к реализации ФГОС ООО 2021 г.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4" t="14547" r="31348" b="13220"/>
          <a:stretch/>
        </p:blipFill>
        <p:spPr bwMode="auto">
          <a:xfrm>
            <a:off x="6300192" y="2420888"/>
            <a:ext cx="271369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294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примерных рабочих программ ООО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4" t="14353" r="31250" b="11580"/>
          <a:stretch/>
        </p:blipFill>
        <p:spPr bwMode="auto">
          <a:xfrm>
            <a:off x="323528" y="836712"/>
            <a:ext cx="3857089" cy="5599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1" t="13552" r="32011" b="13606"/>
          <a:stretch/>
        </p:blipFill>
        <p:spPr bwMode="auto">
          <a:xfrm>
            <a:off x="3851920" y="1556792"/>
            <a:ext cx="2786068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5220072" y="764704"/>
            <a:ext cx="3172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www.instrao.ru/primer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6237312"/>
            <a:ext cx="2417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www.Единыйурок.рф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14124" r="20400" b="4991"/>
          <a:stretch/>
        </p:blipFill>
        <p:spPr bwMode="auto">
          <a:xfrm>
            <a:off x="5292080" y="476672"/>
            <a:ext cx="3009528" cy="4327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5094" r="34400" b="12165"/>
          <a:stretch/>
        </p:blipFill>
        <p:spPr bwMode="auto">
          <a:xfrm>
            <a:off x="155448" y="523408"/>
            <a:ext cx="3721608" cy="4463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Рисунок 9"/>
          <p:cNvPicPr/>
          <p:nvPr/>
        </p:nvPicPr>
        <p:blipFill rotWithShape="1">
          <a:blip r:embed="rId5" cstate="print"/>
          <a:srcRect l="1925" t="13226" r="30582" b="31864"/>
          <a:stretch/>
        </p:blipFill>
        <p:spPr bwMode="auto">
          <a:xfrm>
            <a:off x="1778937" y="3574923"/>
            <a:ext cx="3378280" cy="2825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6" cstate="print"/>
          <a:srcRect l="8336" t="16633" r="6857" b="12625"/>
          <a:stretch/>
        </p:blipFill>
        <p:spPr bwMode="auto">
          <a:xfrm>
            <a:off x="6144768" y="3560064"/>
            <a:ext cx="2889504" cy="2779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347663" y="96838"/>
            <a:ext cx="804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Формирование функциональной грамотности учащихся</a:t>
            </a:r>
          </a:p>
        </p:txBody>
      </p:sp>
      <p:sp>
        <p:nvSpPr>
          <p:cNvPr id="5127" name="Прямоугольник 6"/>
          <p:cNvSpPr>
            <a:spLocks noChangeArrowheads="1"/>
          </p:cNvSpPr>
          <p:nvPr/>
        </p:nvSpPr>
        <p:spPr bwMode="auto">
          <a:xfrm>
            <a:off x="4355976" y="6021288"/>
            <a:ext cx="23968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800" b="1" dirty="0">
                <a:latin typeface="Times New Roman" pitchFamily="18" charset="0"/>
                <a:cs typeface="Times New Roman" pitchFamily="18" charset="0"/>
                <a:hlinkClick r:id="rId7"/>
              </a:rPr>
              <a:t>https://clck.ru/Y8maR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2" b="35272"/>
          <a:stretch>
            <a:fillRect/>
          </a:stretch>
        </p:blipFill>
        <p:spPr bwMode="auto">
          <a:xfrm>
            <a:off x="395536" y="188640"/>
            <a:ext cx="5136356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5580112" y="6021288"/>
            <a:ext cx="2641997" cy="539750"/>
          </a:xfrm>
        </p:spPr>
        <p:txBody>
          <a:bodyPr>
            <a:normAutofit fontScale="90000"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https://media.prosv.ru/fg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899592" y="3645024"/>
            <a:ext cx="2912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b="1" dirty="0">
                <a:latin typeface="Times New Roman" pitchFamily="18" charset="0"/>
                <a:cs typeface="Times New Roman" pitchFamily="18" charset="0"/>
                <a:hlinkClick r:id="rId5"/>
              </a:rPr>
              <a:t>http://skiv.instrao.ru/bank-zadaniy/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 r="2200" b="6998"/>
          <a:stretch>
            <a:fillRect/>
          </a:stretch>
        </p:blipFill>
        <p:spPr bwMode="auto">
          <a:xfrm>
            <a:off x="4860032" y="2060848"/>
            <a:ext cx="4046935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8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val="30271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16530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uchitel.club/events/informatika/vebinary/onlayn-uroki/filter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4"/>
          <a:stretch/>
        </p:blipFill>
        <p:spPr bwMode="auto">
          <a:xfrm>
            <a:off x="611560" y="16977"/>
            <a:ext cx="8231560" cy="597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9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70" y="332656"/>
            <a:ext cx="9221670" cy="737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5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6" r="28316" b="11951"/>
          <a:stretch/>
        </p:blipFill>
        <p:spPr bwMode="auto">
          <a:xfrm>
            <a:off x="1763688" y="116632"/>
            <a:ext cx="4868347" cy="414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581128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2. Установить, что:</a:t>
            </a:r>
          </a:p>
          <a:p>
            <a:pPr algn="just"/>
            <a:r>
              <a:rPr lang="ru-RU" sz="1600" dirty="0" smtClean="0"/>
              <a:t>образовательная </a:t>
            </a:r>
            <a:r>
              <a:rPr lang="ru-RU" sz="1600" dirty="0"/>
              <a:t>организация вправе осуществлять в соответствии с ФГОС обучение: </a:t>
            </a:r>
          </a:p>
          <a:p>
            <a:pPr algn="just"/>
            <a:r>
              <a:rPr lang="ru-RU" sz="1600" u="sng" dirty="0"/>
              <a:t>лиц, зачисленных до вступления в силу настоящего приказа, - с их согласия; </a:t>
            </a:r>
          </a:p>
          <a:p>
            <a:pPr algn="just"/>
            <a:r>
              <a:rPr lang="ru-RU" sz="1600" u="sng" dirty="0"/>
              <a:t>несовершеннолетних обучающихся, зачисленных до вступления в силу настоящего приказа, с согласия их родителей ( законных представителей); </a:t>
            </a:r>
          </a:p>
        </p:txBody>
      </p:sp>
    </p:spTree>
    <p:extLst>
      <p:ext uri="{BB962C8B-B14F-4D97-AF65-F5344CB8AC3E}">
        <p14:creationId xmlns:p14="http://schemas.microsoft.com/office/powerpoint/2010/main" val="19166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16632"/>
            <a:ext cx="871296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 (2 </a:t>
            </a:r>
            <a:r>
              <a:rPr lang="ru-RU" sz="20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представления об основных изучаемых понятиях: информация, алгоритм, модель – и их свойствах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формализации и структурирования информации, умения выбирать способ представления данных в соответствии с поставленной задачей –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таблицы, схемы, графики, диаграммы, с использованием соответствующих программных средств обработки данных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ru-RU" sz="20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основными понятиями: информация, передача, хранение и обработка информации, алгоритм, модель, цифровой продукт и их использование для решения учебных и практических задач; умение оперировать единицами измерения информационного объема и скорости передачи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данных»;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способ представления данных в соответствии с поставленной задачей (таблицы, схемы, графики, диаграммы) с использованием соответствующих программных средств обработки данных; умение формализовать и структурировать информацию, используя электронные таблицы для обработки, анализа и визуализации числовых данных, в том числе с выделением диапазона таблицы и упорядочиванием (сортировкой) его элементов; умение применять в электронных таблицах формулы для расчетов с использованием встроенных функций, абсолютной, относительной, смешанной адресации; использовать электронные таблицы для численного моделирования в простых задачах из разных предметных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 (2010 г. и 2021 г.) обеспечивает: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российской гражданской идентичности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образовательного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развитие культурного разнообразия и языкового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и равные возможности получения качественного основного общего образования;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начального общего, основного общего и среднего общего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государственно-общественного управления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создания социальной ситуации развития обучающихся, обеспечивающей их социальную самоидентификацию посредством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 значимой 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 2021 г. обеспечивает: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содержания образовательных программ основного общего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благоприятные условия воспитания и обучения,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режим…;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всеми обучающимися базовых навыков ( в том числе когнитивных, социальных, эмоциональных), компетенций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личностных качеств, необходимых для решения повседневных и нетиповых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личности обучающегося, развитие в детской среде ответственности, сотрудничества и уважения к другим и самому себе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и воспитательной деятельности, реализуемой совместно с семьей и иными институтами воспитания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развитие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организации, реализующей программы основного общего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семьей, общественными организациями, учреждениями культуры, спорта, организациями дополнительного образования, детско-юношескими общественными объединениями;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системных знаний о месте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представлений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о высоком уровне научно-технологического развития страны;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обучающимися технологий совместной/коллективной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условия образования для обучающихся с ОВЗ с учетом их особых образовательных потребностей.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структуры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 2021 г.</a:t>
            </a:r>
          </a:p>
          <a:p>
            <a:pPr marL="0" indent="0" algn="just">
              <a:buNone/>
            </a:pPr>
            <a:endParaRPr lang="ru-RU" sz="9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результатам освоения программы основного общего образования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освоения программы основного общего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адаптированной, должны отражать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43.1.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универсальными учебными познавательными действиями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действия; </a:t>
            </a:r>
          </a:p>
          <a:p>
            <a:pPr algn="just">
              <a:buAutoNum type="arabicParenR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исследовательские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43.2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универсальными учебными коммуникативными действиями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общение;</a:t>
            </a:r>
          </a:p>
          <a:p>
            <a:pPr algn="just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деятельность;                                                                     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 2010 г.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43.3.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универсальными учебными </a:t>
            </a:r>
          </a:p>
          <a:p>
            <a:pPr marL="0" indent="0" algn="just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регулятивными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самоорганизация;</a:t>
            </a:r>
          </a:p>
          <a:p>
            <a:pPr algn="just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самоконтроль;</a:t>
            </a:r>
          </a:p>
          <a:p>
            <a:pPr algn="just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интеллект;</a:t>
            </a:r>
          </a:p>
          <a:p>
            <a:pPr algn="just">
              <a:buAutoNum type="arabicParenR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себя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других.</a:t>
            </a:r>
          </a:p>
          <a:p>
            <a:pPr algn="just">
              <a:buAutoNum type="arabicParenR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arenR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/>
          <a:srcRect l="15031" t="17576" r="15961" b="22424"/>
          <a:stretch/>
        </p:blipFill>
        <p:spPr bwMode="auto">
          <a:xfrm>
            <a:off x="4861060" y="3645024"/>
            <a:ext cx="4282940" cy="3023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592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структуры требований к условиям реализации ООП ООО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/>
          <a:srcRect t="30101" r="49415" b="25253"/>
          <a:stretch/>
        </p:blipFill>
        <p:spPr bwMode="auto">
          <a:xfrm>
            <a:off x="0" y="1268760"/>
            <a:ext cx="3600400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1916832"/>
            <a:ext cx="4680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 2021 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Требования к условиям реализации ООП ООО включают: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общесистемные требования (создание комфортной развивающей образовательной среды по отношению к обучающимся и педагогическим работникам);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материально-техническому, учебно-методическому обеспечению;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психолого-педагогическим, кадровым и финансовым условиям.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3" cstate="print"/>
          <a:srcRect l="6688" t="16555" r="31106" b="66555"/>
          <a:stretch/>
        </p:blipFill>
        <p:spPr bwMode="auto">
          <a:xfrm>
            <a:off x="1043608" y="4869160"/>
            <a:ext cx="7128792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учебном плане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 2021</a:t>
            </a: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4" cstate="print"/>
          <a:srcRect l="6020" t="33945" r="30501" b="17674"/>
          <a:stretch/>
        </p:blipFill>
        <p:spPr bwMode="auto">
          <a:xfrm>
            <a:off x="899592" y="1484784"/>
            <a:ext cx="7272807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0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условия для ОУ, имеющих статус федеральных или региональных инновационных площадок.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иностранного языка из перечня, предлагаемого Организацией, осуществляется по заявлению обучающихся, родителей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представителей) несовершеннолетних обучающихся и при наличии в Организации необходимых условий.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изучении предметной области «Основы духовно-нравственной культуры народов России» по заявлению обучающихся, родителей (законных представителей) несовершеннолетних обучающихся осуществляется выбор одного из учебных курсов (учебных модулей) из перечня, предлагаемого Организацией.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аудиторной работы обучающихся за пять учебных лет не может составлять менее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5058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академических часов и более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5549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академических часов в соответствии с требованиями к организации образовательного процесса к учебной нагрузке при 5-дневной (или 6-дневной) учебной неделе, предусмотренными Гигиеническими нормативами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Санитарно­эпидемиологическими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ФГОС 2010 года – не менее 5267 часов и не более 6020 часов).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5518</TotalTime>
  <Words>1953</Words>
  <Application>Microsoft Office PowerPoint</Application>
  <PresentationFormat>Экран (4:3)</PresentationFormat>
  <Paragraphs>225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 введении в действие обновленного федерального государственного образовательного стандарта основного общего образования, разработанного Министерством просвещения Российской Федерации</vt:lpstr>
      <vt:lpstr>Презентация PowerPoint</vt:lpstr>
      <vt:lpstr>Презентация PowerPoint</vt:lpstr>
      <vt:lpstr>ФГОС ООО (2010 г. и 2021 г.) обеспечивает:</vt:lpstr>
      <vt:lpstr>ФГОС ООО 2021 г. обеспечивает:</vt:lpstr>
      <vt:lpstr>Изменение структуры метапредметных результатов:</vt:lpstr>
      <vt:lpstr>Изменения структуры требований к условиям реализации ООП ООО</vt:lpstr>
      <vt:lpstr>Изменения в учебном плане </vt:lpstr>
      <vt:lpstr>Презентация PowerPoint</vt:lpstr>
      <vt:lpstr> 30. Программа основного общего образования, в том числе адаптированная, включает три раздела:  целевой;  содержательный;  организационный. </vt:lpstr>
      <vt:lpstr>Презентация PowerPoint</vt:lpstr>
      <vt:lpstr>Презентация PowerPoint</vt:lpstr>
      <vt:lpstr>Проекты примерных рабочих программ ООО</vt:lpstr>
      <vt:lpstr>Презентация PowerPoint</vt:lpstr>
      <vt:lpstr>https://media.prosv.ru/fg 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Лариса Хакимовна Раимбакиева</cp:lastModifiedBy>
  <cp:revision>158</cp:revision>
  <dcterms:created xsi:type="dcterms:W3CDTF">2019-11-24T11:33:59Z</dcterms:created>
  <dcterms:modified xsi:type="dcterms:W3CDTF">2021-10-29T04:06:36Z</dcterms:modified>
</cp:coreProperties>
</file>