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0" r:id="rId4"/>
    <p:sldId id="268" r:id="rId5"/>
    <p:sldId id="271" r:id="rId6"/>
    <p:sldId id="288" r:id="rId7"/>
    <p:sldId id="274" r:id="rId8"/>
    <p:sldId id="276" r:id="rId9"/>
    <p:sldId id="275" r:id="rId10"/>
    <p:sldId id="277" r:id="rId11"/>
    <p:sldId id="289"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8"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4EA"/>
    <a:srgbClr val="F192B0"/>
    <a:srgbClr val="F8D8E1"/>
    <a:srgbClr val="FDDB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126"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Лист2!$B$1</c:f>
              <c:strCache>
                <c:ptCount val="1"/>
                <c:pt idx="0">
                  <c:v>Молодые специалисты до 1 года</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Лист2!$A$2:$A$19</c:f>
              <c:strCache>
                <c:ptCount val="18"/>
                <c:pt idx="0">
                  <c:v>Учитель начальных классов</c:v>
                </c:pt>
                <c:pt idx="1">
                  <c:v>Учитель истории и обществознания</c:v>
                </c:pt>
                <c:pt idx="2">
                  <c:v>Педагог-психолог</c:v>
                </c:pt>
                <c:pt idx="3">
                  <c:v>Учитель русского языка и литературы</c:v>
                </c:pt>
                <c:pt idx="4">
                  <c:v>Учитель иностранного языка</c:v>
                </c:pt>
                <c:pt idx="5">
                  <c:v>Учитель математики</c:v>
                </c:pt>
                <c:pt idx="6">
                  <c:v>Учеть физкультуры</c:v>
                </c:pt>
                <c:pt idx="7">
                  <c:v>Учитель-логопед</c:v>
                </c:pt>
                <c:pt idx="8">
                  <c:v>Учитель-дефектолог</c:v>
                </c:pt>
                <c:pt idx="9">
                  <c:v>Учитель информатики</c:v>
                </c:pt>
                <c:pt idx="10">
                  <c:v>Учитель химии и биологии</c:v>
                </c:pt>
                <c:pt idx="11">
                  <c:v>Педагог-дополнительного образования</c:v>
                </c:pt>
                <c:pt idx="12">
                  <c:v>Педагог-организатор</c:v>
                </c:pt>
                <c:pt idx="13">
                  <c:v>Учитель ИЗО</c:v>
                </c:pt>
                <c:pt idx="14">
                  <c:v>Учитель технологии</c:v>
                </c:pt>
                <c:pt idx="15">
                  <c:v>Тьютор</c:v>
                </c:pt>
                <c:pt idx="16">
                  <c:v>Воспитатели</c:v>
                </c:pt>
                <c:pt idx="17">
                  <c:v>Музыкальный руководитель</c:v>
                </c:pt>
              </c:strCache>
            </c:strRef>
          </c:cat>
          <c:val>
            <c:numRef>
              <c:f>Лист2!$B$2:$B$19</c:f>
              <c:numCache>
                <c:formatCode>General</c:formatCode>
                <c:ptCount val="18"/>
                <c:pt idx="0">
                  <c:v>28</c:v>
                </c:pt>
                <c:pt idx="1">
                  <c:v>7</c:v>
                </c:pt>
                <c:pt idx="2">
                  <c:v>10</c:v>
                </c:pt>
                <c:pt idx="3">
                  <c:v>16</c:v>
                </c:pt>
                <c:pt idx="4">
                  <c:v>11</c:v>
                </c:pt>
                <c:pt idx="5">
                  <c:v>8</c:v>
                </c:pt>
                <c:pt idx="6">
                  <c:v>8</c:v>
                </c:pt>
                <c:pt idx="7">
                  <c:v>4</c:v>
                </c:pt>
                <c:pt idx="8">
                  <c:v>2</c:v>
                </c:pt>
                <c:pt idx="9">
                  <c:v>1</c:v>
                </c:pt>
                <c:pt idx="10">
                  <c:v>4</c:v>
                </c:pt>
                <c:pt idx="11">
                  <c:v>3</c:v>
                </c:pt>
                <c:pt idx="12">
                  <c:v>3</c:v>
                </c:pt>
                <c:pt idx="13">
                  <c:v>3</c:v>
                </c:pt>
                <c:pt idx="14">
                  <c:v>2</c:v>
                </c:pt>
                <c:pt idx="15">
                  <c:v>1</c:v>
                </c:pt>
                <c:pt idx="16">
                  <c:v>17</c:v>
                </c:pt>
                <c:pt idx="17">
                  <c:v>1</c:v>
                </c:pt>
              </c:numCache>
            </c:numRef>
          </c:val>
          <c:extLst xmlns:c16r2="http://schemas.microsoft.com/office/drawing/2015/06/chart">
            <c:ext xmlns:c16="http://schemas.microsoft.com/office/drawing/2014/chart" uri="{C3380CC4-5D6E-409C-BE32-E72D297353CC}">
              <c16:uniqueId val="{00000000-E4F9-47FE-B76F-D406364574BF}"/>
            </c:ext>
          </c:extLst>
        </c:ser>
        <c:dLbls>
          <c:showLegendKey val="0"/>
          <c:showVal val="1"/>
          <c:showCatName val="0"/>
          <c:showSerName val="0"/>
          <c:showPercent val="0"/>
          <c:showBubbleSize val="0"/>
        </c:dLbls>
        <c:gapWidth val="65"/>
        <c:shape val="box"/>
        <c:axId val="117429760"/>
        <c:axId val="117432704"/>
        <c:axId val="0"/>
      </c:bar3DChart>
      <c:catAx>
        <c:axId val="11742976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ru-RU"/>
          </a:p>
        </c:txPr>
        <c:crossAx val="117432704"/>
        <c:crosses val="autoZero"/>
        <c:auto val="1"/>
        <c:lblAlgn val="ctr"/>
        <c:lblOffset val="100"/>
        <c:noMultiLvlLbl val="0"/>
      </c:catAx>
      <c:valAx>
        <c:axId val="1174327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crossAx val="11742976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ru-RU" sz="1200" dirty="0">
                <a:latin typeface="Times New Roman" panose="02020603050405020304" pitchFamily="18" charset="0"/>
                <a:cs typeface="Times New Roman" panose="02020603050405020304" pitchFamily="18" charset="0"/>
              </a:rPr>
              <a:t>Количество молодых специалистов </a:t>
            </a:r>
            <a:r>
              <a:rPr lang="ru-RU" sz="1200" dirty="0" smtClean="0">
                <a:latin typeface="Times New Roman" panose="02020603050405020304" pitchFamily="18" charset="0"/>
                <a:cs typeface="Times New Roman" panose="02020603050405020304" pitchFamily="18" charset="0"/>
              </a:rPr>
              <a:t>в 2022 году</a:t>
            </a:r>
            <a:endParaRPr lang="ru-RU" sz="1200" dirty="0">
              <a:latin typeface="Times New Roman" panose="02020603050405020304" pitchFamily="18" charset="0"/>
              <a:cs typeface="Times New Roman" panose="02020603050405020304" pitchFamily="18" charset="0"/>
            </a:endParaRPr>
          </a:p>
        </c:rich>
      </c:tx>
      <c:layout/>
      <c:overlay val="0"/>
      <c:spPr>
        <a:noFill/>
        <a:ln>
          <a:noFill/>
        </a:ln>
        <a:effectLst/>
      </c:sp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Лист2!$F$1</c:f>
              <c:strCache>
                <c:ptCount val="1"/>
                <c:pt idx="0">
                  <c:v>Количество молодых специалистов 2022 года выпуска</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Лист2!$E$2:$E$5</c:f>
              <c:strCache>
                <c:ptCount val="4"/>
                <c:pt idx="0">
                  <c:v>СурГУ</c:v>
                </c:pt>
                <c:pt idx="1">
                  <c:v>СурГПУ</c:v>
                </c:pt>
                <c:pt idx="2">
                  <c:v>АНПОО СИЭУИП</c:v>
                </c:pt>
                <c:pt idx="3">
                  <c:v>Иные</c:v>
                </c:pt>
              </c:strCache>
            </c:strRef>
          </c:cat>
          <c:val>
            <c:numRef>
              <c:f>Лист2!$F$2:$F$5</c:f>
              <c:numCache>
                <c:formatCode>General</c:formatCode>
                <c:ptCount val="4"/>
                <c:pt idx="0">
                  <c:v>9</c:v>
                </c:pt>
                <c:pt idx="1">
                  <c:v>68</c:v>
                </c:pt>
                <c:pt idx="2">
                  <c:v>10</c:v>
                </c:pt>
                <c:pt idx="3">
                  <c:v>22</c:v>
                </c:pt>
              </c:numCache>
            </c:numRef>
          </c:val>
          <c:extLst xmlns:c16r2="http://schemas.microsoft.com/office/drawing/2015/06/chart">
            <c:ext xmlns:c16="http://schemas.microsoft.com/office/drawing/2014/chart" uri="{C3380CC4-5D6E-409C-BE32-E72D297353CC}">
              <c16:uniqueId val="{00000000-BF96-42F5-B056-30A3AF9CB039}"/>
            </c:ext>
          </c:extLst>
        </c:ser>
        <c:dLbls>
          <c:showLegendKey val="0"/>
          <c:showVal val="0"/>
          <c:showCatName val="0"/>
          <c:showSerName val="0"/>
          <c:showPercent val="0"/>
          <c:showBubbleSize val="0"/>
        </c:dLbls>
        <c:gapWidth val="65"/>
        <c:shape val="box"/>
        <c:axId val="117609984"/>
        <c:axId val="117611520"/>
        <c:axId val="0"/>
      </c:bar3DChart>
      <c:catAx>
        <c:axId val="1176099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ru-RU"/>
          </a:p>
        </c:txPr>
        <c:crossAx val="117611520"/>
        <c:crosses val="autoZero"/>
        <c:auto val="1"/>
        <c:lblAlgn val="ctr"/>
        <c:lblOffset val="100"/>
        <c:noMultiLvlLbl val="0"/>
      </c:catAx>
      <c:valAx>
        <c:axId val="11761152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crossAx val="1176099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22D4D5-98A6-465B-B32C-BC2542A98EF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DC9D0559-0EF2-4C79-BBB4-54EC041F2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B47A66B-1311-48D3-930E-C815DFE718AF}"/>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B4BFEDEF-5729-4BDA-A2FD-63F543C09E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968B87C-852D-4B14-A88A-227CA0805F58}"/>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61296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56548F-7237-445D-8302-6AC2CFCE859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04E846A-FB8A-4DFA-8D75-0D7E5B9CFA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8C8E4E4-11BE-4B70-A9B1-483BF872817D}"/>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A210EF70-EEA1-4182-A6FB-576CFBD9B0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0FA373D-DB6C-4001-88E7-FA0308C6CF2C}"/>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3750675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09E1EC7-EA18-467F-9D69-E559211B016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D98EC59E-1A83-42B1-BEFD-09EAA0003D4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0A70727-1195-4603-A235-FA6B3686A696}"/>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D5205DBA-EEC9-410B-8A5F-8D6283B814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BBB406-8733-4BC4-BC32-305E8F42CEA9}"/>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61075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22D4D5-98A6-465B-B32C-BC2542A98EF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DC9D0559-0EF2-4C79-BBB4-54EC041F2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AB47A66B-1311-48D3-930E-C815DFE718AF}"/>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B4BFEDEF-5729-4BDA-A2FD-63F543C09E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968B87C-852D-4B14-A88A-227CA0805F58}"/>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680751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292DBC-23CF-47EC-B99F-447587D20EF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EC4CA58-1BE6-4F0E-BB2F-9E0588F1C51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55E7861-1E5B-49AF-8535-54A1C2E3AB6F}"/>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DAAF73DE-643D-459E-BB4C-EA6270A098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46B18DA-F390-4C5F-9217-2DD4B7944142}"/>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2521066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43AE31-57CE-4A9A-9C86-B77512C4B89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AD99C18-1EAE-4544-99F9-425B3ECDF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C1FEF14-9F4F-4C87-88DB-4FFC49F6173C}"/>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5692D8B9-3804-464D-9157-BCA225AC2A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4D15AD1-AB18-46B1-AB5C-DA8948B33897}"/>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5565694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246E70-173E-4919-B053-E5423CB513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0FB7EFD-EE9B-4B2C-A2B3-A09EFC16226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3C0CD3A-DCF3-4510-ADC3-158305D170F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6FD713D-89A3-47A4-930D-1DAD9194B6C8}"/>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83D9E58B-F21B-46F9-AE0F-DE12FFF208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8C34D1F-C365-486D-B473-3ADB0193C4D0}"/>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403056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9573F8-BB84-4377-8301-4227656997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42BCB419-AB05-4496-9447-33BADFDC3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7ED3D53C-6C5D-4BD2-AC7B-50EB3F354F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1AEC89F-2879-4BB5-B16F-E6593E530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710508D-43BC-48FD-A342-D6F48601F3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9D04C672-F0DE-44F0-8C5A-216EF4AAEB3D}"/>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8" name="Нижний колонтитул 7">
            <a:extLst>
              <a:ext uri="{FF2B5EF4-FFF2-40B4-BE49-F238E27FC236}">
                <a16:creationId xmlns:a16="http://schemas.microsoft.com/office/drawing/2014/main" xmlns="" id="{A174CE25-0DB7-4C02-A3AA-6F8A41980CF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86CA2A4-8F1F-4808-A9F6-E8C38F0642C6}"/>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72731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DEADF0-FFCA-4C92-B574-E1A20233AF8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8CDE203-26E2-4AF8-9E1A-4F991078136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4" name="Нижний колонтитул 3">
            <a:extLst>
              <a:ext uri="{FF2B5EF4-FFF2-40B4-BE49-F238E27FC236}">
                <a16:creationId xmlns:a16="http://schemas.microsoft.com/office/drawing/2014/main" xmlns="" id="{EAD2F52A-F933-4EB8-BE92-154C7228FC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2C6F933-B508-46A4-BBD3-C9C7EE0002BA}"/>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3733552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B8C5EBA-A5FA-44B9-9F83-77F11CB8B6AB}"/>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3" name="Нижний колонтитул 2">
            <a:extLst>
              <a:ext uri="{FF2B5EF4-FFF2-40B4-BE49-F238E27FC236}">
                <a16:creationId xmlns:a16="http://schemas.microsoft.com/office/drawing/2014/main" xmlns="" id="{827F90AE-3D13-466E-91E1-FE516733501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3709E6C-D4DD-434B-A65F-6F1AD8F61837}"/>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438331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A21476-63DB-426A-8C07-BE68BFFCCC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7F00276C-BE2E-46B4-B0EB-F2A342E41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5EE8DFA-5B13-4735-AC73-8F9B4DF7D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53AB047-63A5-40DE-9AA5-0E70A1D7493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AC189DEC-19D5-408D-86AC-CD52250C1D7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D808D73-9F2F-476E-86B6-941DCD48CB38}"/>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519977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8292DBC-23CF-47EC-B99F-447587D20EF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EC4CA58-1BE6-4F0E-BB2F-9E0588F1C51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55E7861-1E5B-49AF-8535-54A1C2E3AB6F}"/>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DAAF73DE-643D-459E-BB4C-EA6270A098A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46B18DA-F390-4C5F-9217-2DD4B7944142}"/>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3077637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9B9844-387A-485F-95DE-6BDEF7990C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8A268AB-4808-4F3D-A0F0-6A2926AC0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F3CAD04-7EB8-4792-ABAF-D5C74F11A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FF3A83C-725D-4AFE-BDD2-FAF1B9F0910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C3F43272-C15E-4301-9A61-BD7E039146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CC80C36-FD8A-4B9B-8008-BA8D2E52B2C9}"/>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466241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56548F-7237-445D-8302-6AC2CFCE859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904E846A-FB8A-4DFA-8D75-0D7E5B9CFA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8C8E4E4-11BE-4B70-A9B1-483BF872817D}"/>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A210EF70-EEA1-4182-A6FB-576CFBD9B0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0FA373D-DB6C-4001-88E7-FA0308C6CF2C}"/>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357098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509E1EC7-EA18-467F-9D69-E559211B016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D98EC59E-1A83-42B1-BEFD-09EAA0003D4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0A70727-1195-4603-A235-FA6B3686A696}"/>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D5205DBA-EEC9-410B-8A5F-8D6283B8144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1BBB406-8733-4BC4-BC32-305E8F42CEA9}"/>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26367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C43AE31-57CE-4A9A-9C86-B77512C4B89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6AD99C18-1EAE-4544-99F9-425B3ECDF4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C1FEF14-9F4F-4C87-88DB-4FFC49F6173C}"/>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5692D8B9-3804-464D-9157-BCA225AC2A6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4D15AD1-AB18-46B1-AB5C-DA8948B33897}"/>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60416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2246E70-173E-4919-B053-E5423CB513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0FB7EFD-EE9B-4B2C-A2B3-A09EFC16226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83C0CD3A-DCF3-4510-ADC3-158305D170F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96FD713D-89A3-47A4-930D-1DAD9194B6C8}"/>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83D9E58B-F21B-46F9-AE0F-DE12FFF208F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98C34D1F-C365-486D-B473-3ADB0193C4D0}"/>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383648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39573F8-BB84-4377-8301-4227656997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42BCB419-AB05-4496-9447-33BADFDC3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7ED3D53C-6C5D-4BD2-AC7B-50EB3F354FC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31AEC89F-2879-4BB5-B16F-E6593E5303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710508D-43BC-48FD-A342-D6F48601F37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9D04C672-F0DE-44F0-8C5A-216EF4AAEB3D}"/>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8" name="Нижний колонтитул 7">
            <a:extLst>
              <a:ext uri="{FF2B5EF4-FFF2-40B4-BE49-F238E27FC236}">
                <a16:creationId xmlns:a16="http://schemas.microsoft.com/office/drawing/2014/main" xmlns="" id="{A174CE25-0DB7-4C02-A3AA-6F8A41980CF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586CA2A4-8F1F-4808-A9F6-E8C38F0642C6}"/>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01795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DEADF0-FFCA-4C92-B574-E1A20233AF8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28CDE203-26E2-4AF8-9E1A-4F991078136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4" name="Нижний колонтитул 3">
            <a:extLst>
              <a:ext uri="{FF2B5EF4-FFF2-40B4-BE49-F238E27FC236}">
                <a16:creationId xmlns:a16="http://schemas.microsoft.com/office/drawing/2014/main" xmlns="" id="{EAD2F52A-F933-4EB8-BE92-154C7228FC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12C6F933-B508-46A4-BBD3-C9C7EE0002BA}"/>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2560370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DB8C5EBA-A5FA-44B9-9F83-77F11CB8B6AB}"/>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3" name="Нижний колонтитул 2">
            <a:extLst>
              <a:ext uri="{FF2B5EF4-FFF2-40B4-BE49-F238E27FC236}">
                <a16:creationId xmlns:a16="http://schemas.microsoft.com/office/drawing/2014/main" xmlns="" id="{827F90AE-3D13-466E-91E1-FE516733501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3709E6C-D4DD-434B-A65F-6F1AD8F61837}"/>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081867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6A21476-63DB-426A-8C07-BE68BFFCCCA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7F00276C-BE2E-46B4-B0EB-F2A342E41C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45EE8DFA-5B13-4735-AC73-8F9B4DF7D0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D53AB047-63A5-40DE-9AA5-0E70A1D7493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AC189DEC-19D5-408D-86AC-CD52250C1D7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D808D73-9F2F-476E-86B6-941DCD48CB38}"/>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03829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59B9844-387A-485F-95DE-6BDEF7990C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68A268AB-4808-4F3D-A0F0-6A2926AC09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BF3CAD04-7EB8-4792-ABAF-D5C74F11A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0FF3A83C-725D-4AFE-BDD2-FAF1B9F09107}"/>
              </a:ext>
            </a:extLst>
          </p:cNvPr>
          <p:cNvSpPr>
            <a:spLocks noGrp="1"/>
          </p:cNvSpPr>
          <p:nvPr>
            <p:ph type="dt" sz="half" idx="10"/>
          </p:nvPr>
        </p:nvSpPr>
        <p:spPr/>
        <p:txBody>
          <a:bodyPr/>
          <a:lstStyle/>
          <a:p>
            <a:fld id="{A9053EA9-E950-4FE3-9916-522F986F47AA}" type="datetimeFigureOut">
              <a:rPr lang="ru-RU" smtClean="0"/>
              <a:t>28.09.2022</a:t>
            </a:fld>
            <a:endParaRPr lang="ru-RU"/>
          </a:p>
        </p:txBody>
      </p:sp>
      <p:sp>
        <p:nvSpPr>
          <p:cNvPr id="6" name="Нижний колонтитул 5">
            <a:extLst>
              <a:ext uri="{FF2B5EF4-FFF2-40B4-BE49-F238E27FC236}">
                <a16:creationId xmlns:a16="http://schemas.microsoft.com/office/drawing/2014/main" xmlns="" id="{C3F43272-C15E-4301-9A61-BD7E0391467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DCC80C36-FD8A-4B9B-8008-BA8D2E52B2C9}"/>
              </a:ext>
            </a:extLst>
          </p:cNvPr>
          <p:cNvSpPr>
            <a:spLocks noGrp="1"/>
          </p:cNvSpPr>
          <p:nvPr>
            <p:ph type="sldNum" sz="quarter" idx="12"/>
          </p:nvPr>
        </p:nvSpPr>
        <p:spPr/>
        <p:txBody>
          <a:bodyPr/>
          <a:lstStyle/>
          <a:p>
            <a:fld id="{5AB90933-461E-4960-AA0F-0477E0B630F7}" type="slidenum">
              <a:rPr lang="ru-RU" smtClean="0"/>
              <a:t>‹#›</a:t>
            </a:fld>
            <a:endParaRPr lang="ru-RU"/>
          </a:p>
        </p:txBody>
      </p:sp>
    </p:spTree>
    <p:extLst>
      <p:ext uri="{BB962C8B-B14F-4D97-AF65-F5344CB8AC3E}">
        <p14:creationId xmlns:p14="http://schemas.microsoft.com/office/powerpoint/2010/main" val="1615298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F5ADD6-F6B9-42E9-951A-F8CFCF631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302F3106-46F4-4843-AE87-1E87312CD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5F797FF-2641-4E1D-9369-E078A963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9F2AF407-232B-460E-95E5-C3DC59156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FF88A10E-2C51-4AC5-97AF-4550BAE60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90933-461E-4960-AA0F-0477E0B630F7}" type="slidenum">
              <a:rPr lang="ru-RU" smtClean="0"/>
              <a:t>‹#›</a:t>
            </a:fld>
            <a:endParaRPr lang="ru-RU"/>
          </a:p>
        </p:txBody>
      </p:sp>
    </p:spTree>
    <p:extLst>
      <p:ext uri="{BB962C8B-B14F-4D97-AF65-F5344CB8AC3E}">
        <p14:creationId xmlns:p14="http://schemas.microsoft.com/office/powerpoint/2010/main" val="2069029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5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F5ADD6-F6B9-42E9-951A-F8CFCF631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302F3106-46F4-4843-AE87-1E87312CD1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5F797FF-2641-4E1D-9369-E078A963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053EA9-E950-4FE3-9916-522F986F47AA}" type="datetimeFigureOut">
              <a:rPr lang="ru-RU" smtClean="0"/>
              <a:t>28.09.2022</a:t>
            </a:fld>
            <a:endParaRPr lang="ru-RU"/>
          </a:p>
        </p:txBody>
      </p:sp>
      <p:sp>
        <p:nvSpPr>
          <p:cNvPr id="5" name="Нижний колонтитул 4">
            <a:extLst>
              <a:ext uri="{FF2B5EF4-FFF2-40B4-BE49-F238E27FC236}">
                <a16:creationId xmlns:a16="http://schemas.microsoft.com/office/drawing/2014/main" xmlns="" id="{9F2AF407-232B-460E-95E5-C3DC59156B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FF88A10E-2C51-4AC5-97AF-4550BAE607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90933-461E-4960-AA0F-0477E0B630F7}" type="slidenum">
              <a:rPr lang="ru-RU" smtClean="0"/>
              <a:t>‹#›</a:t>
            </a:fld>
            <a:endParaRPr lang="ru-RU"/>
          </a:p>
        </p:txBody>
      </p:sp>
    </p:spTree>
    <p:extLst>
      <p:ext uri="{BB962C8B-B14F-4D97-AF65-F5344CB8AC3E}">
        <p14:creationId xmlns:p14="http://schemas.microsoft.com/office/powerpoint/2010/main" val="3088910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pedsovet.admhmao.ru/"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admsurgut.ru/files/materials/files/files6/%D0%9F%D0%A3%D0%91%D0%9B%D0%98%D0%A7%D0%9D%D0%AB%D0%99_%D0%94%D0%9E%D0%9A%D0%9B%D0%90%D0%94_2022-3.pdf"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surwiki.admsurgut.ru/"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FCDE951-5C90-46D7-BDB0-6FB4D47ACD8C}"/>
              </a:ext>
            </a:extLst>
          </p:cNvPr>
          <p:cNvPicPr>
            <a:picLocks noChangeAspect="1"/>
          </p:cNvPicPr>
          <p:nvPr/>
        </p:nvPicPr>
        <p:blipFill rotWithShape="1">
          <a:blip r:embed="rId2"/>
          <a:srcRect l="22000" t="11110" r="23482" b="4630"/>
          <a:stretch/>
        </p:blipFill>
        <p:spPr>
          <a:xfrm rot="5400000">
            <a:off x="2385048" y="-2385047"/>
            <a:ext cx="7421906" cy="12192001"/>
          </a:xfrm>
          <a:prstGeom prst="rect">
            <a:avLst/>
          </a:prstGeom>
        </p:spPr>
      </p:pic>
      <p:sp>
        <p:nvSpPr>
          <p:cNvPr id="7" name="Прямоугольник 6">
            <a:extLst>
              <a:ext uri="{FF2B5EF4-FFF2-40B4-BE49-F238E27FC236}">
                <a16:creationId xmlns:a16="http://schemas.microsoft.com/office/drawing/2014/main" xmlns="" id="{81518EE1-A12C-44B7-B3D8-CF3C00E397ED}"/>
              </a:ext>
            </a:extLst>
          </p:cNvPr>
          <p:cNvSpPr/>
          <p:nvPr/>
        </p:nvSpPr>
        <p:spPr>
          <a:xfrm>
            <a:off x="-2" y="0"/>
            <a:ext cx="12192002" cy="7251701"/>
          </a:xfrm>
          <a:prstGeom prst="rect">
            <a:avLst/>
          </a:prstGeom>
          <a:solidFill>
            <a:schemeClr val="lt1">
              <a:alpha val="62000"/>
            </a:schemeClr>
          </a:solidFill>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pPr>
            <a:endParaRPr lang="ru-RU" dirty="0"/>
          </a:p>
        </p:txBody>
      </p:sp>
      <p:sp>
        <p:nvSpPr>
          <p:cNvPr id="2" name="Заголовок 1">
            <a:extLst>
              <a:ext uri="{FF2B5EF4-FFF2-40B4-BE49-F238E27FC236}">
                <a16:creationId xmlns:a16="http://schemas.microsoft.com/office/drawing/2014/main" xmlns="" id="{061C5C5E-40A7-4424-B93B-64D771CFD5DE}"/>
              </a:ext>
            </a:extLst>
          </p:cNvPr>
          <p:cNvSpPr>
            <a:spLocks noGrp="1"/>
          </p:cNvSpPr>
          <p:nvPr>
            <p:ph type="ctrTitle"/>
          </p:nvPr>
        </p:nvSpPr>
        <p:spPr>
          <a:xfrm>
            <a:off x="1610360" y="-163648"/>
            <a:ext cx="9144000" cy="2387600"/>
          </a:xfrm>
        </p:spPr>
        <p:txBody>
          <a:bodyPr>
            <a:normAutofit/>
          </a:bodyPr>
          <a:lstStyle/>
          <a:p>
            <a:pPr lvl="0" fontAlgn="base">
              <a:spcBef>
                <a:spcPct val="0"/>
              </a:spcBef>
              <a:spcAft>
                <a:spcPct val="0"/>
              </a:spcAft>
            </a:pPr>
            <a:r>
              <a:rPr lang="ru-RU" altLang="ru-RU" sz="2000" dirty="0">
                <a:solidFill>
                  <a:schemeClr val="accent1">
                    <a:lumMod val="75000"/>
                  </a:schemeClr>
                </a:solidFill>
                <a:latin typeface="Bahnschrift Light Condensed" panose="020B0502040204020203" pitchFamily="34" charset="0"/>
                <a:cs typeface="Arial" charset="0"/>
              </a:rPr>
              <a:t>Департамент образования Администрации города</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Сургутская городская организация Профсоюза работников народного образования и науки РФ</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Муниципальное автономное учреждение «Информационно-методический центр»</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   </a:t>
            </a:r>
            <a:endParaRPr lang="ru-RU" sz="2000" dirty="0">
              <a:solidFill>
                <a:schemeClr val="accent1">
                  <a:lumMod val="75000"/>
                </a:schemeClr>
              </a:solidFill>
              <a:latin typeface="Bahnschrift Light Condensed" panose="020B0502040204020203" pitchFamily="34" charset="0"/>
              <a:cs typeface="Arial" charset="0"/>
            </a:endParaRPr>
          </a:p>
        </p:txBody>
      </p:sp>
      <p:sp>
        <p:nvSpPr>
          <p:cNvPr id="3" name="Подзаголовок 2">
            <a:extLst>
              <a:ext uri="{FF2B5EF4-FFF2-40B4-BE49-F238E27FC236}">
                <a16:creationId xmlns:a16="http://schemas.microsoft.com/office/drawing/2014/main" xmlns="" id="{108B49B1-DE95-4986-BE91-1826E837E616}"/>
              </a:ext>
            </a:extLst>
          </p:cNvPr>
          <p:cNvSpPr>
            <a:spLocks noGrp="1"/>
          </p:cNvSpPr>
          <p:nvPr>
            <p:ph type="subTitle" idx="1"/>
          </p:nvPr>
        </p:nvSpPr>
        <p:spPr>
          <a:xfrm>
            <a:off x="1295038" y="2844437"/>
            <a:ext cx="9715500" cy="1308100"/>
          </a:xfrm>
        </p:spPr>
        <p:txBody>
          <a:bodyPr>
            <a:noAutofit/>
          </a:bodyPr>
          <a:lstStyle/>
          <a:p>
            <a:r>
              <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Организационное заседание </a:t>
            </a:r>
          </a:p>
          <a:p>
            <a:r>
              <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городского методического объединения  молодых </a:t>
            </a:r>
            <a:r>
              <a:rPr kumimoji="0" lang="ru-RU" sz="4400" b="1" i="0" u="none" strike="noStrike" kern="0" cap="none" spc="0" normalizeH="0" baseline="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специалистов</a:t>
            </a:r>
          </a:p>
          <a:p>
            <a:endPar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endParaRPr>
          </a:p>
          <a:p>
            <a:r>
              <a:rPr lang="ru-RU"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Bahnschrift" panose="020B0502040204020203" pitchFamily="34" charset="0"/>
                <a:ea typeface="+mj-ea"/>
                <a:cs typeface="+mj-cs"/>
              </a:rPr>
              <a:t>28 </a:t>
            </a:r>
            <a:r>
              <a:rPr lang="ru-RU" b="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Bahnschrift" panose="020B0502040204020203" pitchFamily="34" charset="0"/>
                <a:ea typeface="+mj-ea"/>
                <a:cs typeface="+mj-cs"/>
              </a:rPr>
              <a:t>сентября 2022 год</a:t>
            </a:r>
            <a:endParaRPr lang="ru-RU" dirty="0"/>
          </a:p>
        </p:txBody>
      </p:sp>
    </p:spTree>
    <p:extLst>
      <p:ext uri="{BB962C8B-B14F-4D97-AF65-F5344CB8AC3E}">
        <p14:creationId xmlns:p14="http://schemas.microsoft.com/office/powerpoint/2010/main" val="1084123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FCDE951-5C90-46D7-BDB0-6FB4D47ACD8C}"/>
              </a:ext>
            </a:extLst>
          </p:cNvPr>
          <p:cNvPicPr>
            <a:picLocks noChangeAspect="1"/>
          </p:cNvPicPr>
          <p:nvPr/>
        </p:nvPicPr>
        <p:blipFill rotWithShape="1">
          <a:blip r:embed="rId2"/>
          <a:srcRect l="22000" t="11110" r="23482" b="4630"/>
          <a:stretch/>
        </p:blipFill>
        <p:spPr>
          <a:xfrm rot="5400000">
            <a:off x="2385048" y="-2385047"/>
            <a:ext cx="7421906" cy="12192001"/>
          </a:xfrm>
          <a:prstGeom prst="rect">
            <a:avLst/>
          </a:prstGeom>
        </p:spPr>
      </p:pic>
      <p:sp>
        <p:nvSpPr>
          <p:cNvPr id="7" name="Прямоугольник 6">
            <a:extLst>
              <a:ext uri="{FF2B5EF4-FFF2-40B4-BE49-F238E27FC236}">
                <a16:creationId xmlns:a16="http://schemas.microsoft.com/office/drawing/2014/main" xmlns="" id="{81518EE1-A12C-44B7-B3D8-CF3C00E397ED}"/>
              </a:ext>
            </a:extLst>
          </p:cNvPr>
          <p:cNvSpPr/>
          <p:nvPr/>
        </p:nvSpPr>
        <p:spPr>
          <a:xfrm>
            <a:off x="-2" y="0"/>
            <a:ext cx="12192002" cy="7251701"/>
          </a:xfrm>
          <a:prstGeom prst="rect">
            <a:avLst/>
          </a:prstGeom>
          <a:solidFill>
            <a:schemeClr val="lt1">
              <a:alpha val="62000"/>
            </a:schemeClr>
          </a:solidFill>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pPr>
            <a:endParaRPr lang="ru-RU" dirty="0"/>
          </a:p>
        </p:txBody>
      </p:sp>
      <p:sp>
        <p:nvSpPr>
          <p:cNvPr id="2" name="Заголовок 1">
            <a:extLst>
              <a:ext uri="{FF2B5EF4-FFF2-40B4-BE49-F238E27FC236}">
                <a16:creationId xmlns:a16="http://schemas.microsoft.com/office/drawing/2014/main" xmlns="" id="{061C5C5E-40A7-4424-B93B-64D771CFD5DE}"/>
              </a:ext>
            </a:extLst>
          </p:cNvPr>
          <p:cNvSpPr>
            <a:spLocks noGrp="1"/>
          </p:cNvSpPr>
          <p:nvPr>
            <p:ph type="ctrTitle"/>
          </p:nvPr>
        </p:nvSpPr>
        <p:spPr>
          <a:xfrm>
            <a:off x="1610360" y="-163648"/>
            <a:ext cx="9144000" cy="2387600"/>
          </a:xfrm>
        </p:spPr>
        <p:txBody>
          <a:bodyPr>
            <a:normAutofit/>
          </a:bodyPr>
          <a:lstStyle/>
          <a:p>
            <a:pPr lvl="0" fontAlgn="base">
              <a:spcBef>
                <a:spcPct val="0"/>
              </a:spcBef>
              <a:spcAft>
                <a:spcPct val="0"/>
              </a:spcAft>
            </a:pPr>
            <a:r>
              <a:rPr lang="ru-RU" altLang="ru-RU" sz="2000" dirty="0">
                <a:solidFill>
                  <a:schemeClr val="accent1">
                    <a:lumMod val="75000"/>
                  </a:schemeClr>
                </a:solidFill>
                <a:latin typeface="Bahnschrift Light Condensed" panose="020B0502040204020203" pitchFamily="34" charset="0"/>
                <a:cs typeface="Arial" charset="0"/>
              </a:rPr>
              <a:t>Департамент образования Администрации города</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Сургутская городская организация Профсоюза работников народного образования и науки РФ</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Муниципальное автономное учреждение «Информационно-методический центр»</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   </a:t>
            </a:r>
            <a:endParaRPr lang="ru-RU" sz="2000" dirty="0">
              <a:solidFill>
                <a:schemeClr val="accent1">
                  <a:lumMod val="75000"/>
                </a:schemeClr>
              </a:solidFill>
              <a:latin typeface="Bahnschrift Light Condensed" panose="020B0502040204020203" pitchFamily="34" charset="0"/>
              <a:cs typeface="Arial" charset="0"/>
            </a:endParaRPr>
          </a:p>
        </p:txBody>
      </p:sp>
      <p:sp>
        <p:nvSpPr>
          <p:cNvPr id="3" name="Подзаголовок 2">
            <a:extLst>
              <a:ext uri="{FF2B5EF4-FFF2-40B4-BE49-F238E27FC236}">
                <a16:creationId xmlns:a16="http://schemas.microsoft.com/office/drawing/2014/main" xmlns="" id="{108B49B1-DE95-4986-BE91-1826E837E616}"/>
              </a:ext>
            </a:extLst>
          </p:cNvPr>
          <p:cNvSpPr>
            <a:spLocks noGrp="1"/>
          </p:cNvSpPr>
          <p:nvPr>
            <p:ph type="subTitle" idx="1"/>
          </p:nvPr>
        </p:nvSpPr>
        <p:spPr>
          <a:xfrm>
            <a:off x="1295038" y="2844437"/>
            <a:ext cx="9715500" cy="1308100"/>
          </a:xfrm>
        </p:spPr>
        <p:txBody>
          <a:bodyPr>
            <a:noAutofit/>
          </a:bodyPr>
          <a:lstStyle/>
          <a:p>
            <a:r>
              <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Организационное заседание </a:t>
            </a:r>
          </a:p>
          <a:p>
            <a:r>
              <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городского методического объединения  молодых </a:t>
            </a:r>
            <a:r>
              <a:rPr kumimoji="0" lang="ru-RU" sz="4400" b="1" i="0" u="none" strike="noStrike" kern="0" cap="none" spc="0" normalizeH="0" baseline="0" noProof="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rPr>
              <a:t>специалистов</a:t>
            </a:r>
          </a:p>
          <a:p>
            <a:endParaRPr kumimoji="0" lang="ru-RU" sz="4400" b="1" i="0" u="none" strike="noStrike" kern="0" cap="none" spc="0" normalizeH="0" baseline="0" noProof="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uLnTx/>
              <a:uFillTx/>
              <a:latin typeface="Bahnschrift" panose="020B0502040204020203" pitchFamily="34" charset="0"/>
              <a:ea typeface="+mj-ea"/>
              <a:cs typeface="+mj-cs"/>
            </a:endParaRPr>
          </a:p>
          <a:p>
            <a:r>
              <a:rPr lang="ru-RU" b="1" kern="0" dirty="0" smtClean="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Bahnschrift" panose="020B0502040204020203" pitchFamily="34" charset="0"/>
                <a:ea typeface="+mj-ea"/>
                <a:cs typeface="+mj-cs"/>
              </a:rPr>
              <a:t>28 </a:t>
            </a:r>
            <a:r>
              <a:rPr lang="ru-RU" b="1" kern="0" dirty="0">
                <a:ln w="9525">
                  <a:solidFill>
                    <a:prstClr val="white"/>
                  </a:solidFill>
                  <a:prstDash val="solid"/>
                </a:ln>
                <a:solidFill>
                  <a:schemeClr val="accent5">
                    <a:lumMod val="75000"/>
                  </a:schemeClr>
                </a:solidFill>
                <a:effectLst>
                  <a:outerShdw blurRad="12700" dist="38100" dir="2700000" algn="tl" rotWithShape="0">
                    <a:srgbClr val="4472C4">
                      <a:lumMod val="60000"/>
                      <a:lumOff val="40000"/>
                    </a:srgbClr>
                  </a:outerShdw>
                </a:effectLst>
                <a:latin typeface="Bahnschrift" panose="020B0502040204020203" pitchFamily="34" charset="0"/>
                <a:ea typeface="+mj-ea"/>
                <a:cs typeface="+mj-cs"/>
              </a:rPr>
              <a:t>сентября 2022 год</a:t>
            </a:r>
            <a:endParaRPr lang="ru-RU" dirty="0"/>
          </a:p>
        </p:txBody>
      </p:sp>
    </p:spTree>
    <p:extLst>
      <p:ext uri="{BB962C8B-B14F-4D97-AF65-F5344CB8AC3E}">
        <p14:creationId xmlns:p14="http://schemas.microsoft.com/office/powerpoint/2010/main" val="2896655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xmlns="" id="{F3D14B36-7474-4D82-9783-E46C249DF79B}"/>
              </a:ext>
            </a:extLst>
          </p:cNvPr>
          <p:cNvGraphicFramePr>
            <a:graphicFrameLocks/>
          </p:cNvGraphicFramePr>
          <p:nvPr>
            <p:extLst>
              <p:ext uri="{D42A27DB-BD31-4B8C-83A1-F6EECF244321}">
                <p14:modId xmlns:p14="http://schemas.microsoft.com/office/powerpoint/2010/main" val="1287990109"/>
              </p:ext>
            </p:extLst>
          </p:nvPr>
        </p:nvGraphicFramePr>
        <p:xfrm>
          <a:off x="4570769" y="3185592"/>
          <a:ext cx="7308029"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a:extLst>
              <a:ext uri="{FF2B5EF4-FFF2-40B4-BE49-F238E27FC236}">
                <a16:creationId xmlns:a16="http://schemas.microsoft.com/office/drawing/2014/main" xmlns="" id="{3A145EC7-E363-73DD-085D-F246A667B8CB}"/>
              </a:ext>
            </a:extLst>
          </p:cNvPr>
          <p:cNvGraphicFramePr>
            <a:graphicFrameLocks/>
          </p:cNvGraphicFramePr>
          <p:nvPr>
            <p:extLst>
              <p:ext uri="{D42A27DB-BD31-4B8C-83A1-F6EECF244321}">
                <p14:modId xmlns:p14="http://schemas.microsoft.com/office/powerpoint/2010/main" val="512990229"/>
              </p:ext>
            </p:extLst>
          </p:nvPr>
        </p:nvGraphicFramePr>
        <p:xfrm>
          <a:off x="429309" y="2964435"/>
          <a:ext cx="3205381" cy="36724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Таблица 11">
            <a:extLst>
              <a:ext uri="{FF2B5EF4-FFF2-40B4-BE49-F238E27FC236}">
                <a16:creationId xmlns:a16="http://schemas.microsoft.com/office/drawing/2014/main" xmlns="" id="{523FD87E-CF6F-9518-6566-C29A914D4FF1}"/>
              </a:ext>
            </a:extLst>
          </p:cNvPr>
          <p:cNvGraphicFramePr>
            <a:graphicFrameLocks noGrp="1"/>
          </p:cNvGraphicFramePr>
          <p:nvPr>
            <p:extLst>
              <p:ext uri="{D42A27DB-BD31-4B8C-83A1-F6EECF244321}">
                <p14:modId xmlns:p14="http://schemas.microsoft.com/office/powerpoint/2010/main" val="426631545"/>
              </p:ext>
            </p:extLst>
          </p:nvPr>
        </p:nvGraphicFramePr>
        <p:xfrm>
          <a:off x="1983877" y="1287218"/>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4083156003"/>
                    </a:ext>
                  </a:extLst>
                </a:gridCol>
                <a:gridCol w="2032000">
                  <a:extLst>
                    <a:ext uri="{9D8B030D-6E8A-4147-A177-3AD203B41FA5}">
                      <a16:colId xmlns:a16="http://schemas.microsoft.com/office/drawing/2014/main" xmlns="" val="1820064710"/>
                    </a:ext>
                  </a:extLst>
                </a:gridCol>
                <a:gridCol w="2032000">
                  <a:extLst>
                    <a:ext uri="{9D8B030D-6E8A-4147-A177-3AD203B41FA5}">
                      <a16:colId xmlns:a16="http://schemas.microsoft.com/office/drawing/2014/main" xmlns="" val="3169797590"/>
                    </a:ext>
                  </a:extLst>
                </a:gridCol>
                <a:gridCol w="2032000">
                  <a:extLst>
                    <a:ext uri="{9D8B030D-6E8A-4147-A177-3AD203B41FA5}">
                      <a16:colId xmlns:a16="http://schemas.microsoft.com/office/drawing/2014/main" xmlns="" val="3370605947"/>
                    </a:ext>
                  </a:extLst>
                </a:gridCol>
              </a:tblGrid>
              <a:tr h="370840">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lnSpc>
                          <a:spcPct val="115000"/>
                        </a:lnSpc>
                        <a:spcAft>
                          <a:spcPts val="0"/>
                        </a:spcAft>
                      </a:pPr>
                      <a:r>
                        <a:rPr lang="ru-RU" sz="1600" dirty="0">
                          <a:ln>
                            <a:noFill/>
                          </a:ln>
                          <a:effectLst/>
                        </a:rPr>
                        <a:t>Стаж</a:t>
                      </a:r>
                      <a:endParaRPr lang="ru-RU" sz="1600" dirty="0">
                        <a:ln>
                          <a:noFill/>
                        </a:ln>
                        <a:solidFill>
                          <a:schemeClr val="tx1">
                            <a:lumMod val="75000"/>
                            <a:lumOff val="25000"/>
                          </a:schemeClr>
                        </a:solidFill>
                        <a:effectLst/>
                        <a:latin typeface="Times New Roman" panose="02020603050405020304" pitchFamily="18"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lnSpc>
                          <a:spcPct val="115000"/>
                        </a:lnSpc>
                        <a:spcAft>
                          <a:spcPts val="0"/>
                        </a:spcAft>
                      </a:pPr>
                      <a:r>
                        <a:rPr lang="ru-RU" sz="1600" dirty="0">
                          <a:ln>
                            <a:noFill/>
                          </a:ln>
                          <a:effectLst/>
                        </a:rPr>
                        <a:t>ДОУ</a:t>
                      </a:r>
                      <a:endParaRPr lang="ru-RU" sz="1600" dirty="0">
                        <a:ln>
                          <a:noFill/>
                        </a:ln>
                        <a:solidFill>
                          <a:schemeClr val="tx1">
                            <a:lumMod val="75000"/>
                            <a:lumOff val="25000"/>
                          </a:schemeClr>
                        </a:solidFill>
                        <a:effectLst/>
                        <a:latin typeface="Times New Roman" panose="02020603050405020304" pitchFamily="18"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lnSpc>
                          <a:spcPct val="115000"/>
                        </a:lnSpc>
                        <a:spcAft>
                          <a:spcPts val="0"/>
                        </a:spcAft>
                      </a:pPr>
                      <a:r>
                        <a:rPr lang="ru-RU" sz="1600" dirty="0">
                          <a:ln>
                            <a:noFill/>
                          </a:ln>
                          <a:effectLst/>
                        </a:rPr>
                        <a:t>ОУ, УДО</a:t>
                      </a:r>
                      <a:endParaRPr lang="ru-RU" sz="1600" dirty="0">
                        <a:ln>
                          <a:noFill/>
                        </a:ln>
                        <a:solidFill>
                          <a:schemeClr val="tx1">
                            <a:lumMod val="75000"/>
                            <a:lumOff val="25000"/>
                          </a:schemeClr>
                        </a:solidFill>
                        <a:effectLst/>
                        <a:latin typeface="Times New Roman" panose="02020603050405020304" pitchFamily="18"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b="1" kern="1200">
                          <a:solidFill>
                            <a:schemeClr val="lt1"/>
                          </a:solidFill>
                          <a:latin typeface="Franklin Gothic Book"/>
                        </a:defRPr>
                      </a:lvl1pPr>
                      <a:lvl2pPr marL="457200" algn="l" defTabSz="914400" rtl="0" eaLnBrk="1" latinLnBrk="0" hangingPunct="1">
                        <a:defRPr sz="1800" b="1" kern="1200">
                          <a:solidFill>
                            <a:schemeClr val="lt1"/>
                          </a:solidFill>
                          <a:latin typeface="Franklin Gothic Book"/>
                        </a:defRPr>
                      </a:lvl2pPr>
                      <a:lvl3pPr marL="914400" algn="l" defTabSz="914400" rtl="0" eaLnBrk="1" latinLnBrk="0" hangingPunct="1">
                        <a:defRPr sz="1800" b="1" kern="1200">
                          <a:solidFill>
                            <a:schemeClr val="lt1"/>
                          </a:solidFill>
                          <a:latin typeface="Franklin Gothic Book"/>
                        </a:defRPr>
                      </a:lvl3pPr>
                      <a:lvl4pPr marL="1371600" algn="l" defTabSz="914400" rtl="0" eaLnBrk="1" latinLnBrk="0" hangingPunct="1">
                        <a:defRPr sz="1800" b="1" kern="1200">
                          <a:solidFill>
                            <a:schemeClr val="lt1"/>
                          </a:solidFill>
                          <a:latin typeface="Franklin Gothic Book"/>
                        </a:defRPr>
                      </a:lvl4pPr>
                      <a:lvl5pPr marL="1828800" algn="l" defTabSz="914400" rtl="0" eaLnBrk="1" latinLnBrk="0" hangingPunct="1">
                        <a:defRPr sz="1800" b="1" kern="1200">
                          <a:solidFill>
                            <a:schemeClr val="lt1"/>
                          </a:solidFill>
                          <a:latin typeface="Franklin Gothic Book"/>
                        </a:defRPr>
                      </a:lvl5pPr>
                      <a:lvl6pPr marL="2286000" algn="l" defTabSz="914400" rtl="0" eaLnBrk="1" latinLnBrk="0" hangingPunct="1">
                        <a:defRPr sz="1800" b="1" kern="1200">
                          <a:solidFill>
                            <a:schemeClr val="lt1"/>
                          </a:solidFill>
                          <a:latin typeface="Franklin Gothic Book"/>
                        </a:defRPr>
                      </a:lvl6pPr>
                      <a:lvl7pPr marL="2743200" algn="l" defTabSz="914400" rtl="0" eaLnBrk="1" latinLnBrk="0" hangingPunct="1">
                        <a:defRPr sz="1800" b="1" kern="1200">
                          <a:solidFill>
                            <a:schemeClr val="lt1"/>
                          </a:solidFill>
                          <a:latin typeface="Franklin Gothic Book"/>
                        </a:defRPr>
                      </a:lvl7pPr>
                      <a:lvl8pPr marL="3200400" algn="l" defTabSz="914400" rtl="0" eaLnBrk="1" latinLnBrk="0" hangingPunct="1">
                        <a:defRPr sz="1800" b="1" kern="1200">
                          <a:solidFill>
                            <a:schemeClr val="lt1"/>
                          </a:solidFill>
                          <a:latin typeface="Franklin Gothic Book"/>
                        </a:defRPr>
                      </a:lvl8pPr>
                      <a:lvl9pPr marL="3657600" algn="l" defTabSz="914400" rtl="0" eaLnBrk="1" latinLnBrk="0" hangingPunct="1">
                        <a:defRPr sz="1800" b="1" kern="1200">
                          <a:solidFill>
                            <a:schemeClr val="lt1"/>
                          </a:solidFill>
                          <a:latin typeface="Franklin Gothic Book"/>
                        </a:defRPr>
                      </a:lvl9pPr>
                    </a:lstStyle>
                    <a:p>
                      <a:pPr algn="ctr">
                        <a:lnSpc>
                          <a:spcPct val="115000"/>
                        </a:lnSpc>
                        <a:spcAft>
                          <a:spcPts val="0"/>
                        </a:spcAft>
                      </a:pPr>
                      <a:r>
                        <a:rPr lang="ru-RU" sz="1600" dirty="0">
                          <a:ln>
                            <a:noFill/>
                          </a:ln>
                          <a:effectLst/>
                        </a:rPr>
                        <a:t>ИТОГО</a:t>
                      </a:r>
                      <a:endParaRPr lang="ru-RU" sz="1600" dirty="0">
                        <a:ln>
                          <a:noFill/>
                        </a:ln>
                        <a:solidFill>
                          <a:schemeClr val="tx1">
                            <a:lumMod val="75000"/>
                            <a:lumOff val="25000"/>
                          </a:schemeClr>
                        </a:solidFill>
                        <a:effectLst/>
                        <a:latin typeface="Times New Roman" panose="02020603050405020304" pitchFamily="18" charset="0"/>
                        <a:ea typeface="Calibri"/>
                        <a:cs typeface="Times New Roman" panose="02020603050405020304" pitchFamily="18" charset="0"/>
                      </a:endParaRPr>
                    </a:p>
                  </a:txBody>
                  <a:tcPr marL="68606" marR="68606" marT="0" marB="0"/>
                </a:tc>
                <a:extLst>
                  <a:ext uri="{0D108BD9-81ED-4DB2-BD59-A6C34878D82A}">
                    <a16:rowId xmlns:a16="http://schemas.microsoft.com/office/drawing/2014/main" xmlns="" val="3672474120"/>
                  </a:ext>
                </a:extLst>
              </a:tr>
              <a:tr h="37084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effectLst/>
                          <a:latin typeface="Bahnschrift SemiCondensed" panose="020B0502040204020203" pitchFamily="34" charset="0"/>
                        </a:rPr>
                        <a:t>до 1 года работы</a:t>
                      </a:r>
                      <a:endParaRPr lang="ru-RU" sz="1600" dirty="0">
                        <a:ln>
                          <a:noFill/>
                        </a:ln>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rPr>
                        <a:t>26</a:t>
                      </a:r>
                      <a:endPar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effectLst/>
                          <a:latin typeface="Bahnschrift SemiCondensed" panose="020B0502040204020203" pitchFamily="34" charset="0"/>
                        </a:rPr>
                        <a:t>103</a:t>
                      </a:r>
                      <a:endPar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rPr>
                        <a:t>129</a:t>
                      </a:r>
                    </a:p>
                  </a:txBody>
                  <a:tcPr marL="68606" marR="68606" marT="0" marB="0"/>
                </a:tc>
                <a:extLst>
                  <a:ext uri="{0D108BD9-81ED-4DB2-BD59-A6C34878D82A}">
                    <a16:rowId xmlns:a16="http://schemas.microsoft.com/office/drawing/2014/main" xmlns="" val="779484660"/>
                  </a:ext>
                </a:extLst>
              </a:tr>
              <a:tr h="37084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effectLst/>
                          <a:latin typeface="Bahnschrift SemiCondensed" panose="020B0502040204020203" pitchFamily="34" charset="0"/>
                        </a:rPr>
                        <a:t>от</a:t>
                      </a:r>
                      <a:r>
                        <a:rPr lang="ru-RU" sz="1600" baseline="0" dirty="0">
                          <a:ln>
                            <a:noFill/>
                          </a:ln>
                          <a:effectLst/>
                          <a:latin typeface="Bahnschrift SemiCondensed" panose="020B0502040204020203" pitchFamily="34" charset="0"/>
                        </a:rPr>
                        <a:t> </a:t>
                      </a:r>
                      <a:r>
                        <a:rPr lang="ru-RU" sz="1600" dirty="0">
                          <a:ln>
                            <a:noFill/>
                          </a:ln>
                          <a:effectLst/>
                          <a:latin typeface="Bahnschrift SemiCondensed" panose="020B0502040204020203" pitchFamily="34" charset="0"/>
                        </a:rPr>
                        <a:t>1 года до 3 лет</a:t>
                      </a:r>
                      <a:endParaRPr lang="ru-RU" sz="1600" dirty="0">
                        <a:ln>
                          <a:noFill/>
                        </a:ln>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rPr>
                        <a:t>72</a:t>
                      </a:r>
                      <a:endPar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rPr>
                        <a:t>232</a:t>
                      </a: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rPr>
                        <a:t>304</a:t>
                      </a:r>
                    </a:p>
                  </a:txBody>
                  <a:tcPr marL="68606" marR="68606" marT="0" marB="0"/>
                </a:tc>
                <a:extLst>
                  <a:ext uri="{0D108BD9-81ED-4DB2-BD59-A6C34878D82A}">
                    <a16:rowId xmlns:a16="http://schemas.microsoft.com/office/drawing/2014/main" xmlns="" val="3588323292"/>
                  </a:ext>
                </a:extLst>
              </a:tr>
              <a:tr h="370840">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effectLst/>
                          <a:latin typeface="Bahnschrift SemiCondensed" panose="020B0502040204020203" pitchFamily="34" charset="0"/>
                        </a:rPr>
                        <a:t>ИТОГО</a:t>
                      </a:r>
                      <a:endParaRPr lang="ru-RU" sz="1600" dirty="0">
                        <a:ln>
                          <a:noFill/>
                        </a:ln>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rPr>
                        <a:t>98</a:t>
                      </a:r>
                      <a:endParaRPr lang="ru-RU" sz="1600" b="1" dirty="0">
                        <a:ln>
                          <a:noFill/>
                        </a:ln>
                        <a:solidFill>
                          <a:schemeClr val="tx1"/>
                        </a:solidFill>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effectLst/>
                          <a:latin typeface="Bahnschrift SemiCondensed" panose="020B0502040204020203" pitchFamily="34" charset="0"/>
                        </a:rPr>
                        <a:t>337</a:t>
                      </a:r>
                      <a:endParaRPr lang="ru-RU" sz="1600" b="1" dirty="0">
                        <a:ln>
                          <a:noFill/>
                        </a:ln>
                        <a:solidFill>
                          <a:schemeClr val="tx1"/>
                        </a:solidFill>
                        <a:effectLst/>
                        <a:latin typeface="Bahnschrift SemiCondensed" panose="020B0502040204020203" pitchFamily="34" charset="0"/>
                        <a:ea typeface="Calibri"/>
                        <a:cs typeface="Times New Roman" panose="02020603050405020304" pitchFamily="18" charset="0"/>
                      </a:endParaRPr>
                    </a:p>
                  </a:txBody>
                  <a:tcPr marL="68606" marR="68606" marT="0" marB="0"/>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pPr algn="ctr">
                        <a:lnSpc>
                          <a:spcPct val="115000"/>
                        </a:lnSpc>
                        <a:spcAft>
                          <a:spcPts val="0"/>
                        </a:spcAft>
                      </a:pPr>
                      <a:r>
                        <a:rPr lang="ru-RU" sz="1600" dirty="0">
                          <a:ln>
                            <a:noFill/>
                          </a:ln>
                          <a:solidFill>
                            <a:schemeClr val="tx1"/>
                          </a:solidFill>
                          <a:effectLst/>
                          <a:latin typeface="Bahnschrift SemiCondensed" panose="020B0502040204020203" pitchFamily="34" charset="0"/>
                          <a:ea typeface="Calibri"/>
                          <a:cs typeface="Times New Roman" panose="02020603050405020304" pitchFamily="18" charset="0"/>
                        </a:rPr>
                        <a:t>433</a:t>
                      </a:r>
                    </a:p>
                  </a:txBody>
                  <a:tcPr marL="68606" marR="68606" marT="0" marB="0"/>
                </a:tc>
                <a:extLst>
                  <a:ext uri="{0D108BD9-81ED-4DB2-BD59-A6C34878D82A}">
                    <a16:rowId xmlns:a16="http://schemas.microsoft.com/office/drawing/2014/main" xmlns="" val="866673349"/>
                  </a:ext>
                </a:extLst>
              </a:tr>
            </a:tbl>
          </a:graphicData>
        </a:graphic>
      </p:graphicFrame>
      <p:sp>
        <p:nvSpPr>
          <p:cNvPr id="7" name="Заголовок 1">
            <a:extLst>
              <a:ext uri="{FF2B5EF4-FFF2-40B4-BE49-F238E27FC236}">
                <a16:creationId xmlns:a16="http://schemas.microsoft.com/office/drawing/2014/main" xmlns="" id="{84D33DAA-35C9-469A-B2E6-D48825C58615}"/>
              </a:ext>
            </a:extLst>
          </p:cNvPr>
          <p:cNvSpPr txBox="1">
            <a:spLocks/>
          </p:cNvSpPr>
          <p:nvPr/>
        </p:nvSpPr>
        <p:spPr>
          <a:xfrm>
            <a:off x="2165713" y="400366"/>
            <a:ext cx="7886700" cy="70766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ru-RU" sz="3600" b="0" i="0" u="none" strike="noStrike" kern="1200" cap="none" spc="0" normalizeH="0" baseline="0" noProof="0" dirty="0">
                <a:ln>
                  <a:noFill/>
                </a:ln>
                <a:solidFill>
                  <a:prstClr val="black"/>
                </a:solidFill>
                <a:effectLst/>
                <a:uLnTx/>
                <a:uFillTx/>
                <a:latin typeface="Bahnschrift Light Condensed" panose="020B0502040204020203" pitchFamily="34" charset="0"/>
                <a:ea typeface="+mj-ea"/>
                <a:cs typeface="+mj-cs"/>
              </a:rPr>
              <a:t>Информация о молодых специалистах</a:t>
            </a:r>
          </a:p>
        </p:txBody>
      </p:sp>
    </p:spTree>
    <p:extLst>
      <p:ext uri="{BB962C8B-B14F-4D97-AF65-F5344CB8AC3E}">
        <p14:creationId xmlns:p14="http://schemas.microsoft.com/office/powerpoint/2010/main" val="362078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FCDE951-5C90-46D7-BDB0-6FB4D47ACD8C}"/>
              </a:ext>
            </a:extLst>
          </p:cNvPr>
          <p:cNvPicPr>
            <a:picLocks noChangeAspect="1"/>
          </p:cNvPicPr>
          <p:nvPr/>
        </p:nvPicPr>
        <p:blipFill rotWithShape="1">
          <a:blip r:embed="rId2"/>
          <a:srcRect l="22000" t="11110" r="23482" b="4630"/>
          <a:stretch/>
        </p:blipFill>
        <p:spPr>
          <a:xfrm rot="5400000">
            <a:off x="2385048" y="-2385047"/>
            <a:ext cx="7421906" cy="12192001"/>
          </a:xfrm>
          <a:prstGeom prst="rect">
            <a:avLst/>
          </a:prstGeom>
        </p:spPr>
      </p:pic>
      <p:sp>
        <p:nvSpPr>
          <p:cNvPr id="7" name="Прямоугольник 6">
            <a:extLst>
              <a:ext uri="{FF2B5EF4-FFF2-40B4-BE49-F238E27FC236}">
                <a16:creationId xmlns:a16="http://schemas.microsoft.com/office/drawing/2014/main" xmlns="" id="{81518EE1-A12C-44B7-B3D8-CF3C00E397ED}"/>
              </a:ext>
            </a:extLst>
          </p:cNvPr>
          <p:cNvSpPr/>
          <p:nvPr/>
        </p:nvSpPr>
        <p:spPr>
          <a:xfrm>
            <a:off x="-2" y="0"/>
            <a:ext cx="12192002" cy="7421906"/>
          </a:xfrm>
          <a:prstGeom prst="rect">
            <a:avLst/>
          </a:prstGeom>
          <a:solidFill>
            <a:schemeClr val="lt1">
              <a:alpha val="62000"/>
            </a:schemeClr>
          </a:solidFill>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ru-RU" dirty="0"/>
          </a:p>
        </p:txBody>
      </p:sp>
      <p:sp>
        <p:nvSpPr>
          <p:cNvPr id="4" name="Заголовок 3"/>
          <p:cNvSpPr>
            <a:spLocks noGrp="1"/>
          </p:cNvSpPr>
          <p:nvPr>
            <p:ph type="ctrTitle"/>
          </p:nvPr>
        </p:nvSpPr>
        <p:spPr/>
        <p:txBody>
          <a:bodyPr/>
          <a:lstStyle/>
          <a:p>
            <a:endParaRPr lang="ru-RU"/>
          </a:p>
        </p:txBody>
      </p:sp>
      <p:sp>
        <p:nvSpPr>
          <p:cNvPr id="6" name="Подзаголовок 5"/>
          <p:cNvSpPr>
            <a:spLocks noGrp="1"/>
          </p:cNvSpPr>
          <p:nvPr>
            <p:ph type="subTitle" idx="1"/>
          </p:nvPr>
        </p:nvSpPr>
        <p:spPr/>
        <p:txBody>
          <a:bodyPr/>
          <a:lstStyle/>
          <a:p>
            <a:endParaRPr lang="ru-RU" dirty="0"/>
          </a:p>
        </p:txBody>
      </p:sp>
      <p:sp>
        <p:nvSpPr>
          <p:cNvPr id="9" name="Заголовок 1">
            <a:extLst>
              <a:ext uri="{FF2B5EF4-FFF2-40B4-BE49-F238E27FC236}">
                <a16:creationId xmlns:a16="http://schemas.microsoft.com/office/drawing/2014/main" xmlns="" id="{112D177A-6DE9-4C1F-993F-F69BD7E5FDAB}"/>
              </a:ext>
            </a:extLst>
          </p:cNvPr>
          <p:cNvSpPr txBox="1">
            <a:spLocks/>
          </p:cNvSpPr>
          <p:nvPr/>
        </p:nvSpPr>
        <p:spPr>
          <a:xfrm>
            <a:off x="1107543" y="0"/>
            <a:ext cx="1056266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Муниципальное автономное учреждение «Информационно-методический центр»</a:t>
            </a:r>
          </a:p>
        </p:txBody>
      </p:sp>
      <p:graphicFrame>
        <p:nvGraphicFramePr>
          <p:cNvPr id="8" name="Объект 2"/>
          <p:cNvGraphicFramePr>
            <a:graphicFrameLocks/>
          </p:cNvGraphicFramePr>
          <p:nvPr>
            <p:extLst>
              <p:ext uri="{D42A27DB-BD31-4B8C-83A1-F6EECF244321}">
                <p14:modId xmlns:p14="http://schemas.microsoft.com/office/powerpoint/2010/main" val="2265085340"/>
              </p:ext>
            </p:extLst>
          </p:nvPr>
        </p:nvGraphicFramePr>
        <p:xfrm>
          <a:off x="470989" y="1122384"/>
          <a:ext cx="11479348" cy="5356047"/>
        </p:xfrm>
        <a:graphic>
          <a:graphicData uri="http://schemas.openxmlformats.org/drawingml/2006/table">
            <a:tbl>
              <a:tblPr firstRow="1" bandRow="1">
                <a:effectLst>
                  <a:outerShdw blurRad="63500" sx="102000" sy="102000" algn="ctr" rotWithShape="0">
                    <a:prstClr val="black">
                      <a:alpha val="40000"/>
                    </a:prstClr>
                  </a:outerShdw>
                </a:effectLst>
                <a:tableStyleId>{5940675A-B579-460E-94D1-54222C63F5DA}</a:tableStyleId>
              </a:tblPr>
              <a:tblGrid>
                <a:gridCol w="5106851">
                  <a:extLst>
                    <a:ext uri="{9D8B030D-6E8A-4147-A177-3AD203B41FA5}">
                      <a16:colId xmlns:a16="http://schemas.microsoft.com/office/drawing/2014/main" xmlns="" val="20000"/>
                    </a:ext>
                  </a:extLst>
                </a:gridCol>
                <a:gridCol w="5059889">
                  <a:extLst>
                    <a:ext uri="{9D8B030D-6E8A-4147-A177-3AD203B41FA5}">
                      <a16:colId xmlns:a16="http://schemas.microsoft.com/office/drawing/2014/main" xmlns="" val="20001"/>
                    </a:ext>
                  </a:extLst>
                </a:gridCol>
                <a:gridCol w="1312608">
                  <a:extLst>
                    <a:ext uri="{9D8B030D-6E8A-4147-A177-3AD203B41FA5}">
                      <a16:colId xmlns:a16="http://schemas.microsoft.com/office/drawing/2014/main" xmlns="" val="20002"/>
                    </a:ext>
                  </a:extLst>
                </a:gridCol>
              </a:tblGrid>
              <a:tr h="335576">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Предметная область/направление</a:t>
                      </a:r>
                      <a:endParaRPr lang="ru-RU" sz="1400" dirty="0">
                        <a:solidFill>
                          <a:srgbClr val="002060"/>
                        </a:solidFill>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T w="12700" cap="flat" cmpd="sng" algn="ctr">
                      <a:solidFill>
                        <a:srgbClr val="B2B2B2"/>
                      </a:solidFill>
                      <a:prstDash val="solid"/>
                      <a:round/>
                      <a:headEnd type="none" w="med" len="med"/>
                      <a:tailEnd type="none" w="med" len="med"/>
                    </a:lnT>
                    <a:solidFill>
                      <a:schemeClr val="accent1">
                        <a:lumMod val="60000"/>
                        <a:lumOff val="4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Ф.И.О. куратора</a:t>
                      </a:r>
                      <a:endParaRPr lang="ru-RU" sz="1400" dirty="0">
                        <a:solidFill>
                          <a:srgbClr val="002060"/>
                        </a:solidFill>
                        <a:latin typeface="Bahnschrift Light" panose="020B0502040204020203" pitchFamily="34" charset="0"/>
                        <a:cs typeface="Times New Roman" panose="02020603050405020304" pitchFamily="18" charset="0"/>
                      </a:endParaRPr>
                    </a:p>
                  </a:txBody>
                  <a:tcPr marL="91447" marR="91447" anchor="ctr">
                    <a:lnT w="12700" cap="flat" cmpd="sng" algn="ctr">
                      <a:solidFill>
                        <a:srgbClr val="B2B2B2"/>
                      </a:solidFill>
                      <a:prstDash val="solid"/>
                      <a:round/>
                      <a:headEnd type="none" w="med" len="med"/>
                      <a:tailEnd type="none" w="med" len="med"/>
                    </a:lnT>
                    <a:solidFill>
                      <a:schemeClr val="accent1">
                        <a:lumMod val="60000"/>
                        <a:lumOff val="4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Телефон </a:t>
                      </a:r>
                      <a:endParaRPr lang="ru-RU" sz="1400" dirty="0">
                        <a:solidFill>
                          <a:srgbClr val="002060"/>
                        </a:solidFill>
                        <a:latin typeface="Bahnschrift Light" panose="020B0502040204020203" pitchFamily="34" charset="0"/>
                        <a:cs typeface="Times New Roman" panose="02020603050405020304" pitchFamily="18" charset="0"/>
                      </a:endParaRPr>
                    </a:p>
                  </a:txBody>
                  <a:tcPr marL="91447" marR="91447" anchor="ctr">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xmlns="" val="10000"/>
                  </a:ext>
                </a:extLst>
              </a:tr>
              <a:tr h="335576">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Учителя начальных классов</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rPr>
                        <a:t>Зайцева Светлана Афанасьевна, методист</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52-56-62</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10001"/>
                  </a:ext>
                </a:extLst>
              </a:tr>
              <a:tr h="335576">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dirty="0">
                          <a:effectLst/>
                          <a:latin typeface="Bahnschrift Light" panose="020B0502040204020203" pitchFamily="34" charset="0"/>
                        </a:rPr>
                        <a:t>Химия</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vMerge="1">
                  <a:txBody>
                    <a:bodyPr/>
                    <a:lstStyle/>
                    <a:p>
                      <a:pPr algn="ctr">
                        <a:lnSpc>
                          <a:spcPct val="100000"/>
                        </a:lnSpc>
                        <a:spcAft>
                          <a:spcPts val="0"/>
                        </a:spcAft>
                      </a:pP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vMerge="1">
                  <a:txBody>
                    <a:bodyPr/>
                    <a:lstStyle/>
                    <a:p>
                      <a:pPr algn="ct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430789315"/>
                  </a:ext>
                </a:extLst>
              </a:tr>
              <a:tr h="44912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Иностранный язык</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u="none" strike="noStrike" kern="1200" cap="none" spc="0" normalizeH="0" baseline="0" noProof="0" dirty="0" err="1">
                          <a:ln>
                            <a:noFill/>
                          </a:ln>
                          <a:effectLst/>
                          <a:uLnTx/>
                          <a:uFillTx/>
                          <a:latin typeface="Bahnschrift Light" panose="020B0502040204020203" pitchFamily="34" charset="0"/>
                        </a:rPr>
                        <a:t>Шурова</a:t>
                      </a:r>
                      <a:r>
                        <a:rPr kumimoji="0" lang="ru-RU" sz="1400" u="none" strike="noStrike" kern="1200" cap="none" spc="0" normalizeH="0" baseline="0" noProof="0" dirty="0">
                          <a:ln>
                            <a:noFill/>
                          </a:ln>
                          <a:effectLst/>
                          <a:uLnTx/>
                          <a:uFillTx/>
                          <a:latin typeface="Bahnschrift Light" panose="020B0502040204020203" pitchFamily="34" charset="0"/>
                        </a:rPr>
                        <a:t> Наталья Геннадьевна, методист</a:t>
                      </a:r>
                      <a:endParaRPr kumimoji="0" lang="ru-RU" sz="1400" b="0" i="0" u="none" strike="noStrike" kern="1200" cap="none" spc="0" normalizeH="0" baseline="0" noProof="0" dirty="0">
                        <a:ln>
                          <a:noFill/>
                        </a:ln>
                        <a:solidFill>
                          <a:prstClr val="black"/>
                        </a:solidFill>
                        <a:effectLst/>
                        <a:uLnTx/>
                        <a:uFillTx/>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u="none" strike="noStrike" kern="1200" cap="none" spc="0" normalizeH="0" baseline="0" noProof="0" dirty="0">
                          <a:ln>
                            <a:noFill/>
                          </a:ln>
                          <a:effectLst/>
                          <a:uLnTx/>
                          <a:uFillTx/>
                          <a:latin typeface="Bahnschrift Light" panose="020B0502040204020203" pitchFamily="34" charset="0"/>
                        </a:rPr>
                        <a:t>52-59-56</a:t>
                      </a:r>
                      <a:endParaRPr kumimoji="0" lang="ru-RU"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xmlns="" val="10002"/>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Математика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40000"/>
                        <a:lumOff val="60000"/>
                      </a:schemeClr>
                    </a:solidFill>
                  </a:tcPr>
                </a:tc>
                <a:tc rowSpan="3">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err="1">
                          <a:effectLst/>
                          <a:latin typeface="Bahnschrift Light" panose="020B0502040204020203" pitchFamily="34" charset="0"/>
                        </a:rPr>
                        <a:t>Раимбакиева</a:t>
                      </a:r>
                      <a:r>
                        <a:rPr lang="ru-RU" sz="1400" dirty="0">
                          <a:effectLst/>
                          <a:latin typeface="Bahnschrift Light" panose="020B0502040204020203" pitchFamily="34" charset="0"/>
                        </a:rPr>
                        <a:t> Лариса </a:t>
                      </a:r>
                      <a:r>
                        <a:rPr lang="ru-RU" sz="1400" dirty="0" err="1">
                          <a:effectLst/>
                          <a:latin typeface="Bahnschrift Light" panose="020B0502040204020203" pitchFamily="34" charset="0"/>
                        </a:rPr>
                        <a:t>Хакимовна</a:t>
                      </a:r>
                      <a:r>
                        <a:rPr lang="ru-RU" sz="1400" dirty="0">
                          <a:effectLst/>
                          <a:latin typeface="Bahnschrift Light" panose="020B0502040204020203" pitchFamily="34" charset="0"/>
                        </a:rPr>
                        <a:t>, методист</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rowSpan="3">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52-56-70</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10003"/>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Информатика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1">
                        <a:lumMod val="40000"/>
                        <a:lumOff val="6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04"/>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Физика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solidFill>
                      <a:schemeClr val="accent1">
                        <a:lumMod val="40000"/>
                        <a:lumOff val="60000"/>
                      </a:schemeClr>
                    </a:solidFill>
                  </a:tcPr>
                </a:tc>
                <a:tc vMerge="1">
                  <a:txBody>
                    <a:bodyPr/>
                    <a:lstStyle/>
                    <a:p>
                      <a:endParaRPr lang="ru-RU"/>
                    </a:p>
                  </a:txBody>
                  <a:tcPr/>
                </a:tc>
                <a:tc vMerge="1">
                  <a:txBody>
                    <a:bodyPr/>
                    <a:lstStyle/>
                    <a:p>
                      <a:pPr algn="ctr"/>
                      <a:endParaRPr lang="ru-RU" sz="1400" dirty="0">
                        <a:latin typeface="Times New Roman" panose="02020603050405020304" pitchFamily="18" charset="0"/>
                        <a:cs typeface="Times New Roman" panose="02020603050405020304" pitchFamily="18" charset="0"/>
                      </a:endParaRPr>
                    </a:p>
                  </a:txBody>
                  <a:tcPr marL="91447" marR="91447"/>
                </a:tc>
                <a:extLst>
                  <a:ext uri="{0D108BD9-81ED-4DB2-BD59-A6C34878D82A}">
                    <a16:rowId xmlns:a16="http://schemas.microsoft.com/office/drawing/2014/main" xmlns="" val="10005"/>
                  </a:ext>
                </a:extLst>
              </a:tr>
              <a:tr h="44912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Русский язык и</a:t>
                      </a:r>
                      <a:r>
                        <a:rPr lang="ru-RU" sz="1400" baseline="0" dirty="0">
                          <a:effectLst/>
                          <a:latin typeface="Bahnschrift Light" panose="020B0502040204020203" pitchFamily="34" charset="0"/>
                        </a:rPr>
                        <a:t> </a:t>
                      </a:r>
                      <a:r>
                        <a:rPr lang="ru-RU" sz="1400" dirty="0">
                          <a:effectLst/>
                          <a:latin typeface="Bahnschrift Light" panose="020B0502040204020203" pitchFamily="34" charset="0"/>
                        </a:rPr>
                        <a:t>литература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rPr>
                        <a:t>Петрасевич Екатерина Васильевна, методист</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b="0" i="0" dirty="0">
                          <a:solidFill>
                            <a:srgbClr val="3E474C"/>
                          </a:solidFill>
                          <a:effectLst/>
                          <a:latin typeface="Roboto"/>
                        </a:rPr>
                        <a:t>52-59-56</a:t>
                      </a:r>
                      <a:endParaRPr kumimoji="0" lang="ru-RU" sz="1400" b="0" i="0" u="none" strike="noStrike" kern="1200" cap="none" spc="0" normalizeH="0" baseline="0" noProof="0" dirty="0">
                        <a:ln>
                          <a:noFill/>
                        </a:ln>
                        <a:solidFill>
                          <a:prstClr val="black"/>
                        </a:solidFill>
                        <a:effectLst/>
                        <a:uLnTx/>
                        <a:uFillTx/>
                        <a:latin typeface="Bahnschrift Light" panose="020B0502040204020203" pitchFamily="34" charset="0"/>
                        <a:ea typeface="+mn-ea"/>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xmlns="" val="10006"/>
                  </a:ext>
                </a:extLst>
              </a:tr>
              <a:tr h="443332">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История, обществознание, экономика, право</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60000"/>
                        <a:lumOff val="4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rPr>
                        <a:t>Соболева Светлана Владимировна, методист</a:t>
                      </a:r>
                    </a:p>
                    <a:p>
                      <a:pPr algn="ctr">
                        <a:lnSpc>
                          <a:spcPct val="100000"/>
                        </a:lnSpc>
                        <a:spcAft>
                          <a:spcPts val="0"/>
                        </a:spcAft>
                      </a:pPr>
                      <a:r>
                        <a:rPr lang="ru-RU" sz="1400" dirty="0">
                          <a:effectLst/>
                          <a:latin typeface="Bahnschrift Light" panose="020B0502040204020203" pitchFamily="34" charset="0"/>
                        </a:rPr>
                        <a:t> </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52-59-56</a:t>
                      </a: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xmlns="" val="10009"/>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География</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solidFill>
                      <a:schemeClr val="accent1">
                        <a:lumMod val="60000"/>
                        <a:lumOff val="4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0"/>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Физическая культура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40000"/>
                        <a:lumOff val="6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ea typeface="Calibri"/>
                          <a:cs typeface="Times New Roman" panose="02020603050405020304" pitchFamily="18" charset="0"/>
                        </a:rPr>
                        <a:t>Еланцев Андрей Александрович, методист</a:t>
                      </a: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rowSpan="2">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52-56-62</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10011"/>
                  </a:ext>
                </a:extLst>
              </a:tr>
              <a:tr h="225048">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ОБЖ</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solidFill>
                      <a:schemeClr val="accent1">
                        <a:lumMod val="40000"/>
                        <a:lumOff val="6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2"/>
                  </a:ext>
                </a:extLst>
              </a:tr>
              <a:tr h="314662">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dirty="0">
                          <a:effectLst/>
                          <a:latin typeface="Bahnschrift Light" panose="020B0502040204020203" pitchFamily="34" charset="0"/>
                        </a:rPr>
                        <a:t>Биология и экология</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a:txBody>
                    <a:bodyPr/>
                    <a:lstStyle/>
                    <a:p>
                      <a:pPr algn="ctr">
                        <a:lnSpc>
                          <a:spcPct val="100000"/>
                        </a:lnSpc>
                        <a:spcAft>
                          <a:spcPts val="0"/>
                        </a:spcAft>
                      </a:pPr>
                      <a:r>
                        <a:rPr kumimoji="0" lang="ru-RU" sz="1400" kern="1200" dirty="0" err="1">
                          <a:solidFill>
                            <a:schemeClr val="tx1"/>
                          </a:solidFill>
                          <a:effectLst/>
                          <a:latin typeface="Bahnschrift Light" panose="020B0502040204020203" pitchFamily="34" charset="0"/>
                          <a:ea typeface="+mn-ea"/>
                          <a:cs typeface="Times New Roman" panose="02020603050405020304" pitchFamily="18" charset="0"/>
                        </a:rPr>
                        <a:t>Умбатова</a:t>
                      </a:r>
                      <a:r>
                        <a:rPr kumimoji="0" lang="ru-RU" sz="1400" kern="1200" dirty="0">
                          <a:solidFill>
                            <a:schemeClr val="tx1"/>
                          </a:solidFill>
                          <a:effectLst/>
                          <a:latin typeface="Bahnschrift Light" panose="020B0502040204020203" pitchFamily="34" charset="0"/>
                          <a:ea typeface="+mn-ea"/>
                          <a:cs typeface="Times New Roman" panose="02020603050405020304" pitchFamily="18" charset="0"/>
                        </a:rPr>
                        <a:t> Сабина </a:t>
                      </a:r>
                      <a:r>
                        <a:rPr kumimoji="0" lang="ru-RU" sz="1400" kern="1200" dirty="0" err="1">
                          <a:solidFill>
                            <a:schemeClr val="tx1"/>
                          </a:solidFill>
                          <a:effectLst/>
                          <a:latin typeface="Bahnschrift Light" panose="020B0502040204020203" pitchFamily="34" charset="0"/>
                          <a:ea typeface="+mn-ea"/>
                          <a:cs typeface="Times New Roman" panose="02020603050405020304" pitchFamily="18" charset="0"/>
                        </a:rPr>
                        <a:t>Исмаиловна</a:t>
                      </a:r>
                      <a:r>
                        <a:rPr kumimoji="0" lang="ru-RU" sz="1400" kern="1200" dirty="0">
                          <a:solidFill>
                            <a:schemeClr val="tx1"/>
                          </a:solidFill>
                          <a:effectLst/>
                          <a:latin typeface="Bahnschrift Light" panose="020B0502040204020203" pitchFamily="34" charset="0"/>
                          <a:ea typeface="+mn-ea"/>
                          <a:cs typeface="Times New Roman" panose="02020603050405020304" pitchFamily="18" charset="0"/>
                        </a:rPr>
                        <a:t>, методист</a:t>
                      </a:r>
                      <a:endParaRPr kumimoji="0" lang="ru-RU" sz="1400" kern="1200" dirty="0">
                        <a:solidFill>
                          <a:schemeClr val="tx1"/>
                        </a:solidFill>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400" dirty="0">
                          <a:latin typeface="Bahnschrift Light" panose="020B0502040204020203" pitchFamily="34" charset="0"/>
                        </a:rPr>
                        <a:t>52-59-56</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xmlns="" val="85400078"/>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Музыка</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60000"/>
                        <a:lumOff val="40000"/>
                      </a:schemeClr>
                    </a:solidFill>
                  </a:tcPr>
                </a:tc>
                <a:tc rowSpan="4">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rPr>
                        <a:t>Арсланова Ирина Викторовна, методист</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tc rowSpan="4">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52-56-70</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solidFill>
                      <a:schemeClr val="accent1">
                        <a:lumMod val="60000"/>
                        <a:lumOff val="40000"/>
                      </a:schemeClr>
                    </a:solidFill>
                  </a:tcPr>
                </a:tc>
                <a:extLst>
                  <a:ext uri="{0D108BD9-81ED-4DB2-BD59-A6C34878D82A}">
                    <a16:rowId xmlns:a16="http://schemas.microsoft.com/office/drawing/2014/main" xmlns="" val="10013"/>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ИЗО</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1">
                        <a:lumMod val="60000"/>
                        <a:lumOff val="4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4"/>
                  </a:ext>
                </a:extLst>
              </a:tr>
              <a:tr h="234904">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Технология</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lnB w="12700" cap="flat" cmpd="sng" algn="ctr">
                      <a:solidFill>
                        <a:srgbClr val="B2B2B2"/>
                      </a:solidFill>
                      <a:prstDash val="solid"/>
                      <a:round/>
                      <a:headEnd type="none" w="med" len="med"/>
                      <a:tailEnd type="none" w="med" len="med"/>
                    </a:lnB>
                    <a:solidFill>
                      <a:schemeClr val="accent1">
                        <a:lumMod val="60000"/>
                        <a:lumOff val="4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5"/>
                  </a:ext>
                </a:extLst>
              </a:tr>
              <a:tr h="253213">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Доп. образование</a:t>
                      </a:r>
                      <a:r>
                        <a:rPr lang="ru-RU" sz="1400" baseline="0" dirty="0">
                          <a:effectLst/>
                          <a:latin typeface="Bahnschrift Light" panose="020B0502040204020203" pitchFamily="34" charset="0"/>
                        </a:rPr>
                        <a:t> </a:t>
                      </a:r>
                      <a:r>
                        <a:rPr lang="ru-RU" sz="1400" dirty="0">
                          <a:effectLst/>
                          <a:latin typeface="Bahnschrift Light" panose="020B0502040204020203" pitchFamily="34" charset="0"/>
                        </a:rPr>
                        <a:t>художественной направленности</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T w="12700" cap="flat" cmpd="sng" algn="ctr">
                      <a:solidFill>
                        <a:srgbClr val="B2B2B2"/>
                      </a:solidFill>
                      <a:prstDash val="solid"/>
                      <a:round/>
                      <a:headEnd type="none" w="med" len="med"/>
                      <a:tailEnd type="none" w="med" len="med"/>
                    </a:lnT>
                    <a:solidFill>
                      <a:schemeClr val="accent1">
                        <a:lumMod val="60000"/>
                        <a:lumOff val="40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xmlns="" val="10016"/>
                  </a:ext>
                </a:extLst>
              </a:tr>
              <a:tr h="335576">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marL="285750" indent="-285750" algn="l">
                        <a:lnSpc>
                          <a:spcPct val="100000"/>
                        </a:lnSpc>
                        <a:spcAft>
                          <a:spcPts val="0"/>
                        </a:spcAft>
                        <a:buFont typeface="Wingdings" panose="05000000000000000000" pitchFamily="2" charset="2"/>
                        <a:buChar char="ü"/>
                      </a:pPr>
                      <a:r>
                        <a:rPr lang="ru-RU" sz="1400" dirty="0">
                          <a:effectLst/>
                          <a:latin typeface="Bahnschrift Light" panose="020B0502040204020203" pitchFamily="34" charset="0"/>
                        </a:rPr>
                        <a:t>Молодые</a:t>
                      </a:r>
                      <a:r>
                        <a:rPr lang="ru-RU" sz="1400" baseline="0" dirty="0">
                          <a:effectLst/>
                          <a:latin typeface="Bahnschrift Light" panose="020B0502040204020203" pitchFamily="34" charset="0"/>
                        </a:rPr>
                        <a:t> специалисты, КПК</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40000"/>
                        <a:lumOff val="6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lnSpc>
                          <a:spcPct val="100000"/>
                        </a:lnSpc>
                        <a:spcAft>
                          <a:spcPts val="0"/>
                        </a:spcAft>
                      </a:pPr>
                      <a:r>
                        <a:rPr lang="ru-RU" sz="1400" dirty="0">
                          <a:effectLst/>
                          <a:latin typeface="Bahnschrift Light" panose="020B0502040204020203" pitchFamily="34" charset="0"/>
                        </a:rPr>
                        <a:t>Терешкина Антонина Петровна</a:t>
                      </a:r>
                      <a:r>
                        <a:rPr lang="ru-RU" sz="1400" baseline="0" dirty="0">
                          <a:effectLst/>
                          <a:latin typeface="Bahnschrift Light" panose="020B0502040204020203" pitchFamily="34" charset="0"/>
                        </a:rPr>
                        <a:t>, </a:t>
                      </a:r>
                      <a:r>
                        <a:rPr lang="ru-RU" sz="1400" dirty="0" smtClean="0">
                          <a:effectLst/>
                          <a:latin typeface="Bahnschrift Light" panose="020B0502040204020203" pitchFamily="34" charset="0"/>
                        </a:rPr>
                        <a:t>методист</a:t>
                      </a:r>
                      <a:endParaRPr lang="ru-RU" sz="1400" dirty="0">
                        <a:effectLst/>
                        <a:latin typeface="Bahnschrift Light" panose="020B0502040204020203" pitchFamily="34" charset="0"/>
                        <a:ea typeface="Calibri"/>
                        <a:cs typeface="Times New Roman" panose="02020603050405020304" pitchFamily="18" charset="0"/>
                      </a:endParaRPr>
                    </a:p>
                  </a:txBody>
                  <a:tcPr marL="68580" marR="68580" marT="0" marB="0"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40000"/>
                        <a:lumOff val="60000"/>
                      </a:schemeClr>
                    </a:solidFill>
                  </a:tcPr>
                </a:tc>
                <a:tc>
                  <a:txBody>
                    <a:bodyPr/>
                    <a:lstStyle>
                      <a:lvl1pPr marL="0" algn="l" rtl="0" eaLnBrk="1" latinLnBrk="0" hangingPunct="1">
                        <a:defRPr kumimoji="0" kern="1200">
                          <a:solidFill>
                            <a:schemeClr val="tx1"/>
                          </a:solidFill>
                          <a:latin typeface="Calibri"/>
                        </a:defRPr>
                      </a:lvl1pPr>
                      <a:lvl2pPr marL="457200" algn="l" rtl="0" eaLnBrk="1" latinLnBrk="0" hangingPunct="1">
                        <a:defRPr kumimoji="0" kern="1200">
                          <a:solidFill>
                            <a:schemeClr val="tx1"/>
                          </a:solidFill>
                          <a:latin typeface="Calibri"/>
                        </a:defRPr>
                      </a:lvl2pPr>
                      <a:lvl3pPr marL="914400" algn="l" rtl="0" eaLnBrk="1" latinLnBrk="0" hangingPunct="1">
                        <a:defRPr kumimoji="0" kern="1200">
                          <a:solidFill>
                            <a:schemeClr val="tx1"/>
                          </a:solidFill>
                          <a:latin typeface="Calibri"/>
                        </a:defRPr>
                      </a:lvl3pPr>
                      <a:lvl4pPr marL="1371600" algn="l" rtl="0" eaLnBrk="1" latinLnBrk="0" hangingPunct="1">
                        <a:defRPr kumimoji="0" kern="1200">
                          <a:solidFill>
                            <a:schemeClr val="tx1"/>
                          </a:solidFill>
                          <a:latin typeface="Calibri"/>
                        </a:defRPr>
                      </a:lvl4pPr>
                      <a:lvl5pPr marL="1828800" algn="l" rtl="0" eaLnBrk="1" latinLnBrk="0" hangingPunct="1">
                        <a:defRPr kumimoji="0" kern="1200">
                          <a:solidFill>
                            <a:schemeClr val="tx1"/>
                          </a:solidFill>
                          <a:latin typeface="Calibri"/>
                        </a:defRPr>
                      </a:lvl5pPr>
                      <a:lvl6pPr marL="2286000" algn="l" rtl="0" eaLnBrk="1" latinLnBrk="0" hangingPunct="1">
                        <a:defRPr kumimoji="0" kern="1200">
                          <a:solidFill>
                            <a:schemeClr val="tx1"/>
                          </a:solidFill>
                          <a:latin typeface="Calibri"/>
                        </a:defRPr>
                      </a:lvl6pPr>
                      <a:lvl7pPr marL="2743200" algn="l" rtl="0" eaLnBrk="1" latinLnBrk="0" hangingPunct="1">
                        <a:defRPr kumimoji="0" kern="1200">
                          <a:solidFill>
                            <a:schemeClr val="tx1"/>
                          </a:solidFill>
                          <a:latin typeface="Calibri"/>
                        </a:defRPr>
                      </a:lvl7pPr>
                      <a:lvl8pPr marL="3200400" algn="l" rtl="0" eaLnBrk="1" latinLnBrk="0" hangingPunct="1">
                        <a:defRPr kumimoji="0" kern="1200">
                          <a:solidFill>
                            <a:schemeClr val="tx1"/>
                          </a:solidFill>
                          <a:latin typeface="Calibri"/>
                        </a:defRPr>
                      </a:lvl8pPr>
                      <a:lvl9pPr marL="3657600" algn="l" rtl="0" eaLnBrk="1" latinLnBrk="0" hangingPunct="1">
                        <a:defRPr kumimoji="0" kern="1200">
                          <a:solidFill>
                            <a:schemeClr val="tx1"/>
                          </a:solidFill>
                          <a:latin typeface="Calibri"/>
                        </a:defRPr>
                      </a:lvl9pPr>
                    </a:lstStyle>
                    <a:p>
                      <a:pPr algn="ctr"/>
                      <a:r>
                        <a:rPr lang="ru-RU" sz="1400" dirty="0">
                          <a:latin typeface="Bahnschrift Light" panose="020B0502040204020203" pitchFamily="34" charset="0"/>
                        </a:rPr>
                        <a:t>52-56-70</a:t>
                      </a:r>
                      <a:endParaRPr lang="ru-RU" sz="1400" dirty="0">
                        <a:latin typeface="Bahnschrift Light" panose="020B0502040204020203" pitchFamily="34" charset="0"/>
                        <a:cs typeface="Times New Roman" panose="02020603050405020304" pitchFamily="18" charset="0"/>
                      </a:endParaRPr>
                    </a:p>
                  </a:txBody>
                  <a:tcPr marL="91447" marR="91447" anchor="ctr">
                    <a:lnL w="12700" cap="flat" cmpd="sng" algn="ctr">
                      <a:solidFill>
                        <a:srgbClr val="B2B2B2"/>
                      </a:solidFill>
                      <a:prstDash val="solid"/>
                      <a:round/>
                      <a:headEnd type="none" w="med" len="med"/>
                      <a:tailEnd type="none" w="med" len="med"/>
                    </a:lnL>
                    <a:lnR w="12700" cap="flat" cmpd="sng" algn="ctr">
                      <a:solidFill>
                        <a:srgbClr val="B2B2B2"/>
                      </a:solidFill>
                      <a:prstDash val="solid"/>
                      <a:round/>
                      <a:headEnd type="none" w="med" len="med"/>
                      <a:tailEnd type="none" w="med" len="med"/>
                    </a:lnR>
                    <a:lnB w="12700" cap="flat" cmpd="sng" algn="ctr">
                      <a:solidFill>
                        <a:srgbClr val="B2B2B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4160752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7FCDE951-5C90-46D7-BDB0-6FB4D47ACD8C}"/>
              </a:ext>
            </a:extLst>
          </p:cNvPr>
          <p:cNvPicPr>
            <a:picLocks noChangeAspect="1"/>
          </p:cNvPicPr>
          <p:nvPr/>
        </p:nvPicPr>
        <p:blipFill rotWithShape="1">
          <a:blip r:embed="rId2"/>
          <a:srcRect l="22000" t="11110" r="23482" b="4630"/>
          <a:stretch/>
        </p:blipFill>
        <p:spPr>
          <a:xfrm rot="5400000">
            <a:off x="2385048" y="-2385047"/>
            <a:ext cx="7421906" cy="12192001"/>
          </a:xfrm>
          <a:prstGeom prst="rect">
            <a:avLst/>
          </a:prstGeom>
        </p:spPr>
      </p:pic>
      <p:sp>
        <p:nvSpPr>
          <p:cNvPr id="7" name="Прямоугольник 6">
            <a:extLst>
              <a:ext uri="{FF2B5EF4-FFF2-40B4-BE49-F238E27FC236}">
                <a16:creationId xmlns:a16="http://schemas.microsoft.com/office/drawing/2014/main" xmlns="" id="{81518EE1-A12C-44B7-B3D8-CF3C00E397ED}"/>
              </a:ext>
            </a:extLst>
          </p:cNvPr>
          <p:cNvSpPr/>
          <p:nvPr/>
        </p:nvSpPr>
        <p:spPr>
          <a:xfrm>
            <a:off x="-152402" y="-196851"/>
            <a:ext cx="12192002" cy="7251701"/>
          </a:xfrm>
          <a:prstGeom prst="rect">
            <a:avLst/>
          </a:prstGeom>
          <a:solidFill>
            <a:schemeClr val="lt1">
              <a:alpha val="62000"/>
            </a:schemeClr>
          </a:solidFill>
          <a:ln>
            <a:noFill/>
          </a:ln>
          <a:effectLst>
            <a:softEdge rad="317500"/>
          </a:effectLst>
        </p:spPr>
        <p:style>
          <a:lnRef idx="2">
            <a:schemeClr val="accent6"/>
          </a:lnRef>
          <a:fillRef idx="1">
            <a:schemeClr val="lt1"/>
          </a:fillRef>
          <a:effectRef idx="0">
            <a:schemeClr val="accent6"/>
          </a:effectRef>
          <a:fontRef idx="minor">
            <a:schemeClr val="dk1"/>
          </a:fontRef>
        </p:style>
        <p:txBody>
          <a:bodyPr rtlCol="0" anchor="ctr"/>
          <a:lstStyle/>
          <a:p>
            <a:pPr lvl="0" fontAlgn="base">
              <a:spcBef>
                <a:spcPct val="0"/>
              </a:spcBef>
              <a:spcAft>
                <a:spcPct val="0"/>
              </a:spcAft>
            </a:pPr>
            <a:endParaRPr lang="ru-RU" dirty="0"/>
          </a:p>
        </p:txBody>
      </p:sp>
      <p:sp>
        <p:nvSpPr>
          <p:cNvPr id="2" name="Заголовок 1">
            <a:extLst>
              <a:ext uri="{FF2B5EF4-FFF2-40B4-BE49-F238E27FC236}">
                <a16:creationId xmlns:a16="http://schemas.microsoft.com/office/drawing/2014/main" xmlns="" id="{061C5C5E-40A7-4424-B93B-64D771CFD5DE}"/>
              </a:ext>
            </a:extLst>
          </p:cNvPr>
          <p:cNvSpPr>
            <a:spLocks noGrp="1"/>
          </p:cNvSpPr>
          <p:nvPr>
            <p:ph type="ctrTitle"/>
          </p:nvPr>
        </p:nvSpPr>
        <p:spPr>
          <a:xfrm>
            <a:off x="1727925" y="-424906"/>
            <a:ext cx="9144000" cy="2387600"/>
          </a:xfrm>
        </p:spPr>
        <p:txBody>
          <a:bodyPr>
            <a:normAutofit/>
          </a:bodyPr>
          <a:lstStyle/>
          <a:p>
            <a:pPr lvl="0" fontAlgn="base">
              <a:spcBef>
                <a:spcPct val="0"/>
              </a:spcBef>
              <a:spcAft>
                <a:spcPct val="0"/>
              </a:spcAft>
            </a:pPr>
            <a:r>
              <a:rPr lang="ru-RU" altLang="ru-RU" sz="2000" dirty="0">
                <a:solidFill>
                  <a:schemeClr val="accent1">
                    <a:lumMod val="75000"/>
                  </a:schemeClr>
                </a:solidFill>
                <a:latin typeface="Bahnschrift Light Condensed" panose="020B0502040204020203" pitchFamily="34" charset="0"/>
                <a:cs typeface="Arial" charset="0"/>
              </a:rPr>
              <a:t>Департамент образования Администрации города</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Сургутская городская организация Профсоюза работников народного образования и науки РФ</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Муниципальное автономное учреждение «Информационно-методический центр»</a:t>
            </a:r>
            <a:br>
              <a:rPr lang="ru-RU" altLang="ru-RU" sz="2000" dirty="0">
                <a:solidFill>
                  <a:schemeClr val="accent1">
                    <a:lumMod val="75000"/>
                  </a:schemeClr>
                </a:solidFill>
                <a:latin typeface="Bahnschrift Light Condensed" panose="020B0502040204020203" pitchFamily="34" charset="0"/>
                <a:cs typeface="Arial" charset="0"/>
              </a:rPr>
            </a:br>
            <a:r>
              <a:rPr lang="ru-RU" altLang="ru-RU" sz="2000" dirty="0">
                <a:solidFill>
                  <a:schemeClr val="accent1">
                    <a:lumMod val="75000"/>
                  </a:schemeClr>
                </a:solidFill>
                <a:latin typeface="Bahnschrift Light Condensed" panose="020B0502040204020203" pitchFamily="34" charset="0"/>
                <a:cs typeface="Arial" charset="0"/>
              </a:rPr>
              <a:t>   </a:t>
            </a:r>
            <a:endParaRPr lang="ru-RU" sz="2000" dirty="0">
              <a:solidFill>
                <a:schemeClr val="accent1">
                  <a:lumMod val="75000"/>
                </a:schemeClr>
              </a:solidFill>
              <a:latin typeface="Bahnschrift Light Condensed" panose="020B0502040204020203" pitchFamily="34" charset="0"/>
              <a:cs typeface="Arial" charset="0"/>
            </a:endParaRPr>
          </a:p>
        </p:txBody>
      </p:sp>
      <p:pic>
        <p:nvPicPr>
          <p:cNvPr id="9" name="Рисунок 8">
            <a:extLst>
              <a:ext uri="{FF2B5EF4-FFF2-40B4-BE49-F238E27FC236}">
                <a16:creationId xmlns:a16="http://schemas.microsoft.com/office/drawing/2014/main" xmlns="" id="{3E1F8B1E-34F1-9AB9-52FC-1860617AD0C6}"/>
              </a:ext>
            </a:extLst>
          </p:cNvPr>
          <p:cNvPicPr>
            <a:picLocks noChangeAspect="1"/>
          </p:cNvPicPr>
          <p:nvPr/>
        </p:nvPicPr>
        <p:blipFill rotWithShape="1">
          <a:blip r:embed="rId3"/>
          <a:srcRect l="14859" t="36607" r="11952" b="9643"/>
          <a:stretch/>
        </p:blipFill>
        <p:spPr>
          <a:xfrm>
            <a:off x="1503680" y="1872114"/>
            <a:ext cx="9522824" cy="3931920"/>
          </a:xfrm>
          <a:prstGeom prst="rect">
            <a:avLst/>
          </a:prstGeom>
        </p:spPr>
      </p:pic>
      <p:sp>
        <p:nvSpPr>
          <p:cNvPr id="10" name="Прямоугольник 9">
            <a:extLst>
              <a:ext uri="{FF2B5EF4-FFF2-40B4-BE49-F238E27FC236}">
                <a16:creationId xmlns:a16="http://schemas.microsoft.com/office/drawing/2014/main" xmlns="" id="{C17A3417-96FF-EAB7-D3D0-4AE08BF14D9A}"/>
              </a:ext>
            </a:extLst>
          </p:cNvPr>
          <p:cNvSpPr/>
          <p:nvPr/>
        </p:nvSpPr>
        <p:spPr>
          <a:xfrm>
            <a:off x="7036844" y="5980123"/>
            <a:ext cx="4770858" cy="369332"/>
          </a:xfrm>
          <a:prstGeom prst="rect">
            <a:avLst/>
          </a:prstGeom>
        </p:spPr>
        <p:txBody>
          <a:bodyPr wrap="none">
            <a:spAutoFit/>
          </a:bodyPr>
          <a:lstStyle/>
          <a:p>
            <a:r>
              <a:rPr lang="ru-RU" dirty="0"/>
              <a:t>Ссылка на сайт: </a:t>
            </a:r>
            <a:r>
              <a:rPr lang="en-US" dirty="0">
                <a:hlinkClick r:id="rId4"/>
              </a:rPr>
              <a:t>https://pedsovet.admhmao.ru/</a:t>
            </a:r>
            <a:r>
              <a:rPr lang="ru-RU" dirty="0"/>
              <a:t> </a:t>
            </a:r>
          </a:p>
        </p:txBody>
      </p:sp>
    </p:spTree>
    <p:extLst>
      <p:ext uri="{BB962C8B-B14F-4D97-AF65-F5344CB8AC3E}">
        <p14:creationId xmlns:p14="http://schemas.microsoft.com/office/powerpoint/2010/main" val="60589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4904" y="1473005"/>
            <a:ext cx="6204110" cy="5078313"/>
          </a:xfrm>
          <a:prstGeom prst="rect">
            <a:avLst/>
          </a:prstGeom>
        </p:spPr>
        <p:txBody>
          <a:bodyPr wrap="square">
            <a:spAutoFit/>
          </a:bodyPr>
          <a:lstStyle/>
          <a:p>
            <a:pPr algn="just"/>
            <a:r>
              <a:rPr lang="ru-RU" dirty="0">
                <a:solidFill>
                  <a:srgbClr val="212529"/>
                </a:solidFill>
                <a:latin typeface="Times New Roman" panose="02020603050405020304" pitchFamily="18" charset="0"/>
                <a:cs typeface="Times New Roman" panose="02020603050405020304" pitchFamily="18" charset="0"/>
              </a:rPr>
              <a:t>«Решение Президента объявить 2023 год Годом педагога и наставника еще раз говорит о высоком статусе этих специалистов в нашем обществе, о важности их работы. Мы видим, как растет популярность этой профессии, какие яркие и мотивированные абитуриенты приходят в педагогические вузы, с каким энтузиазмом работают, вливаются в учительскую когорту молодые специалисты, как поддерживают их опытные коллеги и наставники, как развиваются профессиональные конкурсы и как загораются новые педагогические звезды. Со своей стороны делаем все, чтобы профессия учителя вышла на качественно новый уровень. Например, поддерживаем важные законодательные инициативы по отказу от формулировки «образовательная услуга», по снижению отчетности. Также даем возможность каждому специалисту проявить свои способности в профессиональных конкурсах. Уверен, что мероприятия Года педагога и наставника станут еще одним важным шагом для повышения престижа учительской профессии»</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74904" y="315575"/>
            <a:ext cx="11009376" cy="646331"/>
          </a:xfrm>
          <a:prstGeom prst="rect">
            <a:avLst/>
          </a:prstGeom>
        </p:spPr>
        <p:txBody>
          <a:bodyPr wrap="square">
            <a:spAutoFit/>
          </a:bodyPr>
          <a:lstStyle/>
          <a:p>
            <a:pPr algn="ctr"/>
            <a:r>
              <a:rPr lang="ru-RU" dirty="0">
                <a:solidFill>
                  <a:srgbClr val="FF0000"/>
                </a:solidFill>
                <a:latin typeface="PT Sans"/>
              </a:rPr>
              <a:t>Указ Президента Российской Федерации от 27.06.2022 № 401</a:t>
            </a:r>
          </a:p>
          <a:p>
            <a:pPr algn="ctr"/>
            <a:r>
              <a:rPr lang="ru-RU" dirty="0">
                <a:solidFill>
                  <a:srgbClr val="FF0000"/>
                </a:solidFill>
                <a:latin typeface="PT Sans"/>
              </a:rPr>
              <a:t> «О проведении в Российской Федерации Года педагога и наставника»</a:t>
            </a:r>
            <a:endParaRPr lang="ru-RU" dirty="0">
              <a:solidFill>
                <a:srgbClr val="FF0000"/>
              </a:solidFill>
            </a:endParaRPr>
          </a:p>
        </p:txBody>
      </p:sp>
      <p:pic>
        <p:nvPicPr>
          <p:cNvPr id="4" name="Рисунок 3"/>
          <p:cNvPicPr>
            <a:picLocks noChangeAspect="1"/>
          </p:cNvPicPr>
          <p:nvPr/>
        </p:nvPicPr>
        <p:blipFill>
          <a:blip r:embed="rId2"/>
          <a:stretch>
            <a:fillRect/>
          </a:stretch>
        </p:blipFill>
        <p:spPr>
          <a:xfrm>
            <a:off x="7580502" y="1604865"/>
            <a:ext cx="4279639" cy="2407297"/>
          </a:xfrm>
          <a:prstGeom prst="rect">
            <a:avLst/>
          </a:prstGeom>
        </p:spPr>
      </p:pic>
    </p:spTree>
    <p:extLst>
      <p:ext uri="{BB962C8B-B14F-4D97-AF65-F5344CB8AC3E}">
        <p14:creationId xmlns:p14="http://schemas.microsoft.com/office/powerpoint/2010/main" val="189224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7">
            <a:extLst>
              <a:ext uri="{FF2B5EF4-FFF2-40B4-BE49-F238E27FC236}">
                <a16:creationId xmlns:a16="http://schemas.microsoft.com/office/drawing/2014/main" xmlns="" id="{6D53B052-C6C4-3447-C28E-B508693E2B2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3771" t="11665" r="34647" b="9618"/>
          <a:stretch>
            <a:fillRect/>
          </a:stretch>
        </p:blipFill>
        <p:spPr bwMode="auto">
          <a:xfrm>
            <a:off x="550111" y="2020888"/>
            <a:ext cx="310364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2E9054EE-FC76-E02D-30BE-143FF28770DF}"/>
              </a:ext>
            </a:extLst>
          </p:cNvPr>
          <p:cNvSpPr txBox="1"/>
          <p:nvPr/>
        </p:nvSpPr>
        <p:spPr>
          <a:xfrm>
            <a:off x="4424360" y="4564698"/>
            <a:ext cx="5297156" cy="1477328"/>
          </a:xfrm>
          <a:prstGeom prst="rect">
            <a:avLst/>
          </a:prstGeom>
          <a:noFill/>
        </p:spPr>
        <p:txBody>
          <a:bodyPr wrap="square">
            <a:spAutoFit/>
          </a:bodyPr>
          <a:lstStyle/>
          <a:p>
            <a:pPr marL="114300" indent="0">
              <a:buFontTx/>
              <a:buNone/>
              <a:defRPr/>
            </a:pPr>
            <a:r>
              <a:rPr lang="ru-RU" sz="1800" dirty="0">
                <a:cs typeface="Times New Roman" pitchFamily="18" charset="0"/>
              </a:rPr>
              <a:t>Ссылка  на доклад: </a:t>
            </a:r>
            <a:r>
              <a:rPr lang="en-US" sz="1800" b="1" dirty="0">
                <a:solidFill>
                  <a:schemeClr val="accent5">
                    <a:lumMod val="50000"/>
                  </a:schemeClr>
                </a:solidFill>
                <a:cs typeface="Times New Roman" panose="02020603050405020304" pitchFamily="18" charset="0"/>
                <a:hlinkClick r:id="rId3"/>
              </a:rPr>
              <a:t>https://admsurgut.ru/files/materials/files/files6/%D0%9F%D0%A3%D0%91%D0%9B%D0%98%D0%A7%D0%9D%D0%AB%D0%99_%D0%94%D0%9E%D0%9A%D0%9B%D0%90%D0%94_2022-3.pdf</a:t>
            </a:r>
            <a:r>
              <a:rPr lang="ru-RU" sz="1800" b="1" dirty="0">
                <a:solidFill>
                  <a:schemeClr val="accent5">
                    <a:lumMod val="50000"/>
                  </a:schemeClr>
                </a:solidFill>
                <a:cs typeface="Times New Roman" panose="02020603050405020304" pitchFamily="18" charset="0"/>
              </a:rPr>
              <a:t> </a:t>
            </a:r>
            <a:endParaRPr lang="ru-RU" sz="1800" dirty="0">
              <a:solidFill>
                <a:schemeClr val="accent5">
                  <a:lumMod val="50000"/>
                </a:schemeClr>
              </a:solidFill>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9BE95AE1-15A7-E4C7-D4C5-A35FC1DC199B}"/>
              </a:ext>
            </a:extLst>
          </p:cNvPr>
          <p:cNvSpPr/>
          <p:nvPr/>
        </p:nvSpPr>
        <p:spPr>
          <a:xfrm>
            <a:off x="203201" y="0"/>
            <a:ext cx="11785600" cy="1754326"/>
          </a:xfrm>
          <a:prstGeom prst="rect">
            <a:avLst/>
          </a:prstGeom>
          <a:noFill/>
        </p:spPr>
        <p:txBody>
          <a:bodyPr wrap="square" lIns="91440" tIns="45720" rIns="91440" bIns="45720">
            <a:spAutoFit/>
          </a:bodyPr>
          <a:lstStyle/>
          <a:p>
            <a:pPr algn="ct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Доклад о состоянии и перспективах  развития образования города Сургута</a:t>
            </a:r>
            <a:endPar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6066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BA4EA403-C7FD-05F1-6FAF-B5D2F4993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414" y="5193965"/>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9F917B2E-5A33-EA12-A593-A106177318B2}"/>
              </a:ext>
            </a:extLst>
          </p:cNvPr>
          <p:cNvSpPr/>
          <p:nvPr/>
        </p:nvSpPr>
        <p:spPr>
          <a:xfrm>
            <a:off x="2223528" y="3548878"/>
            <a:ext cx="7744941" cy="2369880"/>
          </a:xfrm>
          <a:prstGeom prst="rect">
            <a:avLst/>
          </a:prstGeom>
          <a:noFill/>
        </p:spPr>
        <p:txBody>
          <a:bodyPr wrap="none" lIns="91440" tIns="45720" rIns="91440" bIns="45720">
            <a:spAutoFit/>
          </a:bodyPr>
          <a:lstStyle/>
          <a:p>
            <a:pPr algn="ctr"/>
            <a:r>
              <a:rPr lang="en-US" sz="4000" dirty="0">
                <a:solidFill>
                  <a:srgbClr val="0070C0"/>
                </a:solidFill>
                <a:cs typeface="Times New Roman" pitchFamily="18" charset="0"/>
              </a:rPr>
              <a:t>(</a:t>
            </a:r>
            <a:r>
              <a:rPr lang="ru-RU" sz="4000" u="sng" dirty="0">
                <a:solidFill>
                  <a:schemeClr val="bg1">
                    <a:lumMod val="50000"/>
                  </a:schemeClr>
                </a:solidFill>
                <a:ea typeface="Calibri"/>
                <a:cs typeface="Times New Roman"/>
                <a:hlinkClick r:id="rId3"/>
              </a:rPr>
              <a:t>https://www.surwiki.admsurgut.ru</a:t>
            </a:r>
            <a:r>
              <a:rPr lang="en-US" sz="4000" u="sng" dirty="0">
                <a:solidFill>
                  <a:srgbClr val="0070C0"/>
                </a:solidFill>
                <a:ea typeface="Calibri"/>
                <a:cs typeface="Times New Roman"/>
              </a:rPr>
              <a:t>)</a:t>
            </a:r>
            <a:r>
              <a:rPr lang="ru-RU" sz="8000" dirty="0">
                <a:ea typeface="Calibri"/>
                <a:cs typeface="Times New Roman"/>
              </a:rPr>
              <a:t/>
            </a:r>
            <a:br>
              <a:rPr lang="ru-RU" sz="8000" dirty="0">
                <a:ea typeface="Calibri"/>
                <a:cs typeface="Times New Roman"/>
              </a:rPr>
            </a:br>
            <a:endParaRPr lang="ru-RU" sz="5400" dirty="0"/>
          </a:p>
          <a:p>
            <a:pPr algn="ct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Прямоугольник 5">
            <a:extLst>
              <a:ext uri="{FF2B5EF4-FFF2-40B4-BE49-F238E27FC236}">
                <a16:creationId xmlns:a16="http://schemas.microsoft.com/office/drawing/2014/main" xmlns="" id="{6C66CB82-652E-87F7-2073-3B137C0DC152}"/>
              </a:ext>
            </a:extLst>
          </p:cNvPr>
          <p:cNvSpPr/>
          <p:nvPr/>
        </p:nvSpPr>
        <p:spPr>
          <a:xfrm>
            <a:off x="1587169" y="963555"/>
            <a:ext cx="9017661" cy="2585323"/>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Сайт городского сетевого </a:t>
            </a:r>
          </a:p>
          <a:p>
            <a:pPr algn="ct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педагогического сообщества </a:t>
            </a:r>
          </a:p>
          <a:p>
            <a:pPr algn="ctr"/>
            <a:r>
              <a:rPr lang="ru-RU" sz="54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SurWiki</a:t>
            </a: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 (</a:t>
            </a:r>
            <a:r>
              <a:rPr lang="ru-RU" sz="54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Сурвики</a:t>
            </a:r>
            <a:r>
              <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mn-lt"/>
                <a:cs typeface="Times New Roman" pitchFamily="18" charset="0"/>
              </a:rPr>
              <a:t>)</a:t>
            </a:r>
            <a:r>
              <a:rPr lang="en-US"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cs typeface="Times New Roman" pitchFamily="18" charset="0"/>
              </a:rPr>
              <a:t> </a:t>
            </a:r>
            <a:endParaRPr lang="ru-RU" sz="54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0922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44AD047-C935-E331-4AD2-3C1749790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355" r="30025" b="11703"/>
          <a:stretch>
            <a:fillRect/>
          </a:stretch>
        </p:blipFill>
        <p:spPr bwMode="auto">
          <a:xfrm>
            <a:off x="2560639" y="1569660"/>
            <a:ext cx="7370761" cy="503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a:extLst>
              <a:ext uri="{FF2B5EF4-FFF2-40B4-BE49-F238E27FC236}">
                <a16:creationId xmlns:a16="http://schemas.microsoft.com/office/drawing/2014/main" xmlns="" id="{67725A89-4901-DA8E-839E-43E15C5DC8C3}"/>
              </a:ext>
            </a:extLst>
          </p:cNvPr>
          <p:cNvSpPr/>
          <p:nvPr/>
        </p:nvSpPr>
        <p:spPr>
          <a:xfrm>
            <a:off x="-165100" y="0"/>
            <a:ext cx="12357100" cy="1569660"/>
          </a:xfrm>
          <a:prstGeom prst="rect">
            <a:avLst/>
          </a:prstGeom>
          <a:noFill/>
        </p:spPr>
        <p:txBody>
          <a:bodyPr wrap="square" lIns="91440" tIns="45720" rIns="91440" bIns="45720">
            <a:spAutoFit/>
          </a:bodyPr>
          <a:lstStyle/>
          <a:p>
            <a:pPr algn="ctr"/>
            <a:r>
              <a:rPr lang="ru-RU"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Городское методическое объединение  молодых специалистов города Сургута</a:t>
            </a:r>
          </a:p>
        </p:txBody>
      </p:sp>
    </p:spTree>
    <p:extLst>
      <p:ext uri="{BB962C8B-B14F-4D97-AF65-F5344CB8AC3E}">
        <p14:creationId xmlns:p14="http://schemas.microsoft.com/office/powerpoint/2010/main" val="1098356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xmlns="" id="{ABA777A2-38B2-AA1F-4370-9B96C53AF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88" y="2257425"/>
            <a:ext cx="4176712"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xmlns="" id="{15112E22-E708-F374-B912-7C71156E3E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99274" y="2382837"/>
            <a:ext cx="4632326" cy="4058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a:extLst>
              <a:ext uri="{FF2B5EF4-FFF2-40B4-BE49-F238E27FC236}">
                <a16:creationId xmlns:a16="http://schemas.microsoft.com/office/drawing/2014/main" xmlns="" id="{DCE08476-1AA8-7BAF-262F-42C065905227}"/>
              </a:ext>
            </a:extLst>
          </p:cNvPr>
          <p:cNvSpPr/>
          <p:nvPr/>
        </p:nvSpPr>
        <p:spPr>
          <a:xfrm>
            <a:off x="419100" y="416243"/>
            <a:ext cx="11379200" cy="830997"/>
          </a:xfrm>
          <a:prstGeom prst="rect">
            <a:avLst/>
          </a:prstGeom>
          <a:noFill/>
        </p:spPr>
        <p:txBody>
          <a:bodyPr wrap="square" lIns="91440" tIns="45720" rIns="91440" bIns="45720">
            <a:spAutoFit/>
          </a:bodyPr>
          <a:lstStyle/>
          <a:p>
            <a:pPr algn="ctr"/>
            <a:r>
              <a:rPr lang="ru-RU"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 кем связаться, если возникли вопросы</a:t>
            </a:r>
          </a:p>
        </p:txBody>
      </p:sp>
      <p:sp>
        <p:nvSpPr>
          <p:cNvPr id="7" name="Rectangle 1">
            <a:extLst>
              <a:ext uri="{FF2B5EF4-FFF2-40B4-BE49-F238E27FC236}">
                <a16:creationId xmlns:a16="http://schemas.microsoft.com/office/drawing/2014/main" xmlns="" id="{EBFE3F89-3213-51A1-ABA4-F8F7A6C030A1}"/>
              </a:ext>
            </a:extLst>
          </p:cNvPr>
          <p:cNvSpPr>
            <a:spLocks noChangeArrowheads="1"/>
          </p:cNvSpPr>
          <p:nvPr/>
        </p:nvSpPr>
        <p:spPr bwMode="auto">
          <a:xfrm>
            <a:off x="979488" y="2452688"/>
            <a:ext cx="3362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ko-KR" sz="2400" b="1" u="sng" dirty="0">
                <a:solidFill>
                  <a:srgbClr val="F2F2F2"/>
                </a:solidFill>
                <a:latin typeface="Calibri" panose="020F0502020204030204" pitchFamily="34" charset="0"/>
                <a:ea typeface="돋움" panose="020B0600000101010101" pitchFamily="34" charset="-127"/>
              </a:rPr>
              <a:t>Терешкина Антонина Петровна</a:t>
            </a:r>
            <a:endParaRPr lang="en-US" altLang="ru-RU" sz="2400" b="1" u="sng" dirty="0">
              <a:solidFill>
                <a:srgbClr val="F2F2F2"/>
              </a:solidFill>
              <a:latin typeface="Calibri" panose="020F0502020204030204" pitchFamily="34" charset="0"/>
            </a:endParaRPr>
          </a:p>
        </p:txBody>
      </p:sp>
      <p:sp>
        <p:nvSpPr>
          <p:cNvPr id="9" name="Rectangle 1">
            <a:extLst>
              <a:ext uri="{FF2B5EF4-FFF2-40B4-BE49-F238E27FC236}">
                <a16:creationId xmlns:a16="http://schemas.microsoft.com/office/drawing/2014/main" xmlns="" id="{EA83CE04-909B-2C65-07C3-6BC8F0F68B50}"/>
              </a:ext>
            </a:extLst>
          </p:cNvPr>
          <p:cNvSpPr>
            <a:spLocks noChangeArrowheads="1"/>
          </p:cNvSpPr>
          <p:nvPr/>
        </p:nvSpPr>
        <p:spPr bwMode="auto">
          <a:xfrm>
            <a:off x="7342188" y="2453422"/>
            <a:ext cx="3362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ko-KR" sz="2400" b="1" u="sng" dirty="0" err="1">
                <a:solidFill>
                  <a:srgbClr val="F2F2F2"/>
                </a:solidFill>
                <a:latin typeface="Calibri" panose="020F0502020204030204" pitchFamily="34" charset="0"/>
                <a:ea typeface="돋움" panose="020B0600000101010101" pitchFamily="34" charset="-127"/>
              </a:rPr>
              <a:t>Старакорова</a:t>
            </a:r>
            <a:r>
              <a:rPr lang="ru-RU" altLang="ko-KR" sz="2400" b="1" u="sng" dirty="0">
                <a:solidFill>
                  <a:srgbClr val="F2F2F2"/>
                </a:solidFill>
                <a:latin typeface="Calibri" panose="020F0502020204030204" pitchFamily="34" charset="0"/>
                <a:ea typeface="돋움" panose="020B0600000101010101" pitchFamily="34" charset="-127"/>
              </a:rPr>
              <a:t> Юлия Михайловна</a:t>
            </a:r>
            <a:endParaRPr lang="en-US" altLang="ru-RU" sz="2400" b="1" u="sng" dirty="0">
              <a:solidFill>
                <a:srgbClr val="F2F2F2"/>
              </a:solidFill>
              <a:latin typeface="Calibri" panose="020F0502020204030204" pitchFamily="34" charset="0"/>
            </a:endParaRPr>
          </a:p>
        </p:txBody>
      </p:sp>
      <p:sp>
        <p:nvSpPr>
          <p:cNvPr id="10" name="Rectangle 19">
            <a:extLst>
              <a:ext uri="{FF2B5EF4-FFF2-40B4-BE49-F238E27FC236}">
                <a16:creationId xmlns:a16="http://schemas.microsoft.com/office/drawing/2014/main" xmlns="" id="{185EE27C-589C-5635-0623-E4E40D9923D8}"/>
              </a:ext>
            </a:extLst>
          </p:cNvPr>
          <p:cNvSpPr>
            <a:spLocks noChangeArrowheads="1"/>
          </p:cNvSpPr>
          <p:nvPr/>
        </p:nvSpPr>
        <p:spPr bwMode="auto">
          <a:xfrm>
            <a:off x="995363" y="3268663"/>
            <a:ext cx="307181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82600" algn="l"/>
              </a:tabLst>
              <a:defRPr sz="3200">
                <a:solidFill>
                  <a:schemeClr val="tx1"/>
                </a:solidFill>
                <a:latin typeface="Arial" panose="020B0604020202020204" pitchFamily="34" charset="0"/>
              </a:defRPr>
            </a:lvl1pPr>
            <a:lvl2pPr marL="742950" indent="-285750">
              <a:spcBef>
                <a:spcPct val="20000"/>
              </a:spcBef>
              <a:buChar char="–"/>
              <a:tabLst>
                <a:tab pos="482600" algn="l"/>
              </a:tabLst>
              <a:defRPr sz="2800">
                <a:solidFill>
                  <a:schemeClr val="tx1"/>
                </a:solidFill>
                <a:latin typeface="Arial" panose="020B0604020202020204" pitchFamily="34" charset="0"/>
              </a:defRPr>
            </a:lvl2pPr>
            <a:lvl3pPr marL="1143000" indent="-228600">
              <a:spcBef>
                <a:spcPct val="20000"/>
              </a:spcBef>
              <a:buChar char="•"/>
              <a:tabLst>
                <a:tab pos="482600" algn="l"/>
              </a:tabLst>
              <a:defRPr sz="2400">
                <a:solidFill>
                  <a:schemeClr val="tx1"/>
                </a:solidFill>
                <a:latin typeface="Arial" panose="020B0604020202020204" pitchFamily="34" charset="0"/>
              </a:defRPr>
            </a:lvl3pPr>
            <a:lvl4pPr marL="1600200" indent="-228600">
              <a:spcBef>
                <a:spcPct val="20000"/>
              </a:spcBef>
              <a:buChar char="–"/>
              <a:tabLst>
                <a:tab pos="482600" algn="l"/>
              </a:tabLst>
              <a:defRPr sz="2000">
                <a:solidFill>
                  <a:schemeClr val="tx1"/>
                </a:solidFill>
                <a:latin typeface="Arial" panose="020B0604020202020204" pitchFamily="34" charset="0"/>
              </a:defRPr>
            </a:lvl4pPr>
            <a:lvl5pPr marL="2057400" indent="-228600">
              <a:spcBef>
                <a:spcPct val="20000"/>
              </a:spcBef>
              <a:buChar char="»"/>
              <a:tabLst>
                <a:tab pos="482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9pPr>
          </a:lstStyle>
          <a:p>
            <a:pPr algn="just" eaLnBrk="1" hangingPunct="1">
              <a:spcBef>
                <a:spcPct val="0"/>
              </a:spcBef>
              <a:buFontTx/>
              <a:buNone/>
            </a:pPr>
            <a:r>
              <a:rPr lang="ru-RU" altLang="ko-KR" sz="1800" dirty="0">
                <a:solidFill>
                  <a:srgbClr val="000000"/>
                </a:solidFill>
                <a:latin typeface="Calibri" panose="020F0502020204030204" pitchFamily="34" charset="0"/>
                <a:ea typeface="돋움" panose="020B0600000101010101" pitchFamily="34" charset="-127"/>
              </a:rPr>
              <a:t>методист </a:t>
            </a:r>
          </a:p>
          <a:p>
            <a:pPr eaLnBrk="1" hangingPunct="1">
              <a:spcBef>
                <a:spcPct val="0"/>
              </a:spcBef>
              <a:buFontTx/>
              <a:buNone/>
            </a:pPr>
            <a:r>
              <a:rPr lang="ru-RU" altLang="ko-KR" sz="1800" dirty="0">
                <a:solidFill>
                  <a:srgbClr val="000000"/>
                </a:solidFill>
                <a:latin typeface="Calibri" panose="020F0502020204030204" pitchFamily="34" charset="0"/>
                <a:ea typeface="돋움" panose="020B0600000101010101" pitchFamily="34" charset="-127"/>
              </a:rPr>
              <a:t>МАУ «Информационно-методический центр»</a:t>
            </a:r>
          </a:p>
          <a:p>
            <a:pPr algn="just" eaLnBrk="1" hangingPunct="1">
              <a:spcBef>
                <a:spcPct val="0"/>
              </a:spcBef>
              <a:buFontTx/>
              <a:buNone/>
            </a:pPr>
            <a:endParaRPr lang="ru-RU" altLang="ko-KR" sz="1800" dirty="0">
              <a:solidFill>
                <a:srgbClr val="000000"/>
              </a:solidFill>
              <a:latin typeface="Calibri" panose="020F0502020204030204" pitchFamily="34" charset="0"/>
              <a:ea typeface="돋움" panose="020B0600000101010101" pitchFamily="34" charset="-127"/>
            </a:endParaRPr>
          </a:p>
          <a:p>
            <a:pPr eaLnBrk="1" hangingPunct="1">
              <a:spcBef>
                <a:spcPct val="0"/>
              </a:spcBef>
              <a:spcAft>
                <a:spcPts val="600"/>
              </a:spcAft>
              <a:buFontTx/>
              <a:buNone/>
            </a:pPr>
            <a:r>
              <a:rPr lang="ru-RU" altLang="ko-KR" sz="1800" b="1" dirty="0">
                <a:solidFill>
                  <a:srgbClr val="000000"/>
                </a:solidFill>
                <a:latin typeface="Calibri" panose="020F0502020204030204" pitchFamily="34" charset="0"/>
                <a:ea typeface="돋움" panose="020B0600000101010101" pitchFamily="34" charset="-127"/>
              </a:rPr>
              <a:t>Контактные телефоны: </a:t>
            </a:r>
            <a:r>
              <a:rPr lang="ru-RU" altLang="ko-KR" sz="1800" dirty="0">
                <a:solidFill>
                  <a:srgbClr val="000000"/>
                </a:solidFill>
                <a:latin typeface="Calibri" panose="020F0502020204030204" pitchFamily="34" charset="0"/>
                <a:ea typeface="돋움" panose="020B0600000101010101" pitchFamily="34" charset="-127"/>
              </a:rPr>
              <a:t/>
            </a:r>
            <a:br>
              <a:rPr lang="ru-RU" altLang="ko-KR" sz="1800" dirty="0">
                <a:solidFill>
                  <a:srgbClr val="000000"/>
                </a:solidFill>
                <a:latin typeface="Calibri" panose="020F0502020204030204" pitchFamily="34" charset="0"/>
                <a:ea typeface="돋움" panose="020B0600000101010101" pitchFamily="34" charset="-127"/>
              </a:rPr>
            </a:br>
            <a:r>
              <a:rPr lang="ru-RU" altLang="ko-KR" sz="1800" dirty="0">
                <a:solidFill>
                  <a:srgbClr val="000000"/>
                </a:solidFill>
                <a:latin typeface="Calibri" panose="020F0502020204030204" pitchFamily="34" charset="0"/>
                <a:ea typeface="돋움" panose="020B0600000101010101" pitchFamily="34" charset="-127"/>
              </a:rPr>
              <a:t>52-56-70, 8(912)8177802</a:t>
            </a:r>
          </a:p>
          <a:p>
            <a:pPr algn="just" eaLnBrk="1" hangingPunct="1">
              <a:spcBef>
                <a:spcPct val="0"/>
              </a:spcBef>
              <a:buFontTx/>
              <a:buNone/>
            </a:pPr>
            <a:r>
              <a:rPr lang="ru-RU" altLang="ko-KR" sz="1800" b="1" dirty="0">
                <a:solidFill>
                  <a:srgbClr val="000000"/>
                </a:solidFill>
                <a:latin typeface="Calibri" panose="020F0502020204030204" pitchFamily="34" charset="0"/>
                <a:ea typeface="돋움" panose="020B0600000101010101" pitchFamily="34" charset="-127"/>
              </a:rPr>
              <a:t>Адрес электронной почты:</a:t>
            </a:r>
          </a:p>
          <a:p>
            <a:pPr algn="just" eaLnBrk="1" hangingPunct="1">
              <a:spcBef>
                <a:spcPct val="0"/>
              </a:spcBef>
              <a:buFontTx/>
              <a:buNone/>
            </a:pPr>
            <a:r>
              <a:rPr lang="en-US" altLang="ko-KR" sz="1800" dirty="0">
                <a:solidFill>
                  <a:srgbClr val="000000"/>
                </a:solidFill>
                <a:latin typeface="Calibri" panose="020F0502020204030204" pitchFamily="34" charset="0"/>
                <a:ea typeface="돋움" panose="020B0600000101010101" pitchFamily="34" charset="-127"/>
              </a:rPr>
              <a:t>Tereshkina_ap@admsurgut.ru</a:t>
            </a:r>
          </a:p>
        </p:txBody>
      </p:sp>
      <p:sp>
        <p:nvSpPr>
          <p:cNvPr id="11" name="Rectangle 19">
            <a:extLst>
              <a:ext uri="{FF2B5EF4-FFF2-40B4-BE49-F238E27FC236}">
                <a16:creationId xmlns:a16="http://schemas.microsoft.com/office/drawing/2014/main" xmlns="" id="{BB704517-5545-3A95-80BB-F2390FAE14CD}"/>
              </a:ext>
            </a:extLst>
          </p:cNvPr>
          <p:cNvSpPr>
            <a:spLocks noChangeArrowheads="1"/>
          </p:cNvSpPr>
          <p:nvPr/>
        </p:nvSpPr>
        <p:spPr bwMode="auto">
          <a:xfrm>
            <a:off x="7487443" y="3364648"/>
            <a:ext cx="307181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482600" algn="l"/>
              </a:tabLst>
              <a:defRPr sz="3200">
                <a:solidFill>
                  <a:schemeClr val="tx1"/>
                </a:solidFill>
                <a:latin typeface="Arial" panose="020B0604020202020204" pitchFamily="34" charset="0"/>
              </a:defRPr>
            </a:lvl1pPr>
            <a:lvl2pPr marL="742950" indent="-285750">
              <a:spcBef>
                <a:spcPct val="20000"/>
              </a:spcBef>
              <a:buChar char="–"/>
              <a:tabLst>
                <a:tab pos="482600" algn="l"/>
              </a:tabLst>
              <a:defRPr sz="2800">
                <a:solidFill>
                  <a:schemeClr val="tx1"/>
                </a:solidFill>
                <a:latin typeface="Arial" panose="020B0604020202020204" pitchFamily="34" charset="0"/>
              </a:defRPr>
            </a:lvl2pPr>
            <a:lvl3pPr marL="1143000" indent="-228600">
              <a:spcBef>
                <a:spcPct val="20000"/>
              </a:spcBef>
              <a:buChar char="•"/>
              <a:tabLst>
                <a:tab pos="482600" algn="l"/>
              </a:tabLst>
              <a:defRPr sz="2400">
                <a:solidFill>
                  <a:schemeClr val="tx1"/>
                </a:solidFill>
                <a:latin typeface="Arial" panose="020B0604020202020204" pitchFamily="34" charset="0"/>
              </a:defRPr>
            </a:lvl3pPr>
            <a:lvl4pPr marL="1600200" indent="-228600">
              <a:spcBef>
                <a:spcPct val="20000"/>
              </a:spcBef>
              <a:buChar char="–"/>
              <a:tabLst>
                <a:tab pos="482600" algn="l"/>
              </a:tabLst>
              <a:defRPr sz="2000">
                <a:solidFill>
                  <a:schemeClr val="tx1"/>
                </a:solidFill>
                <a:latin typeface="Arial" panose="020B0604020202020204" pitchFamily="34" charset="0"/>
              </a:defRPr>
            </a:lvl4pPr>
            <a:lvl5pPr marL="2057400" indent="-228600">
              <a:spcBef>
                <a:spcPct val="20000"/>
              </a:spcBef>
              <a:buChar char="»"/>
              <a:tabLst>
                <a:tab pos="482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482600" algn="l"/>
              </a:tabLst>
              <a:defRPr sz="2000">
                <a:solidFill>
                  <a:schemeClr val="tx1"/>
                </a:solidFill>
                <a:latin typeface="Arial" panose="020B0604020202020204" pitchFamily="34" charset="0"/>
              </a:defRPr>
            </a:lvl9pPr>
          </a:lstStyle>
          <a:p>
            <a:pPr eaLnBrk="1" hangingPunct="1">
              <a:spcBef>
                <a:spcPct val="0"/>
              </a:spcBef>
              <a:buFontTx/>
              <a:buNone/>
            </a:pPr>
            <a:r>
              <a:rPr lang="ru-RU" altLang="ko-KR" sz="1800" dirty="0">
                <a:solidFill>
                  <a:srgbClr val="000000"/>
                </a:solidFill>
                <a:latin typeface="Calibri" panose="020F0502020204030204" pitchFamily="34" charset="0"/>
                <a:ea typeface="돋움" panose="020B0600000101010101" pitchFamily="34" charset="-127"/>
              </a:rPr>
              <a:t>руководитель городского методического объединения молодых специалистов</a:t>
            </a:r>
          </a:p>
          <a:p>
            <a:pPr algn="just" eaLnBrk="1" hangingPunct="1">
              <a:spcBef>
                <a:spcPct val="0"/>
              </a:spcBef>
              <a:buFontTx/>
              <a:buNone/>
            </a:pPr>
            <a:endParaRPr lang="ru-RU" altLang="ko-KR" sz="1800" dirty="0">
              <a:solidFill>
                <a:srgbClr val="000000"/>
              </a:solidFill>
              <a:latin typeface="Calibri" panose="020F0502020204030204" pitchFamily="34" charset="0"/>
              <a:ea typeface="돋움" panose="020B0600000101010101" pitchFamily="34" charset="-127"/>
            </a:endParaRPr>
          </a:p>
          <a:p>
            <a:pPr eaLnBrk="1" hangingPunct="1">
              <a:spcBef>
                <a:spcPct val="0"/>
              </a:spcBef>
              <a:spcAft>
                <a:spcPts val="600"/>
              </a:spcAft>
              <a:buFontTx/>
              <a:buNone/>
            </a:pPr>
            <a:r>
              <a:rPr lang="ru-RU" altLang="ko-KR" sz="1800" b="1" dirty="0">
                <a:solidFill>
                  <a:srgbClr val="000000"/>
                </a:solidFill>
                <a:latin typeface="Calibri" panose="020F0502020204030204" pitchFamily="34" charset="0"/>
                <a:ea typeface="돋움" panose="020B0600000101010101" pitchFamily="34" charset="-127"/>
              </a:rPr>
              <a:t>Контактные телефоны: </a:t>
            </a:r>
            <a:r>
              <a:rPr lang="ru-RU" altLang="ko-KR" sz="1800" dirty="0">
                <a:solidFill>
                  <a:srgbClr val="000000"/>
                </a:solidFill>
                <a:latin typeface="Calibri" panose="020F0502020204030204" pitchFamily="34" charset="0"/>
                <a:ea typeface="돋움" panose="020B0600000101010101" pitchFamily="34" charset="-127"/>
              </a:rPr>
              <a:t/>
            </a:r>
            <a:br>
              <a:rPr lang="ru-RU" altLang="ko-KR" sz="1800" dirty="0">
                <a:solidFill>
                  <a:srgbClr val="000000"/>
                </a:solidFill>
                <a:latin typeface="Calibri" panose="020F0502020204030204" pitchFamily="34" charset="0"/>
                <a:ea typeface="돋움" panose="020B0600000101010101" pitchFamily="34" charset="-127"/>
              </a:rPr>
            </a:br>
            <a:r>
              <a:rPr lang="ru-RU" altLang="ko-KR" sz="1800" dirty="0">
                <a:solidFill>
                  <a:srgbClr val="000000"/>
                </a:solidFill>
                <a:latin typeface="Calibri" panose="020F0502020204030204" pitchFamily="34" charset="0"/>
                <a:ea typeface="돋움" panose="020B0600000101010101" pitchFamily="34" charset="-127"/>
              </a:rPr>
              <a:t>8(9</a:t>
            </a:r>
            <a:r>
              <a:rPr lang="en-US" altLang="ko-KR" sz="1800" dirty="0">
                <a:solidFill>
                  <a:srgbClr val="000000"/>
                </a:solidFill>
                <a:latin typeface="Calibri" panose="020F0502020204030204" pitchFamily="34" charset="0"/>
                <a:ea typeface="돋움" panose="020B0600000101010101" pitchFamily="34" charset="-127"/>
              </a:rPr>
              <a:t>09</a:t>
            </a:r>
            <a:r>
              <a:rPr lang="ru-RU" altLang="ko-KR" sz="1800" dirty="0">
                <a:solidFill>
                  <a:srgbClr val="000000"/>
                </a:solidFill>
                <a:latin typeface="Calibri" panose="020F0502020204030204" pitchFamily="34" charset="0"/>
                <a:ea typeface="돋움" panose="020B0600000101010101" pitchFamily="34" charset="-127"/>
              </a:rPr>
              <a:t>)</a:t>
            </a:r>
            <a:r>
              <a:rPr lang="en-US" altLang="ko-KR" sz="1800" dirty="0">
                <a:solidFill>
                  <a:srgbClr val="000000"/>
                </a:solidFill>
                <a:latin typeface="Calibri" panose="020F0502020204030204" pitchFamily="34" charset="0"/>
                <a:ea typeface="돋움" panose="020B0600000101010101" pitchFamily="34" charset="-127"/>
              </a:rPr>
              <a:t>0335978</a:t>
            </a:r>
            <a:endParaRPr lang="ru-RU" altLang="ko-KR" sz="1800" dirty="0">
              <a:solidFill>
                <a:srgbClr val="000000"/>
              </a:solidFill>
              <a:latin typeface="Calibri" panose="020F0502020204030204" pitchFamily="34" charset="0"/>
              <a:ea typeface="돋움" panose="020B0600000101010101" pitchFamily="34" charset="-127"/>
            </a:endParaRPr>
          </a:p>
          <a:p>
            <a:pPr algn="just" eaLnBrk="1" hangingPunct="1">
              <a:spcBef>
                <a:spcPct val="0"/>
              </a:spcBef>
              <a:spcAft>
                <a:spcPts val="600"/>
              </a:spcAft>
              <a:buFontTx/>
              <a:buNone/>
            </a:pPr>
            <a:r>
              <a:rPr lang="ru-RU" altLang="ko-KR" sz="1800" b="1" dirty="0">
                <a:solidFill>
                  <a:srgbClr val="000000"/>
                </a:solidFill>
                <a:latin typeface="Calibri" panose="020F0502020204030204" pitchFamily="34" charset="0"/>
                <a:ea typeface="돋움" panose="020B0600000101010101" pitchFamily="34" charset="-127"/>
              </a:rPr>
              <a:t>Адрес электронной почты:</a:t>
            </a:r>
          </a:p>
          <a:p>
            <a:pPr algn="just" eaLnBrk="1" hangingPunct="1">
              <a:spcBef>
                <a:spcPct val="0"/>
              </a:spcBef>
              <a:buFontTx/>
              <a:buNone/>
            </a:pPr>
            <a:r>
              <a:rPr lang="en-US" altLang="ko-KR" sz="1800" dirty="0">
                <a:solidFill>
                  <a:srgbClr val="000000"/>
                </a:solidFill>
                <a:latin typeface="Calibri" panose="020F0502020204030204" pitchFamily="34" charset="0"/>
                <a:ea typeface="돋움" panose="020B0600000101010101" pitchFamily="34" charset="-127"/>
              </a:rPr>
              <a:t>yuliai97@mail.ru</a:t>
            </a:r>
          </a:p>
        </p:txBody>
      </p:sp>
    </p:spTree>
    <p:extLst>
      <p:ext uri="{BB962C8B-B14F-4D97-AF65-F5344CB8AC3E}">
        <p14:creationId xmlns:p14="http://schemas.microsoft.com/office/powerpoint/2010/main" val="3146479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2669</TotalTime>
  <Words>415</Words>
  <Application>Microsoft Office PowerPoint</Application>
  <PresentationFormat>Произвольный</PresentationFormat>
  <Paragraphs>95</Paragraphs>
  <Slides>10</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10</vt:i4>
      </vt:variant>
    </vt:vector>
  </HeadingPairs>
  <TitlesOfParts>
    <vt:vector size="12" baseType="lpstr">
      <vt:lpstr>Тема Office</vt:lpstr>
      <vt:lpstr>1_Тема Office</vt:lpstr>
      <vt:lpstr>Департамент образования Администрации города Сургутская городская организация Профсоюза работников народного образования и науки РФ Муниципальное автономное учреждение «Информационно-методический центр»    </vt:lpstr>
      <vt:lpstr>Презентация PowerPoint</vt:lpstr>
      <vt:lpstr>Презентация PowerPoint</vt:lpstr>
      <vt:lpstr>Департамент образования Администрации города Сургутская городская организация Профсоюза работников народного образования и науки РФ Муниципальное автономное учреждение «Информационно-методический центр»    </vt:lpstr>
      <vt:lpstr>Презентация PowerPoint</vt:lpstr>
      <vt:lpstr>Презентация PowerPoint</vt:lpstr>
      <vt:lpstr>Презентация PowerPoint</vt:lpstr>
      <vt:lpstr>Презентация PowerPoint</vt:lpstr>
      <vt:lpstr>Презентация PowerPoint</vt:lpstr>
      <vt:lpstr>Департамент образования Администрации города Сургутская городская организация Профсоюза работников народного образования и науки РФ Муниципальное автономное учреждение «Информационно-методический центр»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Департамент образования Администрации города    Сургутская городская организация Профсоюза работников народного образования и науки РФ    Муниципальное казенное учреждение «Управление дошкольными образовательными учреждениями»    Муниципальное казенное учреждение «Центр диагностики и консультирования»    Муниципальное автономное учреждение «Информационно-методический центр»</dc:title>
  <dc:creator>gai8</dc:creator>
  <cp:lastModifiedBy>Лариса Хакимовна Раимбакиева</cp:lastModifiedBy>
  <cp:revision>30</cp:revision>
  <dcterms:created xsi:type="dcterms:W3CDTF">2021-09-14T05:42:26Z</dcterms:created>
  <dcterms:modified xsi:type="dcterms:W3CDTF">2022-09-28T05:11:11Z</dcterms:modified>
</cp:coreProperties>
</file>