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26" r:id="rId5"/>
    <p:sldId id="327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323" r:id="rId14"/>
    <p:sldId id="274" r:id="rId15"/>
    <p:sldId id="275" r:id="rId16"/>
    <p:sldId id="276" r:id="rId17"/>
    <p:sldId id="325" r:id="rId18"/>
    <p:sldId id="277" r:id="rId19"/>
    <p:sldId id="278" r:id="rId20"/>
    <p:sldId id="281" r:id="rId21"/>
    <p:sldId id="285" r:id="rId22"/>
    <p:sldId id="333" r:id="rId23"/>
    <p:sldId id="310" r:id="rId24"/>
    <p:sldId id="311" r:id="rId25"/>
    <p:sldId id="312" r:id="rId26"/>
    <p:sldId id="296" r:id="rId27"/>
    <p:sldId id="314" r:id="rId28"/>
    <p:sldId id="316" r:id="rId29"/>
    <p:sldId id="301" r:id="rId30"/>
    <p:sldId id="334" r:id="rId31"/>
    <p:sldId id="303" r:id="rId32"/>
    <p:sldId id="305" r:id="rId33"/>
  </p:sldIdLst>
  <p:sldSz cx="9144000" cy="5715000" type="screen16x10"/>
  <p:notesSz cx="9144000" cy="571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558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41247"/>
            <a:ext cx="828040" cy="216535"/>
          </a:xfrm>
          <a:custGeom>
            <a:avLst/>
            <a:gdLst/>
            <a:ahLst/>
            <a:cxnLst/>
            <a:rect l="l" t="t" r="r" b="b"/>
            <a:pathLst>
              <a:path w="828040" h="216534">
                <a:moveTo>
                  <a:pt x="0" y="216026"/>
                </a:moveTo>
                <a:lnTo>
                  <a:pt x="827582" y="216026"/>
                </a:lnTo>
                <a:lnTo>
                  <a:pt x="827582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solidFill>
            <a:srgbClr val="416A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755573" cy="98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26463" y="0"/>
            <a:ext cx="1545336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432304" y="0"/>
            <a:ext cx="1045464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938272" y="0"/>
            <a:ext cx="557936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246120" y="326136"/>
            <a:ext cx="277063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77255" y="326136"/>
            <a:ext cx="1101852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039611" y="326136"/>
            <a:ext cx="658367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0571" y="-46786"/>
            <a:ext cx="7102856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16A6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E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6A6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46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E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6A6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E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41247"/>
            <a:ext cx="828040" cy="216535"/>
          </a:xfrm>
          <a:custGeom>
            <a:avLst/>
            <a:gdLst/>
            <a:ahLst/>
            <a:cxnLst/>
            <a:rect l="l" t="t" r="r" b="b"/>
            <a:pathLst>
              <a:path w="828040" h="216534">
                <a:moveTo>
                  <a:pt x="0" y="216026"/>
                </a:moveTo>
                <a:lnTo>
                  <a:pt x="827582" y="216026"/>
                </a:lnTo>
                <a:lnTo>
                  <a:pt x="827582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solidFill>
            <a:srgbClr val="416A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755573" cy="98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6A6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E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E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010" y="-46786"/>
            <a:ext cx="7713979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16A6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386" y="1134973"/>
            <a:ext cx="8085226" cy="3714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46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16216" y="5373050"/>
            <a:ext cx="1673225" cy="18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81AE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hyperlink" Target="http://www.fipi.ru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9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973" y="604265"/>
            <a:ext cx="54946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/>
          </a:p>
        </p:txBody>
      </p:sp>
      <p:sp>
        <p:nvSpPr>
          <p:cNvPr id="5" name="object 5"/>
          <p:cNvSpPr/>
          <p:nvPr/>
        </p:nvSpPr>
        <p:spPr>
          <a:xfrm>
            <a:off x="899591" y="1008126"/>
            <a:ext cx="8244840" cy="0"/>
          </a:xfrm>
          <a:custGeom>
            <a:avLst/>
            <a:gdLst/>
            <a:ahLst/>
            <a:cxnLst/>
            <a:rect l="l" t="t" r="r" b="b"/>
            <a:pathLst>
              <a:path w="8244840">
                <a:moveTo>
                  <a:pt x="0" y="0"/>
                </a:moveTo>
                <a:lnTo>
                  <a:pt x="8244408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54075" cy="1206500"/>
          </a:xfrm>
          <a:custGeom>
            <a:avLst/>
            <a:gdLst/>
            <a:ahLst/>
            <a:cxnLst/>
            <a:rect l="l" t="t" r="r" b="b"/>
            <a:pathLst>
              <a:path w="854075" h="1206500">
                <a:moveTo>
                  <a:pt x="0" y="1206119"/>
                </a:moveTo>
                <a:lnTo>
                  <a:pt x="853478" y="1206119"/>
                </a:lnTo>
                <a:lnTo>
                  <a:pt x="85347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72450" y="0"/>
            <a:ext cx="971550" cy="121285"/>
          </a:xfrm>
          <a:custGeom>
            <a:avLst/>
            <a:gdLst/>
            <a:ahLst/>
            <a:cxnLst/>
            <a:rect l="l" t="t" r="r" b="b"/>
            <a:pathLst>
              <a:path w="971550" h="121285">
                <a:moveTo>
                  <a:pt x="0" y="121158"/>
                </a:moveTo>
                <a:lnTo>
                  <a:pt x="971550" y="121158"/>
                </a:lnTo>
                <a:lnTo>
                  <a:pt x="971550" y="0"/>
                </a:lnTo>
                <a:lnTo>
                  <a:pt x="0" y="0"/>
                </a:lnTo>
                <a:lnTo>
                  <a:pt x="0" y="121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72450" y="697230"/>
            <a:ext cx="972185" cy="288290"/>
          </a:xfrm>
          <a:custGeom>
            <a:avLst/>
            <a:gdLst/>
            <a:ahLst/>
            <a:cxnLst/>
            <a:rect l="l" t="t" r="r" b="b"/>
            <a:pathLst>
              <a:path w="972184" h="288290">
                <a:moveTo>
                  <a:pt x="0" y="288036"/>
                </a:moveTo>
                <a:lnTo>
                  <a:pt x="971600" y="288036"/>
                </a:lnTo>
                <a:lnTo>
                  <a:pt x="9716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305768"/>
            <a:ext cx="9144000" cy="409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4370" y="2016074"/>
            <a:ext cx="775779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Arial"/>
                <a:cs typeface="Arial"/>
              </a:rPr>
              <a:t>Методика </a:t>
            </a:r>
            <a:r>
              <a:rPr sz="2800" b="1" spc="-15" dirty="0">
                <a:latin typeface="Arial"/>
                <a:cs typeface="Arial"/>
              </a:rPr>
              <a:t>проверки </a:t>
            </a:r>
            <a:r>
              <a:rPr sz="2800" b="1" spc="-5" dirty="0">
                <a:latin typeface="Arial"/>
                <a:cs typeface="Arial"/>
              </a:rPr>
              <a:t>и оценки </a:t>
            </a:r>
            <a:r>
              <a:rPr sz="2800" b="1" spc="-10" dirty="0">
                <a:latin typeface="Arial"/>
                <a:cs typeface="Arial"/>
              </a:rPr>
              <a:t>заданий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с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развернутым </a:t>
            </a:r>
            <a:r>
              <a:rPr sz="2800" b="1" spc="-35" dirty="0">
                <a:latin typeface="Arial"/>
                <a:cs typeface="Arial"/>
              </a:rPr>
              <a:t>ответом: </a:t>
            </a:r>
            <a:r>
              <a:rPr sz="2800" b="1" spc="-10" dirty="0">
                <a:latin typeface="Arial"/>
                <a:cs typeface="Arial"/>
              </a:rPr>
              <a:t>задание </a:t>
            </a:r>
            <a:r>
              <a:rPr sz="2800" b="1" dirty="0">
                <a:latin typeface="Arial"/>
                <a:cs typeface="Arial"/>
              </a:rPr>
              <a:t>39 </a:t>
            </a:r>
            <a:r>
              <a:rPr sz="2800" b="1" spc="-5" dirty="0">
                <a:latin typeface="Arial"/>
                <a:cs typeface="Arial"/>
              </a:rPr>
              <a:t>– </a:t>
            </a:r>
            <a:r>
              <a:rPr sz="2800" b="1" spc="-10" dirty="0">
                <a:latin typeface="Arial"/>
                <a:cs typeface="Arial"/>
              </a:rPr>
              <a:t>личное  письмо.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609600" y="-46786"/>
            <a:ext cx="97535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    </a:t>
            </a: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sp>
        <p:nvSpPr>
          <p:cNvPr id="11" name="object 11"/>
          <p:cNvSpPr/>
          <p:nvPr/>
        </p:nvSpPr>
        <p:spPr>
          <a:xfrm>
            <a:off x="76200" y="4283964"/>
            <a:ext cx="652272" cy="659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970711"/>
            <a:ext cx="8722360" cy="32812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07100"/>
              </a:lnSpc>
              <a:spcBef>
                <a:spcPts val="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Аспект 3. </a:t>
            </a:r>
            <a:r>
              <a:rPr sz="3200" spc="-5" dirty="0">
                <a:latin typeface="Arial Narrow"/>
                <a:cs typeface="Arial Narrow"/>
              </a:rPr>
              <a:t>Ответ </a:t>
            </a:r>
            <a:r>
              <a:rPr sz="3200" dirty="0">
                <a:latin typeface="Arial Narrow"/>
                <a:cs typeface="Arial Narrow"/>
              </a:rPr>
              <a:t>на вопрос о </a:t>
            </a:r>
            <a:r>
              <a:rPr sz="3200" spc="-5" dirty="0">
                <a:latin typeface="Arial Narrow"/>
                <a:cs typeface="Arial Narrow"/>
              </a:rPr>
              <a:t>том, каково отношение  родителей автора письма </a:t>
            </a:r>
            <a:r>
              <a:rPr sz="3200" dirty="0">
                <a:latin typeface="Arial Narrow"/>
                <a:cs typeface="Arial Narrow"/>
              </a:rPr>
              <a:t>к </a:t>
            </a:r>
            <a:r>
              <a:rPr sz="3200" spc="-5" dirty="0">
                <a:latin typeface="Arial Narrow"/>
                <a:cs typeface="Arial Narrow"/>
              </a:rPr>
              <a:t>его хобби </a:t>
            </a:r>
            <a:r>
              <a:rPr sz="3200" dirty="0">
                <a:latin typeface="Arial Narrow"/>
                <a:cs typeface="Arial Narrow"/>
              </a:rPr>
              <a:t>и </a:t>
            </a:r>
            <a:r>
              <a:rPr sz="3200" spc="-5" dirty="0">
                <a:latin typeface="Arial Narrow"/>
                <a:cs typeface="Arial Narrow"/>
              </a:rPr>
              <a:t>интересам,  </a:t>
            </a:r>
            <a:r>
              <a:rPr sz="3200" dirty="0" err="1" smtClean="0">
                <a:latin typeface="Arial Narrow"/>
                <a:cs typeface="Arial Narrow"/>
              </a:rPr>
              <a:t>дан</a:t>
            </a:r>
            <a:r>
              <a:rPr lang="ru-RU" sz="3200" dirty="0" smtClean="0">
                <a:latin typeface="Arial Narrow"/>
                <a:cs typeface="Arial Narrow"/>
              </a:rPr>
              <a:t>?</a:t>
            </a:r>
            <a:endParaRPr sz="3200" dirty="0">
              <a:latin typeface="Arial Narrow"/>
              <a:cs typeface="Arial Narrow"/>
            </a:endParaRPr>
          </a:p>
          <a:p>
            <a:pPr marL="321945">
              <a:lnSpc>
                <a:spcPct val="100000"/>
              </a:lnSpc>
              <a:spcBef>
                <a:spcPts val="1675"/>
              </a:spcBef>
            </a:pPr>
            <a:r>
              <a:rPr sz="2200" i="1" spc="-5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What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is your </a:t>
            </a:r>
            <a:r>
              <a:rPr sz="2400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parents’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attitude to your hobbies and</a:t>
            </a:r>
            <a:r>
              <a:rPr sz="2400" i="1" spc="-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interests?</a:t>
            </a:r>
            <a:r>
              <a:rPr sz="2200" i="1" spc="-10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355600" marR="450850" indent="-342900">
              <a:lnSpc>
                <a:spcPct val="107200"/>
              </a:lnSpc>
              <a:spcBef>
                <a:spcPts val="141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My parents are content with my hobbies as long as they  </a:t>
            </a:r>
            <a:r>
              <a:rPr sz="2800" i="1" dirty="0">
                <a:latin typeface="Times New Roman"/>
                <a:cs typeface="Times New Roman"/>
              </a:rPr>
              <a:t>don’t </a:t>
            </a:r>
            <a:r>
              <a:rPr sz="2800" i="1" spc="-5" dirty="0">
                <a:latin typeface="Times New Roman"/>
                <a:cs typeface="Times New Roman"/>
              </a:rPr>
              <a:t>affect my education</a:t>
            </a:r>
            <a:r>
              <a:rPr sz="2800" i="1" spc="-7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process</a:t>
            </a:r>
            <a:r>
              <a:rPr sz="2800" i="1" spc="-5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4800" y="-46786"/>
            <a:ext cx="8686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3590" marR="5080" indent="-3185795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       </a:t>
            </a:r>
            <a:r>
              <a:rPr dirty="0" err="1" smtClean="0"/>
              <a:t>Неполный</a:t>
            </a:r>
            <a:r>
              <a:rPr dirty="0" smtClean="0"/>
              <a:t> </a:t>
            </a:r>
            <a:r>
              <a:rPr spc="-5" dirty="0"/>
              <a:t>ответ </a:t>
            </a:r>
            <a:r>
              <a:rPr dirty="0"/>
              <a:t>на</a:t>
            </a:r>
            <a:r>
              <a:rPr spc="-160" dirty="0"/>
              <a:t> </a:t>
            </a:r>
            <a:r>
              <a:rPr spc="-5" dirty="0"/>
              <a:t>вопросы  </a:t>
            </a:r>
            <a:r>
              <a:rPr dirty="0"/>
              <a:t>друга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6544" y="1288287"/>
            <a:ext cx="8115934" cy="373761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400" b="1" dirty="0">
                <a:solidFill>
                  <a:srgbClr val="416A6E"/>
                </a:solidFill>
                <a:latin typeface="Times New Roman"/>
                <a:cs typeface="Times New Roman"/>
              </a:rPr>
              <a:t>1. </a:t>
            </a:r>
            <a:r>
              <a:rPr sz="2400" i="1" dirty="0">
                <a:latin typeface="Times New Roman"/>
                <a:cs typeface="Times New Roman"/>
              </a:rPr>
              <a:t>I don’t </a:t>
            </a:r>
            <a:r>
              <a:rPr sz="2400" i="1" spc="-5" dirty="0">
                <a:latin typeface="Times New Roman"/>
                <a:cs typeface="Times New Roman"/>
              </a:rPr>
              <a:t>remember. </a:t>
            </a:r>
            <a:r>
              <a:rPr sz="2400" i="1" dirty="0">
                <a:latin typeface="Times New Roman"/>
                <a:cs typeface="Times New Roman"/>
              </a:rPr>
              <a:t>I don’t know.</a:t>
            </a:r>
            <a:r>
              <a:rPr sz="2400" i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+/-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400" i="1" dirty="0">
                <a:latin typeface="Times New Roman"/>
                <a:cs typeface="Times New Roman"/>
              </a:rPr>
              <a:t>I don’t know why people </a:t>
            </a:r>
            <a:r>
              <a:rPr sz="2400" i="1" spc="-5" dirty="0">
                <a:latin typeface="Times New Roman"/>
                <a:cs typeface="Times New Roman"/>
              </a:rPr>
              <a:t>…, </a:t>
            </a:r>
            <a:r>
              <a:rPr sz="2400" i="1" dirty="0">
                <a:latin typeface="Times New Roman"/>
                <a:cs typeface="Times New Roman"/>
              </a:rPr>
              <a:t>but I think … .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 dirty="0">
              <a:latin typeface="Arial"/>
              <a:cs typeface="Arial"/>
            </a:endParaRPr>
          </a:p>
          <a:p>
            <a:pPr marL="349250" indent="-337185">
              <a:lnSpc>
                <a:spcPct val="100000"/>
              </a:lnSpc>
              <a:spcBef>
                <a:spcPts val="1295"/>
              </a:spcBef>
              <a:buClr>
                <a:srgbClr val="416A6E"/>
              </a:buClr>
              <a:buFont typeface="Arial"/>
              <a:buAutoNum type="arabicPeriod" startAt="2"/>
              <a:tabLst>
                <a:tab pos="349885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Вопрос </a:t>
            </a:r>
            <a:r>
              <a:rPr sz="2400" b="1" i="1" dirty="0">
                <a:latin typeface="Times New Roman"/>
                <a:cs typeface="Times New Roman"/>
              </a:rPr>
              <a:t>состоит </a:t>
            </a:r>
            <a:r>
              <a:rPr sz="2400" b="1" i="1" spc="-5" dirty="0">
                <a:latin typeface="Times New Roman"/>
                <a:cs typeface="Times New Roman"/>
              </a:rPr>
              <a:t>из двух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частей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  <a:tabLst>
                <a:tab pos="543433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Ответ только на одну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часть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вопроса	</a:t>
            </a:r>
            <a:r>
              <a:rPr sz="2400" b="1" dirty="0">
                <a:latin typeface="Arial"/>
                <a:cs typeface="Arial"/>
              </a:rPr>
              <a:t>+/-</a:t>
            </a:r>
            <a:endParaRPr sz="2400" dirty="0">
              <a:latin typeface="Arial"/>
              <a:cs typeface="Arial"/>
            </a:endParaRPr>
          </a:p>
          <a:p>
            <a:pPr marL="12700" marR="1243965">
              <a:lnSpc>
                <a:spcPct val="97100"/>
              </a:lnSpc>
              <a:spcBef>
                <a:spcPts val="1365"/>
              </a:spcBef>
              <a:buFont typeface="Times New Roman"/>
              <a:buAutoNum type="arabicPeriod" startAt="3"/>
              <a:tabLst>
                <a:tab pos="316865" algn="l"/>
              </a:tabLst>
            </a:pPr>
            <a:r>
              <a:rPr sz="2400" b="1" i="1" spc="-5" dirty="0">
                <a:solidFill>
                  <a:srgbClr val="416A6E"/>
                </a:solidFill>
                <a:latin typeface="Times New Roman"/>
                <a:cs typeface="Times New Roman"/>
              </a:rPr>
              <a:t>Фактические </a:t>
            </a:r>
            <a:r>
              <a:rPr sz="2400" b="1" i="1" dirty="0">
                <a:solidFill>
                  <a:srgbClr val="416A6E"/>
                </a:solidFill>
                <a:latin typeface="Times New Roman"/>
                <a:cs typeface="Times New Roman"/>
              </a:rPr>
              <a:t>ошибки. </a:t>
            </a:r>
            <a:r>
              <a:rPr sz="2400" b="1" i="1" dirty="0">
                <a:latin typeface="Times New Roman"/>
                <a:cs typeface="Times New Roman"/>
              </a:rPr>
              <a:t>Пример: самым важным  событием 21 </a:t>
            </a:r>
            <a:r>
              <a:rPr sz="2400" b="1" i="1" spc="-5" dirty="0">
                <a:latin typeface="Times New Roman"/>
                <a:cs typeface="Times New Roman"/>
              </a:rPr>
              <a:t>века </a:t>
            </a:r>
            <a:r>
              <a:rPr sz="2400" b="1" i="1" dirty="0">
                <a:latin typeface="Times New Roman"/>
                <a:cs typeface="Times New Roman"/>
              </a:rPr>
              <a:t>в России </a:t>
            </a:r>
            <a:r>
              <a:rPr sz="2400" b="1" i="1" spc="-5" dirty="0">
                <a:latin typeface="Times New Roman"/>
                <a:cs typeface="Times New Roman"/>
              </a:rPr>
              <a:t>названа Великая  Отечественная война. Такие </a:t>
            </a:r>
            <a:r>
              <a:rPr sz="2400" b="1" i="1" dirty="0">
                <a:latin typeface="Times New Roman"/>
                <a:cs typeface="Times New Roman"/>
              </a:rPr>
              <a:t>ответы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считаются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795"/>
              </a:lnSpc>
            </a:pPr>
            <a:r>
              <a:rPr sz="2400" b="1" i="1" spc="-5" dirty="0">
                <a:latin typeface="Times New Roman"/>
                <a:cs typeface="Times New Roman"/>
              </a:rPr>
              <a:t>неточными, </a:t>
            </a:r>
            <a:r>
              <a:rPr sz="2400" b="1" i="1" dirty="0">
                <a:latin typeface="Times New Roman"/>
                <a:cs typeface="Times New Roman"/>
              </a:rPr>
              <a:t>в </a:t>
            </a:r>
            <a:r>
              <a:rPr sz="2400" b="1" i="1" spc="-5" dirty="0">
                <a:latin typeface="Times New Roman"/>
                <a:cs typeface="Times New Roman"/>
              </a:rPr>
              <a:t>дополнительной </a:t>
            </a:r>
            <a:r>
              <a:rPr sz="2400" b="1" i="1" dirty="0">
                <a:latin typeface="Times New Roman"/>
                <a:cs typeface="Times New Roman"/>
              </a:rPr>
              <a:t>схеме </a:t>
            </a:r>
            <a:r>
              <a:rPr sz="2400" b="1" i="1" spc="-5" dirty="0">
                <a:latin typeface="Times New Roman"/>
                <a:cs typeface="Times New Roman"/>
              </a:rPr>
              <a:t>по </a:t>
            </a:r>
            <a:r>
              <a:rPr sz="2400" b="1" i="1" dirty="0">
                <a:latin typeface="Times New Roman"/>
                <a:cs typeface="Times New Roman"/>
              </a:rPr>
              <a:t>РКЗ ставится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+/-.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914400" y="-46786"/>
            <a:ext cx="96012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      </a:t>
            </a: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5484876"/>
            <a:ext cx="394716" cy="23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991362"/>
            <a:ext cx="7983220" cy="294651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marR="414655" indent="-342900">
              <a:lnSpc>
                <a:spcPts val="3729"/>
              </a:lnSpc>
              <a:spcBef>
                <a:spcPts val="3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Аспект 4. </a:t>
            </a:r>
            <a:r>
              <a:rPr sz="3200" dirty="0">
                <a:latin typeface="Arial Narrow"/>
                <a:cs typeface="Arial Narrow"/>
              </a:rPr>
              <a:t>Три </a:t>
            </a:r>
            <a:r>
              <a:rPr sz="3200" spc="-5" dirty="0">
                <a:latin typeface="Arial Narrow"/>
                <a:cs typeface="Arial Narrow"/>
              </a:rPr>
              <a:t>вопроса </a:t>
            </a:r>
            <a:r>
              <a:rPr sz="3200" dirty="0">
                <a:latin typeface="Arial Narrow"/>
                <a:cs typeface="Arial Narrow"/>
              </a:rPr>
              <a:t>о </a:t>
            </a:r>
            <a:r>
              <a:rPr sz="3200" spc="-5" dirty="0">
                <a:latin typeface="Arial Narrow"/>
                <a:cs typeface="Arial Narrow"/>
              </a:rPr>
              <a:t>дне </a:t>
            </a:r>
            <a:r>
              <a:rPr sz="3200" dirty="0">
                <a:latin typeface="Arial Narrow"/>
                <a:cs typeface="Arial Narrow"/>
              </a:rPr>
              <a:t>рождения</a:t>
            </a:r>
            <a:r>
              <a:rPr sz="3200" spc="-110" dirty="0">
                <a:latin typeface="Arial Narrow"/>
                <a:cs typeface="Arial Narrow"/>
              </a:rPr>
              <a:t> </a:t>
            </a:r>
            <a:r>
              <a:rPr sz="3200" dirty="0" err="1">
                <a:latin typeface="Arial Narrow"/>
                <a:cs typeface="Arial Narrow"/>
              </a:rPr>
              <a:t>папы</a:t>
            </a:r>
            <a:r>
              <a:rPr sz="3200" dirty="0">
                <a:latin typeface="Arial Narrow"/>
                <a:cs typeface="Arial Narrow"/>
              </a:rPr>
              <a:t>  </a:t>
            </a:r>
            <a:r>
              <a:rPr sz="3200" dirty="0" err="1" smtClean="0">
                <a:latin typeface="Arial Narrow"/>
                <a:cs typeface="Arial Narrow"/>
              </a:rPr>
              <a:t>заданы</a:t>
            </a:r>
            <a:r>
              <a:rPr lang="ru-RU" sz="3200" dirty="0" smtClean="0">
                <a:latin typeface="Arial Narrow"/>
                <a:cs typeface="Arial Narrow"/>
              </a:rPr>
              <a:t>?</a:t>
            </a:r>
            <a:endParaRPr sz="3200" dirty="0">
              <a:latin typeface="Arial Narrow"/>
              <a:cs typeface="Arial Narrow"/>
            </a:endParaRPr>
          </a:p>
          <a:p>
            <a:pPr marL="321945">
              <a:lnSpc>
                <a:spcPct val="100000"/>
              </a:lnSpc>
              <a:spcBef>
                <a:spcPts val="1190"/>
              </a:spcBef>
            </a:pPr>
            <a:r>
              <a:rPr sz="2200" spc="-5" dirty="0">
                <a:latin typeface="Arial"/>
                <a:cs typeface="Arial"/>
              </a:rPr>
              <a:t>(</a:t>
            </a:r>
            <a:r>
              <a:rPr sz="2400" spc="-5" dirty="0">
                <a:latin typeface="Times New Roman"/>
                <a:cs typeface="Times New Roman"/>
              </a:rPr>
              <a:t>ask </a:t>
            </a:r>
            <a:r>
              <a:rPr sz="2400" b="1" dirty="0">
                <a:latin typeface="Times New Roman"/>
                <a:cs typeface="Times New Roman"/>
              </a:rPr>
              <a:t>3 questions </a:t>
            </a:r>
            <a:r>
              <a:rPr sz="2400" dirty="0">
                <a:latin typeface="Times New Roman"/>
                <a:cs typeface="Times New Roman"/>
              </a:rPr>
              <a:t>about his </a:t>
            </a:r>
            <a:r>
              <a:rPr sz="2400" spc="-10" dirty="0">
                <a:latin typeface="Times New Roman"/>
                <a:cs typeface="Times New Roman"/>
              </a:rPr>
              <a:t>father’s </a:t>
            </a:r>
            <a:r>
              <a:rPr sz="2400" dirty="0">
                <a:latin typeface="Times New Roman"/>
                <a:cs typeface="Times New Roman"/>
              </a:rPr>
              <a:t>birthday)</a:t>
            </a:r>
          </a:p>
          <a:p>
            <a:pPr marL="355600" marR="5080" indent="-342900">
              <a:lnSpc>
                <a:spcPct val="96100"/>
              </a:lnSpc>
              <a:spcBef>
                <a:spcPts val="14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I also want to ask a few questions </a:t>
            </a:r>
            <a:r>
              <a:rPr sz="2800" i="1" dirty="0">
                <a:latin typeface="Times New Roman"/>
                <a:cs typeface="Times New Roman"/>
              </a:rPr>
              <a:t>about </a:t>
            </a:r>
            <a:r>
              <a:rPr sz="2800" i="1" spc="-5" dirty="0">
                <a:latin typeface="Times New Roman"/>
                <a:cs typeface="Times New Roman"/>
              </a:rPr>
              <a:t>your father’s  </a:t>
            </a:r>
            <a:r>
              <a:rPr sz="2800" i="1" dirty="0">
                <a:latin typeface="Times New Roman"/>
                <a:cs typeface="Times New Roman"/>
              </a:rPr>
              <a:t>birthday. </a:t>
            </a:r>
            <a:r>
              <a:rPr sz="2800" i="1" spc="-5" dirty="0">
                <a:latin typeface="Times New Roman"/>
                <a:cs typeface="Times New Roman"/>
              </a:rPr>
              <a:t>How </a:t>
            </a:r>
            <a:r>
              <a:rPr sz="2800" i="1" dirty="0">
                <a:latin typeface="Times New Roman"/>
                <a:cs typeface="Times New Roman"/>
              </a:rPr>
              <a:t>old </a:t>
            </a:r>
            <a:r>
              <a:rPr sz="2800" i="1" spc="-5" dirty="0">
                <a:latin typeface="Times New Roman"/>
                <a:cs typeface="Times New Roman"/>
              </a:rPr>
              <a:t>is </a:t>
            </a:r>
            <a:r>
              <a:rPr sz="2800" i="1" dirty="0">
                <a:latin typeface="Times New Roman"/>
                <a:cs typeface="Times New Roman"/>
              </a:rPr>
              <a:t>he </a:t>
            </a:r>
            <a:r>
              <a:rPr sz="2800" i="1" spc="-5" dirty="0">
                <a:latin typeface="Times New Roman"/>
                <a:cs typeface="Times New Roman"/>
              </a:rPr>
              <a:t>now? How </a:t>
            </a:r>
            <a:r>
              <a:rPr sz="2800" i="1" dirty="0">
                <a:latin typeface="Times New Roman"/>
                <a:cs typeface="Times New Roman"/>
              </a:rPr>
              <a:t>did </a:t>
            </a:r>
            <a:r>
              <a:rPr sz="2800" i="1" spc="-5" dirty="0">
                <a:latin typeface="Times New Roman"/>
                <a:cs typeface="Times New Roman"/>
              </a:rPr>
              <a:t>your familly  celebrate it? How many quests </a:t>
            </a:r>
            <a:r>
              <a:rPr sz="2800" i="1" dirty="0">
                <a:latin typeface="Times New Roman"/>
                <a:cs typeface="Times New Roman"/>
              </a:rPr>
              <a:t>did </a:t>
            </a:r>
            <a:r>
              <a:rPr sz="2800" i="1" spc="-5" dirty="0">
                <a:latin typeface="Times New Roman"/>
                <a:cs typeface="Times New Roman"/>
              </a:rPr>
              <a:t>you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invite</a:t>
            </a:r>
            <a:r>
              <a:rPr sz="2800" i="1" spc="-5" dirty="0" smtClean="0">
                <a:latin typeface="Times New Roman"/>
                <a:cs typeface="Times New Roman"/>
              </a:rPr>
              <a:t>?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914400" y="-46786"/>
            <a:ext cx="96012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      </a:t>
            </a: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5484876"/>
            <a:ext cx="394716" cy="23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991362"/>
            <a:ext cx="7983220" cy="44951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marR="414655" indent="-342900">
              <a:lnSpc>
                <a:spcPts val="3729"/>
              </a:lnSpc>
              <a:spcBef>
                <a:spcPts val="3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Аспект 4. </a:t>
            </a:r>
            <a:r>
              <a:rPr sz="3200" dirty="0">
                <a:latin typeface="Arial Narrow"/>
                <a:cs typeface="Arial Narrow"/>
              </a:rPr>
              <a:t>Три </a:t>
            </a:r>
            <a:r>
              <a:rPr sz="3200" spc="-5" dirty="0">
                <a:latin typeface="Arial Narrow"/>
                <a:cs typeface="Arial Narrow"/>
              </a:rPr>
              <a:t>вопроса </a:t>
            </a:r>
            <a:r>
              <a:rPr sz="3200" dirty="0">
                <a:latin typeface="Arial Narrow"/>
                <a:cs typeface="Arial Narrow"/>
              </a:rPr>
              <a:t>о </a:t>
            </a:r>
            <a:r>
              <a:rPr sz="3200" spc="-5" dirty="0">
                <a:latin typeface="Arial Narrow"/>
                <a:cs typeface="Arial Narrow"/>
              </a:rPr>
              <a:t>дне </a:t>
            </a:r>
            <a:r>
              <a:rPr sz="3200" dirty="0">
                <a:latin typeface="Arial Narrow"/>
                <a:cs typeface="Arial Narrow"/>
              </a:rPr>
              <a:t>рождения</a:t>
            </a:r>
            <a:r>
              <a:rPr sz="3200" spc="-110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папы  заданы.</a:t>
            </a:r>
            <a:endParaRPr sz="3200">
              <a:latin typeface="Arial Narrow"/>
              <a:cs typeface="Arial Narrow"/>
            </a:endParaRPr>
          </a:p>
          <a:p>
            <a:pPr marL="321945">
              <a:lnSpc>
                <a:spcPct val="100000"/>
              </a:lnSpc>
              <a:spcBef>
                <a:spcPts val="1190"/>
              </a:spcBef>
            </a:pPr>
            <a:r>
              <a:rPr sz="2200" spc="-5" dirty="0">
                <a:latin typeface="Arial"/>
                <a:cs typeface="Arial"/>
              </a:rPr>
              <a:t>(</a:t>
            </a:r>
            <a:r>
              <a:rPr sz="2400" spc="-5" dirty="0">
                <a:latin typeface="Times New Roman"/>
                <a:cs typeface="Times New Roman"/>
              </a:rPr>
              <a:t>ask </a:t>
            </a:r>
            <a:r>
              <a:rPr sz="2400" b="1" dirty="0">
                <a:latin typeface="Times New Roman"/>
                <a:cs typeface="Times New Roman"/>
              </a:rPr>
              <a:t>3 questions </a:t>
            </a:r>
            <a:r>
              <a:rPr sz="2400" dirty="0">
                <a:latin typeface="Times New Roman"/>
                <a:cs typeface="Times New Roman"/>
              </a:rPr>
              <a:t>about his </a:t>
            </a:r>
            <a:r>
              <a:rPr sz="2400" spc="-10" dirty="0">
                <a:latin typeface="Times New Roman"/>
                <a:cs typeface="Times New Roman"/>
              </a:rPr>
              <a:t>father’s </a:t>
            </a:r>
            <a:r>
              <a:rPr sz="2400" dirty="0">
                <a:latin typeface="Times New Roman"/>
                <a:cs typeface="Times New Roman"/>
              </a:rPr>
              <a:t>birthday)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6100"/>
              </a:lnSpc>
              <a:spcBef>
                <a:spcPts val="14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I also want to ask a few questions </a:t>
            </a:r>
            <a:r>
              <a:rPr sz="2800" i="1" dirty="0">
                <a:latin typeface="Times New Roman"/>
                <a:cs typeface="Times New Roman"/>
              </a:rPr>
              <a:t>about </a:t>
            </a:r>
            <a:r>
              <a:rPr sz="2800" i="1" spc="-5" dirty="0">
                <a:latin typeface="Times New Roman"/>
                <a:cs typeface="Times New Roman"/>
              </a:rPr>
              <a:t>your father’s  </a:t>
            </a:r>
            <a:r>
              <a:rPr sz="2800" i="1" dirty="0">
                <a:latin typeface="Times New Roman"/>
                <a:cs typeface="Times New Roman"/>
              </a:rPr>
              <a:t>birthday. </a:t>
            </a:r>
            <a:r>
              <a:rPr sz="2800" i="1" spc="-5" dirty="0">
                <a:latin typeface="Times New Roman"/>
                <a:cs typeface="Times New Roman"/>
              </a:rPr>
              <a:t>How </a:t>
            </a:r>
            <a:r>
              <a:rPr sz="2800" i="1" dirty="0">
                <a:latin typeface="Times New Roman"/>
                <a:cs typeface="Times New Roman"/>
              </a:rPr>
              <a:t>old </a:t>
            </a:r>
            <a:r>
              <a:rPr sz="2800" i="1" spc="-5" dirty="0">
                <a:latin typeface="Times New Roman"/>
                <a:cs typeface="Times New Roman"/>
              </a:rPr>
              <a:t>is </a:t>
            </a:r>
            <a:r>
              <a:rPr sz="2800" i="1" dirty="0">
                <a:latin typeface="Times New Roman"/>
                <a:cs typeface="Times New Roman"/>
              </a:rPr>
              <a:t>he </a:t>
            </a:r>
            <a:r>
              <a:rPr sz="2800" i="1" spc="-5" dirty="0">
                <a:latin typeface="Times New Roman"/>
                <a:cs typeface="Times New Roman"/>
              </a:rPr>
              <a:t>now? How </a:t>
            </a:r>
            <a:r>
              <a:rPr sz="2800" i="1" dirty="0">
                <a:latin typeface="Times New Roman"/>
                <a:cs typeface="Times New Roman"/>
              </a:rPr>
              <a:t>did </a:t>
            </a:r>
            <a:r>
              <a:rPr sz="2800" i="1" spc="-5" dirty="0">
                <a:latin typeface="Times New Roman"/>
                <a:cs typeface="Times New Roman"/>
              </a:rPr>
              <a:t>your familly  celebrate it? How many quests </a:t>
            </a:r>
            <a:r>
              <a:rPr sz="2800" i="1" dirty="0">
                <a:latin typeface="Times New Roman"/>
                <a:cs typeface="Times New Roman"/>
              </a:rPr>
              <a:t>did </a:t>
            </a:r>
            <a:r>
              <a:rPr sz="2800" i="1" spc="-5" dirty="0">
                <a:latin typeface="Times New Roman"/>
                <a:cs typeface="Times New Roman"/>
              </a:rPr>
              <a:t>you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invite?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3200" dirty="0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  <a:p>
            <a:pPr marL="462915" lvl="1" indent="-107950">
              <a:lnSpc>
                <a:spcPct val="100000"/>
              </a:lnSpc>
              <a:spcBef>
                <a:spcPts val="489"/>
              </a:spcBef>
              <a:buSzPct val="95833"/>
              <a:buFont typeface="Times New Roman"/>
              <a:buChar char="•"/>
              <a:tabLst>
                <a:tab pos="463550" algn="l"/>
              </a:tabLst>
            </a:pPr>
            <a:r>
              <a:rPr sz="2400" b="1" dirty="0">
                <a:latin typeface="Times New Roman"/>
                <a:cs typeface="Times New Roman"/>
              </a:rPr>
              <a:t>Если </a:t>
            </a:r>
            <a:r>
              <a:rPr sz="2400" b="1" spc="-5" dirty="0">
                <a:latin typeface="Times New Roman"/>
                <a:cs typeface="Times New Roman"/>
              </a:rPr>
              <a:t>заданы </a:t>
            </a:r>
            <a:r>
              <a:rPr sz="2400" b="1" dirty="0">
                <a:latin typeface="Times New Roman"/>
                <a:cs typeface="Times New Roman"/>
              </a:rPr>
              <a:t>2 вопроса –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(+/-)</a:t>
            </a:r>
            <a:endParaRPr sz="2400">
              <a:latin typeface="Times New Roman"/>
              <a:cs typeface="Times New Roman"/>
            </a:endParaRPr>
          </a:p>
          <a:p>
            <a:pPr marL="462915" lvl="1" indent="-107950">
              <a:lnSpc>
                <a:spcPct val="100000"/>
              </a:lnSpc>
              <a:spcBef>
                <a:spcPts val="1295"/>
              </a:spcBef>
              <a:buSzPct val="95833"/>
              <a:buFont typeface="Times New Roman"/>
              <a:buChar char="•"/>
              <a:tabLst>
                <a:tab pos="463550" algn="l"/>
              </a:tabLst>
            </a:pPr>
            <a:r>
              <a:rPr sz="2400" b="1" dirty="0">
                <a:latin typeface="Times New Roman"/>
                <a:cs typeface="Times New Roman"/>
              </a:rPr>
              <a:t>Если задан 1 </a:t>
            </a:r>
            <a:r>
              <a:rPr sz="2400" b="1" spc="-5" dirty="0">
                <a:latin typeface="Times New Roman"/>
                <a:cs typeface="Times New Roman"/>
              </a:rPr>
              <a:t>вопрос </a:t>
            </a:r>
            <a:r>
              <a:rPr sz="2400" b="1" dirty="0">
                <a:latin typeface="Times New Roman"/>
                <a:cs typeface="Times New Roman"/>
              </a:rPr>
              <a:t>–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(-)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72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4579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 flipH="1">
            <a:off x="533399" y="-46786"/>
            <a:ext cx="8382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6880" y="960882"/>
            <a:ext cx="8333740" cy="3572516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901065">
              <a:lnSpc>
                <a:spcPts val="2510"/>
              </a:lnSpc>
              <a:spcBef>
                <a:spcPts val="490"/>
              </a:spcBef>
            </a:pPr>
            <a:r>
              <a:rPr sz="2400" b="1" spc="-5" dirty="0">
                <a:latin typeface="Times New Roman"/>
                <a:cs typeface="Times New Roman"/>
              </a:rPr>
              <a:t>Аспект </a:t>
            </a:r>
            <a:r>
              <a:rPr sz="2400" b="1" dirty="0">
                <a:latin typeface="Times New Roman"/>
                <a:cs typeface="Times New Roman"/>
              </a:rPr>
              <a:t>5. Нормы </a:t>
            </a:r>
            <a:r>
              <a:rPr sz="2400" b="1" spc="-5" dirty="0">
                <a:latin typeface="Times New Roman"/>
                <a:cs typeface="Times New Roman"/>
              </a:rPr>
              <a:t>вежливости </a:t>
            </a:r>
            <a:r>
              <a:rPr sz="2400" b="1" dirty="0">
                <a:latin typeface="Times New Roman"/>
                <a:cs typeface="Times New Roman"/>
              </a:rPr>
              <a:t>соблюдены: ссылка </a:t>
            </a:r>
            <a:r>
              <a:rPr sz="2400" b="1" spc="-5" dirty="0">
                <a:latin typeface="Times New Roman"/>
                <a:cs typeface="Times New Roman"/>
              </a:rPr>
              <a:t>на  предыдущие контакты; благодарность </a:t>
            </a:r>
            <a:r>
              <a:rPr sz="2400" b="1" dirty="0">
                <a:latin typeface="Times New Roman"/>
                <a:cs typeface="Times New Roman"/>
              </a:rPr>
              <a:t>за </a:t>
            </a:r>
            <a:r>
              <a:rPr sz="2400" b="1" spc="-5" dirty="0">
                <a:latin typeface="Times New Roman"/>
                <a:cs typeface="Times New Roman"/>
              </a:rPr>
              <a:t>полученное  письмо; надежда на последующие</a:t>
            </a:r>
            <a:r>
              <a:rPr sz="2400" b="1" spc="-10" dirty="0">
                <a:latin typeface="Times New Roman"/>
                <a:cs typeface="Times New Roman"/>
              </a:rPr>
              <a:t> контакты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ts val="2450"/>
              </a:lnSpc>
              <a:spcBef>
                <a:spcPts val="1415"/>
              </a:spcBef>
              <a:buFont typeface="Times New Roman"/>
              <a:buChar char="•"/>
              <a:tabLst>
                <a:tab pos="194310" algn="l"/>
              </a:tabLst>
            </a:pPr>
            <a:r>
              <a:rPr sz="2400" b="1" dirty="0">
                <a:latin typeface="Times New Roman"/>
                <a:cs typeface="Times New Roman"/>
              </a:rPr>
              <a:t>ссылка </a:t>
            </a:r>
            <a:r>
              <a:rPr sz="2400" b="1" spc="-5" dirty="0">
                <a:latin typeface="Times New Roman"/>
                <a:cs typeface="Times New Roman"/>
              </a:rPr>
              <a:t>на предыдущие контакты: </a:t>
            </a:r>
            <a:r>
              <a:rPr sz="2400" i="1" dirty="0">
                <a:latin typeface="Times New Roman"/>
                <a:cs typeface="Times New Roman"/>
              </a:rPr>
              <a:t>It </a:t>
            </a:r>
            <a:r>
              <a:rPr sz="2400" i="1" spc="-5" dirty="0">
                <a:latin typeface="Times New Roman"/>
                <a:cs typeface="Times New Roman"/>
              </a:rPr>
              <a:t>was so </a:t>
            </a:r>
            <a:r>
              <a:rPr sz="2400" i="1" dirty="0">
                <a:latin typeface="Times New Roman"/>
                <a:cs typeface="Times New Roman"/>
              </a:rPr>
              <a:t>nice to </a:t>
            </a:r>
            <a:r>
              <a:rPr sz="2400" i="1" spc="-5" dirty="0">
                <a:latin typeface="Times New Roman"/>
                <a:cs typeface="Times New Roman"/>
              </a:rPr>
              <a:t>hear from  </a:t>
            </a:r>
            <a:r>
              <a:rPr sz="2400" i="1" dirty="0">
                <a:latin typeface="Times New Roman"/>
                <a:cs typeface="Times New Roman"/>
              </a:rPr>
              <a:t>you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again!</a:t>
            </a:r>
            <a:endParaRPr sz="2400" dirty="0">
              <a:latin typeface="Times New Roman"/>
              <a:cs typeface="Times New Roman"/>
            </a:endParaRPr>
          </a:p>
          <a:p>
            <a:pPr marL="193675" indent="-181610">
              <a:lnSpc>
                <a:spcPct val="100000"/>
              </a:lnSpc>
              <a:spcBef>
                <a:spcPts val="994"/>
              </a:spcBef>
              <a:buFont typeface="Times New Roman"/>
              <a:buChar char="•"/>
              <a:tabLst>
                <a:tab pos="19431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благодарность </a:t>
            </a:r>
            <a:r>
              <a:rPr sz="2400" b="1" dirty="0">
                <a:latin typeface="Times New Roman"/>
                <a:cs typeface="Times New Roman"/>
              </a:rPr>
              <a:t>за </a:t>
            </a:r>
            <a:r>
              <a:rPr sz="2400" b="1" spc="-5" dirty="0">
                <a:latin typeface="Times New Roman"/>
                <a:cs typeface="Times New Roman"/>
              </a:rPr>
              <a:t>полученное письмо: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нет</a:t>
            </a:r>
            <a:endParaRPr sz="2400" dirty="0">
              <a:latin typeface="Times New Roman"/>
              <a:cs typeface="Times New Roman"/>
            </a:endParaRPr>
          </a:p>
          <a:p>
            <a:pPr marL="12700" marR="226060">
              <a:lnSpc>
                <a:spcPct val="80000"/>
              </a:lnSpc>
              <a:spcBef>
                <a:spcPts val="1430"/>
              </a:spcBef>
              <a:buFont typeface="Times New Roman"/>
              <a:buChar char="•"/>
              <a:tabLst>
                <a:tab pos="19431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надежда на последующие контакты: </a:t>
            </a:r>
            <a:r>
              <a:rPr sz="2400" i="1" dirty="0">
                <a:latin typeface="Times New Roman"/>
                <a:cs typeface="Times New Roman"/>
              </a:rPr>
              <a:t>Hope to hear from you  soon,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4579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15010" y="-46786"/>
            <a:ext cx="850519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6880" y="997458"/>
            <a:ext cx="8481695" cy="40328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731010">
              <a:lnSpc>
                <a:spcPts val="2800"/>
              </a:lnSpc>
              <a:spcBef>
                <a:spcPts val="260"/>
              </a:spcBef>
            </a:pPr>
            <a:r>
              <a:rPr sz="2400" b="1" dirty="0">
                <a:latin typeface="Times New Roman"/>
                <a:cs typeface="Times New Roman"/>
              </a:rPr>
              <a:t>Что считать ссылкой </a:t>
            </a:r>
            <a:r>
              <a:rPr sz="2400" b="1" spc="-5" dirty="0">
                <a:latin typeface="Times New Roman"/>
                <a:cs typeface="Times New Roman"/>
              </a:rPr>
              <a:t>на предыдущие </a:t>
            </a:r>
            <a:r>
              <a:rPr sz="2400" b="1" spc="-10" dirty="0">
                <a:latin typeface="Times New Roman"/>
                <a:cs typeface="Times New Roman"/>
              </a:rPr>
              <a:t>контакты;  </a:t>
            </a:r>
            <a:r>
              <a:rPr sz="2400" b="1" spc="-5" dirty="0">
                <a:latin typeface="Times New Roman"/>
                <a:cs typeface="Times New Roman"/>
              </a:rPr>
              <a:t>благодарностью </a:t>
            </a:r>
            <a:r>
              <a:rPr sz="2400" b="1" dirty="0">
                <a:latin typeface="Times New Roman"/>
                <a:cs typeface="Times New Roman"/>
              </a:rPr>
              <a:t>за </a:t>
            </a:r>
            <a:r>
              <a:rPr sz="2400" b="1" spc="-5" dirty="0">
                <a:latin typeface="Times New Roman"/>
                <a:cs typeface="Times New Roman"/>
              </a:rPr>
              <a:t>полученное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письмо</a:t>
            </a:r>
            <a:endParaRPr sz="2400" dirty="0">
              <a:latin typeface="Times New Roman"/>
              <a:cs typeface="Times New Roman"/>
            </a:endParaRPr>
          </a:p>
          <a:p>
            <a:pPr marL="12700" marR="117475">
              <a:lnSpc>
                <a:spcPts val="2800"/>
              </a:lnSpc>
              <a:spcBef>
                <a:spcPts val="1360"/>
              </a:spcBef>
            </a:pPr>
            <a:r>
              <a:rPr sz="2400" b="1" spc="-5" dirty="0">
                <a:latin typeface="Times New Roman"/>
                <a:cs typeface="Times New Roman"/>
              </a:rPr>
              <a:t>ссылка на предыдущие контакты: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Sorry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haven’t replied 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earlier;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 was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glad to get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your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letter. – </a:t>
            </a:r>
            <a:r>
              <a:rPr sz="2400" b="1" i="1" spc="-5" dirty="0">
                <a:latin typeface="Times New Roman"/>
                <a:cs typeface="Times New Roman"/>
              </a:rPr>
              <a:t>не являются </a:t>
            </a:r>
            <a:r>
              <a:rPr sz="2400" b="1" i="1" dirty="0">
                <a:latin typeface="Times New Roman"/>
                <a:cs typeface="Times New Roman"/>
              </a:rPr>
              <a:t>ссылками </a:t>
            </a:r>
            <a:r>
              <a:rPr sz="2400" b="1" i="1" spc="-5" dirty="0">
                <a:latin typeface="Times New Roman"/>
                <a:cs typeface="Times New Roman"/>
              </a:rPr>
              <a:t>на  предыдущие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контакты</a:t>
            </a:r>
            <a:endParaRPr sz="2400" dirty="0">
              <a:latin typeface="Times New Roman"/>
              <a:cs typeface="Times New Roman"/>
            </a:endParaRPr>
          </a:p>
          <a:p>
            <a:pPr marL="12700" marR="455295">
              <a:lnSpc>
                <a:spcPts val="2800"/>
              </a:lnSpc>
              <a:spcBef>
                <a:spcPts val="1360"/>
              </a:spcBef>
            </a:pPr>
            <a:r>
              <a:rPr sz="2400" b="1" spc="-5" dirty="0">
                <a:latin typeface="Times New Roman"/>
                <a:cs typeface="Times New Roman"/>
              </a:rPr>
              <a:t>благодарность </a:t>
            </a:r>
            <a:r>
              <a:rPr sz="2400" b="1" dirty="0">
                <a:latin typeface="Times New Roman"/>
                <a:cs typeface="Times New Roman"/>
              </a:rPr>
              <a:t>за </a:t>
            </a:r>
            <a:r>
              <a:rPr sz="2400" b="1" spc="-5" dirty="0">
                <a:latin typeface="Times New Roman"/>
                <a:cs typeface="Times New Roman"/>
              </a:rPr>
              <a:t>полученное письмо: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 was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glad to get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your 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letter. – </a:t>
            </a:r>
            <a:r>
              <a:rPr sz="2400" b="1" i="1" spc="-5" dirty="0">
                <a:latin typeface="Times New Roman"/>
                <a:cs typeface="Times New Roman"/>
              </a:rPr>
              <a:t>не является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благодарностью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1335"/>
              </a:spcBef>
            </a:pPr>
            <a:r>
              <a:rPr sz="24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Thanks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for your recent letter. It </a:t>
            </a:r>
            <a:r>
              <a:rPr sz="24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was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great to hear from you </a:t>
            </a:r>
            <a:r>
              <a:rPr sz="24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again.</a:t>
            </a:r>
            <a:r>
              <a:rPr sz="2400" b="1" i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/  </a:t>
            </a:r>
            <a:r>
              <a:rPr sz="24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Thank you for your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letter. </a:t>
            </a:r>
            <a:r>
              <a:rPr sz="24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I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always like to read your </a:t>
            </a:r>
            <a:r>
              <a:rPr sz="2400" b="1" i="1" spc="5" dirty="0">
                <a:solidFill>
                  <a:srgbClr val="006FC0"/>
                </a:solidFill>
                <a:latin typeface="Times New Roman"/>
                <a:cs typeface="Times New Roman"/>
              </a:rPr>
              <a:t>letters.-  </a:t>
            </a:r>
            <a:r>
              <a:rPr sz="2400" b="1" i="1" spc="-5" dirty="0">
                <a:solidFill>
                  <a:srgbClr val="0D0D0D"/>
                </a:solidFill>
                <a:latin typeface="Times New Roman"/>
                <a:cs typeface="Times New Roman"/>
              </a:rPr>
              <a:t>можно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918336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4579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-46786"/>
            <a:ext cx="833564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dirty="0" smtClean="0"/>
              <a:t> </a:t>
            </a:r>
            <a:r>
              <a:rPr dirty="0"/>
              <a:t>Оценивание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6880" y="983742"/>
            <a:ext cx="7898765" cy="2921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>
              <a:lnSpc>
                <a:spcPct val="1067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Аспект </a:t>
            </a:r>
            <a:r>
              <a:rPr sz="2400" b="1" dirty="0">
                <a:latin typeface="Times New Roman"/>
                <a:cs typeface="Times New Roman"/>
              </a:rPr>
              <a:t>6. </a:t>
            </a:r>
            <a:r>
              <a:rPr sz="2400" b="1" spc="-5" dirty="0">
                <a:latin typeface="Times New Roman"/>
                <a:cs typeface="Times New Roman"/>
              </a:rPr>
              <a:t>Стилевое </a:t>
            </a:r>
            <a:r>
              <a:rPr sz="2400" b="1" spc="-10" dirty="0">
                <a:latin typeface="Times New Roman"/>
                <a:cs typeface="Times New Roman"/>
              </a:rPr>
              <a:t>оформление </a:t>
            </a:r>
            <a:r>
              <a:rPr sz="2400" b="1" spc="-5" dirty="0">
                <a:latin typeface="Times New Roman"/>
                <a:cs typeface="Times New Roman"/>
              </a:rPr>
              <a:t>выбрано правильно:  </a:t>
            </a:r>
            <a:r>
              <a:rPr sz="2400" b="1" dirty="0">
                <a:latin typeface="Times New Roman"/>
                <a:cs typeface="Times New Roman"/>
              </a:rPr>
              <a:t>обращение, завер­шающая </a:t>
            </a:r>
            <a:r>
              <a:rPr sz="2400" b="1" spc="-15" dirty="0">
                <a:latin typeface="Times New Roman"/>
                <a:cs typeface="Times New Roman"/>
              </a:rPr>
              <a:t>фраза, </a:t>
            </a:r>
            <a:r>
              <a:rPr sz="2400" b="1" spc="-5" dirty="0">
                <a:latin typeface="Times New Roman"/>
                <a:cs typeface="Times New Roman"/>
              </a:rPr>
              <a:t>подпись </a:t>
            </a:r>
            <a:r>
              <a:rPr sz="2400" b="1" dirty="0">
                <a:latin typeface="Times New Roman"/>
                <a:cs typeface="Times New Roman"/>
              </a:rPr>
              <a:t>автора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16A6E"/>
                </a:solidFill>
                <a:latin typeface="Times New Roman"/>
                <a:cs typeface="Times New Roman"/>
              </a:rPr>
              <a:t>в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соответствии </a:t>
            </a:r>
            <a:r>
              <a:rPr sz="2400" b="1" dirty="0">
                <a:solidFill>
                  <a:srgbClr val="416A6E"/>
                </a:solidFill>
                <a:latin typeface="Times New Roman"/>
                <a:cs typeface="Times New Roman"/>
              </a:rPr>
              <a:t>с </a:t>
            </a:r>
            <a:r>
              <a:rPr sz="2400" b="1" spc="-10" dirty="0">
                <a:solidFill>
                  <a:srgbClr val="416A6E"/>
                </a:solidFill>
                <a:latin typeface="Times New Roman"/>
                <a:cs typeface="Times New Roman"/>
              </a:rPr>
              <a:t>неофициальным</a:t>
            </a:r>
            <a:r>
              <a:rPr sz="2400" b="1" spc="30" dirty="0">
                <a:solidFill>
                  <a:srgbClr val="416A6E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стилем</a:t>
            </a: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8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Обращение: </a:t>
            </a:r>
            <a:r>
              <a:rPr sz="2400" i="1" spc="-5" dirty="0">
                <a:latin typeface="Times New Roman"/>
                <a:cs typeface="Times New Roman"/>
              </a:rPr>
              <a:t>Dear </a:t>
            </a:r>
            <a:r>
              <a:rPr sz="2400" i="1" dirty="0">
                <a:latin typeface="Times New Roman"/>
                <a:cs typeface="Times New Roman"/>
              </a:rPr>
              <a:t>Peter</a:t>
            </a:r>
            <a:r>
              <a:rPr sz="2400" i="1" dirty="0" smtClean="0">
                <a:latin typeface="Times New Roman"/>
                <a:cs typeface="Times New Roman"/>
              </a:rPr>
              <a:t>,</a:t>
            </a:r>
            <a:endParaRPr sz="2400" dirty="0" smtClean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7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dirty="0" err="1" smtClean="0">
                <a:latin typeface="Times New Roman"/>
                <a:cs typeface="Times New Roman"/>
              </a:rPr>
              <a:t>Завершающая</a:t>
            </a:r>
            <a:r>
              <a:rPr sz="2400" b="1" dirty="0" smtClean="0"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latin typeface="Times New Roman"/>
                <a:cs typeface="Times New Roman"/>
              </a:rPr>
              <a:t>фраза</a:t>
            </a:r>
            <a:r>
              <a:rPr sz="2400" b="1" spc="-10" dirty="0" smtClean="0">
                <a:latin typeface="Times New Roman"/>
                <a:cs typeface="Times New Roman"/>
              </a:rPr>
              <a:t>:</a:t>
            </a:r>
            <a:r>
              <a:rPr sz="2400" b="1" spc="5" dirty="0" smtClean="0">
                <a:latin typeface="Times New Roman"/>
                <a:cs typeface="Times New Roman"/>
              </a:rPr>
              <a:t> </a:t>
            </a:r>
            <a:r>
              <a:rPr sz="2400" b="1" i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нет</a:t>
            </a:r>
            <a:r>
              <a:rPr sz="2400" i="1" spc="-5" dirty="0" smtClean="0">
                <a:latin typeface="Times New Roman"/>
                <a:cs typeface="Times New Roman"/>
              </a:rPr>
              <a:t>,</a:t>
            </a:r>
            <a:endParaRPr sz="2400" dirty="0" smtClean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8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dirty="0" err="1" smtClean="0">
                <a:latin typeface="Times New Roman"/>
                <a:cs typeface="Times New Roman"/>
              </a:rPr>
              <a:t>Подпись</a:t>
            </a:r>
            <a:r>
              <a:rPr sz="2400" b="1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автора: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i="1" dirty="0" smtClean="0">
                <a:latin typeface="Times New Roman"/>
                <a:cs typeface="Times New Roman"/>
              </a:rPr>
              <a:t>Peter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918336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4579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-46786"/>
            <a:ext cx="833564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dirty="0" smtClean="0"/>
              <a:t> </a:t>
            </a:r>
            <a:r>
              <a:rPr dirty="0"/>
              <a:t>Оценивание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6880" y="983742"/>
            <a:ext cx="7898765" cy="3891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>
              <a:lnSpc>
                <a:spcPct val="1067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Аспект </a:t>
            </a:r>
            <a:r>
              <a:rPr sz="2400" b="1" dirty="0">
                <a:latin typeface="Times New Roman"/>
                <a:cs typeface="Times New Roman"/>
              </a:rPr>
              <a:t>6. </a:t>
            </a:r>
            <a:r>
              <a:rPr sz="2400" b="1" spc="-5" dirty="0">
                <a:latin typeface="Times New Roman"/>
                <a:cs typeface="Times New Roman"/>
              </a:rPr>
              <a:t>Стилевое </a:t>
            </a:r>
            <a:r>
              <a:rPr sz="2400" b="1" spc="-10" dirty="0">
                <a:latin typeface="Times New Roman"/>
                <a:cs typeface="Times New Roman"/>
              </a:rPr>
              <a:t>оформление </a:t>
            </a:r>
            <a:r>
              <a:rPr sz="2400" b="1" spc="-5" dirty="0">
                <a:latin typeface="Times New Roman"/>
                <a:cs typeface="Times New Roman"/>
              </a:rPr>
              <a:t>выбрано правильно:  </a:t>
            </a:r>
            <a:r>
              <a:rPr sz="2400" b="1" dirty="0">
                <a:latin typeface="Times New Roman"/>
                <a:cs typeface="Times New Roman"/>
              </a:rPr>
              <a:t>обращение, завер­шающая </a:t>
            </a:r>
            <a:r>
              <a:rPr sz="2400" b="1" spc="-15" dirty="0">
                <a:latin typeface="Times New Roman"/>
                <a:cs typeface="Times New Roman"/>
              </a:rPr>
              <a:t>фраза, </a:t>
            </a:r>
            <a:r>
              <a:rPr sz="2400" b="1" spc="-5" dirty="0">
                <a:latin typeface="Times New Roman"/>
                <a:cs typeface="Times New Roman"/>
              </a:rPr>
              <a:t>подпись </a:t>
            </a:r>
            <a:r>
              <a:rPr sz="2400" b="1" dirty="0">
                <a:latin typeface="Times New Roman"/>
                <a:cs typeface="Times New Roman"/>
              </a:rPr>
              <a:t>автора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16A6E"/>
                </a:solidFill>
                <a:latin typeface="Times New Roman"/>
                <a:cs typeface="Times New Roman"/>
              </a:rPr>
              <a:t>в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соответствии </a:t>
            </a:r>
            <a:r>
              <a:rPr sz="2400" b="1" dirty="0">
                <a:solidFill>
                  <a:srgbClr val="416A6E"/>
                </a:solidFill>
                <a:latin typeface="Times New Roman"/>
                <a:cs typeface="Times New Roman"/>
              </a:rPr>
              <a:t>с </a:t>
            </a:r>
            <a:r>
              <a:rPr sz="2400" b="1" spc="-10" dirty="0">
                <a:solidFill>
                  <a:srgbClr val="416A6E"/>
                </a:solidFill>
                <a:latin typeface="Times New Roman"/>
                <a:cs typeface="Times New Roman"/>
              </a:rPr>
              <a:t>неофициальным</a:t>
            </a:r>
            <a:r>
              <a:rPr sz="2400" b="1" spc="30" dirty="0">
                <a:solidFill>
                  <a:srgbClr val="416A6E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стилем</a:t>
            </a: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8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Обращение: </a:t>
            </a:r>
            <a:r>
              <a:rPr sz="2400" i="1" spc="-5" dirty="0">
                <a:latin typeface="Times New Roman"/>
                <a:cs typeface="Times New Roman"/>
              </a:rPr>
              <a:t>Dear </a:t>
            </a:r>
            <a:r>
              <a:rPr sz="2400" i="1" dirty="0">
                <a:latin typeface="Times New Roman"/>
                <a:cs typeface="Times New Roman"/>
              </a:rPr>
              <a:t>Peter,</a:t>
            </a:r>
            <a:endParaRPr sz="2400" dirty="0">
              <a:latin typeface="Times New Roman"/>
              <a:cs typeface="Times New Roman"/>
            </a:endParaRPr>
          </a:p>
          <a:p>
            <a:pPr marL="520700" lvl="1" indent="-107950">
              <a:lnSpc>
                <a:spcPct val="100000"/>
              </a:lnSpc>
              <a:spcBef>
                <a:spcPts val="1570"/>
              </a:spcBef>
              <a:buSzPct val="95833"/>
              <a:buFont typeface="Times New Roman"/>
              <a:buChar char="•"/>
              <a:tabLst>
                <a:tab pos="521334" algn="l"/>
              </a:tabLst>
            </a:pPr>
            <a:r>
              <a:rPr sz="2400" i="1" dirty="0">
                <a:latin typeface="Times New Roman"/>
                <a:cs typeface="Times New Roman"/>
              </a:rPr>
              <a:t>1) Hi, Peter, 2) Hi Peter, 3) Hello, dear Peter, 4) Hello</a:t>
            </a:r>
            <a:r>
              <a:rPr sz="2400" i="1" spc="-1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dear</a:t>
            </a:r>
            <a:endParaRPr sz="2400" dirty="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  <a:spcBef>
                <a:spcPts val="204"/>
              </a:spcBef>
            </a:pPr>
            <a:r>
              <a:rPr sz="2400" i="1" dirty="0">
                <a:latin typeface="Times New Roman"/>
                <a:cs typeface="Times New Roman"/>
              </a:rPr>
              <a:t>Peter, </a:t>
            </a:r>
            <a:r>
              <a:rPr sz="2400" i="1" spc="-5" dirty="0">
                <a:latin typeface="Times New Roman"/>
                <a:cs typeface="Times New Roman"/>
              </a:rPr>
              <a:t>5)Hello, </a:t>
            </a:r>
            <a:r>
              <a:rPr sz="2400" i="1" dirty="0">
                <a:latin typeface="Times New Roman"/>
                <a:cs typeface="Times New Roman"/>
              </a:rPr>
              <a:t>Peter, </a:t>
            </a:r>
            <a:r>
              <a:rPr sz="2400" i="1" spc="-5" dirty="0">
                <a:latin typeface="Times New Roman"/>
                <a:cs typeface="Times New Roman"/>
              </a:rPr>
              <a:t>6)Hello </a:t>
            </a:r>
            <a:r>
              <a:rPr sz="2400" i="1" dirty="0">
                <a:latin typeface="Times New Roman"/>
                <a:cs typeface="Times New Roman"/>
              </a:rPr>
              <a:t>Peter, -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416A6E"/>
                </a:solidFill>
                <a:latin typeface="Times New Roman"/>
                <a:cs typeface="Times New Roman"/>
              </a:rPr>
              <a:t>принимаем</a:t>
            </a: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7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dirty="0">
                <a:latin typeface="Times New Roman"/>
                <a:cs typeface="Times New Roman"/>
              </a:rPr>
              <a:t>Завершающая </a:t>
            </a:r>
            <a:r>
              <a:rPr sz="2400" b="1" spc="-10" dirty="0">
                <a:latin typeface="Times New Roman"/>
                <a:cs typeface="Times New Roman"/>
              </a:rPr>
              <a:t>фраза: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нет</a:t>
            </a:r>
            <a:r>
              <a:rPr sz="2400" i="1" spc="-5" dirty="0"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8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dirty="0">
                <a:latin typeface="Times New Roman"/>
                <a:cs typeface="Times New Roman"/>
              </a:rPr>
              <a:t>Подпись автора: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i="1" dirty="0" smtClean="0">
                <a:latin typeface="Times New Roman"/>
                <a:cs typeface="Times New Roman"/>
              </a:rPr>
              <a:t>Peter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6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4579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" y="-46786"/>
            <a:ext cx="85344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 err="1" smtClean="0"/>
              <a:t>работы</a:t>
            </a:r>
            <a:r>
              <a:rPr spc="-150" dirty="0" smtClean="0"/>
              <a:t> </a:t>
            </a:r>
            <a:r>
              <a:rPr spc="-5" dirty="0" err="1" smtClean="0"/>
              <a:t>по</a:t>
            </a:r>
            <a:r>
              <a:rPr spc="-5" dirty="0" smtClean="0"/>
              <a:t>  </a:t>
            </a:r>
            <a:r>
              <a:rPr spc="-5" dirty="0" err="1" smtClean="0"/>
              <a:t>критерию</a:t>
            </a:r>
            <a:r>
              <a:rPr spc="-45" dirty="0" smtClean="0"/>
              <a:t> </a:t>
            </a:r>
            <a:r>
              <a:rPr spc="-5" dirty="0" smtClean="0"/>
              <a:t>РКЗ</a:t>
            </a:r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421640" y="983742"/>
            <a:ext cx="7435850" cy="289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67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Аспект </a:t>
            </a:r>
            <a:r>
              <a:rPr sz="2400" b="1" dirty="0">
                <a:latin typeface="Times New Roman"/>
                <a:cs typeface="Times New Roman"/>
              </a:rPr>
              <a:t>6. </a:t>
            </a:r>
            <a:r>
              <a:rPr sz="2400" b="1" spc="-5" dirty="0">
                <a:latin typeface="Times New Roman"/>
                <a:cs typeface="Times New Roman"/>
              </a:rPr>
              <a:t>Стилевое </a:t>
            </a:r>
            <a:r>
              <a:rPr sz="2400" b="1" spc="-10" dirty="0">
                <a:latin typeface="Times New Roman"/>
                <a:cs typeface="Times New Roman"/>
              </a:rPr>
              <a:t>оформление </a:t>
            </a:r>
            <a:r>
              <a:rPr sz="2400" b="1" spc="-5" dirty="0">
                <a:latin typeface="Times New Roman"/>
                <a:cs typeface="Times New Roman"/>
              </a:rPr>
              <a:t>выбрано правильно:  </a:t>
            </a:r>
            <a:r>
              <a:rPr sz="2400" b="1" dirty="0">
                <a:latin typeface="Times New Roman"/>
                <a:cs typeface="Times New Roman"/>
              </a:rPr>
              <a:t>обращение, завер­шающая </a:t>
            </a:r>
            <a:r>
              <a:rPr sz="2400" b="1" spc="-15" dirty="0">
                <a:latin typeface="Times New Roman"/>
                <a:cs typeface="Times New Roman"/>
              </a:rPr>
              <a:t>фраза, </a:t>
            </a:r>
            <a:r>
              <a:rPr sz="2400" b="1" spc="-5" dirty="0">
                <a:latin typeface="Times New Roman"/>
                <a:cs typeface="Times New Roman"/>
              </a:rPr>
              <a:t>подпись </a:t>
            </a:r>
            <a:r>
              <a:rPr sz="2400" b="1" dirty="0">
                <a:latin typeface="Times New Roman"/>
                <a:cs typeface="Times New Roman"/>
              </a:rPr>
              <a:t>автора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666"/>
                </a:solidFill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соответствии </a:t>
            </a:r>
            <a:r>
              <a:rPr sz="2400" b="1" dirty="0">
                <a:solidFill>
                  <a:srgbClr val="006666"/>
                </a:solidFill>
                <a:latin typeface="Times New Roman"/>
                <a:cs typeface="Times New Roman"/>
              </a:rPr>
              <a:t>с </a:t>
            </a:r>
            <a:r>
              <a:rPr sz="2400" b="1" spc="-10" dirty="0">
                <a:solidFill>
                  <a:srgbClr val="006666"/>
                </a:solidFill>
                <a:latin typeface="Times New Roman"/>
                <a:cs typeface="Times New Roman"/>
              </a:rPr>
              <a:t>неофициальным</a:t>
            </a:r>
            <a:r>
              <a:rPr sz="2400" b="1" spc="30" dirty="0">
                <a:solidFill>
                  <a:srgbClr val="00666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стилем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8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Обращение: </a:t>
            </a:r>
            <a:r>
              <a:rPr sz="2400" i="1" spc="-5" dirty="0">
                <a:latin typeface="Times New Roman"/>
                <a:cs typeface="Times New Roman"/>
              </a:rPr>
              <a:t>Dear </a:t>
            </a:r>
            <a:r>
              <a:rPr sz="2400" i="1" dirty="0">
                <a:latin typeface="Times New Roman"/>
                <a:cs typeface="Times New Roman"/>
              </a:rPr>
              <a:t>friend – 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принимаем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70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dirty="0">
                <a:latin typeface="Times New Roman"/>
                <a:cs typeface="Times New Roman"/>
              </a:rPr>
              <a:t>Завершающая </a:t>
            </a:r>
            <a:r>
              <a:rPr sz="2400" b="1" spc="-10" dirty="0">
                <a:latin typeface="Times New Roman"/>
                <a:cs typeface="Times New Roman"/>
              </a:rPr>
              <a:t>фраза: </a:t>
            </a:r>
            <a:r>
              <a:rPr sz="2400" i="1" dirty="0">
                <a:latin typeface="Times New Roman"/>
                <a:cs typeface="Times New Roman"/>
              </a:rPr>
              <a:t>Sincerely yours – 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принимаем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8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dirty="0">
                <a:latin typeface="Times New Roman"/>
                <a:cs typeface="Times New Roman"/>
              </a:rPr>
              <a:t>Подпись автора: </a:t>
            </a:r>
            <a:r>
              <a:rPr sz="2400" i="1" dirty="0">
                <a:latin typeface="Times New Roman"/>
                <a:cs typeface="Times New Roman"/>
              </a:rPr>
              <a:t>Artem Ivanov – 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принимаем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4579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-46786"/>
            <a:ext cx="8763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89" y="866312"/>
            <a:ext cx="4472105" cy="4703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92632"/>
            <a:ext cx="4006548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5805" y="136758"/>
            <a:ext cx="3279414" cy="346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7340" y="0"/>
            <a:ext cx="627888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9740" y="0"/>
            <a:ext cx="582167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6420" y="0"/>
            <a:ext cx="2368296" cy="519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6884" y="377952"/>
            <a:ext cx="519684" cy="521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97735" y="32461"/>
            <a:ext cx="5579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Раздел </a:t>
            </a:r>
            <a:r>
              <a:rPr sz="2800" spc="-5" dirty="0"/>
              <a:t>«Письмо» - 20</a:t>
            </a:r>
            <a:r>
              <a:rPr sz="2800" spc="20" dirty="0"/>
              <a:t> </a:t>
            </a:r>
            <a:r>
              <a:rPr sz="2800" spc="-5" dirty="0"/>
              <a:t>баллов</a:t>
            </a:r>
            <a:endParaRPr sz="2800"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52360" rIns="0" bIns="0" rtlCol="0">
            <a:spAutoFit/>
          </a:bodyPr>
          <a:lstStyle/>
          <a:p>
            <a:pPr marL="157480" marR="5080" algn="ctr">
              <a:lnSpc>
                <a:spcPct val="12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Задание 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39 -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Письмо личного 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характера- 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Базовый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 уровень</a:t>
            </a:r>
          </a:p>
          <a:p>
            <a:pPr marL="144145" algn="ctr">
              <a:lnSpc>
                <a:spcPct val="100000"/>
              </a:lnSpc>
              <a:spcBef>
                <a:spcPts val="675"/>
              </a:spcBef>
            </a:pP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Максимум 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6</a:t>
            </a:r>
            <a:r>
              <a:rPr spc="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4579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76200" y="-46786"/>
            <a:ext cx="8763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1036" y="949686"/>
            <a:ext cx="8655050" cy="44811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295"/>
              </a:spcBef>
            </a:pPr>
            <a:r>
              <a:rPr sz="2400" b="1" spc="-10" dirty="0">
                <a:solidFill>
                  <a:srgbClr val="006666"/>
                </a:solidFill>
                <a:latin typeface="Arial"/>
                <a:cs typeface="Arial"/>
              </a:rPr>
              <a:t>Ставим </a:t>
            </a:r>
            <a:r>
              <a:rPr sz="2400" b="1" spc="-5" dirty="0">
                <a:solidFill>
                  <a:srgbClr val="006666"/>
                </a:solidFill>
                <a:latin typeface="Arial"/>
                <a:cs typeface="Arial"/>
              </a:rPr>
              <a:t>«0» 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по</a:t>
            </a:r>
            <a:r>
              <a:rPr sz="2400" b="1" spc="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666"/>
                </a:solidFill>
                <a:latin typeface="Arial"/>
                <a:cs typeface="Arial"/>
              </a:rPr>
              <a:t>РКЗ:</a:t>
            </a:r>
            <a:endParaRPr sz="2400" dirty="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2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500" spc="-15" dirty="0">
                <a:latin typeface="Corbel"/>
                <a:cs typeface="Corbel"/>
              </a:rPr>
              <a:t>объем </a:t>
            </a:r>
            <a:r>
              <a:rPr sz="2500" b="1" spc="-5" dirty="0">
                <a:solidFill>
                  <a:srgbClr val="C00000"/>
                </a:solidFill>
                <a:latin typeface="Corbel"/>
                <a:cs typeface="Corbel"/>
              </a:rPr>
              <a:t>менее 90 слов </a:t>
            </a:r>
            <a:r>
              <a:rPr sz="2500" spc="-5" dirty="0">
                <a:latin typeface="Corbel"/>
                <a:cs typeface="Corbel"/>
              </a:rPr>
              <a:t>в</a:t>
            </a:r>
            <a:r>
              <a:rPr sz="2500" spc="4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письме;</a:t>
            </a:r>
            <a:endParaRPr sz="2500" dirty="0">
              <a:latin typeface="Corbel"/>
              <a:cs typeface="Corbel"/>
            </a:endParaRPr>
          </a:p>
          <a:p>
            <a:pPr marL="295910" marR="5080" indent="-28384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  <a:tab pos="3946525" algn="l"/>
              </a:tabLst>
            </a:pPr>
            <a:r>
              <a:rPr sz="2500" spc="-5" dirty="0">
                <a:latin typeface="Corbel"/>
                <a:cs typeface="Corbel"/>
              </a:rPr>
              <a:t>жанр письма </a:t>
            </a:r>
            <a:r>
              <a:rPr sz="2500" spc="-10" dirty="0">
                <a:latin typeface="Corbel"/>
                <a:cs typeface="Corbel"/>
              </a:rPr>
              <a:t>заменен </a:t>
            </a:r>
            <a:r>
              <a:rPr sz="2500" spc="-5" dirty="0">
                <a:latin typeface="Corbel"/>
                <a:cs typeface="Corbel"/>
              </a:rPr>
              <a:t>письменным высказыванием с  </a:t>
            </a:r>
            <a:r>
              <a:rPr sz="2500" spc="-10" dirty="0">
                <a:latin typeface="Corbel"/>
                <a:cs typeface="Corbel"/>
              </a:rPr>
              <a:t>элементами </a:t>
            </a:r>
            <a:r>
              <a:rPr sz="2500" spc="-15" dirty="0">
                <a:latin typeface="Corbel"/>
                <a:cs typeface="Corbel"/>
              </a:rPr>
              <a:t>рассуждения	</a:t>
            </a:r>
            <a:r>
              <a:rPr sz="2500" spc="-10" dirty="0">
                <a:latin typeface="Corbel"/>
                <a:cs typeface="Corbel"/>
              </a:rPr>
              <a:t>или </a:t>
            </a:r>
            <a:r>
              <a:rPr sz="2500" spc="-5" dirty="0">
                <a:latin typeface="Corbel"/>
                <a:cs typeface="Corbel"/>
              </a:rPr>
              <a:t>письмо не </a:t>
            </a:r>
            <a:r>
              <a:rPr sz="2500" spc="-10" dirty="0">
                <a:latin typeface="Corbel"/>
                <a:cs typeface="Corbel"/>
              </a:rPr>
              <a:t>связано </a:t>
            </a:r>
            <a:r>
              <a:rPr sz="2500" spc="-5" dirty="0">
                <a:latin typeface="Corbel"/>
                <a:cs typeface="Corbel"/>
              </a:rPr>
              <a:t>с </a:t>
            </a:r>
            <a:r>
              <a:rPr sz="2500" dirty="0">
                <a:latin typeface="Corbel"/>
                <a:cs typeface="Corbel"/>
              </a:rPr>
              <a:t>письмом-  </a:t>
            </a:r>
            <a:r>
              <a:rPr sz="2500" spc="-20" dirty="0">
                <a:latin typeface="Corbel"/>
                <a:cs typeface="Corbel"/>
              </a:rPr>
              <a:t>стимулом </a:t>
            </a:r>
            <a:r>
              <a:rPr sz="2500" spc="-10" dirty="0">
                <a:latin typeface="Corbel"/>
                <a:cs typeface="Corbel"/>
              </a:rPr>
              <a:t>или </a:t>
            </a:r>
            <a:r>
              <a:rPr sz="2500" spc="-5" dirty="0">
                <a:latin typeface="Corbel"/>
                <a:cs typeface="Corbel"/>
              </a:rPr>
              <a:t>в письмо </a:t>
            </a:r>
            <a:r>
              <a:rPr sz="2500" spc="-25" dirty="0">
                <a:latin typeface="Corbel"/>
                <a:cs typeface="Corbel"/>
              </a:rPr>
              <a:t>нет </a:t>
            </a:r>
            <a:r>
              <a:rPr sz="2500" b="1" spc="-10" dirty="0">
                <a:solidFill>
                  <a:srgbClr val="C00000"/>
                </a:solidFill>
                <a:latin typeface="Corbel"/>
                <a:cs typeface="Corbel"/>
              </a:rPr>
              <a:t>ничего</a:t>
            </a:r>
            <a:r>
              <a:rPr sz="2500" spc="-10" dirty="0">
                <a:latin typeface="Corbel"/>
                <a:cs typeface="Corbel"/>
              </a:rPr>
              <a:t>, </a:t>
            </a:r>
            <a:r>
              <a:rPr sz="2500" spc="-5" dirty="0">
                <a:latin typeface="Corbel"/>
                <a:cs typeface="Corbel"/>
              </a:rPr>
              <a:t>что характерно для  оформления письма;</a:t>
            </a:r>
            <a:endParaRPr sz="2500" dirty="0">
              <a:latin typeface="Corbel"/>
              <a:cs typeface="Corbel"/>
            </a:endParaRPr>
          </a:p>
          <a:p>
            <a:pPr marL="295910" marR="10160" indent="-283845">
              <a:lnSpc>
                <a:spcPts val="2700"/>
              </a:lnSpc>
              <a:spcBef>
                <a:spcPts val="64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500" spc="-5" dirty="0">
                <a:latin typeface="Corbel"/>
                <a:cs typeface="Corbel"/>
              </a:rPr>
              <a:t>3 и </a:t>
            </a:r>
            <a:r>
              <a:rPr sz="2500" spc="-20" dirty="0">
                <a:latin typeface="Corbel"/>
                <a:cs typeface="Corbel"/>
              </a:rPr>
              <a:t>более </a:t>
            </a:r>
            <a:r>
              <a:rPr sz="2500" spc="-5" dirty="0">
                <a:latin typeface="Corbel"/>
                <a:cs typeface="Corbel"/>
              </a:rPr>
              <a:t>аспектов </a:t>
            </a:r>
            <a:r>
              <a:rPr sz="2500" spc="-25" dirty="0">
                <a:latin typeface="Corbel"/>
                <a:cs typeface="Corbel"/>
              </a:rPr>
              <a:t>содержания </a:t>
            </a:r>
            <a:r>
              <a:rPr sz="2500" spc="-15" dirty="0">
                <a:latin typeface="Corbel"/>
                <a:cs typeface="Corbel"/>
              </a:rPr>
              <a:t>отсутствуют, </a:t>
            </a:r>
            <a:r>
              <a:rPr sz="2500" spc="-5" dirty="0">
                <a:latin typeface="Corbel"/>
                <a:cs typeface="Corbel"/>
              </a:rPr>
              <a:t>ИЛИ 5 аспектов  раскрыты не </a:t>
            </a:r>
            <a:r>
              <a:rPr sz="2500" spc="-15" dirty="0">
                <a:latin typeface="Corbel"/>
                <a:cs typeface="Corbel"/>
              </a:rPr>
              <a:t>полностью </a:t>
            </a:r>
            <a:r>
              <a:rPr sz="2500" spc="-10" dirty="0">
                <a:latin typeface="Corbel"/>
                <a:cs typeface="Corbel"/>
              </a:rPr>
              <a:t>или</a:t>
            </a:r>
            <a:r>
              <a:rPr sz="2500" spc="30" dirty="0">
                <a:latin typeface="Corbel"/>
                <a:cs typeface="Corbel"/>
              </a:rPr>
              <a:t> </a:t>
            </a:r>
            <a:r>
              <a:rPr sz="2500" spc="-15" dirty="0">
                <a:latin typeface="Corbel"/>
                <a:cs typeface="Corbel"/>
              </a:rPr>
              <a:t>неточно</a:t>
            </a:r>
            <a:endParaRPr sz="2500" dirty="0">
              <a:latin typeface="Corbel"/>
              <a:cs typeface="Corbel"/>
            </a:endParaRPr>
          </a:p>
          <a:p>
            <a:pPr marL="295910" marR="1049020" indent="-283845">
              <a:lnSpc>
                <a:spcPts val="27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500" b="1" spc="-20" dirty="0">
                <a:solidFill>
                  <a:srgbClr val="006FC0"/>
                </a:solidFill>
                <a:latin typeface="Calibri"/>
                <a:cs typeface="Calibri"/>
              </a:rPr>
              <a:t>Если </a:t>
            </a:r>
            <a:r>
              <a:rPr sz="2500" b="1" spc="-10" dirty="0">
                <a:solidFill>
                  <a:srgbClr val="006FC0"/>
                </a:solidFill>
                <a:latin typeface="Calibri"/>
                <a:cs typeface="Calibri"/>
              </a:rPr>
              <a:t>при проверке </a:t>
            </a:r>
            <a:r>
              <a:rPr sz="2500" b="1" spc="-5" dirty="0">
                <a:solidFill>
                  <a:srgbClr val="006FC0"/>
                </a:solidFill>
                <a:latin typeface="Calibri"/>
                <a:cs typeface="Calibri"/>
              </a:rPr>
              <a:t>ответа </a:t>
            </a:r>
            <a:r>
              <a:rPr sz="2500" b="1" spc="-10" dirty="0">
                <a:solidFill>
                  <a:srgbClr val="006FC0"/>
                </a:solidFill>
                <a:latin typeface="Calibri"/>
                <a:cs typeface="Calibri"/>
              </a:rPr>
              <a:t>ставится </a:t>
            </a:r>
            <a:r>
              <a:rPr sz="2500" b="1" spc="-5" dirty="0">
                <a:solidFill>
                  <a:srgbClr val="006FC0"/>
                </a:solidFill>
                <a:latin typeface="Calibri"/>
                <a:cs typeface="Calibri"/>
              </a:rPr>
              <a:t>«0» за решение  </a:t>
            </a:r>
            <a:r>
              <a:rPr sz="2500" b="1" spc="-15" dirty="0">
                <a:solidFill>
                  <a:srgbClr val="006FC0"/>
                </a:solidFill>
                <a:latin typeface="Calibri"/>
                <a:cs typeface="Calibri"/>
              </a:rPr>
              <a:t>коммуникативной </a:t>
            </a:r>
            <a:r>
              <a:rPr sz="2500" b="1" spc="-5" dirty="0">
                <a:solidFill>
                  <a:srgbClr val="006FC0"/>
                </a:solidFill>
                <a:latin typeface="Calibri"/>
                <a:cs typeface="Calibri"/>
              </a:rPr>
              <a:t>задачи, </a:t>
            </a:r>
            <a:r>
              <a:rPr sz="2500" b="1" spc="-15" dirty="0">
                <a:solidFill>
                  <a:srgbClr val="C00000"/>
                </a:solidFill>
                <a:latin typeface="Calibri"/>
                <a:cs typeface="Calibri"/>
              </a:rPr>
              <a:t>то это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задание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дальше</a:t>
            </a:r>
            <a:r>
              <a:rPr sz="2500" b="1" spc="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endParaRPr sz="2500" dirty="0">
              <a:latin typeface="Calibri"/>
              <a:cs typeface="Calibri"/>
            </a:endParaRPr>
          </a:p>
          <a:p>
            <a:pPr marL="295910" marR="507365">
              <a:lnSpc>
                <a:spcPts val="2700"/>
              </a:lnSpc>
            </a:pP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проверяется,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за </a:t>
            </a:r>
            <a:r>
              <a:rPr sz="2500" b="1" spc="-15" dirty="0">
                <a:solidFill>
                  <a:srgbClr val="C00000"/>
                </a:solidFill>
                <a:latin typeface="Calibri"/>
                <a:cs typeface="Calibri"/>
              </a:rPr>
              <a:t>каждый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критерий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ставится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«0» баллов в  </a:t>
            </a:r>
            <a:r>
              <a:rPr sz="2500" b="1" spc="-20" dirty="0">
                <a:solidFill>
                  <a:srgbClr val="C00000"/>
                </a:solidFill>
                <a:latin typeface="Calibri"/>
                <a:cs typeface="Calibri"/>
              </a:rPr>
              <a:t>протоколе.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-46786"/>
            <a:ext cx="84582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3840" marR="5080" indent="-181991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60" dirty="0"/>
              <a:t> </a:t>
            </a:r>
            <a:r>
              <a:rPr spc="-5" dirty="0"/>
              <a:t>по  критерию</a:t>
            </a:r>
            <a:r>
              <a:rPr spc="-40" dirty="0"/>
              <a:t> </a:t>
            </a:r>
            <a:r>
              <a:rPr dirty="0"/>
              <a:t>ОТ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486409" indent="-457200">
              <a:lnSpc>
                <a:spcPct val="100000"/>
              </a:lnSpc>
              <a:spcBef>
                <a:spcPts val="1070"/>
              </a:spcBef>
              <a:buAutoNum type="arabicPeriod"/>
              <a:tabLst>
                <a:tab pos="486409" algn="l"/>
                <a:tab pos="487045" algn="l"/>
              </a:tabLst>
            </a:pPr>
            <a:r>
              <a:rPr sz="2000" spc="-5" dirty="0">
                <a:solidFill>
                  <a:srgbClr val="006666"/>
                </a:solidFill>
              </a:rPr>
              <a:t>Логичность</a:t>
            </a:r>
            <a:r>
              <a:rPr sz="2000" spc="-5" dirty="0">
                <a:solidFill>
                  <a:srgbClr val="000000"/>
                </a:solidFill>
              </a:rPr>
              <a:t>: </a:t>
            </a:r>
            <a:r>
              <a:rPr sz="2000" dirty="0">
                <a:solidFill>
                  <a:srgbClr val="000000"/>
                </a:solidFill>
              </a:rPr>
              <a:t>How did your </a:t>
            </a:r>
            <a:r>
              <a:rPr sz="2000" spc="-5" dirty="0">
                <a:solidFill>
                  <a:srgbClr val="000000"/>
                </a:solidFill>
              </a:rPr>
              <a:t>familly </a:t>
            </a:r>
            <a:r>
              <a:rPr sz="2000" dirty="0">
                <a:solidFill>
                  <a:srgbClr val="000000"/>
                </a:solidFill>
              </a:rPr>
              <a:t>celebrate </a:t>
            </a:r>
            <a:r>
              <a:rPr sz="2000" spc="-5" dirty="0">
                <a:solidFill>
                  <a:srgbClr val="C00000"/>
                </a:solidFill>
              </a:rPr>
              <a:t>it</a:t>
            </a:r>
            <a:r>
              <a:rPr sz="2000" spc="-5" dirty="0">
                <a:solidFill>
                  <a:srgbClr val="000000"/>
                </a:solidFill>
              </a:rPr>
              <a:t>? </a:t>
            </a:r>
            <a:r>
              <a:rPr sz="2000" dirty="0">
                <a:solidFill>
                  <a:srgbClr val="000000"/>
                </a:solidFill>
              </a:rPr>
              <a:t>– 1</a:t>
            </a:r>
            <a:r>
              <a:rPr sz="2000" spc="-1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ошибка</a:t>
            </a:r>
            <a:endParaRPr sz="2000" dirty="0"/>
          </a:p>
          <a:p>
            <a:pPr marL="486409" indent="-457200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486409" algn="l"/>
                <a:tab pos="487045" algn="l"/>
              </a:tabLst>
            </a:pPr>
            <a:r>
              <a:rPr sz="2000" dirty="0">
                <a:solidFill>
                  <a:srgbClr val="006666"/>
                </a:solidFill>
              </a:rPr>
              <a:t>Деление </a:t>
            </a:r>
            <a:r>
              <a:rPr sz="2000" spc="-5" dirty="0">
                <a:solidFill>
                  <a:srgbClr val="006666"/>
                </a:solidFill>
              </a:rPr>
              <a:t>на </a:t>
            </a:r>
            <a:r>
              <a:rPr sz="2000" dirty="0">
                <a:solidFill>
                  <a:srgbClr val="006666"/>
                </a:solidFill>
              </a:rPr>
              <a:t>абзацы: </a:t>
            </a:r>
            <a:r>
              <a:rPr sz="2000" dirty="0">
                <a:solidFill>
                  <a:srgbClr val="000000"/>
                </a:solidFill>
              </a:rPr>
              <a:t>1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ошибка</a:t>
            </a:r>
            <a:endParaRPr sz="2000" dirty="0"/>
          </a:p>
          <a:p>
            <a:pPr marL="486409" marR="5080" indent="-457200">
              <a:lnSpc>
                <a:spcPts val="2090"/>
              </a:lnSpc>
              <a:spcBef>
                <a:spcPts val="1290"/>
              </a:spcBef>
              <a:buAutoNum type="arabicPeriod"/>
              <a:tabLst>
                <a:tab pos="486409" algn="l"/>
                <a:tab pos="487045" algn="l"/>
              </a:tabLst>
            </a:pPr>
            <a:r>
              <a:rPr sz="2000" spc="-5" dirty="0"/>
              <a:t>Средства логической </a:t>
            </a:r>
            <a:r>
              <a:rPr sz="2000" dirty="0"/>
              <a:t>связи: </a:t>
            </a:r>
            <a:r>
              <a:rPr sz="2000" dirty="0">
                <a:solidFill>
                  <a:srgbClr val="000000"/>
                </a:solidFill>
              </a:rPr>
              <a:t>I </a:t>
            </a:r>
            <a:r>
              <a:rPr sz="2000" dirty="0">
                <a:solidFill>
                  <a:srgbClr val="C00000"/>
                </a:solidFill>
              </a:rPr>
              <a:t>also </a:t>
            </a:r>
            <a:r>
              <a:rPr sz="2000" dirty="0">
                <a:solidFill>
                  <a:srgbClr val="000000"/>
                </a:solidFill>
              </a:rPr>
              <a:t>want to ask a few questions</a:t>
            </a:r>
            <a:r>
              <a:rPr sz="2000" spc="-1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about  your father’s </a:t>
            </a:r>
            <a:r>
              <a:rPr sz="2000" spc="-5" dirty="0">
                <a:solidFill>
                  <a:srgbClr val="000000"/>
                </a:solidFill>
              </a:rPr>
              <a:t>birthday. </a:t>
            </a:r>
            <a:r>
              <a:rPr sz="2000" dirty="0">
                <a:solidFill>
                  <a:srgbClr val="000000"/>
                </a:solidFill>
              </a:rPr>
              <a:t>- 1</a:t>
            </a:r>
            <a:r>
              <a:rPr sz="2000" spc="-114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ошибка?</a:t>
            </a:r>
            <a:endParaRPr sz="2000" dirty="0"/>
          </a:p>
          <a:p>
            <a:pPr marL="486409" indent="-457200">
              <a:lnSpc>
                <a:spcPct val="100000"/>
              </a:lnSpc>
              <a:spcBef>
                <a:spcPts val="955"/>
              </a:spcBef>
              <a:buAutoNum type="arabicPeriod"/>
              <a:tabLst>
                <a:tab pos="486409" algn="l"/>
                <a:tab pos="487045" algn="l"/>
              </a:tabLst>
            </a:pPr>
            <a:r>
              <a:rPr sz="2000" dirty="0"/>
              <a:t>Обращение на отдельной</a:t>
            </a:r>
            <a:r>
              <a:rPr sz="2000" spc="-95" dirty="0"/>
              <a:t> </a:t>
            </a:r>
            <a:r>
              <a:rPr sz="2000" spc="-5" dirty="0"/>
              <a:t>строке</a:t>
            </a:r>
            <a:endParaRPr sz="2000" dirty="0"/>
          </a:p>
          <a:p>
            <a:pPr marL="486409" indent="-457200">
              <a:lnSpc>
                <a:spcPct val="100000"/>
              </a:lnSpc>
              <a:spcBef>
                <a:spcPts val="969"/>
              </a:spcBef>
              <a:buAutoNum type="arabicPeriod"/>
              <a:tabLst>
                <a:tab pos="486409" algn="l"/>
                <a:tab pos="487045" algn="l"/>
              </a:tabLst>
            </a:pPr>
            <a:r>
              <a:rPr sz="2000" dirty="0"/>
              <a:t>Завершающая </a:t>
            </a:r>
            <a:r>
              <a:rPr sz="2000" spc="-5" dirty="0"/>
              <a:t>фраза на отдельной строке </a:t>
            </a:r>
            <a:r>
              <a:rPr sz="2000" dirty="0">
                <a:solidFill>
                  <a:srgbClr val="000000"/>
                </a:solidFill>
              </a:rPr>
              <a:t>– </a:t>
            </a:r>
            <a:r>
              <a:rPr sz="2000" spc="-5" dirty="0">
                <a:solidFill>
                  <a:srgbClr val="C00000"/>
                </a:solidFill>
              </a:rPr>
              <a:t>нет </a:t>
            </a:r>
            <a:r>
              <a:rPr sz="2000" dirty="0">
                <a:solidFill>
                  <a:srgbClr val="000000"/>
                </a:solidFill>
              </a:rPr>
              <a:t>– 1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ошибка</a:t>
            </a:r>
            <a:endParaRPr sz="2000" dirty="0"/>
          </a:p>
          <a:p>
            <a:pPr marL="486409" indent="-4572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86409" algn="l"/>
                <a:tab pos="487045" algn="l"/>
              </a:tabLst>
            </a:pPr>
            <a:r>
              <a:rPr sz="2000" spc="-5" dirty="0"/>
              <a:t>Подпись на отдельной</a:t>
            </a:r>
            <a:r>
              <a:rPr sz="2000" spc="-40" dirty="0"/>
              <a:t> </a:t>
            </a:r>
            <a:r>
              <a:rPr sz="2000" spc="-5" dirty="0"/>
              <a:t>строке</a:t>
            </a:r>
            <a:endParaRPr sz="2000" dirty="0"/>
          </a:p>
          <a:p>
            <a:pPr marL="486409" indent="-457200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486409" algn="l"/>
                <a:tab pos="487045" algn="l"/>
              </a:tabLst>
            </a:pPr>
            <a:r>
              <a:rPr sz="2000" spc="-5" dirty="0"/>
              <a:t>Адрес </a:t>
            </a:r>
            <a:r>
              <a:rPr sz="2000" dirty="0"/>
              <a:t>автора в </a:t>
            </a:r>
            <a:r>
              <a:rPr sz="2000" spc="-5" dirty="0"/>
              <a:t>правом верхнем</a:t>
            </a:r>
            <a:r>
              <a:rPr sz="2000" spc="-85" dirty="0"/>
              <a:t> </a:t>
            </a:r>
            <a:r>
              <a:rPr sz="2000" dirty="0"/>
              <a:t>углу</a:t>
            </a:r>
          </a:p>
          <a:p>
            <a:pPr marL="486409" indent="-457200">
              <a:lnSpc>
                <a:spcPct val="100000"/>
              </a:lnSpc>
              <a:spcBef>
                <a:spcPts val="969"/>
              </a:spcBef>
              <a:buAutoNum type="arabicPeriod"/>
              <a:tabLst>
                <a:tab pos="486409" algn="l"/>
                <a:tab pos="487045" algn="l"/>
              </a:tabLst>
            </a:pPr>
            <a:r>
              <a:rPr sz="2000" spc="-5" dirty="0"/>
              <a:t>Дата под </a:t>
            </a:r>
            <a:r>
              <a:rPr sz="2000" dirty="0"/>
              <a:t>адресом </a:t>
            </a:r>
            <a:r>
              <a:rPr sz="2000" dirty="0">
                <a:solidFill>
                  <a:srgbClr val="000000"/>
                </a:solidFill>
              </a:rPr>
              <a:t>– </a:t>
            </a:r>
            <a:r>
              <a:rPr sz="2000" spc="-5" dirty="0">
                <a:solidFill>
                  <a:srgbClr val="000000"/>
                </a:solidFill>
              </a:rPr>
              <a:t>дата </a:t>
            </a:r>
            <a:r>
              <a:rPr sz="2000" spc="-5" dirty="0">
                <a:solidFill>
                  <a:srgbClr val="C00000"/>
                </a:solidFill>
              </a:rPr>
              <a:t>над </a:t>
            </a:r>
            <a:r>
              <a:rPr sz="2000" dirty="0">
                <a:solidFill>
                  <a:srgbClr val="000000"/>
                </a:solidFill>
              </a:rPr>
              <a:t>адресом – 1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ошибка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4579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-46786"/>
            <a:ext cx="8763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</a:t>
            </a:r>
            <a:r>
              <a:rPr spc="-5" dirty="0" err="1"/>
              <a:t>критерию</a:t>
            </a:r>
            <a:r>
              <a:rPr spc="-45" dirty="0"/>
              <a:t> </a:t>
            </a:r>
            <a:r>
              <a:rPr lang="ru-RU" spc="-5" dirty="0" smtClean="0"/>
              <a:t>ОТ</a:t>
            </a:r>
            <a:endParaRPr spc="-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879" y="579865"/>
            <a:ext cx="3866268" cy="5514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30" y="844300"/>
            <a:ext cx="4499626" cy="48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-46786"/>
            <a:ext cx="84582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3840" marR="5080" indent="-181991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60" dirty="0"/>
              <a:t> </a:t>
            </a:r>
            <a:r>
              <a:rPr spc="-5" dirty="0"/>
              <a:t>по  критерию</a:t>
            </a:r>
            <a:r>
              <a:rPr spc="-40" dirty="0"/>
              <a:t> </a:t>
            </a:r>
            <a:r>
              <a:rPr dirty="0"/>
              <a:t>ОТ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529386" y="1134973"/>
            <a:ext cx="8085226" cy="3962367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marR="347345" lvl="0" indent="0" algn="l" defTabSz="914400" rtl="0" eaLnBrk="1" fontAlgn="auto" latinLnBrk="0" hangingPunct="1">
              <a:lnSpc>
                <a:spcPts val="3429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kern="1200" spc="-5" dirty="0">
                <a:solidFill>
                  <a:prstClr val="black"/>
                </a:solidFill>
              </a:rPr>
              <a:t>Адрес </a:t>
            </a:r>
            <a:r>
              <a:rPr lang="ru-RU" sz="3000" kern="1200" dirty="0">
                <a:solidFill>
                  <a:prstClr val="black"/>
                </a:solidFill>
              </a:rPr>
              <a:t>автора </a:t>
            </a:r>
            <a:r>
              <a:rPr lang="ru-RU" sz="3000" kern="1200" dirty="0">
                <a:solidFill>
                  <a:srgbClr val="416A6E"/>
                </a:solidFill>
              </a:rPr>
              <a:t>в </a:t>
            </a:r>
            <a:r>
              <a:rPr lang="ru-RU" sz="3000" kern="1200" spc="-5" dirty="0">
                <a:solidFill>
                  <a:srgbClr val="416A6E"/>
                </a:solidFill>
              </a:rPr>
              <a:t>правом верхнем </a:t>
            </a:r>
            <a:r>
              <a:rPr lang="ru-RU" sz="3000" kern="1200" dirty="0">
                <a:solidFill>
                  <a:srgbClr val="416A6E"/>
                </a:solidFill>
              </a:rPr>
              <a:t>углу </a:t>
            </a:r>
            <a:r>
              <a:rPr lang="ru-RU" sz="3000" kern="1200" dirty="0">
                <a:solidFill>
                  <a:prstClr val="black"/>
                </a:solidFill>
              </a:rPr>
              <a:t>(можно  </a:t>
            </a:r>
            <a:r>
              <a:rPr lang="ru-RU" sz="3000" kern="1200" spc="-5" dirty="0">
                <a:solidFill>
                  <a:prstClr val="black"/>
                </a:solidFill>
              </a:rPr>
              <a:t>краткий)</a:t>
            </a:r>
            <a:endParaRPr lang="ru-RU" sz="3000" b="0" kern="1200" dirty="0">
              <a:solidFill>
                <a:prstClr val="black"/>
              </a:solidFill>
            </a:endParaRPr>
          </a:p>
          <a:p>
            <a:pPr marL="5584825" marR="0" lvl="0" indent="0" algn="l" defTabSz="914400" rtl="0" eaLnBrk="1" fontAlgn="auto" latinLnBrk="0" hangingPunct="1">
              <a:lnSpc>
                <a:spcPct val="100000"/>
              </a:lnSpc>
              <a:spcBef>
                <a:spcPts val="1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0" i="1" kern="1200" spc="-5" dirty="0" err="1">
                <a:solidFill>
                  <a:prstClr val="black"/>
                </a:solidFill>
              </a:rPr>
              <a:t>Moscow</a:t>
            </a:r>
            <a:r>
              <a:rPr lang="ru-RU" sz="3000" b="0" i="1" kern="1200" spc="-5" dirty="0">
                <a:solidFill>
                  <a:prstClr val="black"/>
                </a:solidFill>
              </a:rPr>
              <a:t>,</a:t>
            </a:r>
            <a:r>
              <a:rPr lang="ru-RU" sz="3000" b="0" i="1" kern="1200" spc="-50" dirty="0">
                <a:solidFill>
                  <a:prstClr val="black"/>
                </a:solidFill>
              </a:rPr>
              <a:t> </a:t>
            </a:r>
            <a:r>
              <a:rPr lang="ru-RU" sz="3000" b="0" i="1" kern="1200" spc="-5" dirty="0" err="1">
                <a:solidFill>
                  <a:prstClr val="black"/>
                </a:solidFill>
              </a:rPr>
              <a:t>Russia</a:t>
            </a:r>
            <a:endParaRPr lang="ru-RU" sz="3000" b="0" kern="1200" dirty="0">
              <a:solidFill>
                <a:prstClr val="black"/>
              </a:solidFill>
            </a:endParaRPr>
          </a:p>
          <a:p>
            <a:pPr lvl="0" algn="ctr" rtl="0">
              <a:spcBef>
                <a:spcPts val="1290"/>
              </a:spcBef>
            </a:pPr>
            <a:r>
              <a:rPr lang="ru-RU" sz="2600" i="1" kern="1200" dirty="0">
                <a:solidFill>
                  <a:prstClr val="black"/>
                </a:solidFill>
              </a:rPr>
              <a:t>Или</a:t>
            </a:r>
            <a:endParaRPr lang="ru-RU" sz="2600" b="0" kern="1200" dirty="0">
              <a:solidFill>
                <a:prstClr val="black"/>
              </a:solidFill>
            </a:endParaRPr>
          </a:p>
          <a:p>
            <a:pPr marL="7044055" marR="5080" lvl="0" indent="-254635" algn="r" defTabSz="914400" rtl="0" eaLnBrk="1" fontAlgn="auto" latinLnBrk="0" hangingPunct="1">
              <a:lnSpc>
                <a:spcPct val="1391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0" i="1" kern="1200" spc="-5" dirty="0" err="1">
                <a:solidFill>
                  <a:prstClr val="black"/>
                </a:solidFill>
              </a:rPr>
              <a:t>Moscow</a:t>
            </a:r>
            <a:r>
              <a:rPr lang="ru-RU" sz="3000" b="0" i="1" kern="1200" spc="-5" dirty="0">
                <a:solidFill>
                  <a:prstClr val="black"/>
                </a:solidFill>
              </a:rPr>
              <a:t>  </a:t>
            </a:r>
            <a:r>
              <a:rPr lang="ru-RU" sz="3000" b="0" i="1" kern="1200" spc="-5" dirty="0" err="1">
                <a:solidFill>
                  <a:prstClr val="black"/>
                </a:solidFill>
              </a:rPr>
              <a:t>Russia</a:t>
            </a:r>
            <a:endParaRPr lang="ru-RU" sz="3000" b="0" kern="1200" dirty="0">
              <a:solidFill>
                <a:prstClr val="black"/>
              </a:solidFill>
            </a:endParaRPr>
          </a:p>
          <a:p>
            <a:pPr marL="469900" indent="-457200">
              <a:lnSpc>
                <a:spcPct val="100000"/>
              </a:lnSpc>
              <a:spcBef>
                <a:spcPts val="1060"/>
              </a:spcBef>
              <a:buAutoNum type="arabicPeriod"/>
              <a:tabLst>
                <a:tab pos="469265" algn="l"/>
                <a:tab pos="469900" algn="l"/>
              </a:tabLs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27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-46786"/>
            <a:ext cx="84582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3840" marR="5080" indent="-181991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60" dirty="0"/>
              <a:t> </a:t>
            </a:r>
            <a:r>
              <a:rPr spc="-5" dirty="0"/>
              <a:t>по  критерию</a:t>
            </a:r>
            <a:r>
              <a:rPr spc="-40" dirty="0"/>
              <a:t> </a:t>
            </a:r>
            <a:r>
              <a:rPr dirty="0"/>
              <a:t>ОТ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529386" y="1134973"/>
            <a:ext cx="8085226" cy="3893502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marR="485140" lvl="0" indent="0" algn="just" defTabSz="914400" rtl="0" eaLnBrk="1" fontAlgn="auto" latinLnBrk="0" hangingPunct="1">
              <a:lnSpc>
                <a:spcPct val="871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0" kern="1200" spc="-5" dirty="0">
                <a:solidFill>
                  <a:prstClr val="black"/>
                </a:solidFill>
                <a:latin typeface="Arial"/>
                <a:cs typeface="Arial"/>
              </a:rPr>
              <a:t>Возможно полное написание адреса, тогда адрес </a:t>
            </a:r>
            <a:r>
              <a:rPr lang="ru-RU" sz="2200" b="0" kern="1200" spc="-10" dirty="0">
                <a:solidFill>
                  <a:prstClr val="black"/>
                </a:solidFill>
                <a:latin typeface="Arial"/>
                <a:cs typeface="Arial"/>
              </a:rPr>
              <a:t>должен  </a:t>
            </a:r>
            <a:r>
              <a:rPr lang="ru-RU" sz="2200" b="0" kern="1200" spc="-5" dirty="0">
                <a:solidFill>
                  <a:prstClr val="black"/>
                </a:solidFill>
                <a:latin typeface="Arial"/>
                <a:cs typeface="Arial"/>
              </a:rPr>
              <a:t>быть </a:t>
            </a:r>
            <a:r>
              <a:rPr lang="ru-RU" sz="2200" b="0" kern="1200" spc="-10" dirty="0">
                <a:solidFill>
                  <a:prstClr val="black"/>
                </a:solidFill>
                <a:latin typeface="Arial"/>
                <a:cs typeface="Arial"/>
              </a:rPr>
              <a:t>написан </a:t>
            </a:r>
            <a:r>
              <a:rPr lang="ru-RU" sz="2200" b="0" kern="1200" spc="-5" dirty="0">
                <a:solidFill>
                  <a:prstClr val="black"/>
                </a:solidFill>
                <a:latin typeface="Arial"/>
                <a:cs typeface="Arial"/>
              </a:rPr>
              <a:t>в правом </a:t>
            </a:r>
            <a:r>
              <a:rPr lang="ru-RU" sz="2200" b="0" kern="1200" spc="-10" dirty="0">
                <a:solidFill>
                  <a:prstClr val="black"/>
                </a:solidFill>
                <a:latin typeface="Arial"/>
                <a:cs typeface="Arial"/>
              </a:rPr>
              <a:t>верхнем </a:t>
            </a:r>
            <a:r>
              <a:rPr lang="ru-RU" sz="2200" b="0" kern="1200" spc="-5" dirty="0">
                <a:solidFill>
                  <a:prstClr val="black"/>
                </a:solidFill>
                <a:latin typeface="Arial"/>
                <a:cs typeface="Arial"/>
              </a:rPr>
              <a:t>углу и должен выглядеть  следующим образом (общая</a:t>
            </a:r>
            <a:r>
              <a:rPr lang="ru-RU" sz="2200" b="0" kern="1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200" b="0" kern="1200" spc="-5" dirty="0">
                <a:solidFill>
                  <a:prstClr val="black"/>
                </a:solidFill>
                <a:latin typeface="Arial"/>
                <a:cs typeface="Arial"/>
              </a:rPr>
              <a:t>схема):</a:t>
            </a:r>
            <a:endParaRPr lang="ru-RU" sz="22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R="5715" lvl="0" algn="r" rtl="0">
              <a:spcBef>
                <a:spcPts val="985"/>
              </a:spcBef>
            </a:pPr>
            <a:r>
              <a:rPr lang="ru-RU" sz="2200" b="0" kern="1200" spc="-5" dirty="0" err="1">
                <a:solidFill>
                  <a:prstClr val="black"/>
                </a:solidFill>
                <a:latin typeface="Arial"/>
                <a:cs typeface="Arial"/>
              </a:rPr>
              <a:t>flat</a:t>
            </a:r>
            <a:r>
              <a:rPr lang="ru-RU" sz="2200" b="0" kern="12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200" b="0" kern="1200" spc="-5" dirty="0" err="1">
                <a:solidFill>
                  <a:prstClr val="black"/>
                </a:solidFill>
                <a:latin typeface="Arial"/>
                <a:cs typeface="Arial"/>
              </a:rPr>
              <a:t>number</a:t>
            </a:r>
            <a:endParaRPr lang="ru-RU" sz="22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R="5715" lvl="0" algn="r" rtl="0">
              <a:spcBef>
                <a:spcPts val="985"/>
              </a:spcBef>
            </a:pPr>
            <a:r>
              <a:rPr lang="ru-RU" sz="2200" b="0" kern="1200" spc="-5" dirty="0" err="1">
                <a:solidFill>
                  <a:prstClr val="black"/>
                </a:solidFill>
                <a:latin typeface="Arial"/>
                <a:cs typeface="Arial"/>
              </a:rPr>
              <a:t>house</a:t>
            </a:r>
            <a:r>
              <a:rPr lang="ru-RU" sz="2200" b="0" kern="12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200" b="0" kern="1200" spc="-5" dirty="0" err="1">
                <a:solidFill>
                  <a:prstClr val="black"/>
                </a:solidFill>
                <a:latin typeface="Arial"/>
                <a:cs typeface="Arial"/>
              </a:rPr>
              <a:t>street</a:t>
            </a:r>
            <a:endParaRPr lang="ru-RU" sz="22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R="6350" lvl="0" algn="r" rtl="0">
              <a:spcBef>
                <a:spcPts val="985"/>
              </a:spcBef>
            </a:pPr>
            <a:r>
              <a:rPr lang="ru-RU" sz="2200" b="0" kern="1200" spc="-5" dirty="0" err="1">
                <a:solidFill>
                  <a:prstClr val="black"/>
                </a:solidFill>
                <a:latin typeface="Arial"/>
                <a:cs typeface="Arial"/>
              </a:rPr>
              <a:t>city</a:t>
            </a:r>
            <a:r>
              <a:rPr lang="ru-RU" sz="2200" b="0" kern="1200" spc="-5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ru-RU" sz="2200" b="0" kern="1200" spc="-5" dirty="0" err="1">
                <a:solidFill>
                  <a:prstClr val="black"/>
                </a:solidFill>
                <a:latin typeface="Arial"/>
                <a:cs typeface="Arial"/>
              </a:rPr>
              <a:t>town</a:t>
            </a:r>
            <a:r>
              <a:rPr lang="ru-RU" sz="2200" b="0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ru-RU" sz="2200" b="0" kern="1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200" b="0" kern="1200" spc="-5" dirty="0" err="1">
                <a:solidFill>
                  <a:prstClr val="black"/>
                </a:solidFill>
                <a:latin typeface="Arial"/>
                <a:cs typeface="Arial"/>
              </a:rPr>
              <a:t>village</a:t>
            </a:r>
            <a:r>
              <a:rPr lang="ru-RU" sz="2200" b="0" kern="12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ru-RU" sz="22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391400" marR="5080" lvl="0" indent="-248920" algn="r" defTabSz="914400" rtl="0" eaLnBrk="1" fontAlgn="auto" latinLnBrk="0" hangingPunct="1">
              <a:lnSpc>
                <a:spcPts val="3629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0" kern="1200" spc="-5" dirty="0" err="1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ru-RU" sz="2200" b="0" kern="1200" dirty="0" err="1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ru-RU" sz="2200" b="0" kern="1200" spc="-5" dirty="0" err="1">
                <a:solidFill>
                  <a:prstClr val="black"/>
                </a:solidFill>
                <a:latin typeface="Arial"/>
                <a:cs typeface="Arial"/>
              </a:rPr>
              <a:t>untry</a:t>
            </a:r>
            <a:r>
              <a:rPr lang="ru-RU" sz="2200" b="0" kern="1200" spc="-5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ru-RU" sz="2200" b="0" kern="1200" spc="-5" dirty="0" err="1" smtClean="0">
                <a:solidFill>
                  <a:prstClr val="black"/>
                </a:solidFill>
                <a:latin typeface="Arial"/>
                <a:cs typeface="Arial"/>
              </a:rPr>
              <a:t>index</a:t>
            </a:r>
            <a:endParaRPr lang="ru-RU" sz="2200" b="0" kern="1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469265" algn="l"/>
                <a:tab pos="469900" algn="l"/>
              </a:tabLst>
            </a:pPr>
            <a:r>
              <a:rPr lang="ru-RU" sz="2400" b="0" i="1" kern="1200" spc="-5" dirty="0" smtClean="0">
                <a:solidFill>
                  <a:prstClr val="black"/>
                </a:solidFill>
                <a:latin typeface="Arial"/>
                <a:cs typeface="Arial"/>
              </a:rPr>
              <a:t>Фамилия </a:t>
            </a:r>
            <a:r>
              <a:rPr lang="ru-RU" sz="2400" b="0" i="1" kern="1200" dirty="0" smtClean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lang="ru-RU" sz="2400" b="0" i="1" kern="1200" spc="-5" dirty="0" smtClean="0">
                <a:solidFill>
                  <a:prstClr val="black"/>
                </a:solidFill>
                <a:latin typeface="Arial"/>
                <a:cs typeface="Arial"/>
              </a:rPr>
              <a:t>имя </a:t>
            </a:r>
            <a:r>
              <a:rPr lang="ru-RU" sz="2400" b="0" i="1" kern="1200" dirty="0" smtClean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lang="ru-RU" sz="2400" b="0" i="1" kern="1200" spc="-5" dirty="0" smtClean="0">
                <a:solidFill>
                  <a:prstClr val="black"/>
                </a:solidFill>
                <a:latin typeface="Arial"/>
                <a:cs typeface="Arial"/>
              </a:rPr>
              <a:t>адресе </a:t>
            </a:r>
            <a:r>
              <a:rPr lang="ru-RU" sz="2400" b="0" kern="1200" dirty="0" smtClean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lang="ru-RU" sz="2400" b="0" kern="1200" spc="-5" dirty="0" smtClean="0">
                <a:solidFill>
                  <a:srgbClr val="FF0000"/>
                </a:solidFill>
                <a:latin typeface="Arial"/>
                <a:cs typeface="Arial"/>
              </a:rPr>
              <a:t>Не засчитываем адрес</a:t>
            </a:r>
            <a:r>
              <a:rPr lang="ru-RU" sz="2400" b="0" kern="12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98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-46786"/>
            <a:ext cx="84582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3840" marR="5080" indent="-181991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60" dirty="0"/>
              <a:t> </a:t>
            </a:r>
            <a:r>
              <a:rPr spc="-5" dirty="0"/>
              <a:t>по  критерию</a:t>
            </a:r>
            <a:r>
              <a:rPr spc="-40" dirty="0"/>
              <a:t> </a:t>
            </a:r>
            <a:r>
              <a:rPr dirty="0"/>
              <a:t>ОТ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529386" y="1134973"/>
            <a:ext cx="8085226" cy="4162422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lang="ru-RU" sz="2300" kern="1200" dirty="0">
                <a:solidFill>
                  <a:prstClr val="black"/>
                </a:solidFill>
              </a:rPr>
              <a:t>Дата </a:t>
            </a:r>
            <a:r>
              <a:rPr lang="ru-RU" sz="2300" kern="1200" spc="-5" dirty="0">
                <a:solidFill>
                  <a:prstClr val="black"/>
                </a:solidFill>
              </a:rPr>
              <a:t>под</a:t>
            </a:r>
            <a:r>
              <a:rPr lang="ru-RU" sz="2300" kern="1200" spc="-35" dirty="0">
                <a:solidFill>
                  <a:prstClr val="black"/>
                </a:solidFill>
              </a:rPr>
              <a:t> </a:t>
            </a:r>
            <a:r>
              <a:rPr lang="ru-RU" sz="2300" kern="1200" dirty="0">
                <a:solidFill>
                  <a:prstClr val="black"/>
                </a:solidFill>
              </a:rPr>
              <a:t>адресом.</a:t>
            </a:r>
            <a:endParaRPr lang="ru-RU" sz="2300" b="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244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0" kern="1200" spc="-5" dirty="0">
                <a:solidFill>
                  <a:prstClr val="black"/>
                </a:solidFill>
                <a:latin typeface="Arial"/>
                <a:cs typeface="Arial"/>
              </a:rPr>
              <a:t>Дата </a:t>
            </a:r>
            <a:r>
              <a:rPr lang="ru-RU" sz="2300" b="0" kern="1200" dirty="0">
                <a:solidFill>
                  <a:prstClr val="black"/>
                </a:solidFill>
                <a:latin typeface="Arial"/>
                <a:cs typeface="Arial"/>
              </a:rPr>
              <a:t>может писаться </a:t>
            </a:r>
            <a:r>
              <a:rPr lang="ru-RU" sz="2300" b="0" kern="1200" spc="-5" dirty="0">
                <a:solidFill>
                  <a:prstClr val="black"/>
                </a:solidFill>
                <a:latin typeface="Arial"/>
                <a:cs typeface="Arial"/>
              </a:rPr>
              <a:t>разными </a:t>
            </a:r>
            <a:r>
              <a:rPr lang="ru-RU" sz="2300" b="0" kern="1200" dirty="0">
                <a:solidFill>
                  <a:prstClr val="black"/>
                </a:solidFill>
                <a:latin typeface="Arial"/>
                <a:cs typeface="Arial"/>
              </a:rPr>
              <a:t>способами.</a:t>
            </a:r>
            <a:r>
              <a:rPr lang="ru-RU" sz="2300" b="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300" b="0" kern="1200" spc="-5" dirty="0">
                <a:solidFill>
                  <a:prstClr val="black"/>
                </a:solidFill>
                <a:latin typeface="Arial"/>
                <a:cs typeface="Arial"/>
              </a:rPr>
              <a:t>Принимаются</a:t>
            </a:r>
            <a:endParaRPr lang="ru-RU" sz="23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0" kern="1200" dirty="0">
                <a:solidFill>
                  <a:prstClr val="black"/>
                </a:solidFill>
                <a:latin typeface="Arial"/>
                <a:cs typeface="Arial"/>
              </a:rPr>
              <a:t>как британский, так и </a:t>
            </a:r>
            <a:r>
              <a:rPr lang="ru-RU" sz="2300" b="0" kern="1200" spc="-5" dirty="0">
                <a:solidFill>
                  <a:prstClr val="black"/>
                </a:solidFill>
                <a:latin typeface="Arial"/>
                <a:cs typeface="Arial"/>
              </a:rPr>
              <a:t>американский</a:t>
            </a:r>
            <a:r>
              <a:rPr lang="ru-RU" sz="2300" b="0" kern="12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300" b="0" kern="1200" spc="-5" dirty="0">
                <a:solidFill>
                  <a:prstClr val="black"/>
                </a:solidFill>
                <a:latin typeface="Arial"/>
                <a:cs typeface="Arial"/>
              </a:rPr>
              <a:t>варианты:</a:t>
            </a:r>
            <a:endParaRPr lang="ru-RU" sz="23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kern="1200" spc="-5" dirty="0" err="1">
                <a:solidFill>
                  <a:prstClr val="black"/>
                </a:solidFill>
                <a:latin typeface="Arial"/>
                <a:cs typeface="Arial"/>
              </a:rPr>
              <a:t>date</a:t>
            </a:r>
            <a:r>
              <a:rPr lang="ru-RU" sz="2300" kern="1200" spc="-5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ru-RU" sz="2300" kern="1200" spc="-5" dirty="0" err="1">
                <a:solidFill>
                  <a:prstClr val="black"/>
                </a:solidFill>
                <a:latin typeface="Arial"/>
                <a:cs typeface="Arial"/>
              </a:rPr>
              <a:t>month</a:t>
            </a:r>
            <a:r>
              <a:rPr lang="ru-RU" sz="2300" kern="1200" spc="-5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ru-RU" sz="2300" kern="1200" spc="-5" dirty="0" err="1">
                <a:solidFill>
                  <a:prstClr val="black"/>
                </a:solidFill>
                <a:latin typeface="Arial"/>
                <a:cs typeface="Arial"/>
              </a:rPr>
              <a:t>year</a:t>
            </a:r>
            <a:r>
              <a:rPr lang="ru-RU" sz="2300" kern="12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300" kern="1200" dirty="0">
                <a:solidFill>
                  <a:prstClr val="black"/>
                </a:solidFill>
                <a:latin typeface="Arial"/>
                <a:cs typeface="Arial"/>
              </a:rPr>
              <a:t>(BE)</a:t>
            </a:r>
            <a:endParaRPr lang="ru-RU" sz="23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kern="1200" spc="-5" dirty="0" err="1">
                <a:solidFill>
                  <a:prstClr val="black"/>
                </a:solidFill>
                <a:latin typeface="Arial"/>
                <a:cs typeface="Arial"/>
              </a:rPr>
              <a:t>month</a:t>
            </a:r>
            <a:r>
              <a:rPr lang="ru-RU" sz="2300" kern="1200" spc="-5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ru-RU" sz="2300" kern="1200" spc="-5" dirty="0" err="1">
                <a:solidFill>
                  <a:prstClr val="black"/>
                </a:solidFill>
                <a:latin typeface="Arial"/>
                <a:cs typeface="Arial"/>
              </a:rPr>
              <a:t>date</a:t>
            </a:r>
            <a:r>
              <a:rPr lang="ru-RU" sz="2300" kern="1200" spc="-5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ru-RU" sz="2300" kern="1200" spc="-5" dirty="0" err="1">
                <a:solidFill>
                  <a:prstClr val="black"/>
                </a:solidFill>
                <a:latin typeface="Arial"/>
                <a:cs typeface="Arial"/>
              </a:rPr>
              <a:t>year</a:t>
            </a:r>
            <a:r>
              <a:rPr lang="ru-RU" sz="2300" kern="12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300" kern="1200" dirty="0">
                <a:solidFill>
                  <a:prstClr val="black"/>
                </a:solidFill>
                <a:latin typeface="Arial"/>
                <a:cs typeface="Arial"/>
              </a:rPr>
              <a:t>(AE)</a:t>
            </a:r>
            <a:endParaRPr lang="ru-RU" sz="23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0" kern="1200" dirty="0">
                <a:solidFill>
                  <a:prstClr val="black"/>
                </a:solidFill>
                <a:latin typeface="Arial"/>
                <a:cs typeface="Arial"/>
              </a:rPr>
              <a:t>Правильными </a:t>
            </a:r>
            <a:r>
              <a:rPr lang="ru-RU" sz="2300" b="0" kern="1200" spc="-5" dirty="0">
                <a:solidFill>
                  <a:prstClr val="black"/>
                </a:solidFill>
                <a:latin typeface="Arial"/>
                <a:cs typeface="Arial"/>
              </a:rPr>
              <a:t>вариантами </a:t>
            </a:r>
            <a:r>
              <a:rPr lang="ru-RU" sz="2300" b="0" kern="1200" dirty="0">
                <a:solidFill>
                  <a:prstClr val="black"/>
                </a:solidFill>
                <a:latin typeface="Arial"/>
                <a:cs typeface="Arial"/>
              </a:rPr>
              <a:t>также</a:t>
            </a:r>
            <a:r>
              <a:rPr lang="ru-RU" sz="2300" b="0" kern="12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300" b="0" kern="1200" dirty="0">
                <a:solidFill>
                  <a:prstClr val="black"/>
                </a:solidFill>
                <a:latin typeface="Arial"/>
                <a:cs typeface="Arial"/>
              </a:rPr>
              <a:t>считаются:</a:t>
            </a:r>
          </a:p>
          <a:p>
            <a:pPr marL="12700" marR="4814570" lvl="0" indent="0" algn="l" defTabSz="914400" rtl="0" eaLnBrk="1" fontAlgn="auto" latinLnBrk="0" hangingPunct="1">
              <a:lnSpc>
                <a:spcPts val="3479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kern="1200" spc="-5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ru-RU" sz="23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300" kern="1200" dirty="0">
                <a:solidFill>
                  <a:prstClr val="black"/>
                </a:solidFill>
                <a:latin typeface="Arial"/>
                <a:cs typeface="Arial"/>
              </a:rPr>
              <a:t>4th </a:t>
            </a:r>
            <a:r>
              <a:rPr lang="ru-RU" sz="2300" kern="1200" spc="-5" dirty="0" err="1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ru-RU" sz="23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300" kern="1200" dirty="0" err="1">
                <a:solidFill>
                  <a:prstClr val="black"/>
                </a:solidFill>
                <a:latin typeface="Arial"/>
                <a:cs typeface="Arial"/>
              </a:rPr>
              <a:t>April</a:t>
            </a:r>
            <a:r>
              <a:rPr lang="ru-RU" sz="2300" kern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ru-RU" sz="2300" kern="1200"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300" kern="1200" dirty="0">
                <a:solidFill>
                  <a:prstClr val="black"/>
                </a:solidFill>
                <a:latin typeface="Arial"/>
                <a:cs typeface="Arial"/>
              </a:rPr>
              <a:t>2019  </a:t>
            </a:r>
            <a:r>
              <a:rPr lang="ru-RU" sz="2300" kern="1200" dirty="0" err="1">
                <a:solidFill>
                  <a:prstClr val="black"/>
                </a:solidFill>
                <a:latin typeface="Arial"/>
                <a:cs typeface="Arial"/>
              </a:rPr>
              <a:t>April</a:t>
            </a:r>
            <a:r>
              <a:rPr lang="ru-RU" sz="2300" kern="1200" dirty="0">
                <a:solidFill>
                  <a:prstClr val="black"/>
                </a:solidFill>
                <a:latin typeface="Arial"/>
                <a:cs typeface="Arial"/>
              </a:rPr>
              <a:t> 4,</a:t>
            </a:r>
            <a:r>
              <a:rPr lang="ru-RU" sz="2300" kern="12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300" kern="1200" dirty="0">
                <a:solidFill>
                  <a:prstClr val="black"/>
                </a:solidFill>
                <a:latin typeface="Arial"/>
                <a:cs typeface="Arial"/>
              </a:rPr>
              <a:t>2019</a:t>
            </a:r>
            <a:endParaRPr lang="ru-RU" sz="23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kern="1200" dirty="0">
                <a:solidFill>
                  <a:prstClr val="black"/>
                </a:solidFill>
                <a:latin typeface="Arial"/>
                <a:cs typeface="Arial"/>
              </a:rPr>
              <a:t>4.04.19</a:t>
            </a:r>
            <a:endParaRPr lang="ru-RU" sz="2300" b="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85140" lvl="0" indent="0" algn="just" defTabSz="914400" rtl="0" eaLnBrk="1" fontAlgn="auto" latinLnBrk="0" hangingPunct="1">
              <a:lnSpc>
                <a:spcPct val="871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31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0947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4400" y="-46786"/>
            <a:ext cx="79248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0" marR="5080" indent="-1798955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60" dirty="0"/>
              <a:t> </a:t>
            </a:r>
            <a:r>
              <a:rPr spc="-5" dirty="0"/>
              <a:t>по  критерию</a:t>
            </a:r>
            <a:r>
              <a:rPr spc="-40" dirty="0"/>
              <a:t> </a:t>
            </a:r>
            <a:r>
              <a:rPr spc="-5" dirty="0"/>
              <a:t>ЯО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6303" y="1099760"/>
            <a:ext cx="7908925" cy="364426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Ответ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 экзаменуемого:</a:t>
            </a:r>
            <a:endParaRPr sz="3000" dirty="0">
              <a:latin typeface="Times New Roman"/>
              <a:cs typeface="Times New Roman"/>
            </a:endParaRPr>
          </a:p>
          <a:p>
            <a:pPr marL="12700" marR="5080">
              <a:lnSpc>
                <a:spcPts val="3490"/>
              </a:lnSpc>
              <a:spcBef>
                <a:spcPts val="1625"/>
              </a:spcBef>
            </a:pPr>
            <a:r>
              <a:rPr sz="3000" spc="-5" dirty="0">
                <a:latin typeface="Times New Roman"/>
                <a:cs typeface="Times New Roman"/>
              </a:rPr>
              <a:t>…вooks </a:t>
            </a:r>
            <a:r>
              <a:rPr sz="3000" dirty="0">
                <a:latin typeface="Times New Roman"/>
                <a:cs typeface="Times New Roman"/>
              </a:rPr>
              <a:t>is …, … </a:t>
            </a:r>
            <a:r>
              <a:rPr sz="3000" spc="-5" dirty="0">
                <a:latin typeface="Times New Roman"/>
                <a:cs typeface="Times New Roman"/>
              </a:rPr>
              <a:t>till </a:t>
            </a:r>
            <a:r>
              <a:rPr sz="3000" dirty="0">
                <a:latin typeface="Times New Roman"/>
                <a:cs typeface="Times New Roman"/>
              </a:rPr>
              <a:t>the end of the day –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2 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грамм. 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ошибки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3000" spc="-5" dirty="0">
                <a:latin typeface="Times New Roman"/>
                <a:cs typeface="Times New Roman"/>
              </a:rPr>
              <a:t>quests </a:t>
            </a:r>
            <a:r>
              <a:rPr sz="3000" dirty="0">
                <a:latin typeface="Times New Roman"/>
                <a:cs typeface="Times New Roman"/>
              </a:rPr>
              <a:t>–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1 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лексическая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ошибка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3 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лексико-грамматические</a:t>
            </a:r>
            <a:r>
              <a:rPr sz="3000" b="1" spc="-35" dirty="0">
                <a:solidFill>
                  <a:srgbClr val="416A6E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ошибки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3000" spc="-5" dirty="0">
                <a:latin typeface="Times New Roman"/>
                <a:cs typeface="Times New Roman"/>
              </a:rPr>
              <a:t>shool, familly – 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2 орф.</a:t>
            </a:r>
            <a:r>
              <a:rPr sz="3000" b="1" spc="45" dirty="0">
                <a:solidFill>
                  <a:srgbClr val="416A6E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ошибки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0947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4400" y="-46786"/>
            <a:ext cx="79248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0" marR="5080" indent="-1798955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60" dirty="0"/>
              <a:t> </a:t>
            </a:r>
            <a:r>
              <a:rPr spc="-5" dirty="0"/>
              <a:t>по  критерию</a:t>
            </a:r>
            <a:r>
              <a:rPr spc="-40" dirty="0"/>
              <a:t> </a:t>
            </a:r>
            <a:r>
              <a:rPr spc="-5" dirty="0"/>
              <a:t>ЯО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3401" y="1099760"/>
            <a:ext cx="7921828" cy="483811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Ответ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 экзаменуемого:</a:t>
            </a:r>
            <a:endParaRPr sz="3000" dirty="0">
              <a:latin typeface="Times New Roman"/>
              <a:cs typeface="Times New Roman"/>
            </a:endParaRPr>
          </a:p>
          <a:p>
            <a:pPr marL="12700" marR="5080">
              <a:lnSpc>
                <a:spcPts val="3490"/>
              </a:lnSpc>
              <a:spcBef>
                <a:spcPts val="1625"/>
              </a:spcBef>
            </a:pPr>
            <a:r>
              <a:rPr sz="3000" spc="-5" dirty="0">
                <a:latin typeface="Times New Roman"/>
                <a:cs typeface="Times New Roman"/>
              </a:rPr>
              <a:t>…вooks </a:t>
            </a:r>
            <a:r>
              <a:rPr sz="3000" dirty="0">
                <a:latin typeface="Times New Roman"/>
                <a:cs typeface="Times New Roman"/>
              </a:rPr>
              <a:t>is …, … </a:t>
            </a:r>
            <a:r>
              <a:rPr sz="3000" spc="-5" dirty="0">
                <a:latin typeface="Times New Roman"/>
                <a:cs typeface="Times New Roman"/>
              </a:rPr>
              <a:t>till </a:t>
            </a:r>
            <a:r>
              <a:rPr sz="3000" dirty="0">
                <a:latin typeface="Times New Roman"/>
                <a:cs typeface="Times New Roman"/>
              </a:rPr>
              <a:t>the end of the day –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2 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грамм. 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ошибки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3000" spc="-5" dirty="0">
                <a:latin typeface="Times New Roman"/>
                <a:cs typeface="Times New Roman"/>
              </a:rPr>
              <a:t>quests </a:t>
            </a:r>
            <a:r>
              <a:rPr sz="3000" dirty="0">
                <a:latin typeface="Times New Roman"/>
                <a:cs typeface="Times New Roman"/>
              </a:rPr>
              <a:t>–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1 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лексическая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ошибка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3 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лексико-грамматические</a:t>
            </a:r>
            <a:r>
              <a:rPr sz="3000" b="1" spc="-35" dirty="0">
                <a:solidFill>
                  <a:srgbClr val="416A6E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416A6E"/>
                </a:solidFill>
                <a:latin typeface="Times New Roman"/>
                <a:cs typeface="Times New Roman"/>
              </a:rPr>
              <a:t>ошибки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3000" spc="-5" dirty="0">
                <a:latin typeface="Times New Roman"/>
                <a:cs typeface="Times New Roman"/>
              </a:rPr>
              <a:t>shool, familly – </a:t>
            </a:r>
            <a:r>
              <a:rPr sz="30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2 орф.</a:t>
            </a:r>
            <a:r>
              <a:rPr sz="3000" b="1" spc="45" dirty="0">
                <a:solidFill>
                  <a:srgbClr val="416A6E"/>
                </a:solidFill>
                <a:latin typeface="Times New Roman"/>
                <a:cs typeface="Times New Roman"/>
              </a:rPr>
              <a:t> </a:t>
            </a:r>
            <a:r>
              <a:rPr lang="ru-RU" sz="3000" b="1" spc="-5" dirty="0" smtClean="0">
                <a:solidFill>
                  <a:srgbClr val="416A6E"/>
                </a:solidFill>
                <a:latin typeface="Times New Roman"/>
                <a:cs typeface="Times New Roman"/>
              </a:rPr>
              <a:t>О</a:t>
            </a:r>
            <a:r>
              <a:rPr sz="3000" b="1" spc="-5" dirty="0" err="1" smtClean="0">
                <a:solidFill>
                  <a:srgbClr val="416A6E"/>
                </a:solidFill>
                <a:latin typeface="Times New Roman"/>
                <a:cs typeface="Times New Roman"/>
              </a:rPr>
              <a:t>шибки</a:t>
            </a:r>
            <a:endParaRPr lang="ru-RU" sz="3000" b="1" spc="-5" dirty="0" smtClean="0">
              <a:solidFill>
                <a:srgbClr val="416A6E"/>
              </a:solidFill>
              <a:latin typeface="Times New Roman"/>
              <a:cs typeface="Times New Roman"/>
            </a:endParaRPr>
          </a:p>
          <a:p>
            <a:pPr marL="12700" marR="2592705" lvl="0">
              <a:lnSpc>
                <a:spcPct val="130000"/>
              </a:lnSpc>
              <a:spcBef>
                <a:spcPts val="55"/>
              </a:spcBef>
            </a:pPr>
            <a:r>
              <a:rPr lang="ru-RU" sz="27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К3 </a:t>
            </a:r>
            <a:r>
              <a:rPr lang="ru-RU" sz="2700" b="1" dirty="0">
                <a:solidFill>
                  <a:srgbClr val="416A6E"/>
                </a:solidFill>
                <a:latin typeface="Times New Roman"/>
                <a:cs typeface="Times New Roman"/>
              </a:rPr>
              <a:t>-</a:t>
            </a:r>
            <a:r>
              <a:rPr lang="ru-RU" sz="2700" b="1" spc="-5" dirty="0">
                <a:solidFill>
                  <a:srgbClr val="416A6E"/>
                </a:solidFill>
                <a:latin typeface="Times New Roman"/>
                <a:cs typeface="Times New Roman"/>
              </a:rPr>
              <a:t> </a:t>
            </a:r>
            <a:r>
              <a:rPr lang="ru-RU" sz="2700" b="1" dirty="0">
                <a:solidFill>
                  <a:srgbClr val="416A6E"/>
                </a:solidFill>
                <a:latin typeface="Times New Roman"/>
                <a:cs typeface="Times New Roman"/>
              </a:rPr>
              <a:t>1</a:t>
            </a:r>
            <a:endParaRPr lang="ru-RU"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6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0947" y="326136"/>
            <a:ext cx="65836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4400" y="-46786"/>
            <a:ext cx="79248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0" marR="5080" indent="-1798955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60" dirty="0"/>
              <a:t> </a:t>
            </a:r>
            <a:r>
              <a:rPr spc="-5" dirty="0"/>
              <a:t>по  критерию</a:t>
            </a:r>
            <a:r>
              <a:rPr spc="-40" dirty="0"/>
              <a:t> </a:t>
            </a:r>
            <a:r>
              <a:rPr spc="-5" dirty="0"/>
              <a:t>ЯО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3401" y="1099760"/>
            <a:ext cx="7921828" cy="413125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95910" marR="209550" lvl="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ru-RU" sz="2500" b="1" spc="-5" dirty="0" smtClean="0">
                <a:solidFill>
                  <a:prstClr val="black"/>
                </a:solidFill>
                <a:latin typeface="Corbel"/>
                <a:cs typeface="Corbel"/>
              </a:rPr>
              <a:t>Что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считать пунктуационной </a:t>
            </a:r>
            <a:r>
              <a:rPr lang="ru-RU" sz="2500" b="1" spc="-15" dirty="0">
                <a:solidFill>
                  <a:prstClr val="black"/>
                </a:solidFill>
                <a:latin typeface="Corbel"/>
                <a:cs typeface="Corbel"/>
              </a:rPr>
              <a:t>ошибкой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(оформление  </a:t>
            </a:r>
            <a:r>
              <a:rPr lang="ru-RU" sz="2500" b="1" spc="-25" dirty="0">
                <a:solidFill>
                  <a:prstClr val="black"/>
                </a:solidFill>
                <a:latin typeface="Corbel"/>
                <a:cs typeface="Corbel"/>
              </a:rPr>
              <a:t>конца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предложения, запятая </a:t>
            </a:r>
            <a:r>
              <a:rPr lang="ru-RU" sz="2500" b="1" spc="-15" dirty="0">
                <a:solidFill>
                  <a:prstClr val="black"/>
                </a:solidFill>
                <a:latin typeface="Corbel"/>
                <a:cs typeface="Corbel"/>
              </a:rPr>
              <a:t>между </a:t>
            </a:r>
            <a:r>
              <a:rPr lang="ru-RU" sz="2500" b="1" spc="-25" dirty="0">
                <a:solidFill>
                  <a:prstClr val="black"/>
                </a:solidFill>
                <a:latin typeface="Corbel"/>
                <a:cs typeface="Corbel"/>
              </a:rPr>
              <a:t>однородными 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членами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предложения,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оформление</a:t>
            </a:r>
            <a:r>
              <a:rPr lang="ru-RU" sz="2500" b="1" spc="65" dirty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обращения,</a:t>
            </a:r>
            <a:endParaRPr lang="ru-RU" sz="2500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295910" lvl="0">
              <a:lnSpc>
                <a:spcPts val="2100"/>
              </a:lnSpc>
            </a:pP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оформление </a:t>
            </a:r>
            <a:r>
              <a:rPr lang="ru-RU" sz="2500" b="1" spc="-15" dirty="0">
                <a:solidFill>
                  <a:prstClr val="black"/>
                </a:solidFill>
                <a:latin typeface="Corbel"/>
                <a:cs typeface="Corbel"/>
              </a:rPr>
              <a:t>завершающей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фразы,</a:t>
            </a:r>
            <a:r>
              <a:rPr lang="ru-RU" sz="2500" b="1" spc="80" dirty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оформление</a:t>
            </a:r>
            <a:endParaRPr lang="ru-RU" sz="2500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295910" lvl="0">
              <a:lnSpc>
                <a:spcPts val="2700"/>
              </a:lnSpc>
            </a:pPr>
            <a:r>
              <a:rPr lang="ru-RU" sz="2500" b="1" spc="-20" dirty="0">
                <a:solidFill>
                  <a:prstClr val="black"/>
                </a:solidFill>
                <a:latin typeface="Corbel"/>
                <a:cs typeface="Corbel"/>
              </a:rPr>
              <a:t>подписи)</a:t>
            </a:r>
            <a:endParaRPr lang="ru-RU" sz="2500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295910" lvl="0" indent="-283845">
              <a:lnSpc>
                <a:spcPts val="27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ru-RU" sz="2500" b="1" spc="-10" dirty="0" err="1">
                <a:solidFill>
                  <a:srgbClr val="FF0000"/>
                </a:solidFill>
                <a:latin typeface="Corbel"/>
                <a:cs typeface="Corbel"/>
              </a:rPr>
              <a:t>Their</a:t>
            </a:r>
            <a:r>
              <a:rPr lang="ru-RU" sz="2500" b="1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ru-RU" sz="2500" b="1" spc="-5" dirty="0">
                <a:solidFill>
                  <a:srgbClr val="FF0000"/>
                </a:solidFill>
                <a:latin typeface="Corbel"/>
                <a:cs typeface="Corbel"/>
              </a:rPr>
              <a:t>/ </a:t>
            </a:r>
            <a:r>
              <a:rPr lang="ru-RU" sz="2500" b="1" spc="-10" dirty="0" err="1">
                <a:solidFill>
                  <a:srgbClr val="FF0000"/>
                </a:solidFill>
                <a:latin typeface="Corbel"/>
                <a:cs typeface="Corbel"/>
              </a:rPr>
              <a:t>there</a:t>
            </a:r>
            <a:r>
              <a:rPr lang="ru-RU" sz="2500" b="1" spc="-10" dirty="0">
                <a:solidFill>
                  <a:srgbClr val="FF0000"/>
                </a:solidFill>
                <a:latin typeface="Corbel"/>
                <a:cs typeface="Corbel"/>
              </a:rPr>
              <a:t>; </a:t>
            </a:r>
            <a:r>
              <a:rPr lang="ru-RU" sz="2500" b="1" spc="-10" dirty="0" err="1">
                <a:solidFill>
                  <a:srgbClr val="FF0000"/>
                </a:solidFill>
                <a:latin typeface="Corbel"/>
                <a:cs typeface="Corbel"/>
              </a:rPr>
              <a:t>then</a:t>
            </a:r>
            <a:r>
              <a:rPr lang="ru-RU" sz="2500" b="1" spc="-10" dirty="0">
                <a:solidFill>
                  <a:srgbClr val="FF0000"/>
                </a:solidFill>
                <a:latin typeface="Corbel"/>
                <a:cs typeface="Corbel"/>
              </a:rPr>
              <a:t>/ </a:t>
            </a:r>
            <a:r>
              <a:rPr lang="ru-RU" sz="2500" b="1" spc="-10" dirty="0" err="1">
                <a:solidFill>
                  <a:srgbClr val="FF0000"/>
                </a:solidFill>
                <a:latin typeface="Corbel"/>
                <a:cs typeface="Corbel"/>
              </a:rPr>
              <a:t>than</a:t>
            </a:r>
            <a:r>
              <a:rPr lang="ru-RU" sz="2500" b="1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–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лексическая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ошибка; </a:t>
            </a:r>
            <a:r>
              <a:rPr lang="ru-RU" sz="2500" b="1" spc="-5" dirty="0" err="1">
                <a:solidFill>
                  <a:srgbClr val="FF0000"/>
                </a:solidFill>
                <a:latin typeface="Corbel"/>
                <a:cs typeface="Corbel"/>
              </a:rPr>
              <a:t>its</a:t>
            </a:r>
            <a:r>
              <a:rPr lang="ru-RU" sz="2500" b="1" spc="-5" dirty="0">
                <a:solidFill>
                  <a:srgbClr val="FF0000"/>
                </a:solidFill>
                <a:latin typeface="Corbel"/>
                <a:cs typeface="Corbel"/>
              </a:rPr>
              <a:t> /</a:t>
            </a:r>
            <a:r>
              <a:rPr lang="ru-RU" sz="2500" b="1" spc="19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ru-RU" sz="2500" b="1" spc="-20" dirty="0" err="1">
                <a:solidFill>
                  <a:srgbClr val="FF0000"/>
                </a:solidFill>
                <a:latin typeface="Corbel"/>
                <a:cs typeface="Corbel"/>
              </a:rPr>
              <a:t>it’s</a:t>
            </a:r>
            <a:endParaRPr lang="ru-RU" sz="2500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295910" lvl="0">
              <a:lnSpc>
                <a:spcPts val="2700"/>
              </a:lnSpc>
            </a:pP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–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грамматическая</a:t>
            </a:r>
            <a:r>
              <a:rPr lang="ru-RU" sz="2500" b="1" spc="40" dirty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ошибка</a:t>
            </a:r>
            <a:endParaRPr lang="ru-RU" sz="2500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295910" marR="450850" lvl="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ru-RU" sz="2500" b="1" spc="-30" dirty="0">
                <a:solidFill>
                  <a:prstClr val="black"/>
                </a:solidFill>
                <a:latin typeface="Corbel"/>
                <a:cs typeface="Corbel"/>
              </a:rPr>
              <a:t>Один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раз слово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написано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правильно, а другой раз 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неправильно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– </a:t>
            </a: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считать</a:t>
            </a:r>
            <a:r>
              <a:rPr lang="ru-RU" sz="2500" b="1" spc="60" dirty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ru-RU" sz="2500" b="1" spc="-15" dirty="0">
                <a:solidFill>
                  <a:prstClr val="black"/>
                </a:solidFill>
                <a:latin typeface="Corbel"/>
                <a:cs typeface="Corbel"/>
              </a:rPr>
              <a:t>ошибкой</a:t>
            </a:r>
            <a:endParaRPr lang="ru-RU" sz="2500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295910" lvl="0" indent="-283845"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ru-RU" sz="2500" b="1" spc="-10" dirty="0">
                <a:solidFill>
                  <a:prstClr val="black"/>
                </a:solidFill>
                <a:latin typeface="Corbel"/>
                <a:cs typeface="Corbel"/>
              </a:rPr>
              <a:t>Проблема</a:t>
            </a:r>
            <a:r>
              <a:rPr lang="ru-RU" sz="2500" b="1" dirty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ru-RU" sz="2500" b="1" spc="-5" dirty="0">
                <a:solidFill>
                  <a:prstClr val="black"/>
                </a:solidFill>
                <a:latin typeface="Corbel"/>
                <a:cs typeface="Corbel"/>
              </a:rPr>
              <a:t>точек</a:t>
            </a:r>
            <a:endParaRPr lang="ru-RU" sz="2500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47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41247"/>
            <a:ext cx="828040" cy="216535"/>
          </a:xfrm>
          <a:custGeom>
            <a:avLst/>
            <a:gdLst/>
            <a:ahLst/>
            <a:cxnLst/>
            <a:rect l="l" t="t" r="r" b="b"/>
            <a:pathLst>
              <a:path w="828040" h="216534">
                <a:moveTo>
                  <a:pt x="0" y="216026"/>
                </a:moveTo>
                <a:lnTo>
                  <a:pt x="827582" y="216026"/>
                </a:lnTo>
                <a:lnTo>
                  <a:pt x="827582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solidFill>
            <a:srgbClr val="416A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55573" cy="98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6463" y="0"/>
            <a:ext cx="1545336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2304" y="0"/>
            <a:ext cx="1045464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8272" y="0"/>
            <a:ext cx="557936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24783" y="326136"/>
            <a:ext cx="277063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5920" y="326136"/>
            <a:ext cx="1144524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0947" y="326136"/>
            <a:ext cx="658368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0" marR="5080" indent="-1798955">
              <a:lnSpc>
                <a:spcPct val="100000"/>
              </a:lnSpc>
              <a:spcBef>
                <a:spcPts val="105"/>
              </a:spcBef>
            </a:pPr>
            <a:r>
              <a:rPr dirty="0"/>
              <a:t>Шаг 4. Оценивание </a:t>
            </a:r>
            <a:r>
              <a:rPr spc="-5" dirty="0"/>
              <a:t>работы</a:t>
            </a:r>
            <a:r>
              <a:rPr spc="-160" dirty="0"/>
              <a:t> </a:t>
            </a:r>
            <a:r>
              <a:rPr spc="-5" dirty="0"/>
              <a:t>по  критерию</a:t>
            </a:r>
            <a:r>
              <a:rPr spc="-40" dirty="0"/>
              <a:t> </a:t>
            </a:r>
            <a:r>
              <a:rPr spc="-5" dirty="0"/>
              <a:t>ЯО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8599" y="1218520"/>
            <a:ext cx="7430770" cy="35223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375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1) </a:t>
            </a:r>
            <a:r>
              <a:rPr sz="2700" spc="-10" dirty="0">
                <a:latin typeface="Times New Roman"/>
                <a:cs typeface="Times New Roman"/>
              </a:rPr>
              <a:t>Hi,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Jane,</a:t>
            </a:r>
          </a:p>
          <a:p>
            <a:pPr marL="295910" indent="-283845">
              <a:lnSpc>
                <a:spcPct val="100000"/>
              </a:lnSpc>
              <a:spcBef>
                <a:spcPts val="275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2) Hi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Jane,</a:t>
            </a:r>
          </a:p>
          <a:p>
            <a:pPr marL="295910" indent="-283845">
              <a:lnSpc>
                <a:spcPct val="100000"/>
              </a:lnSpc>
              <a:spcBef>
                <a:spcPts val="280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3) </a:t>
            </a:r>
            <a:r>
              <a:rPr sz="2700" spc="-5" dirty="0">
                <a:latin typeface="Times New Roman"/>
                <a:cs typeface="Times New Roman"/>
              </a:rPr>
              <a:t>Hi,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Jane</a:t>
            </a:r>
          </a:p>
          <a:p>
            <a:pPr marL="295910" indent="-283845">
              <a:lnSpc>
                <a:spcPct val="100000"/>
              </a:lnSpc>
              <a:spcBef>
                <a:spcPts val="275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4) </a:t>
            </a:r>
            <a:r>
              <a:rPr sz="2700" spc="-5" dirty="0">
                <a:latin typeface="Times New Roman"/>
                <a:cs typeface="Times New Roman"/>
              </a:rPr>
              <a:t>Hi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Jane!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891A7"/>
              </a:buClr>
              <a:buFont typeface="Wingdings 2"/>
              <a:buChar char=""/>
            </a:pPr>
            <a:endParaRPr sz="36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ts val="2920"/>
              </a:lnSpc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В каком </a:t>
            </a:r>
            <a:r>
              <a:rPr sz="2700" spc="-5" dirty="0">
                <a:latin typeface="Times New Roman"/>
                <a:cs typeface="Times New Roman"/>
              </a:rPr>
              <a:t>варианте засчитываем пунктуационную  ошибку?</a:t>
            </a:r>
            <a:endParaRPr sz="27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34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b="1" dirty="0">
                <a:solidFill>
                  <a:srgbClr val="416A6E"/>
                </a:solidFill>
                <a:latin typeface="Times New Roman"/>
                <a:cs typeface="Times New Roman"/>
              </a:rPr>
              <a:t>В</a:t>
            </a:r>
            <a:r>
              <a:rPr sz="2700" b="1" spc="-25" dirty="0">
                <a:solidFill>
                  <a:srgbClr val="416A6E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416A6E"/>
                </a:solidFill>
                <a:latin typeface="Times New Roman"/>
                <a:cs typeface="Times New Roman"/>
              </a:rPr>
              <a:t>4</a:t>
            </a:r>
            <a:endParaRPr sz="2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5272" y="82296"/>
            <a:ext cx="6469380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35555" y="197053"/>
            <a:ext cx="5722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Задание 39 для</a:t>
            </a:r>
            <a:r>
              <a:rPr spc="-100" dirty="0"/>
              <a:t> </a:t>
            </a:r>
            <a:r>
              <a:rPr dirty="0"/>
              <a:t>учащегося</a:t>
            </a:r>
          </a:p>
        </p:txBody>
      </p:sp>
      <p:sp>
        <p:nvSpPr>
          <p:cNvPr id="10" name="object 10"/>
          <p:cNvSpPr/>
          <p:nvPr/>
        </p:nvSpPr>
        <p:spPr>
          <a:xfrm>
            <a:off x="586740" y="947927"/>
            <a:ext cx="493776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795" y="934211"/>
            <a:ext cx="8796528" cy="4475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537" y="1129258"/>
            <a:ext cx="8208899" cy="3888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57275"/>
            <a:chOff x="0" y="0"/>
            <a:chExt cx="9144000" cy="1057275"/>
          </a:xfrm>
        </p:grpSpPr>
        <p:sp>
          <p:nvSpPr>
            <p:cNvPr id="3" name="object 3"/>
            <p:cNvSpPr/>
            <p:nvPr/>
          </p:nvSpPr>
          <p:spPr>
            <a:xfrm>
              <a:off x="1426463" y="0"/>
              <a:ext cx="1545336" cy="499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2304" y="0"/>
              <a:ext cx="1045464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8272" y="0"/>
              <a:ext cx="5579364" cy="499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24783" y="326136"/>
              <a:ext cx="2770632" cy="661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5920" y="326136"/>
              <a:ext cx="1144524" cy="6614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0" marR="5080" indent="-1798955">
              <a:lnSpc>
                <a:spcPct val="100000"/>
              </a:lnSpc>
              <a:spcBef>
                <a:spcPts val="105"/>
              </a:spcBef>
            </a:pPr>
            <a:r>
              <a:rPr dirty="0"/>
              <a:t>Шаг 4. Оценивание </a:t>
            </a:r>
            <a:r>
              <a:rPr spc="-5" dirty="0"/>
              <a:t>работы</a:t>
            </a:r>
            <a:r>
              <a:rPr spc="-160" dirty="0"/>
              <a:t> </a:t>
            </a:r>
            <a:r>
              <a:rPr spc="-5" dirty="0"/>
              <a:t>по  критерию</a:t>
            </a:r>
            <a:r>
              <a:rPr spc="-40" dirty="0"/>
              <a:t> </a:t>
            </a:r>
            <a:r>
              <a:rPr spc="-5" dirty="0"/>
              <a:t>ЯО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599" y="1215389"/>
            <a:ext cx="7980680" cy="34290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5910" marR="633095" indent="-283845">
              <a:lnSpc>
                <a:spcPts val="2500"/>
              </a:lnSpc>
              <a:spcBef>
                <a:spcPts val="705"/>
              </a:spcBef>
              <a:buClr>
                <a:srgbClr val="3891A7"/>
              </a:buClr>
              <a:buSzPct val="7884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600" dirty="0">
                <a:latin typeface="Times New Roman"/>
                <a:cs typeface="Times New Roman"/>
              </a:rPr>
              <a:t>Отсутствие </a:t>
            </a:r>
            <a:r>
              <a:rPr sz="2600" spc="-5" dirty="0">
                <a:latin typeface="Times New Roman"/>
                <a:cs typeface="Times New Roman"/>
              </a:rPr>
              <a:t>запятой после </a:t>
            </a:r>
            <a:r>
              <a:rPr sz="2600" dirty="0">
                <a:latin typeface="Times New Roman"/>
                <a:cs typeface="Times New Roman"/>
              </a:rPr>
              <a:t>обращения ошибкой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не  </a:t>
            </a:r>
            <a:r>
              <a:rPr sz="2600" dirty="0">
                <a:latin typeface="Times New Roman"/>
                <a:cs typeface="Times New Roman"/>
              </a:rPr>
              <a:t>является, ошибкой </a:t>
            </a:r>
            <a:r>
              <a:rPr sz="2600" spc="-5" dirty="0">
                <a:latin typeface="Times New Roman"/>
                <a:cs typeface="Times New Roman"/>
              </a:rPr>
              <a:t>считается только  восклицательный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знак.</a:t>
            </a:r>
            <a:endParaRPr sz="2600">
              <a:latin typeface="Times New Roman"/>
              <a:cs typeface="Times New Roman"/>
            </a:endParaRPr>
          </a:p>
          <a:p>
            <a:pPr marL="295910" indent="-283845">
              <a:lnSpc>
                <a:spcPts val="2800"/>
              </a:lnSpc>
              <a:buClr>
                <a:srgbClr val="3891A7"/>
              </a:buClr>
              <a:buSzPct val="7884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600" spc="-5" dirty="0">
                <a:latin typeface="Times New Roman"/>
                <a:cs typeface="Times New Roman"/>
              </a:rPr>
              <a:t>Ошибкой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личном письме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считается</a:t>
            </a:r>
            <a:endParaRPr sz="2600">
              <a:latin typeface="Times New Roman"/>
              <a:cs typeface="Times New Roman"/>
            </a:endParaRPr>
          </a:p>
          <a:p>
            <a:pPr marL="295910" marR="619125">
              <a:lnSpc>
                <a:spcPct val="80000"/>
              </a:lnSpc>
              <a:spcBef>
                <a:spcPts val="310"/>
              </a:spcBef>
              <a:tabLst>
                <a:tab pos="2348865" algn="l"/>
              </a:tabLst>
            </a:pPr>
            <a:r>
              <a:rPr sz="2600" spc="-5" dirty="0">
                <a:latin typeface="Times New Roman"/>
                <a:cs typeface="Times New Roman"/>
              </a:rPr>
              <a:t>восклицательный знак после завершающей </a:t>
            </a:r>
            <a:r>
              <a:rPr sz="2600" dirty="0">
                <a:latin typeface="Times New Roman"/>
                <a:cs typeface="Times New Roman"/>
              </a:rPr>
              <a:t>фразы  </a:t>
            </a:r>
            <a:r>
              <a:rPr sz="2600" spc="-5" dirty="0">
                <a:latin typeface="Times New Roman"/>
                <a:cs typeface="Times New Roman"/>
              </a:rPr>
              <a:t>(Best wishes,). Восклицательные знаки </a:t>
            </a:r>
            <a:r>
              <a:rPr sz="2600" dirty="0">
                <a:latin typeface="Times New Roman"/>
                <a:cs typeface="Times New Roman"/>
              </a:rPr>
              <a:t>в конце  </a:t>
            </a:r>
            <a:r>
              <a:rPr sz="2600" spc="-5" dirty="0">
                <a:latin typeface="Times New Roman"/>
                <a:cs typeface="Times New Roman"/>
              </a:rPr>
              <a:t>предложений	</a:t>
            </a:r>
            <a:r>
              <a:rPr sz="2600" dirty="0">
                <a:latin typeface="Times New Roman"/>
                <a:cs typeface="Times New Roman"/>
              </a:rPr>
              <a:t>Thank </a:t>
            </a:r>
            <a:r>
              <a:rPr sz="2600" spc="5" dirty="0">
                <a:latin typeface="Times New Roman"/>
                <a:cs typeface="Times New Roman"/>
              </a:rPr>
              <a:t>you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5" dirty="0">
                <a:latin typeface="Times New Roman"/>
                <a:cs typeface="Times New Roman"/>
              </a:rPr>
              <a:t>your </a:t>
            </a:r>
            <a:r>
              <a:rPr sz="2600" spc="-5" dirty="0">
                <a:latin typeface="Times New Roman"/>
                <a:cs typeface="Times New Roman"/>
              </a:rPr>
              <a:t>letter! Write </a:t>
            </a:r>
            <a:r>
              <a:rPr sz="2600" dirty="0">
                <a:latin typeface="Times New Roman"/>
                <a:cs typeface="Times New Roman"/>
              </a:rPr>
              <a:t>back  soon!- ошибкой </a:t>
            </a:r>
            <a:r>
              <a:rPr sz="2600" spc="-5" dirty="0">
                <a:latin typeface="Times New Roman"/>
                <a:cs typeface="Times New Roman"/>
              </a:rPr>
              <a:t>не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считаются.</a:t>
            </a:r>
            <a:endParaRPr sz="26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7884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600" dirty="0">
                <a:latin typeface="Times New Roman"/>
                <a:cs typeface="Times New Roman"/>
              </a:rPr>
              <a:t>Точка </a:t>
            </a:r>
            <a:r>
              <a:rPr sz="2600" spc="-5" dirty="0">
                <a:latin typeface="Times New Roman"/>
                <a:cs typeface="Times New Roman"/>
              </a:rPr>
              <a:t>после подписи считается </a:t>
            </a:r>
            <a:r>
              <a:rPr sz="2600" dirty="0">
                <a:latin typeface="Times New Roman"/>
                <a:cs typeface="Times New Roman"/>
              </a:rPr>
              <a:t>ошибкой. Точка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после  завершающей </a:t>
            </a:r>
            <a:r>
              <a:rPr sz="2600" dirty="0">
                <a:latin typeface="Times New Roman"/>
                <a:cs typeface="Times New Roman"/>
              </a:rPr>
              <a:t>фразы также </a:t>
            </a:r>
            <a:r>
              <a:rPr sz="2600" spc="-5" dirty="0">
                <a:latin typeface="Times New Roman"/>
                <a:cs typeface="Times New Roman"/>
              </a:rPr>
              <a:t>считается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ошибкой.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7482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455" y="36576"/>
            <a:ext cx="8543544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25840" y="36576"/>
            <a:ext cx="518159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0915" y="166573"/>
            <a:ext cx="8047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Основные ошибки</a:t>
            </a:r>
            <a:r>
              <a:rPr sz="3600" spc="-85" dirty="0"/>
              <a:t> </a:t>
            </a:r>
            <a:r>
              <a:rPr sz="3600" spc="-5" dirty="0"/>
              <a:t>экзаменуемых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628599" y="1162049"/>
            <a:ext cx="45415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500" spc="-10" dirty="0">
                <a:latin typeface="Times New Roman"/>
                <a:cs typeface="Times New Roman"/>
              </a:rPr>
              <a:t>непонимание </a:t>
            </a:r>
            <a:r>
              <a:rPr sz="2500" spc="-15" dirty="0">
                <a:latin typeface="Times New Roman"/>
                <a:cs typeface="Times New Roman"/>
              </a:rPr>
              <a:t>формата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задания;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599" y="1466849"/>
            <a:ext cx="69513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500" spc="-15" dirty="0">
                <a:latin typeface="Times New Roman"/>
                <a:cs typeface="Times New Roman"/>
              </a:rPr>
              <a:t>неумение </a:t>
            </a:r>
            <a:r>
              <a:rPr sz="2500" spc="-10" dirty="0">
                <a:latin typeface="Times New Roman"/>
                <a:cs typeface="Times New Roman"/>
              </a:rPr>
              <a:t>представить </a:t>
            </a:r>
            <a:r>
              <a:rPr sz="2500" spc="-15" dirty="0">
                <a:latin typeface="Times New Roman"/>
                <a:cs typeface="Times New Roman"/>
              </a:rPr>
              <a:t>полный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spc="-20" dirty="0">
                <a:latin typeface="Times New Roman"/>
                <a:cs typeface="Times New Roman"/>
              </a:rPr>
              <a:t>точный </a:t>
            </a:r>
            <a:r>
              <a:rPr sz="2500" spc="-15" dirty="0">
                <a:latin typeface="Times New Roman"/>
                <a:cs typeface="Times New Roman"/>
              </a:rPr>
              <a:t>ответ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на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063" y="1695399"/>
            <a:ext cx="54089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Times New Roman"/>
                <a:cs typeface="Times New Roman"/>
              </a:rPr>
              <a:t>запрашиваемую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10" dirty="0">
                <a:latin typeface="Times New Roman"/>
                <a:cs typeface="Times New Roman"/>
              </a:rPr>
              <a:t>письме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информацию;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599" y="2000504"/>
            <a:ext cx="71939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500" spc="-15" dirty="0">
                <a:latin typeface="Times New Roman"/>
                <a:cs typeface="Times New Roman"/>
              </a:rPr>
              <a:t>неумение </a:t>
            </a:r>
            <a:r>
              <a:rPr sz="2500" spc="-5" dirty="0">
                <a:latin typeface="Times New Roman"/>
                <a:cs typeface="Times New Roman"/>
              </a:rPr>
              <a:t>запросить </a:t>
            </a:r>
            <a:r>
              <a:rPr sz="2500" spc="-15" dirty="0">
                <a:latin typeface="Times New Roman"/>
                <a:cs typeface="Times New Roman"/>
              </a:rPr>
              <a:t>информацию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10" dirty="0">
                <a:latin typeface="Times New Roman"/>
                <a:cs typeface="Times New Roman"/>
              </a:rPr>
              <a:t>соответствии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с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599" y="2229103"/>
            <a:ext cx="7847965" cy="244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>
              <a:lnSpc>
                <a:spcPts val="2930"/>
              </a:lnSpc>
              <a:spcBef>
                <a:spcPts val="95"/>
              </a:spcBef>
            </a:pPr>
            <a:r>
              <a:rPr sz="2500" spc="-25" dirty="0">
                <a:latin typeface="Times New Roman"/>
                <a:cs typeface="Times New Roman"/>
              </a:rPr>
              <a:t>коммуникативной </a:t>
            </a:r>
            <a:r>
              <a:rPr sz="2500" spc="-20" dirty="0">
                <a:latin typeface="Times New Roman"/>
                <a:cs typeface="Times New Roman"/>
              </a:rPr>
              <a:t>задачей </a:t>
            </a:r>
            <a:r>
              <a:rPr sz="2500" dirty="0">
                <a:latin typeface="Times New Roman"/>
                <a:cs typeface="Times New Roman"/>
              </a:rPr>
              <a:t>(вопросы </a:t>
            </a:r>
            <a:r>
              <a:rPr sz="2500" spc="-5" dirty="0">
                <a:latin typeface="Times New Roman"/>
                <a:cs typeface="Times New Roman"/>
              </a:rPr>
              <a:t>не о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том);</a:t>
            </a:r>
            <a:endParaRPr sz="2500">
              <a:latin typeface="Times New Roman"/>
              <a:cs typeface="Times New Roman"/>
            </a:endParaRPr>
          </a:p>
          <a:p>
            <a:pPr marL="295910" marR="182245" indent="-283845">
              <a:lnSpc>
                <a:spcPts val="2400"/>
              </a:lnSpc>
              <a:spcBef>
                <a:spcPts val="5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500" spc="-5" dirty="0">
                <a:latin typeface="Times New Roman"/>
                <a:cs typeface="Times New Roman"/>
              </a:rPr>
              <a:t>ошибки в </a:t>
            </a:r>
            <a:r>
              <a:rPr sz="2500" spc="-10" dirty="0">
                <a:latin typeface="Times New Roman"/>
                <a:cs typeface="Times New Roman"/>
              </a:rPr>
              <a:t>оформлении </a:t>
            </a:r>
            <a:r>
              <a:rPr sz="2500" spc="-5" dirty="0">
                <a:latin typeface="Times New Roman"/>
                <a:cs typeface="Times New Roman"/>
              </a:rPr>
              <a:t>организации </a:t>
            </a:r>
            <a:r>
              <a:rPr sz="2500" spc="-10" dirty="0">
                <a:latin typeface="Times New Roman"/>
                <a:cs typeface="Times New Roman"/>
              </a:rPr>
              <a:t>текста </a:t>
            </a:r>
            <a:r>
              <a:rPr sz="2500" spc="-5" dirty="0">
                <a:latin typeface="Times New Roman"/>
                <a:cs typeface="Times New Roman"/>
              </a:rPr>
              <a:t>(написание  </a:t>
            </a:r>
            <a:r>
              <a:rPr sz="2500" spc="5" dirty="0">
                <a:latin typeface="Times New Roman"/>
                <a:cs typeface="Times New Roman"/>
              </a:rPr>
              <a:t>адреса, </a:t>
            </a:r>
            <a:r>
              <a:rPr sz="2500" spc="-20" dirty="0">
                <a:latin typeface="Times New Roman"/>
                <a:cs typeface="Times New Roman"/>
              </a:rPr>
              <a:t>даты, </a:t>
            </a:r>
            <a:r>
              <a:rPr sz="2500" spc="-15" dirty="0">
                <a:latin typeface="Times New Roman"/>
                <a:cs typeface="Times New Roman"/>
              </a:rPr>
              <a:t>подписи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spc="-10" dirty="0">
                <a:latin typeface="Times New Roman"/>
                <a:cs typeface="Times New Roman"/>
              </a:rPr>
              <a:t>завершающей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фразы,</a:t>
            </a:r>
            <a:endParaRPr sz="2500">
              <a:latin typeface="Times New Roman"/>
              <a:cs typeface="Times New Roman"/>
            </a:endParaRPr>
          </a:p>
          <a:p>
            <a:pPr marL="295910" marR="5080">
              <a:lnSpc>
                <a:spcPts val="2400"/>
              </a:lnSpc>
              <a:spcBef>
                <a:spcPts val="5"/>
              </a:spcBef>
            </a:pPr>
            <a:r>
              <a:rPr sz="2500" spc="-5" dirty="0">
                <a:latin typeface="Times New Roman"/>
                <a:cs typeface="Times New Roman"/>
              </a:rPr>
              <a:t>отсутствие </a:t>
            </a:r>
            <a:r>
              <a:rPr sz="2500" spc="-15" dirty="0">
                <a:latin typeface="Times New Roman"/>
                <a:cs typeface="Times New Roman"/>
              </a:rPr>
              <a:t>мостиков, </a:t>
            </a:r>
            <a:r>
              <a:rPr sz="2500" spc="-10" dirty="0">
                <a:latin typeface="Times New Roman"/>
                <a:cs typeface="Times New Roman"/>
              </a:rPr>
              <a:t>средств </a:t>
            </a:r>
            <a:r>
              <a:rPr sz="2500" spc="-5" dirty="0">
                <a:latin typeface="Times New Roman"/>
                <a:cs typeface="Times New Roman"/>
              </a:rPr>
              <a:t>логических </a:t>
            </a:r>
            <a:r>
              <a:rPr sz="2500" spc="-10" dirty="0">
                <a:latin typeface="Times New Roman"/>
                <a:cs typeface="Times New Roman"/>
              </a:rPr>
              <a:t>связей </a:t>
            </a:r>
            <a:r>
              <a:rPr sz="2500" spc="-5" dirty="0">
                <a:latin typeface="Times New Roman"/>
                <a:cs typeface="Times New Roman"/>
              </a:rPr>
              <a:t>между  абзацами, </a:t>
            </a:r>
            <a:r>
              <a:rPr sz="2500" spc="-10" dirty="0">
                <a:latin typeface="Times New Roman"/>
                <a:cs typeface="Times New Roman"/>
              </a:rPr>
              <a:t>нарушение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логики);</a:t>
            </a:r>
            <a:endParaRPr sz="25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500" spc="-20" dirty="0">
                <a:latin typeface="Times New Roman"/>
                <a:cs typeface="Times New Roman"/>
              </a:rPr>
              <a:t>языковые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ошибки;</a:t>
            </a:r>
            <a:endParaRPr sz="25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500" spc="-10" dirty="0">
                <a:latin typeface="Times New Roman"/>
                <a:cs typeface="Times New Roman"/>
              </a:rPr>
              <a:t>превышение или </a:t>
            </a:r>
            <a:r>
              <a:rPr sz="2500" spc="-5" dirty="0">
                <a:latin typeface="Times New Roman"/>
                <a:cs typeface="Times New Roman"/>
              </a:rPr>
              <a:t>уменьшение </a:t>
            </a:r>
            <a:r>
              <a:rPr sz="2500" spc="-20" dirty="0">
                <a:latin typeface="Times New Roman"/>
                <a:cs typeface="Times New Roman"/>
              </a:rPr>
              <a:t>нужного </a:t>
            </a:r>
            <a:r>
              <a:rPr sz="2500" spc="-15" dirty="0">
                <a:latin typeface="Times New Roman"/>
                <a:cs typeface="Times New Roman"/>
              </a:rPr>
              <a:t>объема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письма.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41247"/>
            <a:ext cx="828040" cy="216535"/>
          </a:xfrm>
          <a:custGeom>
            <a:avLst/>
            <a:gdLst/>
            <a:ahLst/>
            <a:cxnLst/>
            <a:rect l="l" t="t" r="r" b="b"/>
            <a:pathLst>
              <a:path w="828040" h="216534">
                <a:moveTo>
                  <a:pt x="0" y="216026"/>
                </a:moveTo>
                <a:lnTo>
                  <a:pt x="827582" y="216026"/>
                </a:lnTo>
                <a:lnTo>
                  <a:pt x="827582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solidFill>
            <a:srgbClr val="416A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55573" cy="98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6071" y="0"/>
            <a:ext cx="658368" cy="260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6448" y="0"/>
            <a:ext cx="8351520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67227" y="239268"/>
            <a:ext cx="3375660" cy="656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3391" y="239268"/>
            <a:ext cx="658367" cy="6568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6071" y="556259"/>
            <a:ext cx="658368" cy="656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76731" y="36652"/>
            <a:ext cx="77254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Пользуйтесь </a:t>
            </a:r>
            <a:r>
              <a:rPr dirty="0"/>
              <a:t>только</a:t>
            </a:r>
            <a:r>
              <a:rPr spc="-80" dirty="0"/>
              <a:t> </a:t>
            </a:r>
            <a:r>
              <a:rPr spc="-5" dirty="0"/>
              <a:t>официальными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07766" y="353949"/>
            <a:ext cx="28613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16A6E"/>
                </a:solidFill>
                <a:latin typeface="Tahoma"/>
                <a:cs typeface="Tahoma"/>
              </a:rPr>
              <a:t>докум</a:t>
            </a:r>
            <a:r>
              <a:rPr sz="3200" b="1" spc="5" dirty="0">
                <a:solidFill>
                  <a:srgbClr val="416A6E"/>
                </a:solidFill>
                <a:latin typeface="Tahoma"/>
                <a:cs typeface="Tahoma"/>
              </a:rPr>
              <a:t>е</a:t>
            </a:r>
            <a:r>
              <a:rPr sz="3200" b="1" spc="-5" dirty="0">
                <a:solidFill>
                  <a:srgbClr val="416A6E"/>
                </a:solidFill>
                <a:latin typeface="Tahoma"/>
                <a:cs typeface="Tahoma"/>
              </a:rPr>
              <a:t>нт</a:t>
            </a:r>
            <a:r>
              <a:rPr sz="3200" b="1" spc="-20" dirty="0">
                <a:solidFill>
                  <a:srgbClr val="416A6E"/>
                </a:solidFill>
                <a:latin typeface="Tahoma"/>
                <a:cs typeface="Tahoma"/>
              </a:rPr>
              <a:t>а</a:t>
            </a:r>
            <a:r>
              <a:rPr sz="3200" b="1" dirty="0">
                <a:solidFill>
                  <a:srgbClr val="416A6E"/>
                </a:solidFill>
                <a:latin typeface="Tahoma"/>
                <a:cs typeface="Tahoma"/>
              </a:rPr>
              <a:t>ми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6071" y="995172"/>
            <a:ext cx="563879" cy="6172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0220" y="1464563"/>
            <a:ext cx="5727191" cy="6172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1923" y="1464563"/>
            <a:ext cx="563879" cy="6172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8908" y="1933955"/>
            <a:ext cx="562355" cy="6172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5775" y="1933955"/>
            <a:ext cx="6917435" cy="6172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7723" y="1933955"/>
            <a:ext cx="563879" cy="6172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244" y="2403348"/>
            <a:ext cx="8479536" cy="6172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7123" y="2872739"/>
            <a:ext cx="3540252" cy="6172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61888" y="2872739"/>
            <a:ext cx="563880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6855" y="3342132"/>
            <a:ext cx="3749040" cy="6172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0408" y="3342132"/>
            <a:ext cx="653796" cy="6172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8715" y="3342132"/>
            <a:ext cx="562356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5584" y="3342132"/>
            <a:ext cx="1243584" cy="6172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3680" y="3342132"/>
            <a:ext cx="563879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4979" y="3811523"/>
            <a:ext cx="562356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1848" y="3811523"/>
            <a:ext cx="5670804" cy="6172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27164" y="3811523"/>
            <a:ext cx="563879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2184" y="4280915"/>
            <a:ext cx="563879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4617" rIns="0" bIns="0" rtlCol="0">
            <a:spAutoFit/>
          </a:bodyPr>
          <a:lstStyle/>
          <a:p>
            <a:pPr marL="73025" algn="ctr">
              <a:lnSpc>
                <a:spcPct val="100000"/>
              </a:lnSpc>
              <a:spcBef>
                <a:spcPts val="439"/>
              </a:spcBef>
            </a:pPr>
            <a:r>
              <a:rPr spc="-5" dirty="0"/>
              <a:t>М.В. </a:t>
            </a:r>
            <a:r>
              <a:rPr spc="-10" dirty="0"/>
              <a:t>Вербицкая, К.С.</a:t>
            </a:r>
            <a:r>
              <a:rPr spc="20" dirty="0"/>
              <a:t> </a:t>
            </a:r>
            <a:r>
              <a:rPr dirty="0"/>
              <a:t>Махмурян</a:t>
            </a:r>
          </a:p>
          <a:p>
            <a:pPr marL="160655" algn="ctr">
              <a:lnSpc>
                <a:spcPct val="100000"/>
              </a:lnSpc>
              <a:spcBef>
                <a:spcPts val="335"/>
              </a:spcBef>
            </a:pPr>
            <a:r>
              <a:rPr spc="-25" dirty="0"/>
              <a:t>МЕТОДИЧЕСКИЕ</a:t>
            </a:r>
            <a:r>
              <a:rPr spc="10" dirty="0"/>
              <a:t> </a:t>
            </a:r>
            <a:r>
              <a:rPr spc="-15" dirty="0"/>
              <a:t>РЕКОМЕНДАЦИИ</a:t>
            </a:r>
          </a:p>
          <a:p>
            <a:pPr marL="83185" marR="5080" algn="ctr">
              <a:lnSpc>
                <a:spcPct val="110000"/>
              </a:lnSpc>
            </a:pPr>
            <a:r>
              <a:rPr spc="-5" dirty="0"/>
              <a:t>для учителей, </a:t>
            </a:r>
            <a:r>
              <a:rPr spc="-30" dirty="0"/>
              <a:t>подготовленные </a:t>
            </a:r>
            <a:r>
              <a:rPr spc="-5" dirty="0"/>
              <a:t>на </a:t>
            </a:r>
            <a:r>
              <a:rPr spc="-15" dirty="0"/>
              <a:t>основе </a:t>
            </a:r>
            <a:r>
              <a:rPr dirty="0"/>
              <a:t>анализа  </a:t>
            </a:r>
            <a:r>
              <a:rPr spc="-10" dirty="0"/>
              <a:t>типичных</a:t>
            </a:r>
            <a:r>
              <a:rPr spc="20" dirty="0"/>
              <a:t> </a:t>
            </a:r>
            <a:r>
              <a:rPr spc="-10" dirty="0"/>
              <a:t>ошибок</a:t>
            </a:r>
          </a:p>
          <a:p>
            <a:pPr marL="71120" algn="ctr">
              <a:lnSpc>
                <a:spcPct val="100000"/>
              </a:lnSpc>
              <a:spcBef>
                <a:spcPts val="340"/>
              </a:spcBef>
            </a:pPr>
            <a:r>
              <a:rPr spc="-15" dirty="0"/>
              <a:t>участников </a:t>
            </a:r>
            <a:r>
              <a:rPr spc="-10" dirty="0"/>
              <a:t>ЕГЭ </a:t>
            </a:r>
            <a:r>
              <a:rPr spc="5" dirty="0"/>
              <a:t>2019</a:t>
            </a:r>
            <a:r>
              <a:rPr spc="-5" dirty="0"/>
              <a:t> </a:t>
            </a:r>
            <a:r>
              <a:rPr spc="-40" dirty="0"/>
              <a:t>года</a:t>
            </a:r>
          </a:p>
          <a:p>
            <a:pPr marL="157480" algn="ctr">
              <a:lnSpc>
                <a:spcPct val="100000"/>
              </a:lnSpc>
              <a:spcBef>
                <a:spcPts val="335"/>
              </a:spcBef>
            </a:pPr>
            <a:r>
              <a:rPr spc="-5" dirty="0"/>
              <a:t>по </a:t>
            </a:r>
            <a:r>
              <a:rPr spc="-40" dirty="0"/>
              <a:t>ИНОСТРАННЫМ</a:t>
            </a:r>
            <a:r>
              <a:rPr spc="40" dirty="0"/>
              <a:t> </a:t>
            </a:r>
            <a:r>
              <a:rPr spc="-10" dirty="0"/>
              <a:t>ЯЗЫКАМ</a:t>
            </a:r>
          </a:p>
          <a:p>
            <a:pPr marL="73025" algn="ctr">
              <a:lnSpc>
                <a:spcPct val="100000"/>
              </a:lnSpc>
              <a:spcBef>
                <a:spcPts val="335"/>
              </a:spcBef>
            </a:pPr>
            <a:r>
              <a:rPr spc="-20" dirty="0">
                <a:solidFill>
                  <a:srgbClr val="0066FF"/>
                </a:solidFill>
                <a:hlinkClick r:id="rId18"/>
              </a:rPr>
              <a:t>www.fipi.ru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57275"/>
            <a:chOff x="0" y="0"/>
            <a:chExt cx="9144000" cy="1057275"/>
          </a:xfrm>
        </p:grpSpPr>
        <p:sp>
          <p:nvSpPr>
            <p:cNvPr id="3" name="object 3"/>
            <p:cNvSpPr/>
            <p:nvPr/>
          </p:nvSpPr>
          <p:spPr>
            <a:xfrm>
              <a:off x="591312" y="82296"/>
              <a:ext cx="3072384" cy="661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4200" y="82296"/>
              <a:ext cx="798576" cy="661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0628" y="82296"/>
              <a:ext cx="5219700" cy="661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1596" y="197053"/>
            <a:ext cx="7615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Задание 39 – </a:t>
            </a:r>
            <a:r>
              <a:rPr spc="-5" dirty="0"/>
              <a:t>критерии</a:t>
            </a:r>
            <a:r>
              <a:rPr spc="-140" dirty="0"/>
              <a:t> </a:t>
            </a:r>
            <a:r>
              <a:rPr dirty="0"/>
              <a:t>оценивания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85" dirty="0"/>
              <a:t> </a:t>
            </a:r>
            <a:r>
              <a:rPr spc="-5" dirty="0"/>
              <a:t>защищены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200" y="912876"/>
            <a:ext cx="8231505" cy="426720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34645" algn="ctr">
              <a:lnSpc>
                <a:spcPct val="100000"/>
              </a:lnSpc>
              <a:spcBef>
                <a:spcPts val="489"/>
              </a:spcBef>
            </a:pPr>
            <a:r>
              <a:rPr sz="3000" b="1" spc="-5" dirty="0">
                <a:solidFill>
                  <a:srgbClr val="006666"/>
                </a:solidFill>
                <a:latin typeface="Arial"/>
                <a:cs typeface="Arial"/>
              </a:rPr>
              <a:t>Критерии</a:t>
            </a:r>
            <a:r>
              <a:rPr sz="3000" b="1" spc="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6666"/>
                </a:solidFill>
                <a:latin typeface="Arial"/>
                <a:cs typeface="Arial"/>
              </a:rPr>
              <a:t>оценивания</a:t>
            </a:r>
            <a:endParaRPr sz="3000">
              <a:latin typeface="Arial"/>
              <a:cs typeface="Arial"/>
            </a:endParaRPr>
          </a:p>
          <a:p>
            <a:pPr marL="12700" marR="424180">
              <a:lnSpc>
                <a:spcPts val="2590"/>
              </a:lnSpc>
              <a:spcBef>
                <a:spcPts val="640"/>
              </a:spcBef>
            </a:pPr>
            <a:r>
              <a:rPr sz="2400" b="1" spc="-5" dirty="0">
                <a:latin typeface="Arial"/>
                <a:cs typeface="Arial"/>
              </a:rPr>
              <a:t>Решение коммуникативной задачи </a:t>
            </a:r>
            <a:r>
              <a:rPr sz="2400" dirty="0">
                <a:latin typeface="Arial"/>
                <a:cs typeface="Arial"/>
              </a:rPr>
              <a:t>(2 балла макс.) –  </a:t>
            </a:r>
            <a:r>
              <a:rPr sz="2400" spc="-5" dirty="0">
                <a:latin typeface="Arial"/>
                <a:cs typeface="Arial"/>
              </a:rPr>
              <a:t>оценивается </a:t>
            </a:r>
            <a:r>
              <a:rPr sz="2400" b="1" dirty="0">
                <a:latin typeface="Arial"/>
                <a:cs typeface="Arial"/>
              </a:rPr>
              <a:t>6 </a:t>
            </a:r>
            <a:r>
              <a:rPr sz="2400" b="1" spc="-5" dirty="0">
                <a:latin typeface="Arial"/>
                <a:cs typeface="Arial"/>
              </a:rPr>
              <a:t>аспектов </a:t>
            </a: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006666"/>
                </a:solidFill>
                <a:latin typeface="Arial"/>
                <a:cs typeface="Arial"/>
              </a:rPr>
              <a:t>см. доп.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666"/>
                </a:solidFill>
                <a:latin typeface="Arial"/>
                <a:cs typeface="Arial"/>
              </a:rPr>
              <a:t>схему</a:t>
            </a:r>
            <a:r>
              <a:rPr sz="2400" spc="-1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12700" marR="538480" indent="81915">
              <a:lnSpc>
                <a:spcPts val="2590"/>
              </a:lnSpc>
              <a:spcBef>
                <a:spcPts val="580"/>
              </a:spcBef>
            </a:pPr>
            <a:r>
              <a:rPr sz="2400" b="1" dirty="0">
                <a:latin typeface="Arial"/>
                <a:cs typeface="Arial"/>
              </a:rPr>
              <a:t>Организация </a:t>
            </a:r>
            <a:r>
              <a:rPr sz="2400" b="1" spc="-10" dirty="0">
                <a:latin typeface="Arial"/>
                <a:cs typeface="Arial"/>
              </a:rPr>
              <a:t>текста </a:t>
            </a:r>
            <a:r>
              <a:rPr sz="2400" dirty="0">
                <a:latin typeface="Arial"/>
                <a:cs typeface="Arial"/>
              </a:rPr>
              <a:t>(2 балла макс.) - </a:t>
            </a:r>
            <a:r>
              <a:rPr sz="2400" spc="-5" dirty="0">
                <a:latin typeface="Arial"/>
                <a:cs typeface="Arial"/>
              </a:rPr>
              <a:t>оценивается </a:t>
            </a:r>
            <a:r>
              <a:rPr sz="2400" b="1" spc="-5" dirty="0">
                <a:latin typeface="Arial"/>
                <a:cs typeface="Arial"/>
              </a:rPr>
              <a:t>8  </a:t>
            </a:r>
            <a:r>
              <a:rPr sz="2400" b="1" spc="-10" dirty="0">
                <a:latin typeface="Arial"/>
                <a:cs typeface="Arial"/>
              </a:rPr>
              <a:t>компонентов </a:t>
            </a:r>
            <a:r>
              <a:rPr sz="2400" b="1" dirty="0"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006666"/>
                </a:solidFill>
                <a:latin typeface="Arial"/>
                <a:cs typeface="Arial"/>
              </a:rPr>
              <a:t>см. 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доп.</a:t>
            </a:r>
            <a:r>
              <a:rPr sz="2400" b="1" spc="-10" dirty="0">
                <a:solidFill>
                  <a:srgbClr val="006666"/>
                </a:solidFill>
                <a:latin typeface="Arial"/>
                <a:cs typeface="Arial"/>
              </a:rPr>
              <a:t> схему</a:t>
            </a:r>
            <a:r>
              <a:rPr sz="2400" spc="-1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580"/>
              </a:spcBef>
              <a:tabLst>
                <a:tab pos="4585335" algn="l"/>
              </a:tabLst>
            </a:pPr>
            <a:r>
              <a:rPr sz="2400" b="1" dirty="0">
                <a:latin typeface="Arial"/>
                <a:cs typeface="Arial"/>
              </a:rPr>
              <a:t>Языковое </a:t>
            </a:r>
            <a:r>
              <a:rPr sz="2400" b="1" spc="-5" dirty="0">
                <a:latin typeface="Arial"/>
                <a:cs typeface="Arial"/>
              </a:rPr>
              <a:t>оформление </a:t>
            </a:r>
            <a:r>
              <a:rPr sz="2400" b="1" spc="-10" dirty="0">
                <a:latin typeface="Arial"/>
                <a:cs typeface="Arial"/>
              </a:rPr>
              <a:t>текста </a:t>
            </a:r>
            <a:r>
              <a:rPr sz="2400" dirty="0">
                <a:latin typeface="Arial"/>
                <a:cs typeface="Arial"/>
              </a:rPr>
              <a:t>(2 балла макс.) –  </a:t>
            </a:r>
            <a:r>
              <a:rPr sz="2400" spc="-5" dirty="0">
                <a:latin typeface="Arial"/>
                <a:cs typeface="Arial"/>
              </a:rPr>
              <a:t>учитываются </a:t>
            </a:r>
            <a:r>
              <a:rPr sz="2400" dirty="0">
                <a:latin typeface="Arial"/>
                <a:cs typeface="Arial"/>
              </a:rPr>
              <a:t>лексико-грамматические, </a:t>
            </a:r>
            <a:r>
              <a:rPr sz="2400" spc="-5" dirty="0">
                <a:latin typeface="Arial"/>
                <a:cs typeface="Arial"/>
              </a:rPr>
              <a:t>орфографические 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пунктуационные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ошибки </a:t>
            </a:r>
            <a:r>
              <a:rPr sz="2400" dirty="0"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006666"/>
                </a:solidFill>
                <a:latin typeface="Arial"/>
                <a:cs typeface="Arial"/>
              </a:rPr>
              <a:t>см. 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доп.</a:t>
            </a:r>
            <a:r>
              <a:rPr sz="24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66"/>
                </a:solidFill>
                <a:latin typeface="Arial"/>
                <a:cs typeface="Arial"/>
              </a:rPr>
              <a:t>схему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L="12700" marR="2965450">
              <a:lnSpc>
                <a:spcPct val="110100"/>
              </a:lnSpc>
            </a:pPr>
            <a:r>
              <a:rPr sz="2400" b="1" spc="-5" dirty="0">
                <a:latin typeface="Arial"/>
                <a:cs typeface="Arial"/>
              </a:rPr>
              <a:t>Максимум за задание </a:t>
            </a:r>
            <a:r>
              <a:rPr sz="2400" b="1" dirty="0">
                <a:latin typeface="Arial"/>
                <a:cs typeface="Arial"/>
              </a:rPr>
              <a:t>– </a:t>
            </a:r>
            <a:r>
              <a:rPr sz="2400" b="1" spc="-5" dirty="0">
                <a:latin typeface="Arial"/>
                <a:cs typeface="Arial"/>
              </a:rPr>
              <a:t>6 </a:t>
            </a:r>
            <a:r>
              <a:rPr sz="2400" b="1" dirty="0">
                <a:latin typeface="Arial"/>
                <a:cs typeface="Arial"/>
              </a:rPr>
              <a:t>баллов  </a:t>
            </a:r>
            <a:r>
              <a:rPr sz="2400" b="1" spc="-10" dirty="0">
                <a:solidFill>
                  <a:srgbClr val="006666"/>
                </a:solidFill>
                <a:latin typeface="Arial"/>
                <a:cs typeface="Arial"/>
              </a:rPr>
              <a:t>Критерии 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были </a:t>
            </a:r>
            <a:r>
              <a:rPr sz="2400" b="1" spc="-10" dirty="0">
                <a:solidFill>
                  <a:srgbClr val="006666"/>
                </a:solidFill>
                <a:latin typeface="Arial"/>
                <a:cs typeface="Arial"/>
              </a:rPr>
              <a:t>уточнены 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в </a:t>
            </a:r>
            <a:r>
              <a:rPr sz="2400" b="1" spc="-5" dirty="0">
                <a:solidFill>
                  <a:srgbClr val="006666"/>
                </a:solidFill>
                <a:latin typeface="Arial"/>
                <a:cs typeface="Arial"/>
              </a:rPr>
              <a:t>2018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 г.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25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1057275"/>
            <a:chOff x="0" y="0"/>
            <a:chExt cx="9144000" cy="1057275"/>
          </a:xfrm>
        </p:grpSpPr>
        <p:sp>
          <p:nvSpPr>
            <p:cNvPr id="5" name="object 5"/>
            <p:cNvSpPr/>
            <p:nvPr/>
          </p:nvSpPr>
          <p:spPr>
            <a:xfrm>
              <a:off x="0" y="841247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4">
                  <a:moveTo>
                    <a:pt x="9144000" y="12"/>
                  </a:moveTo>
                  <a:lnTo>
                    <a:pt x="827582" y="12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216027"/>
                  </a:lnTo>
                  <a:lnTo>
                    <a:pt x="827582" y="216027"/>
                  </a:lnTo>
                  <a:lnTo>
                    <a:pt x="827582" y="45720"/>
                  </a:lnTo>
                  <a:lnTo>
                    <a:pt x="9144000" y="45720"/>
                  </a:lnTo>
                  <a:lnTo>
                    <a:pt x="9144000" y="12"/>
                  </a:lnTo>
                  <a:close/>
                </a:path>
              </a:pathLst>
            </a:custGeom>
            <a:solidFill>
              <a:srgbClr val="416A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755573" cy="9852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573" y="0"/>
              <a:ext cx="864057" cy="841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27091" y="114300"/>
              <a:ext cx="1573951" cy="3520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6432" y="0"/>
              <a:ext cx="5554979" cy="4937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0335" y="338327"/>
              <a:ext cx="2811780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3891" y="100710"/>
            <a:ext cx="7473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Tahoma"/>
                <a:cs typeface="Tahoma"/>
              </a:rPr>
              <a:t>Задан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08123" y="12318"/>
            <a:ext cx="6654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Задание </a:t>
            </a:r>
            <a:r>
              <a:rPr sz="2800" spc="-10" dirty="0"/>
              <a:t>39: дополнительная</a:t>
            </a:r>
            <a:r>
              <a:rPr sz="2800" spc="55" dirty="0"/>
              <a:t> </a:t>
            </a:r>
            <a:r>
              <a:rPr sz="2800" spc="-10" dirty="0"/>
              <a:t>схема</a:t>
            </a:r>
            <a:endParaRPr sz="2800"/>
          </a:p>
        </p:txBody>
      </p:sp>
      <p:sp>
        <p:nvSpPr>
          <p:cNvPr id="13" name="object 13"/>
          <p:cNvSpPr txBox="1"/>
          <p:nvPr/>
        </p:nvSpPr>
        <p:spPr>
          <a:xfrm>
            <a:off x="3660394" y="438988"/>
            <a:ext cx="2256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16A6E"/>
                </a:solidFill>
                <a:latin typeface="Tahoma"/>
                <a:cs typeface="Tahoma"/>
              </a:rPr>
              <a:t>оце</a:t>
            </a:r>
            <a:r>
              <a:rPr sz="2800" b="1" spc="-15" dirty="0">
                <a:solidFill>
                  <a:srgbClr val="416A6E"/>
                </a:solidFill>
                <a:latin typeface="Tahoma"/>
                <a:cs typeface="Tahoma"/>
              </a:rPr>
              <a:t>н</a:t>
            </a:r>
            <a:r>
              <a:rPr sz="2800" b="1" spc="-5" dirty="0">
                <a:solidFill>
                  <a:srgbClr val="416A6E"/>
                </a:solidFill>
                <a:latin typeface="Tahoma"/>
                <a:cs typeface="Tahoma"/>
              </a:rPr>
              <a:t>ива</a:t>
            </a:r>
            <a:r>
              <a:rPr sz="2800" b="1" spc="-20" dirty="0">
                <a:solidFill>
                  <a:srgbClr val="416A6E"/>
                </a:solidFill>
                <a:latin typeface="Tahoma"/>
                <a:cs typeface="Tahoma"/>
              </a:rPr>
              <a:t>н</a:t>
            </a:r>
            <a:r>
              <a:rPr sz="2800" b="1" spc="-5" dirty="0">
                <a:solidFill>
                  <a:srgbClr val="416A6E"/>
                </a:solidFill>
                <a:latin typeface="Tahoma"/>
                <a:cs typeface="Tahoma"/>
              </a:rPr>
              <a:t>ия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891" y="888872"/>
            <a:ext cx="7663381" cy="48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4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10494" y="82296"/>
            <a:ext cx="65836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5801" y="197052"/>
            <a:ext cx="8229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Подсчет</a:t>
            </a:r>
            <a:r>
              <a:rPr dirty="0" smtClean="0"/>
              <a:t> </a:t>
            </a:r>
            <a:r>
              <a:rPr dirty="0"/>
              <a:t>слов в</a:t>
            </a:r>
            <a:r>
              <a:rPr spc="-150" dirty="0"/>
              <a:t> </a:t>
            </a:r>
            <a:r>
              <a:rPr spc="-5" dirty="0"/>
              <a:t>работе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1640" y="983742"/>
            <a:ext cx="8183245" cy="350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05">
              <a:lnSpc>
                <a:spcPct val="106700"/>
              </a:lnSpc>
              <a:spcBef>
                <a:spcPts val="100"/>
              </a:spcBef>
              <a:buClr>
                <a:srgbClr val="006FC0"/>
              </a:buClr>
              <a:buChar char="•"/>
              <a:tabLst>
                <a:tab pos="461645" algn="l"/>
                <a:tab pos="462280" algn="l"/>
              </a:tabLst>
            </a:pPr>
            <a:r>
              <a:rPr sz="2400" dirty="0">
                <a:latin typeface="Times New Roman"/>
                <a:cs typeface="Times New Roman"/>
              </a:rPr>
              <a:t>Требуемый объём для </a:t>
            </a:r>
            <a:r>
              <a:rPr sz="2400" spc="-5" dirty="0">
                <a:latin typeface="Times New Roman"/>
                <a:cs typeface="Times New Roman"/>
              </a:rPr>
              <a:t>личного письма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задании </a:t>
            </a:r>
            <a:r>
              <a:rPr sz="2400" dirty="0">
                <a:latin typeface="Times New Roman"/>
                <a:cs typeface="Times New Roman"/>
              </a:rPr>
              <a:t>39 – </a:t>
            </a:r>
            <a:r>
              <a:rPr sz="2400" b="1" dirty="0">
                <a:latin typeface="Times New Roman"/>
                <a:cs typeface="Times New Roman"/>
              </a:rPr>
              <a:t>100–  140 слов</a:t>
            </a:r>
            <a:r>
              <a:rPr sz="2400" dirty="0">
                <a:latin typeface="Times New Roman"/>
                <a:cs typeface="Times New Roman"/>
              </a:rPr>
              <a:t>. Допустимое </a:t>
            </a:r>
            <a:r>
              <a:rPr sz="2400" spc="-5" dirty="0">
                <a:latin typeface="Times New Roman"/>
                <a:cs typeface="Times New Roman"/>
              </a:rPr>
              <a:t>отклонение </a:t>
            </a:r>
            <a:r>
              <a:rPr sz="2400" dirty="0">
                <a:latin typeface="Times New Roman"/>
                <a:cs typeface="Times New Roman"/>
              </a:rPr>
              <a:t>от заданного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объёма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spc="-5" dirty="0">
                <a:latin typeface="Times New Roman"/>
                <a:cs typeface="Times New Roman"/>
              </a:rPr>
              <a:t>составляет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10%.</a:t>
            </a:r>
          </a:p>
          <a:p>
            <a:pPr marL="12700" marR="28575">
              <a:lnSpc>
                <a:spcPct val="106700"/>
              </a:lnSpc>
              <a:spcBef>
                <a:spcPts val="1390"/>
              </a:spcBef>
              <a:buClr>
                <a:srgbClr val="006FC0"/>
              </a:buClr>
              <a:buChar char="•"/>
              <a:tabLst>
                <a:tab pos="461645" algn="l"/>
                <a:tab pos="462280" algn="l"/>
              </a:tabLst>
            </a:pPr>
            <a:r>
              <a:rPr sz="2400" dirty="0">
                <a:latin typeface="Times New Roman"/>
                <a:cs typeface="Times New Roman"/>
              </a:rPr>
              <a:t>Если в </a:t>
            </a:r>
            <a:r>
              <a:rPr sz="2400" spc="-5" dirty="0">
                <a:latin typeface="Times New Roman"/>
                <a:cs typeface="Times New Roman"/>
              </a:rPr>
              <a:t>выполненном задании </a:t>
            </a:r>
            <a:r>
              <a:rPr sz="2400" dirty="0">
                <a:latin typeface="Times New Roman"/>
                <a:cs typeface="Times New Roman"/>
              </a:rPr>
              <a:t>39 </a:t>
            </a: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менее </a:t>
            </a:r>
            <a:r>
              <a:rPr sz="2400" b="1" dirty="0">
                <a:solidFill>
                  <a:srgbClr val="006666"/>
                </a:solidFill>
                <a:latin typeface="Times New Roman"/>
                <a:cs typeface="Times New Roman"/>
              </a:rPr>
              <a:t>90 слов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то задание  проверке не подлежит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оценивается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b="1" dirty="0">
                <a:solidFill>
                  <a:srgbClr val="006666"/>
                </a:solidFill>
                <a:latin typeface="Times New Roman"/>
                <a:cs typeface="Times New Roman"/>
              </a:rPr>
              <a:t>0</a:t>
            </a:r>
            <a:r>
              <a:rPr sz="2400" b="1" spc="5" dirty="0">
                <a:solidFill>
                  <a:srgbClr val="00666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баллов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1380"/>
              </a:spcBef>
              <a:buClr>
                <a:srgbClr val="006FC0"/>
              </a:buClr>
              <a:buChar char="•"/>
              <a:tabLst>
                <a:tab pos="461645" algn="l"/>
                <a:tab pos="46228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При превышении </a:t>
            </a:r>
            <a:r>
              <a:rPr sz="2400" dirty="0">
                <a:latin typeface="Times New Roman"/>
                <a:cs typeface="Times New Roman"/>
              </a:rPr>
              <a:t>объёма более чем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10%, </a:t>
            </a:r>
            <a:r>
              <a:rPr sz="2400" spc="-5" dirty="0">
                <a:latin typeface="Times New Roman"/>
                <a:cs typeface="Times New Roman"/>
              </a:rPr>
              <a:t>т.е. </a:t>
            </a:r>
            <a:r>
              <a:rPr sz="2400" dirty="0">
                <a:latin typeface="Times New Roman"/>
                <a:cs typeface="Times New Roman"/>
              </a:rPr>
              <a:t>если в  </a:t>
            </a:r>
            <a:r>
              <a:rPr sz="2400" spc="-5" dirty="0">
                <a:latin typeface="Times New Roman"/>
                <a:cs typeface="Times New Roman"/>
              </a:rPr>
              <a:t>выполненном задании </a:t>
            </a:r>
            <a:r>
              <a:rPr sz="2400" dirty="0">
                <a:latin typeface="Times New Roman"/>
                <a:cs typeface="Times New Roman"/>
              </a:rPr>
              <a:t>39 </a:t>
            </a:r>
            <a:r>
              <a:rPr sz="2400" b="1" dirty="0">
                <a:solidFill>
                  <a:srgbClr val="006666"/>
                </a:solidFill>
                <a:latin typeface="Times New Roman"/>
                <a:cs typeface="Times New Roman"/>
              </a:rPr>
              <a:t>более 154 </a:t>
            </a: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слов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проверке подлежат </a:t>
            </a: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 только первые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140</a:t>
            </a:r>
            <a:r>
              <a:rPr sz="24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слов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44740" y="0"/>
            <a:ext cx="658368" cy="60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3011" y="487680"/>
            <a:ext cx="4291584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0652" y="487680"/>
            <a:ext cx="381000" cy="38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59893"/>
            <a:ext cx="9067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            </a:t>
            </a:r>
            <a:r>
              <a:rPr dirty="0" err="1" smtClean="0"/>
              <a:t>Как</a:t>
            </a:r>
            <a:r>
              <a:rPr dirty="0" smtClean="0"/>
              <a:t> </a:t>
            </a:r>
            <a:r>
              <a:rPr spc="-5" dirty="0"/>
              <a:t>считать</a:t>
            </a:r>
            <a:r>
              <a:rPr spc="-125" dirty="0"/>
              <a:t> </a:t>
            </a:r>
            <a:r>
              <a:rPr spc="-5" dirty="0"/>
              <a:t>слова?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1036" y="487680"/>
            <a:ext cx="8688705" cy="8096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46375">
              <a:lnSpc>
                <a:spcPct val="100000"/>
              </a:lnSpc>
              <a:spcBef>
                <a:spcPts val="585"/>
              </a:spcBef>
            </a:pPr>
            <a:r>
              <a:rPr sz="1800" b="1" spc="-5" dirty="0">
                <a:solidFill>
                  <a:srgbClr val="416A6E"/>
                </a:solidFill>
                <a:latin typeface="Tahoma"/>
                <a:cs typeface="Tahoma"/>
              </a:rPr>
              <a:t>(см. Демоверсия, Приложение</a:t>
            </a:r>
            <a:r>
              <a:rPr sz="1800" b="1" spc="20" dirty="0">
                <a:solidFill>
                  <a:srgbClr val="416A6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416A6E"/>
                </a:solidFill>
                <a:latin typeface="Tahoma"/>
                <a:cs typeface="Tahoma"/>
              </a:rPr>
              <a:t>5)</a:t>
            </a:r>
            <a:endParaRPr sz="1800" dirty="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spcBef>
                <a:spcPts val="64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-10" dirty="0">
                <a:latin typeface="Corbel"/>
                <a:cs typeface="Corbel"/>
              </a:rPr>
              <a:t>Сокращенные </a:t>
            </a:r>
            <a:r>
              <a:rPr sz="2400" spc="-5" dirty="0">
                <a:latin typeface="Corbel"/>
                <a:cs typeface="Corbel"/>
              </a:rPr>
              <a:t>формы </a:t>
            </a:r>
            <a:r>
              <a:rPr sz="2400" spc="-10" dirty="0">
                <a:latin typeface="Corbel"/>
                <a:cs typeface="Corbel"/>
              </a:rPr>
              <a:t>считаются </a:t>
            </a:r>
            <a:r>
              <a:rPr sz="2400" spc="-5" dirty="0">
                <a:latin typeface="Corbel"/>
                <a:cs typeface="Corbel"/>
              </a:rPr>
              <a:t>как </a:t>
            </a:r>
            <a:r>
              <a:rPr sz="2400" spc="-25" dirty="0">
                <a:latin typeface="Corbel"/>
                <a:cs typeface="Corbel"/>
              </a:rPr>
              <a:t>одно </a:t>
            </a:r>
            <a:r>
              <a:rPr sz="2400" spc="-5" dirty="0">
                <a:latin typeface="Corbel"/>
                <a:cs typeface="Corbel"/>
              </a:rPr>
              <a:t>слово, например,</a:t>
            </a:r>
            <a:r>
              <a:rPr sz="2400" dirty="0">
                <a:latin typeface="Corbel"/>
                <a:cs typeface="Corbel"/>
              </a:rPr>
              <a:t> </a:t>
            </a:r>
            <a:r>
              <a:rPr sz="2400" dirty="0">
                <a:latin typeface="Arial"/>
                <a:cs typeface="Arial"/>
              </a:rPr>
              <a:t>I’m,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739" y="1162050"/>
            <a:ext cx="8558530" cy="4047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>
              <a:lnSpc>
                <a:spcPts val="275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I’ve, </a:t>
            </a:r>
            <a:r>
              <a:rPr sz="2400" spc="-15" dirty="0">
                <a:latin typeface="Arial"/>
                <a:cs typeface="Arial"/>
              </a:rPr>
              <a:t>let’s, </a:t>
            </a:r>
            <a:r>
              <a:rPr sz="2400" spc="-5" dirty="0">
                <a:latin typeface="Arial"/>
                <a:cs typeface="Arial"/>
              </a:rPr>
              <a:t>didn’t,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can’t</a:t>
            </a:r>
            <a:r>
              <a:rPr sz="2400" dirty="0">
                <a:latin typeface="Corbel"/>
                <a:cs typeface="Corbel"/>
              </a:rPr>
              <a:t>.</a:t>
            </a:r>
          </a:p>
          <a:p>
            <a:pPr marL="378460" marR="786130" indent="-283845">
              <a:lnSpc>
                <a:spcPct val="70100"/>
              </a:lnSpc>
              <a:spcBef>
                <a:spcPts val="73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377825" algn="l"/>
                <a:tab pos="378460" algn="l"/>
              </a:tabLst>
            </a:pPr>
            <a:r>
              <a:rPr sz="2400" spc="-5" dirty="0">
                <a:latin typeface="Corbel"/>
                <a:cs typeface="Corbel"/>
              </a:rPr>
              <a:t>Число </a:t>
            </a:r>
            <a:r>
              <a:rPr sz="2400" dirty="0">
                <a:latin typeface="Corbel"/>
                <a:cs typeface="Corbel"/>
              </a:rPr>
              <a:t>, </a:t>
            </a:r>
            <a:r>
              <a:rPr sz="2400" spc="-5" dirty="0">
                <a:latin typeface="Corbel"/>
                <a:cs typeface="Corbel"/>
              </a:rPr>
              <a:t>написанное </a:t>
            </a:r>
            <a:r>
              <a:rPr sz="2400" spc="-10" dirty="0">
                <a:latin typeface="Corbel"/>
                <a:cs typeface="Corbel"/>
              </a:rPr>
              <a:t>цифрами, </a:t>
            </a:r>
            <a:r>
              <a:rPr sz="2400" spc="-15" dirty="0">
                <a:latin typeface="Corbel"/>
                <a:cs typeface="Corbel"/>
              </a:rPr>
              <a:t>считается </a:t>
            </a:r>
            <a:r>
              <a:rPr sz="2400" spc="-5" dirty="0">
                <a:latin typeface="Corbel"/>
                <a:cs typeface="Corbel"/>
              </a:rPr>
              <a:t>как </a:t>
            </a:r>
            <a:r>
              <a:rPr sz="2400" spc="-25" dirty="0">
                <a:latin typeface="Corbel"/>
                <a:cs typeface="Corbel"/>
              </a:rPr>
              <a:t>одно </a:t>
            </a:r>
            <a:r>
              <a:rPr sz="2400" spc="-5" dirty="0">
                <a:latin typeface="Corbel"/>
                <a:cs typeface="Corbel"/>
              </a:rPr>
              <a:t>слово,  например, </a:t>
            </a:r>
            <a:r>
              <a:rPr sz="2400" spc="-25" dirty="0">
                <a:latin typeface="Corbel"/>
                <a:cs typeface="Corbel"/>
              </a:rPr>
              <a:t>25, </a:t>
            </a:r>
            <a:r>
              <a:rPr sz="2400" spc="-15" dirty="0">
                <a:latin typeface="Corbel"/>
                <a:cs typeface="Corbel"/>
              </a:rPr>
              <a:t>123018, </a:t>
            </a:r>
            <a:r>
              <a:rPr sz="2400" spc="-20" dirty="0">
                <a:latin typeface="Corbel"/>
                <a:cs typeface="Corbel"/>
              </a:rPr>
              <a:t>671,</a:t>
            </a:r>
            <a:r>
              <a:rPr sz="2400" spc="15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20.03.19.</a:t>
            </a:r>
            <a:endParaRPr sz="2400" dirty="0">
              <a:latin typeface="Corbel"/>
              <a:cs typeface="Corbel"/>
            </a:endParaRPr>
          </a:p>
          <a:p>
            <a:pPr marL="378460" indent="-283845">
              <a:lnSpc>
                <a:spcPts val="2485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377825" algn="l"/>
                <a:tab pos="378460" algn="l"/>
                <a:tab pos="5673090" algn="l"/>
              </a:tabLst>
            </a:pPr>
            <a:r>
              <a:rPr sz="2400" spc="-10" dirty="0">
                <a:latin typeface="Corbel"/>
                <a:cs typeface="Corbel"/>
              </a:rPr>
              <a:t>Сокращения считаются </a:t>
            </a:r>
            <a:r>
              <a:rPr sz="2400" spc="-5" dirty="0">
                <a:latin typeface="Corbel"/>
                <a:cs typeface="Corbel"/>
              </a:rPr>
              <a:t>как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одно</a:t>
            </a:r>
            <a:r>
              <a:rPr sz="2400" spc="-5" dirty="0">
                <a:latin typeface="Corbel"/>
                <a:cs typeface="Corbel"/>
              </a:rPr>
              <a:t> слово	</a:t>
            </a:r>
            <a:r>
              <a:rPr sz="2400" spc="-5" dirty="0">
                <a:latin typeface="Arial"/>
                <a:cs typeface="Arial"/>
              </a:rPr>
              <a:t>DVD, UK,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USA</a:t>
            </a:r>
            <a:r>
              <a:rPr sz="2400" spc="-5" dirty="0"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  <a:p>
            <a:pPr marL="378460" marR="632460" indent="-283845">
              <a:lnSpc>
                <a:spcPct val="70100"/>
              </a:lnSpc>
              <a:spcBef>
                <a:spcPts val="72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377825" algn="l"/>
                <a:tab pos="378460" algn="l"/>
              </a:tabLst>
            </a:pPr>
            <a:r>
              <a:rPr sz="2400" spc="-10" dirty="0">
                <a:latin typeface="Corbel"/>
                <a:cs typeface="Corbel"/>
              </a:rPr>
              <a:t>Сложные </a:t>
            </a:r>
            <a:r>
              <a:rPr sz="2400" spc="-5" dirty="0">
                <a:latin typeface="Corbel"/>
                <a:cs typeface="Corbel"/>
              </a:rPr>
              <a:t>слова </a:t>
            </a:r>
            <a:r>
              <a:rPr sz="2400" spc="-5" dirty="0">
                <a:latin typeface="Arial"/>
                <a:cs typeface="Arial"/>
              </a:rPr>
              <a:t>well-bred, easy-going,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English-speaking,  </a:t>
            </a:r>
            <a:r>
              <a:rPr sz="2400" dirty="0">
                <a:latin typeface="Arial"/>
                <a:cs typeface="Arial"/>
              </a:rPr>
              <a:t>twenty-five </a:t>
            </a:r>
            <a:r>
              <a:rPr sz="2400" spc="-10" dirty="0">
                <a:latin typeface="Corbel"/>
                <a:cs typeface="Corbel"/>
              </a:rPr>
              <a:t>считаются </a:t>
            </a:r>
            <a:r>
              <a:rPr sz="2400" spc="-5" dirty="0">
                <a:latin typeface="Corbel"/>
                <a:cs typeface="Corbel"/>
              </a:rPr>
              <a:t>как </a:t>
            </a:r>
            <a:r>
              <a:rPr sz="2400" spc="-25" dirty="0">
                <a:latin typeface="Corbel"/>
                <a:cs typeface="Corbel"/>
              </a:rPr>
              <a:t>одно</a:t>
            </a:r>
            <a:r>
              <a:rPr sz="2400" spc="-7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слово.</a:t>
            </a:r>
            <a:endParaRPr sz="2400" dirty="0">
              <a:latin typeface="Corbel"/>
              <a:cs typeface="Corbel"/>
            </a:endParaRPr>
          </a:p>
          <a:p>
            <a:pPr marL="378460" indent="-283845">
              <a:lnSpc>
                <a:spcPts val="2615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377825" algn="l"/>
                <a:tab pos="378460" algn="l"/>
              </a:tabLst>
            </a:pPr>
            <a:r>
              <a:rPr sz="2400" spc="-5" dirty="0">
                <a:latin typeface="Corbel"/>
                <a:cs typeface="Corbel"/>
              </a:rPr>
              <a:t>Если </a:t>
            </a:r>
            <a:r>
              <a:rPr sz="2400" dirty="0">
                <a:latin typeface="Corbel"/>
                <a:cs typeface="Corbel"/>
              </a:rPr>
              <a:t>есть </a:t>
            </a:r>
            <a:r>
              <a:rPr sz="2400" spc="-10" dirty="0">
                <a:latin typeface="Corbel"/>
                <a:cs typeface="Corbel"/>
              </a:rPr>
              <a:t>дефис </a:t>
            </a:r>
            <a:r>
              <a:rPr sz="2400" dirty="0">
                <a:latin typeface="Corbel"/>
                <a:cs typeface="Corbel"/>
              </a:rPr>
              <a:t>– </a:t>
            </a:r>
            <a:r>
              <a:rPr sz="2400" spc="-25" dirty="0">
                <a:latin typeface="Corbel"/>
                <a:cs typeface="Corbel"/>
              </a:rPr>
              <a:t>одно </a:t>
            </a:r>
            <a:r>
              <a:rPr sz="2400" spc="-5" dirty="0">
                <a:latin typeface="Corbel"/>
                <a:cs typeface="Corbel"/>
              </a:rPr>
              <a:t>слово </a:t>
            </a:r>
            <a:r>
              <a:rPr sz="2400" spc="-10" dirty="0">
                <a:latin typeface="Corbel"/>
                <a:cs typeface="Corbel"/>
              </a:rPr>
              <a:t>(считаем </a:t>
            </a:r>
            <a:r>
              <a:rPr sz="2400" dirty="0">
                <a:latin typeface="Corbel"/>
                <a:cs typeface="Corbel"/>
              </a:rPr>
              <a:t>по</a:t>
            </a:r>
            <a:r>
              <a:rPr sz="2400" spc="-7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факту).</a:t>
            </a: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 2"/>
              <a:buChar char=""/>
            </a:pPr>
            <a:endParaRPr sz="2050" dirty="0">
              <a:latin typeface="Times New Roman"/>
              <a:cs typeface="Times New Roman"/>
            </a:endParaRPr>
          </a:p>
          <a:p>
            <a:pPr marL="378460" indent="-283845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377825" algn="l"/>
                <a:tab pos="378460" algn="l"/>
              </a:tabLst>
            </a:pPr>
            <a:r>
              <a:rPr sz="2400" spc="-5" dirty="0">
                <a:latin typeface="Corbel"/>
                <a:cs typeface="Corbel"/>
              </a:rPr>
              <a:t>Адрес, </a:t>
            </a:r>
            <a:r>
              <a:rPr sz="2400" spc="-25" dirty="0">
                <a:latin typeface="Corbel"/>
                <a:cs typeface="Corbel"/>
              </a:rPr>
              <a:t>дата </a:t>
            </a:r>
            <a:r>
              <a:rPr sz="2400" dirty="0">
                <a:latin typeface="Corbel"/>
                <a:cs typeface="Corbel"/>
              </a:rPr>
              <a:t>и </a:t>
            </a:r>
            <a:r>
              <a:rPr sz="2400" spc="-20" dirty="0">
                <a:latin typeface="Corbel"/>
                <a:cs typeface="Corbel"/>
              </a:rPr>
              <a:t>подпись </a:t>
            </a:r>
            <a:r>
              <a:rPr sz="2400" dirty="0">
                <a:latin typeface="Corbel"/>
                <a:cs typeface="Corbel"/>
              </a:rPr>
              <a:t>–</a:t>
            </a:r>
            <a:r>
              <a:rPr sz="2400" spc="2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считать</a:t>
            </a:r>
            <a:endParaRPr sz="24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4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5" dirty="0" err="1">
                <a:latin typeface="Times New Roman"/>
                <a:cs typeface="Times New Roman"/>
              </a:rPr>
              <a:t>приведенной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latin typeface="Times New Roman"/>
                <a:cs typeface="Times New Roman"/>
              </a:rPr>
              <a:t>работе</a:t>
            </a:r>
            <a:r>
              <a:rPr sz="2400" b="1" spc="-5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464"/>
                </a:solidFill>
                <a:latin typeface="Times New Roman"/>
                <a:cs typeface="Times New Roman"/>
              </a:rPr>
              <a:t>148 слов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5" dirty="0">
                <a:latin typeface="Times New Roman"/>
                <a:cs typeface="Times New Roman"/>
              </a:rPr>
              <a:t>работа оценивается  </a:t>
            </a:r>
            <a:r>
              <a:rPr sz="2400" b="1" dirty="0">
                <a:latin typeface="Times New Roman"/>
                <a:cs typeface="Times New Roman"/>
              </a:rPr>
              <a:t>согласно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критериям.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76200" y="0"/>
            <a:ext cx="92201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 err="1" smtClean="0"/>
              <a:t>работы</a:t>
            </a:r>
            <a:r>
              <a:rPr spc="-150" dirty="0" smtClean="0"/>
              <a:t> </a:t>
            </a:r>
            <a:r>
              <a:rPr spc="-5" dirty="0" err="1" smtClean="0"/>
              <a:t>по</a:t>
            </a:r>
            <a:r>
              <a:rPr spc="-5" dirty="0" smtClean="0"/>
              <a:t>  </a:t>
            </a:r>
            <a:r>
              <a:rPr spc="-5" dirty="0" err="1" smtClean="0"/>
              <a:t>критерию</a:t>
            </a:r>
            <a:r>
              <a:rPr spc="-45" dirty="0" smtClean="0"/>
              <a:t> </a:t>
            </a:r>
            <a:r>
              <a:rPr spc="-5" dirty="0" smtClean="0"/>
              <a:t>РКЗ</a:t>
            </a:r>
            <a:endParaRPr spc="-5" dirty="0"/>
          </a:p>
        </p:txBody>
      </p:sp>
      <p:sp>
        <p:nvSpPr>
          <p:cNvPr id="11" name="object 11"/>
          <p:cNvSpPr/>
          <p:nvPr/>
        </p:nvSpPr>
        <p:spPr>
          <a:xfrm>
            <a:off x="243840" y="4829555"/>
            <a:ext cx="493775" cy="534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970711"/>
            <a:ext cx="8511540" cy="3868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1275" indent="-342900" algn="just">
              <a:lnSpc>
                <a:spcPct val="106900"/>
              </a:lnSpc>
              <a:spcBef>
                <a:spcPts val="9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Аспект 1. </a:t>
            </a:r>
            <a:r>
              <a:rPr sz="3200" spc="-5" dirty="0">
                <a:latin typeface="Arial Narrow"/>
                <a:cs typeface="Arial Narrow"/>
              </a:rPr>
              <a:t>Ответ </a:t>
            </a:r>
            <a:r>
              <a:rPr sz="3200" dirty="0">
                <a:latin typeface="Arial Narrow"/>
                <a:cs typeface="Arial Narrow"/>
              </a:rPr>
              <a:t>на вопрос о </a:t>
            </a:r>
            <a:r>
              <a:rPr sz="3200" spc="-5" dirty="0">
                <a:latin typeface="Arial Narrow"/>
                <a:cs typeface="Arial Narrow"/>
              </a:rPr>
              <a:t>том, </a:t>
            </a:r>
            <a:r>
              <a:rPr sz="3200" dirty="0">
                <a:latin typeface="Arial Narrow"/>
                <a:cs typeface="Arial Narrow"/>
              </a:rPr>
              <a:t>важно </a:t>
            </a:r>
            <a:r>
              <a:rPr sz="3200" spc="-5" dirty="0">
                <a:latin typeface="Arial Narrow"/>
                <a:cs typeface="Arial Narrow"/>
              </a:rPr>
              <a:t>ли чтение  книг для автора письма </a:t>
            </a:r>
            <a:r>
              <a:rPr sz="3200" dirty="0">
                <a:latin typeface="Arial Narrow"/>
                <a:cs typeface="Arial Narrow"/>
              </a:rPr>
              <a:t>и </a:t>
            </a:r>
            <a:r>
              <a:rPr sz="3200" spc="-5" dirty="0">
                <a:latin typeface="Arial Narrow"/>
                <a:cs typeface="Arial Narrow"/>
              </a:rPr>
              <a:t>почему,</a:t>
            </a:r>
            <a:r>
              <a:rPr sz="3200" spc="-90" dirty="0">
                <a:latin typeface="Arial Narrow"/>
                <a:cs typeface="Arial Narrow"/>
              </a:rPr>
              <a:t> </a:t>
            </a:r>
            <a:r>
              <a:rPr sz="3200" dirty="0" err="1" smtClean="0">
                <a:latin typeface="Arial Narrow"/>
                <a:cs typeface="Arial Narrow"/>
              </a:rPr>
              <a:t>дан</a:t>
            </a:r>
            <a:r>
              <a:rPr lang="ru-RU" sz="3200" dirty="0" smtClean="0">
                <a:latin typeface="Arial Narrow"/>
                <a:cs typeface="Arial Narrow"/>
              </a:rPr>
              <a:t>?</a:t>
            </a:r>
            <a:endParaRPr sz="3200" dirty="0">
              <a:latin typeface="Arial Narrow"/>
              <a:cs typeface="Arial Narrow"/>
            </a:endParaRPr>
          </a:p>
          <a:p>
            <a:pPr marL="321945" algn="just">
              <a:lnSpc>
                <a:spcPct val="100000"/>
              </a:lnSpc>
              <a:spcBef>
                <a:spcPts val="1675"/>
              </a:spcBef>
            </a:pPr>
            <a:r>
              <a:rPr sz="2200" i="1" spc="-5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2400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reading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important to you?</a:t>
            </a:r>
            <a:r>
              <a:rPr sz="24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Why?</a:t>
            </a:r>
            <a:r>
              <a:rPr sz="2200" i="1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7000"/>
              </a:lnSpc>
              <a:spcBef>
                <a:spcPts val="143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Reading is very important for me because </a:t>
            </a:r>
            <a:r>
              <a:rPr sz="2800" i="1" dirty="0">
                <a:latin typeface="Times New Roman"/>
                <a:cs typeface="Times New Roman"/>
              </a:rPr>
              <a:t>books </a:t>
            </a:r>
            <a:r>
              <a:rPr sz="2800" i="1" spc="-5" dirty="0">
                <a:latin typeface="Times New Roman"/>
                <a:cs typeface="Times New Roman"/>
              </a:rPr>
              <a:t>is </a:t>
            </a:r>
            <a:r>
              <a:rPr sz="2800" i="1" dirty="0">
                <a:latin typeface="Times New Roman"/>
                <a:cs typeface="Times New Roman"/>
              </a:rPr>
              <a:t>one </a:t>
            </a:r>
            <a:r>
              <a:rPr sz="2800" i="1" spc="-5" dirty="0">
                <a:latin typeface="Times New Roman"/>
                <a:cs typeface="Times New Roman"/>
              </a:rPr>
              <a:t>of  </a:t>
            </a:r>
            <a:r>
              <a:rPr sz="2800" i="1" dirty="0">
                <a:latin typeface="Times New Roman"/>
                <a:cs typeface="Times New Roman"/>
              </a:rPr>
              <a:t>the </a:t>
            </a:r>
            <a:r>
              <a:rPr sz="2800" i="1" spc="-5" dirty="0">
                <a:latin typeface="Times New Roman"/>
                <a:cs typeface="Times New Roman"/>
              </a:rPr>
              <a:t>main sources of </a:t>
            </a:r>
            <a:r>
              <a:rPr sz="2800" i="1" dirty="0">
                <a:latin typeface="Times New Roman"/>
                <a:cs typeface="Times New Roman"/>
              </a:rPr>
              <a:t>information </a:t>
            </a:r>
            <a:r>
              <a:rPr sz="2800" i="1" spc="-5" dirty="0">
                <a:latin typeface="Times New Roman"/>
                <a:cs typeface="Times New Roman"/>
              </a:rPr>
              <a:t>that I use </a:t>
            </a:r>
            <a:r>
              <a:rPr sz="2800" i="1" dirty="0">
                <a:latin typeface="Times New Roman"/>
                <a:cs typeface="Times New Roman"/>
              </a:rPr>
              <a:t>for </a:t>
            </a:r>
            <a:r>
              <a:rPr sz="2800" i="1" spc="-5" dirty="0">
                <a:latin typeface="Times New Roman"/>
                <a:cs typeface="Times New Roman"/>
              </a:rPr>
              <a:t>making my  </a:t>
            </a:r>
            <a:r>
              <a:rPr sz="2800" i="1" dirty="0">
                <a:latin typeface="Times New Roman"/>
                <a:cs typeface="Times New Roman"/>
              </a:rPr>
              <a:t>shool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projects.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414" y="0"/>
            <a:ext cx="1259585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864108"/>
            <a:ext cx="8316595" cy="0"/>
          </a:xfrm>
          <a:custGeom>
            <a:avLst/>
            <a:gdLst/>
            <a:ahLst/>
            <a:cxnLst/>
            <a:rect l="l" t="t" r="r" b="b"/>
            <a:pathLst>
              <a:path w="8316595">
                <a:moveTo>
                  <a:pt x="0" y="0"/>
                </a:moveTo>
                <a:lnTo>
                  <a:pt x="8316417" y="0"/>
                </a:lnTo>
              </a:path>
            </a:pathLst>
          </a:custGeom>
          <a:ln w="45718">
            <a:solidFill>
              <a:srgbClr val="416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3" y="0"/>
            <a:ext cx="864057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304800" y="-46786"/>
            <a:ext cx="9448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015" marR="5080" indent="-1696720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 </a:t>
            </a:r>
            <a:r>
              <a:rPr dirty="0" err="1" smtClean="0"/>
              <a:t>Оценивание</a:t>
            </a:r>
            <a:r>
              <a:rPr dirty="0" smtClean="0"/>
              <a:t> </a:t>
            </a:r>
            <a:r>
              <a:rPr spc="-5" dirty="0"/>
              <a:t>работы</a:t>
            </a:r>
            <a:r>
              <a:rPr spc="-150" dirty="0"/>
              <a:t> </a:t>
            </a:r>
            <a:r>
              <a:rPr spc="-5" dirty="0"/>
              <a:t>по  критерию</a:t>
            </a:r>
            <a:r>
              <a:rPr spc="-45" dirty="0"/>
              <a:t> </a:t>
            </a:r>
            <a:r>
              <a:rPr spc="-5" dirty="0"/>
              <a:t>РКЗ</a:t>
            </a:r>
          </a:p>
        </p:txBody>
      </p:sp>
      <p:sp>
        <p:nvSpPr>
          <p:cNvPr id="11" name="object 11"/>
          <p:cNvSpPr/>
          <p:nvPr/>
        </p:nvSpPr>
        <p:spPr>
          <a:xfrm>
            <a:off x="76200" y="3761232"/>
            <a:ext cx="652272" cy="6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970711"/>
            <a:ext cx="8725535" cy="2754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96670" indent="-342900">
              <a:lnSpc>
                <a:spcPct val="1069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  <a:tab pos="2280285" algn="l"/>
              </a:tabLst>
            </a:pPr>
            <a:r>
              <a:rPr sz="3200" b="1" dirty="0">
                <a:latin typeface="Times New Roman"/>
                <a:cs typeface="Times New Roman"/>
              </a:rPr>
              <a:t>Аспект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2.	</a:t>
            </a:r>
            <a:r>
              <a:rPr sz="3200" spc="-5" dirty="0">
                <a:latin typeface="Arial Narrow"/>
                <a:cs typeface="Arial Narrow"/>
              </a:rPr>
              <a:t>Ответ </a:t>
            </a:r>
            <a:r>
              <a:rPr sz="3200" dirty="0">
                <a:latin typeface="Arial Narrow"/>
                <a:cs typeface="Arial Narrow"/>
              </a:rPr>
              <a:t>на вопрос о </a:t>
            </a:r>
            <a:r>
              <a:rPr sz="3200" spc="-5" dirty="0">
                <a:latin typeface="Arial Narrow"/>
                <a:cs typeface="Arial Narrow"/>
              </a:rPr>
              <a:t>том, как автор  проводит свободное </a:t>
            </a:r>
            <a:r>
              <a:rPr sz="3200" dirty="0">
                <a:latin typeface="Arial Narrow"/>
                <a:cs typeface="Arial Narrow"/>
              </a:rPr>
              <a:t>время,</a:t>
            </a:r>
            <a:r>
              <a:rPr sz="3200" spc="-70" dirty="0">
                <a:latin typeface="Arial Narrow"/>
                <a:cs typeface="Arial Narrow"/>
              </a:rPr>
              <a:t> </a:t>
            </a:r>
            <a:r>
              <a:rPr sz="3200" dirty="0" err="1" smtClean="0">
                <a:latin typeface="Arial Narrow"/>
                <a:cs typeface="Arial Narrow"/>
              </a:rPr>
              <a:t>дан</a:t>
            </a:r>
            <a:r>
              <a:rPr lang="ru-RU" sz="3200" dirty="0" smtClean="0">
                <a:latin typeface="Arial Narrow"/>
                <a:cs typeface="Arial Narrow"/>
              </a:rPr>
              <a:t>?</a:t>
            </a:r>
            <a:endParaRPr sz="3200" dirty="0">
              <a:latin typeface="Arial Narrow"/>
              <a:cs typeface="Arial Narrow"/>
            </a:endParaRPr>
          </a:p>
          <a:p>
            <a:pPr marL="321945">
              <a:lnSpc>
                <a:spcPct val="100000"/>
              </a:lnSpc>
              <a:spcBef>
                <a:spcPts val="1675"/>
              </a:spcBef>
            </a:pPr>
            <a:r>
              <a:rPr sz="2200" i="1" spc="-5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How do you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like </a:t>
            </a:r>
            <a:r>
              <a:rPr sz="24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to spend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your leisure time?</a:t>
            </a:r>
            <a:r>
              <a:rPr sz="24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355600" marR="5080" indent="-342900">
              <a:lnSpc>
                <a:spcPct val="106800"/>
              </a:lnSpc>
              <a:spcBef>
                <a:spcPts val="14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Besides reading I enjoy my free time by </a:t>
            </a:r>
            <a:r>
              <a:rPr sz="2800" i="1" dirty="0">
                <a:latin typeface="Times New Roman"/>
                <a:cs typeface="Times New Roman"/>
              </a:rPr>
              <a:t>playing football</a:t>
            </a:r>
            <a:r>
              <a:rPr sz="2800" i="1" spc="-8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or  surfing </a:t>
            </a:r>
            <a:r>
              <a:rPr sz="2800" i="1" dirty="0">
                <a:latin typeface="Times New Roman"/>
                <a:cs typeface="Times New Roman"/>
              </a:rPr>
              <a:t>the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Internet</a:t>
            </a:r>
            <a:r>
              <a:rPr sz="2800" i="1" spc="-5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1418</Words>
  <Application>Microsoft Office PowerPoint</Application>
  <PresentationFormat>Экран (16:10)</PresentationFormat>
  <Paragraphs>188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Corbel</vt:lpstr>
      <vt:lpstr>Tahoma</vt:lpstr>
      <vt:lpstr>Times New Roman</vt:lpstr>
      <vt:lpstr>Wingdings 2</vt:lpstr>
      <vt:lpstr>Office Theme</vt:lpstr>
      <vt:lpstr>Презентация PowerPoint</vt:lpstr>
      <vt:lpstr>Раздел «Письмо» - 20 баллов</vt:lpstr>
      <vt:lpstr>Задание 39 для учащегося</vt:lpstr>
      <vt:lpstr>Задание 39 – критерии оценивания</vt:lpstr>
      <vt:lpstr>Задание 39: дополнительная схема</vt:lpstr>
      <vt:lpstr>Подсчет слов в работе</vt:lpstr>
      <vt:lpstr>            Как считать слова?</vt:lpstr>
      <vt:lpstr>Оценивание работы по  критерию РКЗ</vt:lpstr>
      <vt:lpstr> Оценивание работы по  критерию РКЗ</vt:lpstr>
      <vt:lpstr>    Оценивание работы по  критерию РКЗ</vt:lpstr>
      <vt:lpstr>       Неполный ответ на вопросы  друга</vt:lpstr>
      <vt:lpstr>      Оценивание работы по  критерию РКЗ</vt:lpstr>
      <vt:lpstr>      Оценивание работы по  критерию РКЗ</vt:lpstr>
      <vt:lpstr>Оценивание работы по  критерию РКЗ</vt:lpstr>
      <vt:lpstr>Оценивание работы по  критерию РКЗ</vt:lpstr>
      <vt:lpstr> Оценивание работы по  критерию РКЗ</vt:lpstr>
      <vt:lpstr> Оценивание работы по  критерию РКЗ</vt:lpstr>
      <vt:lpstr>Оценивание работы по  критерию РКЗ</vt:lpstr>
      <vt:lpstr>Оценивание работы по  критерию РКЗ</vt:lpstr>
      <vt:lpstr>Оценивание работы по  критерию РКЗ</vt:lpstr>
      <vt:lpstr>Оценивание работы по  критерию ОТ</vt:lpstr>
      <vt:lpstr>Оценивание работы по  критерию ОТ</vt:lpstr>
      <vt:lpstr>Оценивание работы по  критерию ОТ</vt:lpstr>
      <vt:lpstr>Оценивание работы по  критерию ОТ</vt:lpstr>
      <vt:lpstr>Оценивание работы по  критерию ОТ</vt:lpstr>
      <vt:lpstr>Оценивание работы по  критерию ЯО</vt:lpstr>
      <vt:lpstr>Оценивание работы по  критерию ЯО</vt:lpstr>
      <vt:lpstr>Оценивание работы по  критерию ЯО</vt:lpstr>
      <vt:lpstr>Шаг 4. Оценивание работы по  критерию ЯО</vt:lpstr>
      <vt:lpstr>Шаг 4. Оценивание работы по  критерию ЯО</vt:lpstr>
      <vt:lpstr>Основные ошибки экзаменуемых</vt:lpstr>
      <vt:lpstr>Пользуйтесь только официальными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</dc:creator>
  <cp:lastModifiedBy>Пользователь Windows</cp:lastModifiedBy>
  <cp:revision>34</cp:revision>
  <dcterms:created xsi:type="dcterms:W3CDTF">2020-01-08T09:25:47Z</dcterms:created>
  <dcterms:modified xsi:type="dcterms:W3CDTF">2020-03-22T11:27:28Z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2020-01-08T00:00:00Z</vt:filetime>
  </property>
</Properties>
</file>