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5"/>
  </p:notesMasterIdLst>
  <p:sldIdLst>
    <p:sldId id="712" r:id="rId2"/>
    <p:sldId id="387" r:id="rId3"/>
    <p:sldId id="367" r:id="rId4"/>
    <p:sldId id="415" r:id="rId5"/>
    <p:sldId id="392" r:id="rId6"/>
    <p:sldId id="263" r:id="rId7"/>
    <p:sldId id="700" r:id="rId8"/>
    <p:sldId id="704" r:id="rId9"/>
    <p:sldId id="421" r:id="rId10"/>
    <p:sldId id="698" r:id="rId11"/>
    <p:sldId id="261" r:id="rId12"/>
    <p:sldId id="269" r:id="rId13"/>
    <p:sldId id="262" r:id="rId14"/>
    <p:sldId id="402" r:id="rId15"/>
    <p:sldId id="282" r:id="rId16"/>
    <p:sldId id="264" r:id="rId17"/>
    <p:sldId id="766" r:id="rId18"/>
    <p:sldId id="388" r:id="rId19"/>
    <p:sldId id="368" r:id="rId20"/>
    <p:sldId id="288" r:id="rId21"/>
    <p:sldId id="389" r:id="rId22"/>
    <p:sldId id="390" r:id="rId23"/>
    <p:sldId id="699" r:id="rId24"/>
    <p:sldId id="297" r:id="rId25"/>
    <p:sldId id="404" r:id="rId26"/>
    <p:sldId id="407" r:id="rId27"/>
    <p:sldId id="674" r:id="rId28"/>
    <p:sldId id="681" r:id="rId29"/>
    <p:sldId id="343" r:id="rId30"/>
    <p:sldId id="354" r:id="rId31"/>
    <p:sldId id="660" r:id="rId32"/>
    <p:sldId id="409" r:id="rId33"/>
    <p:sldId id="412" r:id="rId34"/>
    <p:sldId id="414" r:id="rId35"/>
    <p:sldId id="702" r:id="rId36"/>
    <p:sldId id="366" r:id="rId37"/>
    <p:sldId id="713" r:id="rId38"/>
    <p:sldId id="714" r:id="rId39"/>
    <p:sldId id="715" r:id="rId40"/>
    <p:sldId id="716" r:id="rId41"/>
    <p:sldId id="717" r:id="rId42"/>
    <p:sldId id="718" r:id="rId43"/>
    <p:sldId id="722" r:id="rId44"/>
    <p:sldId id="723" r:id="rId45"/>
    <p:sldId id="724" r:id="rId46"/>
    <p:sldId id="725" r:id="rId47"/>
    <p:sldId id="726" r:id="rId48"/>
    <p:sldId id="727" r:id="rId49"/>
    <p:sldId id="728" r:id="rId50"/>
    <p:sldId id="729" r:id="rId51"/>
    <p:sldId id="730" r:id="rId52"/>
    <p:sldId id="732" r:id="rId53"/>
    <p:sldId id="733" r:id="rId54"/>
    <p:sldId id="734" r:id="rId55"/>
    <p:sldId id="735" r:id="rId56"/>
    <p:sldId id="736" r:id="rId57"/>
    <p:sldId id="737" r:id="rId58"/>
    <p:sldId id="738" r:id="rId59"/>
    <p:sldId id="739" r:id="rId60"/>
    <p:sldId id="740" r:id="rId61"/>
    <p:sldId id="741" r:id="rId62"/>
    <p:sldId id="742" r:id="rId63"/>
    <p:sldId id="743" r:id="rId64"/>
    <p:sldId id="744" r:id="rId65"/>
    <p:sldId id="745" r:id="rId66"/>
    <p:sldId id="746" r:id="rId67"/>
    <p:sldId id="747" r:id="rId68"/>
    <p:sldId id="748" r:id="rId69"/>
    <p:sldId id="749" r:id="rId70"/>
    <p:sldId id="750" r:id="rId71"/>
    <p:sldId id="751" r:id="rId72"/>
    <p:sldId id="754" r:id="rId73"/>
    <p:sldId id="755" r:id="rId74"/>
    <p:sldId id="756" r:id="rId75"/>
    <p:sldId id="757" r:id="rId76"/>
    <p:sldId id="758" r:id="rId77"/>
    <p:sldId id="759" r:id="rId78"/>
    <p:sldId id="760" r:id="rId79"/>
    <p:sldId id="761" r:id="rId80"/>
    <p:sldId id="762" r:id="rId81"/>
    <p:sldId id="763" r:id="rId82"/>
    <p:sldId id="764" r:id="rId83"/>
    <p:sldId id="328" r:id="rId8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7FF"/>
    <a:srgbClr val="CC3300"/>
    <a:srgbClr val="FFFFCC"/>
    <a:srgbClr val="FF6600"/>
    <a:srgbClr val="0000CC"/>
    <a:srgbClr val="FFEDE1"/>
    <a:srgbClr val="FF0000"/>
    <a:srgbClr val="0000FF"/>
    <a:srgbClr val="ECD9FF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1" autoAdjust="0"/>
    <p:restoredTop sz="96437" autoAdjust="0"/>
  </p:normalViewPr>
  <p:slideViewPr>
    <p:cSldViewPr>
      <p:cViewPr varScale="1">
        <p:scale>
          <a:sx n="110" d="100"/>
          <a:sy n="110" d="100"/>
        </p:scale>
        <p:origin x="129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54FF3A-3293-4B39-8664-AAA4BF342B49}" type="doc">
      <dgm:prSet loTypeId="urn:microsoft.com/office/officeart/2005/8/layout/hierarchy1" loCatId="hierarchy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FD79041-CA67-4012-9B42-013AF7DEFCE8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Методы переработки нефти</a:t>
          </a:r>
        </a:p>
      </dgm:t>
    </dgm:pt>
    <dgm:pt modelId="{7A8BE233-3766-4249-BE04-7913F0B35E6A}" type="parTrans" cxnId="{3CC3F06F-41EC-4220-8BC0-E37DF633C0D9}">
      <dgm:prSet/>
      <dgm:spPr/>
      <dgm:t>
        <a:bodyPr/>
        <a:lstStyle/>
        <a:p>
          <a:endParaRPr lang="ru-RU"/>
        </a:p>
      </dgm:t>
    </dgm:pt>
    <dgm:pt modelId="{E12D36D0-1E36-4407-AD50-240AC38CEDC2}" type="sibTrans" cxnId="{3CC3F06F-41EC-4220-8BC0-E37DF633C0D9}">
      <dgm:prSet/>
      <dgm:spPr/>
      <dgm:t>
        <a:bodyPr/>
        <a:lstStyle/>
        <a:p>
          <a:endParaRPr lang="ru-RU"/>
        </a:p>
      </dgm:t>
    </dgm:pt>
    <dgm:pt modelId="{28F44B9D-D162-49B4-AFD3-998E7D8A0B77}">
      <dgm:prSet phldrT="[Текст]" custT="1"/>
      <dgm:spPr/>
      <dgm:t>
        <a:bodyPr/>
        <a:lstStyle/>
        <a:p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Ректификация</a:t>
          </a:r>
        </a:p>
      </dgm:t>
    </dgm:pt>
    <dgm:pt modelId="{E72A2473-CD48-4869-89B8-E3C2C3883D47}" type="parTrans" cxnId="{A8C14E1A-2309-4199-B6B5-94BB13F91DEF}">
      <dgm:prSet/>
      <dgm:spPr/>
      <dgm:t>
        <a:bodyPr/>
        <a:lstStyle/>
        <a:p>
          <a:endParaRPr lang="ru-RU"/>
        </a:p>
      </dgm:t>
    </dgm:pt>
    <dgm:pt modelId="{C620DB08-F051-4621-B41E-F61F6C88599B}" type="sibTrans" cxnId="{A8C14E1A-2309-4199-B6B5-94BB13F91DEF}">
      <dgm:prSet/>
      <dgm:spPr/>
      <dgm:t>
        <a:bodyPr/>
        <a:lstStyle/>
        <a:p>
          <a:endParaRPr lang="ru-RU"/>
        </a:p>
      </dgm:t>
    </dgm:pt>
    <dgm:pt modelId="{0ED14A8E-E82C-4D0A-B248-A87F4BACE4D1}">
      <dgm:prSet phldrT="[Текст]" custT="1"/>
      <dgm:spPr/>
      <dgm:t>
        <a:bodyPr/>
        <a:lstStyle/>
        <a:p>
          <a:r>
            <a:rPr lang="ru-RU" sz="2400" b="1" dirty="0" err="1">
              <a:latin typeface="Arial" panose="020B0604020202020204" pitchFamily="34" charset="0"/>
              <a:cs typeface="Arial" panose="020B0604020202020204" pitchFamily="34" charset="0"/>
            </a:rPr>
            <a:t>Риформинг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1EB89D-3300-4F95-8615-D3754700C6F9}" type="parTrans" cxnId="{E7D031ED-8CA0-4A7F-9091-0A259225AD6D}">
      <dgm:prSet/>
      <dgm:spPr/>
      <dgm:t>
        <a:bodyPr/>
        <a:lstStyle/>
        <a:p>
          <a:endParaRPr lang="ru-RU"/>
        </a:p>
      </dgm:t>
    </dgm:pt>
    <dgm:pt modelId="{A2EEF123-D150-446A-A6BD-18BE60BA71AD}" type="sibTrans" cxnId="{E7D031ED-8CA0-4A7F-9091-0A259225AD6D}">
      <dgm:prSet/>
      <dgm:spPr/>
      <dgm:t>
        <a:bodyPr/>
        <a:lstStyle/>
        <a:p>
          <a:endParaRPr lang="ru-RU"/>
        </a:p>
      </dgm:t>
    </dgm:pt>
    <dgm:pt modelId="{348F373A-3BB9-47F6-B738-F447E850974F}">
      <dgm:prSet phldrT="[Текст]" custT="1"/>
      <dgm:spPr/>
      <dgm:t>
        <a:bodyPr/>
        <a:lstStyle/>
        <a:p>
          <a:r>
            <a:rPr lang="ru-RU" sz="2400" b="1" dirty="0">
              <a:latin typeface="Arial" panose="020B0604020202020204" pitchFamily="34" charset="0"/>
              <a:cs typeface="Arial" panose="020B0604020202020204" pitchFamily="34" charset="0"/>
            </a:rPr>
            <a:t>Крекинг</a:t>
          </a:r>
        </a:p>
      </dgm:t>
    </dgm:pt>
    <dgm:pt modelId="{454A28BC-2BF5-4F09-9EE3-5F232B2FEA58}" type="parTrans" cxnId="{DD65EBAF-4A2B-4FC7-B27F-F875E67B8FB5}">
      <dgm:prSet/>
      <dgm:spPr/>
      <dgm:t>
        <a:bodyPr/>
        <a:lstStyle/>
        <a:p>
          <a:endParaRPr lang="ru-RU"/>
        </a:p>
      </dgm:t>
    </dgm:pt>
    <dgm:pt modelId="{5C6D706E-3BCD-4A87-A7FF-208CDD5781DC}" type="sibTrans" cxnId="{DD65EBAF-4A2B-4FC7-B27F-F875E67B8FB5}">
      <dgm:prSet/>
      <dgm:spPr/>
      <dgm:t>
        <a:bodyPr/>
        <a:lstStyle/>
        <a:p>
          <a:endParaRPr lang="ru-RU"/>
        </a:p>
      </dgm:t>
    </dgm:pt>
    <dgm:pt modelId="{F64C0B73-5979-4012-896A-1F80C5725628}" type="pres">
      <dgm:prSet presAssocID="{7254FF3A-3293-4B39-8664-AAA4BF342B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5FA32BA-B0A7-4EDB-9115-163F608AA46E}" type="pres">
      <dgm:prSet presAssocID="{3FD79041-CA67-4012-9B42-013AF7DEFCE8}" presName="hierRoot1" presStyleCnt="0"/>
      <dgm:spPr/>
    </dgm:pt>
    <dgm:pt modelId="{367F940E-CD30-46CD-8E22-D4411F01AE88}" type="pres">
      <dgm:prSet presAssocID="{3FD79041-CA67-4012-9B42-013AF7DEFCE8}" presName="composite" presStyleCnt="0"/>
      <dgm:spPr/>
    </dgm:pt>
    <dgm:pt modelId="{DD431E7B-DBB1-4910-8BFE-64368437F882}" type="pres">
      <dgm:prSet presAssocID="{3FD79041-CA67-4012-9B42-013AF7DEFCE8}" presName="background" presStyleLbl="node0" presStyleIdx="0" presStyleCnt="1"/>
      <dgm:spPr/>
    </dgm:pt>
    <dgm:pt modelId="{B5DD1502-B53D-487B-83CC-C35C242774ED}" type="pres">
      <dgm:prSet presAssocID="{3FD79041-CA67-4012-9B42-013AF7DEFCE8}" presName="text" presStyleLbl="fgAcc0" presStyleIdx="0" presStyleCnt="1" custScaleX="311878" custScaleY="116012">
        <dgm:presLayoutVars>
          <dgm:chPref val="3"/>
        </dgm:presLayoutVars>
      </dgm:prSet>
      <dgm:spPr/>
    </dgm:pt>
    <dgm:pt modelId="{522AE970-EB7D-44DF-8C47-E25D4A997B9B}" type="pres">
      <dgm:prSet presAssocID="{3FD79041-CA67-4012-9B42-013AF7DEFCE8}" presName="hierChild2" presStyleCnt="0"/>
      <dgm:spPr/>
    </dgm:pt>
    <dgm:pt modelId="{A6D4D5FE-A237-4CF7-86E5-92846DB82A13}" type="pres">
      <dgm:prSet presAssocID="{E72A2473-CD48-4869-89B8-E3C2C3883D47}" presName="Name10" presStyleLbl="parChTrans1D2" presStyleIdx="0" presStyleCnt="2"/>
      <dgm:spPr/>
    </dgm:pt>
    <dgm:pt modelId="{0D73EECE-A18D-4412-BEB0-392DE21FFE0E}" type="pres">
      <dgm:prSet presAssocID="{28F44B9D-D162-49B4-AFD3-998E7D8A0B77}" presName="hierRoot2" presStyleCnt="0"/>
      <dgm:spPr/>
    </dgm:pt>
    <dgm:pt modelId="{ED152A1C-F870-48FB-92BF-8BB4523B525E}" type="pres">
      <dgm:prSet presAssocID="{28F44B9D-D162-49B4-AFD3-998E7D8A0B77}" presName="composite2" presStyleCnt="0"/>
      <dgm:spPr/>
    </dgm:pt>
    <dgm:pt modelId="{412017D0-9C2F-4818-AB09-0B1717A5CA1D}" type="pres">
      <dgm:prSet presAssocID="{28F44B9D-D162-49B4-AFD3-998E7D8A0B77}" presName="background2" presStyleLbl="node2" presStyleIdx="0" presStyleCnt="2"/>
      <dgm:spPr/>
    </dgm:pt>
    <dgm:pt modelId="{59633F51-EB5C-42D0-9E77-8E20A5718908}" type="pres">
      <dgm:prSet presAssocID="{28F44B9D-D162-49B4-AFD3-998E7D8A0B77}" presName="text2" presStyleLbl="fgAcc2" presStyleIdx="0" presStyleCnt="2" custScaleX="245616" custScaleY="156495" custLinFactNeighborX="-51991" custLinFactNeighborY="-14783">
        <dgm:presLayoutVars>
          <dgm:chPref val="3"/>
        </dgm:presLayoutVars>
      </dgm:prSet>
      <dgm:spPr/>
    </dgm:pt>
    <dgm:pt modelId="{E128FECE-4E35-41A7-B6A1-45AD339A1CF3}" type="pres">
      <dgm:prSet presAssocID="{28F44B9D-D162-49B4-AFD3-998E7D8A0B77}" presName="hierChild3" presStyleCnt="0"/>
      <dgm:spPr/>
    </dgm:pt>
    <dgm:pt modelId="{E4D63BA7-DD4A-4629-A048-E173BA548D34}" type="pres">
      <dgm:prSet presAssocID="{061EB89D-3300-4F95-8615-D3754700C6F9}" presName="Name17" presStyleLbl="parChTrans1D3" presStyleIdx="0" presStyleCnt="1"/>
      <dgm:spPr/>
    </dgm:pt>
    <dgm:pt modelId="{E3830EAF-6122-4DCE-A14F-441B392DBF6E}" type="pres">
      <dgm:prSet presAssocID="{0ED14A8E-E82C-4D0A-B248-A87F4BACE4D1}" presName="hierRoot3" presStyleCnt="0"/>
      <dgm:spPr/>
    </dgm:pt>
    <dgm:pt modelId="{93E5303A-3CF6-4A8F-917F-DE18AB72F8E4}" type="pres">
      <dgm:prSet presAssocID="{0ED14A8E-E82C-4D0A-B248-A87F4BACE4D1}" presName="composite3" presStyleCnt="0"/>
      <dgm:spPr/>
    </dgm:pt>
    <dgm:pt modelId="{D1CB9B38-B356-47F1-84C7-31C77FC60B71}" type="pres">
      <dgm:prSet presAssocID="{0ED14A8E-E82C-4D0A-B248-A87F4BACE4D1}" presName="background3" presStyleLbl="node3" presStyleIdx="0" presStyleCnt="1"/>
      <dgm:spPr/>
    </dgm:pt>
    <dgm:pt modelId="{CA85C1A7-5AB3-4208-B225-6B393DE56FE2}" type="pres">
      <dgm:prSet presAssocID="{0ED14A8E-E82C-4D0A-B248-A87F4BACE4D1}" presName="text3" presStyleLbl="fgAcc3" presStyleIdx="0" presStyleCnt="1" custScaleX="201157" custLinFactX="29380" custLinFactNeighborX="100000" custLinFactNeighborY="-80965">
        <dgm:presLayoutVars>
          <dgm:chPref val="3"/>
        </dgm:presLayoutVars>
      </dgm:prSet>
      <dgm:spPr/>
    </dgm:pt>
    <dgm:pt modelId="{C468B5EB-7904-422D-B32D-3FB77A2B3B65}" type="pres">
      <dgm:prSet presAssocID="{0ED14A8E-E82C-4D0A-B248-A87F4BACE4D1}" presName="hierChild4" presStyleCnt="0"/>
      <dgm:spPr/>
    </dgm:pt>
    <dgm:pt modelId="{81F40F91-B573-432B-9B36-2634F0FBBF97}" type="pres">
      <dgm:prSet presAssocID="{454A28BC-2BF5-4F09-9EE3-5F232B2FEA58}" presName="Name10" presStyleLbl="parChTrans1D2" presStyleIdx="1" presStyleCnt="2"/>
      <dgm:spPr/>
    </dgm:pt>
    <dgm:pt modelId="{0E785D96-5AC0-452F-B452-0BFE36E53E33}" type="pres">
      <dgm:prSet presAssocID="{348F373A-3BB9-47F6-B738-F447E850974F}" presName="hierRoot2" presStyleCnt="0"/>
      <dgm:spPr/>
    </dgm:pt>
    <dgm:pt modelId="{7993FD72-9873-4727-9332-7682A0ACADA7}" type="pres">
      <dgm:prSet presAssocID="{348F373A-3BB9-47F6-B738-F447E850974F}" presName="composite2" presStyleCnt="0"/>
      <dgm:spPr/>
    </dgm:pt>
    <dgm:pt modelId="{91268773-BAB8-4816-9BC3-E0843B730DE0}" type="pres">
      <dgm:prSet presAssocID="{348F373A-3BB9-47F6-B738-F447E850974F}" presName="background2" presStyleLbl="node2" presStyleIdx="1" presStyleCnt="2"/>
      <dgm:spPr/>
    </dgm:pt>
    <dgm:pt modelId="{ABBCDEB7-D497-42B8-A7A1-4A125DF10B5E}" type="pres">
      <dgm:prSet presAssocID="{348F373A-3BB9-47F6-B738-F447E850974F}" presName="text2" presStyleLbl="fgAcc2" presStyleIdx="1" presStyleCnt="2" custScaleX="184246" custScaleY="105629" custLinFactNeighborX="-10094" custLinFactNeighborY="-17349">
        <dgm:presLayoutVars>
          <dgm:chPref val="3"/>
        </dgm:presLayoutVars>
      </dgm:prSet>
      <dgm:spPr/>
    </dgm:pt>
    <dgm:pt modelId="{CAFF786C-67E9-4556-B097-1475AC35D131}" type="pres">
      <dgm:prSet presAssocID="{348F373A-3BB9-47F6-B738-F447E850974F}" presName="hierChild3" presStyleCnt="0"/>
      <dgm:spPr/>
    </dgm:pt>
  </dgm:ptLst>
  <dgm:cxnLst>
    <dgm:cxn modelId="{6483D101-4562-42EC-A0E2-E84A71B89DAF}" type="presOf" srcId="{28F44B9D-D162-49B4-AFD3-998E7D8A0B77}" destId="{59633F51-EB5C-42D0-9E77-8E20A5718908}" srcOrd="0" destOrd="0" presId="urn:microsoft.com/office/officeart/2005/8/layout/hierarchy1"/>
    <dgm:cxn modelId="{A8C14E1A-2309-4199-B6B5-94BB13F91DEF}" srcId="{3FD79041-CA67-4012-9B42-013AF7DEFCE8}" destId="{28F44B9D-D162-49B4-AFD3-998E7D8A0B77}" srcOrd="0" destOrd="0" parTransId="{E72A2473-CD48-4869-89B8-E3C2C3883D47}" sibTransId="{C620DB08-F051-4621-B41E-F61F6C88599B}"/>
    <dgm:cxn modelId="{64BB851F-8B78-468D-867D-EA730D47C424}" type="presOf" srcId="{E72A2473-CD48-4869-89B8-E3C2C3883D47}" destId="{A6D4D5FE-A237-4CF7-86E5-92846DB82A13}" srcOrd="0" destOrd="0" presId="urn:microsoft.com/office/officeart/2005/8/layout/hierarchy1"/>
    <dgm:cxn modelId="{3CC3F06F-41EC-4220-8BC0-E37DF633C0D9}" srcId="{7254FF3A-3293-4B39-8664-AAA4BF342B49}" destId="{3FD79041-CA67-4012-9B42-013AF7DEFCE8}" srcOrd="0" destOrd="0" parTransId="{7A8BE233-3766-4249-BE04-7913F0B35E6A}" sibTransId="{E12D36D0-1E36-4407-AD50-240AC38CEDC2}"/>
    <dgm:cxn modelId="{4614CB9F-E396-47C8-944B-8A18CD0ECD0A}" type="presOf" srcId="{348F373A-3BB9-47F6-B738-F447E850974F}" destId="{ABBCDEB7-D497-42B8-A7A1-4A125DF10B5E}" srcOrd="0" destOrd="0" presId="urn:microsoft.com/office/officeart/2005/8/layout/hierarchy1"/>
    <dgm:cxn modelId="{3916BAA3-BD76-4F64-854B-F859892E5388}" type="presOf" srcId="{3FD79041-CA67-4012-9B42-013AF7DEFCE8}" destId="{B5DD1502-B53D-487B-83CC-C35C242774ED}" srcOrd="0" destOrd="0" presId="urn:microsoft.com/office/officeart/2005/8/layout/hierarchy1"/>
    <dgm:cxn modelId="{DD65EBAF-4A2B-4FC7-B27F-F875E67B8FB5}" srcId="{3FD79041-CA67-4012-9B42-013AF7DEFCE8}" destId="{348F373A-3BB9-47F6-B738-F447E850974F}" srcOrd="1" destOrd="0" parTransId="{454A28BC-2BF5-4F09-9EE3-5F232B2FEA58}" sibTransId="{5C6D706E-3BCD-4A87-A7FF-208CDD5781DC}"/>
    <dgm:cxn modelId="{A9F68AC3-6F1A-449B-AB4B-958802C64B94}" type="presOf" srcId="{7254FF3A-3293-4B39-8664-AAA4BF342B49}" destId="{F64C0B73-5979-4012-896A-1F80C5725628}" srcOrd="0" destOrd="0" presId="urn:microsoft.com/office/officeart/2005/8/layout/hierarchy1"/>
    <dgm:cxn modelId="{A9EC83D2-E7B9-46B7-82CE-C6319D6DCD9C}" type="presOf" srcId="{061EB89D-3300-4F95-8615-D3754700C6F9}" destId="{E4D63BA7-DD4A-4629-A048-E173BA548D34}" srcOrd="0" destOrd="0" presId="urn:microsoft.com/office/officeart/2005/8/layout/hierarchy1"/>
    <dgm:cxn modelId="{3C034FD3-926E-4EED-96CE-C0D2786EB381}" type="presOf" srcId="{0ED14A8E-E82C-4D0A-B248-A87F4BACE4D1}" destId="{CA85C1A7-5AB3-4208-B225-6B393DE56FE2}" srcOrd="0" destOrd="0" presId="urn:microsoft.com/office/officeart/2005/8/layout/hierarchy1"/>
    <dgm:cxn modelId="{12BEE2E8-4536-408D-8DD5-851B1FCF18AD}" type="presOf" srcId="{454A28BC-2BF5-4F09-9EE3-5F232B2FEA58}" destId="{81F40F91-B573-432B-9B36-2634F0FBBF97}" srcOrd="0" destOrd="0" presId="urn:microsoft.com/office/officeart/2005/8/layout/hierarchy1"/>
    <dgm:cxn modelId="{E7D031ED-8CA0-4A7F-9091-0A259225AD6D}" srcId="{28F44B9D-D162-49B4-AFD3-998E7D8A0B77}" destId="{0ED14A8E-E82C-4D0A-B248-A87F4BACE4D1}" srcOrd="0" destOrd="0" parTransId="{061EB89D-3300-4F95-8615-D3754700C6F9}" sibTransId="{A2EEF123-D150-446A-A6BD-18BE60BA71AD}"/>
    <dgm:cxn modelId="{24D486A9-16BE-4278-8EE3-E4E8DB74A0E4}" type="presParOf" srcId="{F64C0B73-5979-4012-896A-1F80C5725628}" destId="{75FA32BA-B0A7-4EDB-9115-163F608AA46E}" srcOrd="0" destOrd="0" presId="urn:microsoft.com/office/officeart/2005/8/layout/hierarchy1"/>
    <dgm:cxn modelId="{1A113A01-B6E2-4E9D-88FB-1E79519D7F31}" type="presParOf" srcId="{75FA32BA-B0A7-4EDB-9115-163F608AA46E}" destId="{367F940E-CD30-46CD-8E22-D4411F01AE88}" srcOrd="0" destOrd="0" presId="urn:microsoft.com/office/officeart/2005/8/layout/hierarchy1"/>
    <dgm:cxn modelId="{51070676-B6BA-43CB-A3DA-C2C133804FA5}" type="presParOf" srcId="{367F940E-CD30-46CD-8E22-D4411F01AE88}" destId="{DD431E7B-DBB1-4910-8BFE-64368437F882}" srcOrd="0" destOrd="0" presId="urn:microsoft.com/office/officeart/2005/8/layout/hierarchy1"/>
    <dgm:cxn modelId="{7261A25A-A007-4C33-9197-A9C96D5A5669}" type="presParOf" srcId="{367F940E-CD30-46CD-8E22-D4411F01AE88}" destId="{B5DD1502-B53D-487B-83CC-C35C242774ED}" srcOrd="1" destOrd="0" presId="urn:microsoft.com/office/officeart/2005/8/layout/hierarchy1"/>
    <dgm:cxn modelId="{C230105C-9DCF-4224-BB9B-3762368A8D89}" type="presParOf" srcId="{75FA32BA-B0A7-4EDB-9115-163F608AA46E}" destId="{522AE970-EB7D-44DF-8C47-E25D4A997B9B}" srcOrd="1" destOrd="0" presId="urn:microsoft.com/office/officeart/2005/8/layout/hierarchy1"/>
    <dgm:cxn modelId="{209CF434-89D3-4C0A-B854-7444FC898C17}" type="presParOf" srcId="{522AE970-EB7D-44DF-8C47-E25D4A997B9B}" destId="{A6D4D5FE-A237-4CF7-86E5-92846DB82A13}" srcOrd="0" destOrd="0" presId="urn:microsoft.com/office/officeart/2005/8/layout/hierarchy1"/>
    <dgm:cxn modelId="{2809CB79-A950-4395-B271-9FC54522BCAE}" type="presParOf" srcId="{522AE970-EB7D-44DF-8C47-E25D4A997B9B}" destId="{0D73EECE-A18D-4412-BEB0-392DE21FFE0E}" srcOrd="1" destOrd="0" presId="urn:microsoft.com/office/officeart/2005/8/layout/hierarchy1"/>
    <dgm:cxn modelId="{4BE3899F-04ED-4FCC-82BA-326AFD5A8B38}" type="presParOf" srcId="{0D73EECE-A18D-4412-BEB0-392DE21FFE0E}" destId="{ED152A1C-F870-48FB-92BF-8BB4523B525E}" srcOrd="0" destOrd="0" presId="urn:microsoft.com/office/officeart/2005/8/layout/hierarchy1"/>
    <dgm:cxn modelId="{ED44D457-3BA8-4A49-9395-8C1D06AAC820}" type="presParOf" srcId="{ED152A1C-F870-48FB-92BF-8BB4523B525E}" destId="{412017D0-9C2F-4818-AB09-0B1717A5CA1D}" srcOrd="0" destOrd="0" presId="urn:microsoft.com/office/officeart/2005/8/layout/hierarchy1"/>
    <dgm:cxn modelId="{0452C719-8705-4C8B-B08C-276244498EB7}" type="presParOf" srcId="{ED152A1C-F870-48FB-92BF-8BB4523B525E}" destId="{59633F51-EB5C-42D0-9E77-8E20A5718908}" srcOrd="1" destOrd="0" presId="urn:microsoft.com/office/officeart/2005/8/layout/hierarchy1"/>
    <dgm:cxn modelId="{417064AD-596A-4798-A908-6A7282A48EFF}" type="presParOf" srcId="{0D73EECE-A18D-4412-BEB0-392DE21FFE0E}" destId="{E128FECE-4E35-41A7-B6A1-45AD339A1CF3}" srcOrd="1" destOrd="0" presId="urn:microsoft.com/office/officeart/2005/8/layout/hierarchy1"/>
    <dgm:cxn modelId="{3DA31A7F-8D42-457F-913E-C6CF4F4F0F6A}" type="presParOf" srcId="{E128FECE-4E35-41A7-B6A1-45AD339A1CF3}" destId="{E4D63BA7-DD4A-4629-A048-E173BA548D34}" srcOrd="0" destOrd="0" presId="urn:microsoft.com/office/officeart/2005/8/layout/hierarchy1"/>
    <dgm:cxn modelId="{970C93FA-A1AD-40E9-BE51-8C0BBC51D2FA}" type="presParOf" srcId="{E128FECE-4E35-41A7-B6A1-45AD339A1CF3}" destId="{E3830EAF-6122-4DCE-A14F-441B392DBF6E}" srcOrd="1" destOrd="0" presId="urn:microsoft.com/office/officeart/2005/8/layout/hierarchy1"/>
    <dgm:cxn modelId="{8B4DB3A9-0ECF-419A-923E-D04DDF64DD2B}" type="presParOf" srcId="{E3830EAF-6122-4DCE-A14F-441B392DBF6E}" destId="{93E5303A-3CF6-4A8F-917F-DE18AB72F8E4}" srcOrd="0" destOrd="0" presId="urn:microsoft.com/office/officeart/2005/8/layout/hierarchy1"/>
    <dgm:cxn modelId="{2EFD00F7-8FCB-4852-BBDE-72D8E00690B4}" type="presParOf" srcId="{93E5303A-3CF6-4A8F-917F-DE18AB72F8E4}" destId="{D1CB9B38-B356-47F1-84C7-31C77FC60B71}" srcOrd="0" destOrd="0" presId="urn:microsoft.com/office/officeart/2005/8/layout/hierarchy1"/>
    <dgm:cxn modelId="{36C8A4B9-7993-43D5-B165-F9662EC5581E}" type="presParOf" srcId="{93E5303A-3CF6-4A8F-917F-DE18AB72F8E4}" destId="{CA85C1A7-5AB3-4208-B225-6B393DE56FE2}" srcOrd="1" destOrd="0" presId="urn:microsoft.com/office/officeart/2005/8/layout/hierarchy1"/>
    <dgm:cxn modelId="{25E46258-7E31-493A-923E-7B0060CC4264}" type="presParOf" srcId="{E3830EAF-6122-4DCE-A14F-441B392DBF6E}" destId="{C468B5EB-7904-422D-B32D-3FB77A2B3B65}" srcOrd="1" destOrd="0" presId="urn:microsoft.com/office/officeart/2005/8/layout/hierarchy1"/>
    <dgm:cxn modelId="{6B393412-5FCD-456E-8F89-43956EE3BDB4}" type="presParOf" srcId="{522AE970-EB7D-44DF-8C47-E25D4A997B9B}" destId="{81F40F91-B573-432B-9B36-2634F0FBBF97}" srcOrd="2" destOrd="0" presId="urn:microsoft.com/office/officeart/2005/8/layout/hierarchy1"/>
    <dgm:cxn modelId="{57F96515-2DC6-4E17-B4FF-195E4C72FBBB}" type="presParOf" srcId="{522AE970-EB7D-44DF-8C47-E25D4A997B9B}" destId="{0E785D96-5AC0-452F-B452-0BFE36E53E33}" srcOrd="3" destOrd="0" presId="urn:microsoft.com/office/officeart/2005/8/layout/hierarchy1"/>
    <dgm:cxn modelId="{BC024857-AEA0-4B77-9C06-896F09BB1C8F}" type="presParOf" srcId="{0E785D96-5AC0-452F-B452-0BFE36E53E33}" destId="{7993FD72-9873-4727-9332-7682A0ACADA7}" srcOrd="0" destOrd="0" presId="urn:microsoft.com/office/officeart/2005/8/layout/hierarchy1"/>
    <dgm:cxn modelId="{06773F7D-DAE9-4E68-AAB6-907FCF4B0446}" type="presParOf" srcId="{7993FD72-9873-4727-9332-7682A0ACADA7}" destId="{91268773-BAB8-4816-9BC3-E0843B730DE0}" srcOrd="0" destOrd="0" presId="urn:microsoft.com/office/officeart/2005/8/layout/hierarchy1"/>
    <dgm:cxn modelId="{C8E265E8-5205-4707-A47D-20F14E68226B}" type="presParOf" srcId="{7993FD72-9873-4727-9332-7682A0ACADA7}" destId="{ABBCDEB7-D497-42B8-A7A1-4A125DF10B5E}" srcOrd="1" destOrd="0" presId="urn:microsoft.com/office/officeart/2005/8/layout/hierarchy1"/>
    <dgm:cxn modelId="{3A6700FC-0BDD-4ABF-99AB-99FA06D5D8F7}" type="presParOf" srcId="{0E785D96-5AC0-452F-B452-0BFE36E53E33}" destId="{CAFF786C-67E9-4556-B097-1475AC35D1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40F91-B573-432B-9B36-2634F0FBBF97}">
      <dsp:nvSpPr>
        <dsp:cNvPr id="0" name=""/>
        <dsp:cNvSpPr/>
      </dsp:nvSpPr>
      <dsp:spPr>
        <a:xfrm>
          <a:off x="3572558" y="865825"/>
          <a:ext cx="1454962" cy="212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434"/>
              </a:lnTo>
              <a:lnTo>
                <a:pt x="1454962" y="103434"/>
              </a:lnTo>
              <a:lnTo>
                <a:pt x="1454962" y="21228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63BA7-DD4A-4629-A048-E173BA548D34}">
      <dsp:nvSpPr>
        <dsp:cNvPr id="0" name=""/>
        <dsp:cNvSpPr/>
      </dsp:nvSpPr>
      <dsp:spPr>
        <a:xfrm>
          <a:off x="1748641" y="2112847"/>
          <a:ext cx="2131135" cy="152073"/>
        </a:xfrm>
        <a:custGeom>
          <a:avLst/>
          <a:gdLst/>
          <a:ahLst/>
          <a:cxnLst/>
          <a:rect l="0" t="0" r="0" b="0"/>
          <a:pathLst>
            <a:path>
              <a:moveTo>
                <a:pt x="0" y="152073"/>
              </a:moveTo>
              <a:lnTo>
                <a:pt x="2131135" y="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4D5FE-A237-4CF7-86E5-92846DB82A13}">
      <dsp:nvSpPr>
        <dsp:cNvPr id="0" name=""/>
        <dsp:cNvSpPr/>
      </dsp:nvSpPr>
      <dsp:spPr>
        <a:xfrm>
          <a:off x="1748641" y="865825"/>
          <a:ext cx="1823917" cy="231432"/>
        </a:xfrm>
        <a:custGeom>
          <a:avLst/>
          <a:gdLst/>
          <a:ahLst/>
          <a:cxnLst/>
          <a:rect l="0" t="0" r="0" b="0"/>
          <a:pathLst>
            <a:path>
              <a:moveTo>
                <a:pt x="1823917" y="0"/>
              </a:moveTo>
              <a:lnTo>
                <a:pt x="1823917" y="122580"/>
              </a:lnTo>
              <a:lnTo>
                <a:pt x="0" y="122580"/>
              </a:lnTo>
              <a:lnTo>
                <a:pt x="0" y="23143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431E7B-DBB1-4910-8BFE-64368437F882}">
      <dsp:nvSpPr>
        <dsp:cNvPr id="0" name=""/>
        <dsp:cNvSpPr/>
      </dsp:nvSpPr>
      <dsp:spPr>
        <a:xfrm>
          <a:off x="1740252" y="220"/>
          <a:ext cx="3664610" cy="8656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5DD1502-B53D-487B-83CC-C35C242774ED}">
      <dsp:nvSpPr>
        <dsp:cNvPr id="0" name=""/>
        <dsp:cNvSpPr/>
      </dsp:nvSpPr>
      <dsp:spPr>
        <a:xfrm>
          <a:off x="1870810" y="124250"/>
          <a:ext cx="3664610" cy="865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Методы переработки нефти</a:t>
          </a:r>
        </a:p>
      </dsp:txBody>
      <dsp:txXfrm>
        <a:off x="1896163" y="149603"/>
        <a:ext cx="3613904" cy="814899"/>
      </dsp:txXfrm>
    </dsp:sp>
    <dsp:sp modelId="{412017D0-9C2F-4818-AB09-0B1717A5CA1D}">
      <dsp:nvSpPr>
        <dsp:cNvPr id="0" name=""/>
        <dsp:cNvSpPr/>
      </dsp:nvSpPr>
      <dsp:spPr>
        <a:xfrm>
          <a:off x="305629" y="1097258"/>
          <a:ext cx="2886022" cy="11676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9633F51-EB5C-42D0-9E77-8E20A5718908}">
      <dsp:nvSpPr>
        <dsp:cNvPr id="0" name=""/>
        <dsp:cNvSpPr/>
      </dsp:nvSpPr>
      <dsp:spPr>
        <a:xfrm>
          <a:off x="436186" y="1221287"/>
          <a:ext cx="2886022" cy="11676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Ректификация</a:t>
          </a:r>
        </a:p>
      </dsp:txBody>
      <dsp:txXfrm>
        <a:off x="470386" y="1255487"/>
        <a:ext cx="2817622" cy="1099262"/>
      </dsp:txXfrm>
    </dsp:sp>
    <dsp:sp modelId="{D1CB9B38-B356-47F1-84C7-31C77FC60B71}">
      <dsp:nvSpPr>
        <dsp:cNvPr id="0" name=""/>
        <dsp:cNvSpPr/>
      </dsp:nvSpPr>
      <dsp:spPr>
        <a:xfrm>
          <a:off x="2697964" y="2112847"/>
          <a:ext cx="2363623" cy="7461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A85C1A7-5AB3-4208-B225-6B393DE56FE2}">
      <dsp:nvSpPr>
        <dsp:cNvPr id="0" name=""/>
        <dsp:cNvSpPr/>
      </dsp:nvSpPr>
      <dsp:spPr>
        <a:xfrm>
          <a:off x="2828521" y="2236876"/>
          <a:ext cx="2363623" cy="746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Риформинг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50375" y="2258730"/>
        <a:ext cx="2319915" cy="702426"/>
      </dsp:txXfrm>
    </dsp:sp>
    <dsp:sp modelId="{91268773-BAB8-4816-9BC3-E0843B730DE0}">
      <dsp:nvSpPr>
        <dsp:cNvPr id="0" name=""/>
        <dsp:cNvSpPr/>
      </dsp:nvSpPr>
      <dsp:spPr>
        <a:xfrm>
          <a:off x="3945062" y="1078112"/>
          <a:ext cx="2164916" cy="788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BBCDEB7-D497-42B8-A7A1-4A125DF10B5E}">
      <dsp:nvSpPr>
        <dsp:cNvPr id="0" name=""/>
        <dsp:cNvSpPr/>
      </dsp:nvSpPr>
      <dsp:spPr>
        <a:xfrm>
          <a:off x="4075619" y="1202141"/>
          <a:ext cx="2164916" cy="7881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Arial" panose="020B0604020202020204" pitchFamily="34" charset="0"/>
              <a:cs typeface="Arial" panose="020B0604020202020204" pitchFamily="34" charset="0"/>
            </a:rPr>
            <a:t>Крекинг</a:t>
          </a:r>
        </a:p>
      </dsp:txBody>
      <dsp:txXfrm>
        <a:off x="4098703" y="1225225"/>
        <a:ext cx="2118748" cy="741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97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4" Type="http://schemas.openxmlformats.org/officeDocument/2006/relationships/image" Target="../media/image116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wmf"/><Relationship Id="rId1" Type="http://schemas.openxmlformats.org/officeDocument/2006/relationships/image" Target="../media/image133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6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12" Type="http://schemas.openxmlformats.org/officeDocument/2006/relationships/image" Target="../media/image35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wmf"/><Relationship Id="rId1" Type="http://schemas.openxmlformats.org/officeDocument/2006/relationships/image" Target="../media/image139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wmf"/><Relationship Id="rId1" Type="http://schemas.openxmlformats.org/officeDocument/2006/relationships/image" Target="../media/image143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7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wmf"/><Relationship Id="rId1" Type="http://schemas.openxmlformats.org/officeDocument/2006/relationships/image" Target="../media/image153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image" Target="../media/image155.png"/><Relationship Id="rId4" Type="http://schemas.openxmlformats.org/officeDocument/2006/relationships/image" Target="../media/image158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image" Target="../media/image159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7" Type="http://schemas.openxmlformats.org/officeDocument/2006/relationships/image" Target="../media/image173.wmf"/><Relationship Id="rId2" Type="http://schemas.openxmlformats.org/officeDocument/2006/relationships/image" Target="../media/image168.wmf"/><Relationship Id="rId1" Type="http://schemas.openxmlformats.org/officeDocument/2006/relationships/image" Target="../media/image167.wmf"/><Relationship Id="rId6" Type="http://schemas.openxmlformats.org/officeDocument/2006/relationships/image" Target="../media/image172.wmf"/><Relationship Id="rId5" Type="http://schemas.openxmlformats.org/officeDocument/2006/relationships/image" Target="../media/image171.wmf"/><Relationship Id="rId4" Type="http://schemas.openxmlformats.org/officeDocument/2006/relationships/image" Target="../media/image17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wmf"/><Relationship Id="rId1" Type="http://schemas.openxmlformats.org/officeDocument/2006/relationships/image" Target="../media/image17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F82A866-669E-412F-BFEB-6EEF47E9DA2B}" type="datetimeFigureOut">
              <a:rPr lang="ru-RU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0646037-14CC-4D64-B23D-1A6C81951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296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/>
              <a:t>Это все и было проделано двумя группами исследо-</a:t>
            </a:r>
          </a:p>
          <a:p>
            <a:pPr eaLnBrk="1" hangingPunct="1"/>
            <a:r>
              <a:rPr lang="ru-RU"/>
              <a:t>вателей в 1957 – 1959 годах – группой Ю. Смидта в</a:t>
            </a:r>
          </a:p>
          <a:p>
            <a:pPr eaLnBrk="1" hangingPunct="1"/>
            <a:r>
              <a:rPr lang="ru-RU"/>
              <a:t>ФРГ и группой советских химиков в Москве –</a:t>
            </a:r>
          </a:p>
          <a:p>
            <a:pPr eaLnBrk="1" hangingPunct="1"/>
            <a:r>
              <a:rPr lang="ru-RU"/>
              <a:t>И.И. Моисеевым, М.Н. Варгафтиком и Я.К. Сырки-</a:t>
            </a:r>
          </a:p>
          <a:p>
            <a:pPr eaLnBrk="1" hangingPunct="1"/>
            <a:r>
              <a:rPr lang="ru-RU"/>
              <a:t>ным (МИТХТ им. М.В. Ломоносова) [5]. Сейчас эта</a:t>
            </a:r>
          </a:p>
          <a:p>
            <a:pPr eaLnBrk="1" hangingPunct="1"/>
            <a:r>
              <a:rPr lang="ru-RU"/>
              <a:t>реакция (промышленное название Вакер-процесс) является лучшим промышленным методом по-</a:t>
            </a:r>
          </a:p>
          <a:p>
            <a:pPr eaLnBrk="1" hangingPunct="1"/>
            <a:r>
              <a:rPr lang="ru-RU"/>
              <a:t>лучения ацетальдегида.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0C99A0-655F-4FF0-9539-AB8D951B462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id="{D95DE191-7BD0-4CD8-B750-2E71B0C61B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id="{D3A22DEE-BF51-44BA-B6AB-6E067473C1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id="{9A6ED50F-1891-4D14-9999-36EC0A55F1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70EDA5-865F-4CBE-BCF5-2CEA3FC5DE38}" type="slidenum">
              <a:rPr lang="ru-RU" altLang="ru-RU" smtClean="0"/>
              <a:pPr>
                <a:spcBef>
                  <a:spcPct val="0"/>
                </a:spcBef>
              </a:pPr>
              <a:t>42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3163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3DBD2-41CF-024F-9950-059F1D1D0A5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15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3DBD2-41CF-024F-9950-059F1D1D0A5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15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3DBD2-41CF-024F-9950-059F1D1D0A5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03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dirty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3DBD2-41CF-024F-9950-059F1D1D0A5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31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37E392BA-1201-4A54-89E1-73583E5F8C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011C0009-B416-4020-9AFD-31A2BFD1CE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A53835F2-52A1-43BF-80C9-3F389B6300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A1F306-F42A-4D56-9F5C-DE6464B3ABCE}" type="slidenum">
              <a:rPr lang="ru-RU" altLang="ru-RU" smtClean="0"/>
              <a:pPr>
                <a:spcBef>
                  <a:spcPct val="0"/>
                </a:spcBef>
              </a:pPr>
              <a:t>64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3DBD2-41CF-024F-9950-059F1D1D0A51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81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3DBD2-41CF-024F-9950-059F1D1D0A51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14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3DBD2-41CF-024F-9950-059F1D1D0A51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548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>
            <a:extLst>
              <a:ext uri="{FF2B5EF4-FFF2-40B4-BE49-F238E27FC236}">
                <a16:creationId xmlns:a16="http://schemas.microsoft.com/office/drawing/2014/main" id="{CE65D541-233A-4419-864E-EB507F159F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>
            <a:extLst>
              <a:ext uri="{FF2B5EF4-FFF2-40B4-BE49-F238E27FC236}">
                <a16:creationId xmlns:a16="http://schemas.microsoft.com/office/drawing/2014/main" id="{A4B10E32-13B4-482E-A0FB-ED42B75A79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2772" name="Номер слайда 3">
            <a:extLst>
              <a:ext uri="{FF2B5EF4-FFF2-40B4-BE49-F238E27FC236}">
                <a16:creationId xmlns:a16="http://schemas.microsoft.com/office/drawing/2014/main" id="{BD49BC40-3321-4B1F-9D02-2A8623513F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7A7052-C55D-4C58-B5BE-B4064322E8EB}" type="slidenum">
              <a:rPr lang="ru-RU" altLang="ru-RU" smtClean="0"/>
              <a:pPr>
                <a:spcBef>
                  <a:spcPct val="0"/>
                </a:spcBef>
              </a:pPr>
              <a:t>75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4031B-F9D1-4034-88E2-8F79CA10EFD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>
            <a:extLst>
              <a:ext uri="{FF2B5EF4-FFF2-40B4-BE49-F238E27FC236}">
                <a16:creationId xmlns:a16="http://schemas.microsoft.com/office/drawing/2014/main" id="{CE65D541-233A-4419-864E-EB507F159F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>
            <a:extLst>
              <a:ext uri="{FF2B5EF4-FFF2-40B4-BE49-F238E27FC236}">
                <a16:creationId xmlns:a16="http://schemas.microsoft.com/office/drawing/2014/main" id="{A4B10E32-13B4-482E-A0FB-ED42B75A79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2772" name="Номер слайда 3">
            <a:extLst>
              <a:ext uri="{FF2B5EF4-FFF2-40B4-BE49-F238E27FC236}">
                <a16:creationId xmlns:a16="http://schemas.microsoft.com/office/drawing/2014/main" id="{BD49BC40-3321-4B1F-9D02-2A8623513F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7A7052-C55D-4C58-B5BE-B4064322E8EB}" type="slidenum">
              <a:rPr lang="ru-RU" altLang="ru-RU" smtClean="0"/>
              <a:pPr>
                <a:spcBef>
                  <a:spcPct val="0"/>
                </a:spcBef>
              </a:pPr>
              <a:t>76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08697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>
            <a:extLst>
              <a:ext uri="{FF2B5EF4-FFF2-40B4-BE49-F238E27FC236}">
                <a16:creationId xmlns:a16="http://schemas.microsoft.com/office/drawing/2014/main" id="{59A36E02-44E8-4799-BA4C-8C4E28AB5B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>
            <a:extLst>
              <a:ext uri="{FF2B5EF4-FFF2-40B4-BE49-F238E27FC236}">
                <a16:creationId xmlns:a16="http://schemas.microsoft.com/office/drawing/2014/main" id="{63AC890D-E2B6-4936-8716-D82E25A9D6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5844" name="Номер слайда 3">
            <a:extLst>
              <a:ext uri="{FF2B5EF4-FFF2-40B4-BE49-F238E27FC236}">
                <a16:creationId xmlns:a16="http://schemas.microsoft.com/office/drawing/2014/main" id="{1FF53D1C-4035-47A7-9666-C81B84068A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A9939E-6D96-4083-9D15-278B266AC95D}" type="slidenum">
              <a:rPr lang="ru-RU" altLang="ru-RU" smtClean="0"/>
              <a:pPr>
                <a:spcBef>
                  <a:spcPct val="0"/>
                </a:spcBef>
              </a:pPr>
              <a:t>78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>
            <a:extLst>
              <a:ext uri="{FF2B5EF4-FFF2-40B4-BE49-F238E27FC236}">
                <a16:creationId xmlns:a16="http://schemas.microsoft.com/office/drawing/2014/main" id="{5B98C651-A40F-473F-92FA-C51404C152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>
            <a:extLst>
              <a:ext uri="{FF2B5EF4-FFF2-40B4-BE49-F238E27FC236}">
                <a16:creationId xmlns:a16="http://schemas.microsoft.com/office/drawing/2014/main" id="{EA269829-419C-4527-8542-95BC423D6D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9940" name="Номер слайда 3">
            <a:extLst>
              <a:ext uri="{FF2B5EF4-FFF2-40B4-BE49-F238E27FC236}">
                <a16:creationId xmlns:a16="http://schemas.microsoft.com/office/drawing/2014/main" id="{0095603D-12F7-4625-B94D-163F24A9CC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20F584-A4C4-4CC4-93EE-42FE323FC5FA}" type="slidenum">
              <a:rPr lang="ru-RU" altLang="ru-RU" smtClean="0"/>
              <a:pPr>
                <a:spcBef>
                  <a:spcPct val="0"/>
                </a:spcBef>
              </a:pPr>
              <a:t>82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4031B-F9D1-4034-88E2-8F79CA10EFD7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363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95C45F-9207-41FD-A71C-3AE39462F84C}" type="slidenum">
              <a:rPr lang="ru-RU" altLang="ru-RU" smtClean="0">
                <a:latin typeface="Calibri" pitchFamily="34" charset="0"/>
                <a:ea typeface="Microsoft YaHei" pitchFamily="34" charset="-122"/>
                <a:cs typeface="Lucida Sans Unicode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ru-RU" altLang="ru-RU">
              <a:latin typeface="Calibri" pitchFamily="34" charset="0"/>
              <a:ea typeface="Microsoft YaHei" pitchFamily="34" charset="-122"/>
              <a:cs typeface="Lucida Sans Unicode" pitchFamily="34" charset="0"/>
            </a:endParaRPr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77863"/>
            <a:ext cx="4594225" cy="3444875"/>
          </a:xfrm>
          <a:solidFill>
            <a:srgbClr val="FFFFFF"/>
          </a:solidFill>
          <a:ln/>
        </p:spPr>
      </p:sp>
      <p:sp>
        <p:nvSpPr>
          <p:cNvPr id="901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>
            <a:extLst>
              <a:ext uri="{FF2B5EF4-FFF2-40B4-BE49-F238E27FC236}">
                <a16:creationId xmlns:a16="http://schemas.microsoft.com/office/drawing/2014/main" id="{640D0DCE-F972-4873-8666-6496181AE0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1A5BD6-68D0-4C07-81F1-9303934AC47E}" type="slidenum">
              <a:rPr lang="ru-RU" altLang="ru-RU">
                <a:latin typeface="Calibri" panose="020F0502020204030204" pitchFamily="34" charset="0"/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31</a:t>
            </a:fld>
            <a:endParaRPr lang="ru-RU" altLang="ru-RU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7891" name="Rectangle 1">
            <a:extLst>
              <a:ext uri="{FF2B5EF4-FFF2-40B4-BE49-F238E27FC236}">
                <a16:creationId xmlns:a16="http://schemas.microsoft.com/office/drawing/2014/main" id="{7377EA72-F964-43B0-AF1A-C6ECBB51EB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0288" y="600075"/>
            <a:ext cx="4797425" cy="3598863"/>
          </a:xfrm>
          <a:solidFill>
            <a:srgbClr val="FFFFFF"/>
          </a:solidFill>
          <a:ln/>
        </p:spPr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301908C9-8643-42E1-A383-014540D41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7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4031B-F9D1-4034-88E2-8F79CA10EFD7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834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3DBD2-41CF-024F-9950-059F1D1D0A5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3DBD2-41CF-024F-9950-059F1D1D0A5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84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id="{D95DE191-7BD0-4CD8-B750-2E71B0C61B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id="{D3A22DEE-BF51-44BA-B6AB-6E067473C1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id="{9A6ED50F-1891-4D14-9999-36EC0A55F1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70EDA5-865F-4CBE-BCF5-2CEA3FC5DE38}" type="slidenum">
              <a:rPr lang="ru-RU" altLang="ru-RU" smtClean="0"/>
              <a:pPr>
                <a:spcBef>
                  <a:spcPct val="0"/>
                </a:spcBef>
              </a:pPr>
              <a:t>41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018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243AD-17B7-4F00-85E2-DD9BB7AFB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831A8-B969-45DC-9974-3D0F652EF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61388-9C93-44EF-B6A8-AB7509E4F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9F3B0-F9C9-430C-A935-1142BE843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55A20-9460-4F11-9ED5-C9D28B7B3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811" y="700088"/>
            <a:ext cx="7620412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34DF9D-ECB7-4BEF-942B-A9B9ECD11C73}" type="slidenum">
              <a:rPr lang="en-US" altLang="ru-RU" smtClean="0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7706938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4625B-62BD-4DCB-A58A-4B560627B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0DB7C-A3C2-4C72-B473-6C9FB9C5E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C54EE-8B37-4D78-B808-1066037D5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78F90-D82A-4364-9EA4-780050F49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4FA18-ECCB-4E5A-B45A-E0FFBE578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C9FB6-E6A7-4D8C-9C33-898BBEE9B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AB5A6-8858-4338-9FE9-CD98E1E9B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34A03-02B1-494C-BF28-B87E383E7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C1FFD1"/>
            </a:gs>
            <a:gs pos="100000">
              <a:srgbClr val="F5FFE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7C1019-396D-430F-BE90-48437920C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898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4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54.bin"/><Relationship Id="rId18" Type="http://schemas.openxmlformats.org/officeDocument/2006/relationships/image" Target="../media/image51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56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0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4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6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image" Target="../media/image61.png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6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6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oleObject" Target="../embeddings/oleObject75.bin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71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73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6.bin"/><Relationship Id="rId10" Type="http://schemas.openxmlformats.org/officeDocument/2006/relationships/image" Target="../media/image70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72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7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78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8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5.wmf"/><Relationship Id="rId18" Type="http://schemas.openxmlformats.org/officeDocument/2006/relationships/oleObject" Target="../embeddings/oleObject9.bin"/><Relationship Id="rId3" Type="http://schemas.openxmlformats.org/officeDocument/2006/relationships/oleObject" Target="../embeddings/oleObject1.bin"/><Relationship Id="rId21" Type="http://schemas.openxmlformats.org/officeDocument/2006/relationships/image" Target="../media/image9.wmf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7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image" Target="../media/image4.wmf"/><Relationship Id="rId24" Type="http://schemas.openxmlformats.org/officeDocument/2006/relationships/oleObject" Target="../embeddings/oleObject12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6.wmf"/><Relationship Id="rId23" Type="http://schemas.openxmlformats.org/officeDocument/2006/relationships/image" Target="../media/image10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8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himulacom/zvonok-na-urok/10-klass---tretij-god-obucenia/urok-no25-neft-i-nefteprodukty-peregonka-nefti-koksohimiceskoe-proizvodstvo/img232662_1-1_Kreking1.jpg?attredirects=0" TargetMode="External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2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91.wmf"/><Relationship Id="rId10" Type="http://schemas.openxmlformats.org/officeDocument/2006/relationships/image" Target="../media/image94.png"/><Relationship Id="rId4" Type="http://schemas.openxmlformats.org/officeDocument/2006/relationships/oleObject" Target="../embeddings/oleObject82.bin"/><Relationship Id="rId9" Type="http://schemas.openxmlformats.org/officeDocument/2006/relationships/image" Target="../media/image93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6.bin"/><Relationship Id="rId5" Type="http://schemas.openxmlformats.org/officeDocument/2006/relationships/image" Target="../media/image95.wmf"/><Relationship Id="rId4" Type="http://schemas.openxmlformats.org/officeDocument/2006/relationships/oleObject" Target="../embeddings/oleObject8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88.bin"/><Relationship Id="rId4" Type="http://schemas.openxmlformats.org/officeDocument/2006/relationships/image" Target="../media/image97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90.bin"/><Relationship Id="rId5" Type="http://schemas.openxmlformats.org/officeDocument/2006/relationships/image" Target="../media/image98.wmf"/><Relationship Id="rId4" Type="http://schemas.openxmlformats.org/officeDocument/2006/relationships/oleObject" Target="../embeddings/oleObject89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92.bin"/><Relationship Id="rId5" Type="http://schemas.openxmlformats.org/officeDocument/2006/relationships/image" Target="../media/image101.wmf"/><Relationship Id="rId4" Type="http://schemas.openxmlformats.org/officeDocument/2006/relationships/oleObject" Target="../embeddings/oleObject9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5.jpeg"/><Relationship Id="rId5" Type="http://schemas.openxmlformats.org/officeDocument/2006/relationships/image" Target="../media/image104.wmf"/><Relationship Id="rId4" Type="http://schemas.openxmlformats.org/officeDocument/2006/relationships/oleObject" Target="../embeddings/oleObject93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7.w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106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7.w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106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7.w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106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7.wmf"/><Relationship Id="rId5" Type="http://schemas.openxmlformats.org/officeDocument/2006/relationships/oleObject" Target="../embeddings/oleObject104.bin"/><Relationship Id="rId4" Type="http://schemas.openxmlformats.org/officeDocument/2006/relationships/image" Target="../media/image10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22.bin"/><Relationship Id="rId18" Type="http://schemas.openxmlformats.org/officeDocument/2006/relationships/oleObject" Target="../embeddings/oleObject25.bin"/><Relationship Id="rId3" Type="http://schemas.openxmlformats.org/officeDocument/2006/relationships/oleObject" Target="../embeddings/oleObject17.bin"/><Relationship Id="rId21" Type="http://schemas.openxmlformats.org/officeDocument/2006/relationships/oleObject" Target="../embeddings/oleObject2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wmf"/><Relationship Id="rId20" Type="http://schemas.openxmlformats.org/officeDocument/2006/relationships/image" Target="../media/image2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26.bin"/><Relationship Id="rId4" Type="http://schemas.openxmlformats.org/officeDocument/2006/relationships/image" Target="../media/image15.w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0.wmf"/><Relationship Id="rId22" Type="http://schemas.openxmlformats.org/officeDocument/2006/relationships/image" Target="../media/image23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7.wmf"/><Relationship Id="rId5" Type="http://schemas.openxmlformats.org/officeDocument/2006/relationships/oleObject" Target="../embeddings/oleObject107.bin"/><Relationship Id="rId4" Type="http://schemas.openxmlformats.org/officeDocument/2006/relationships/image" Target="../media/image106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07.wmf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106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11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10.gif"/><Relationship Id="rId5" Type="http://schemas.openxmlformats.org/officeDocument/2006/relationships/image" Target="../media/image109.wmf"/><Relationship Id="rId4" Type="http://schemas.openxmlformats.org/officeDocument/2006/relationships/oleObject" Target="../embeddings/oleObject112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himija-online.ru/wp-content/uploads/2019/01/%D0%BE%D0%B7%D0%BE%D0%BD%D0%BE%D0%BB%D0%B8%D0%B7-%D0%B3%D0%B5%D0%BF%D1%82%D0%B5%D0%BD%D0%BE%D0%B2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2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14.wmf"/><Relationship Id="rId11" Type="http://schemas.openxmlformats.org/officeDocument/2006/relationships/image" Target="../media/image100.jpeg"/><Relationship Id="rId5" Type="http://schemas.openxmlformats.org/officeDocument/2006/relationships/oleObject" Target="../embeddings/oleObject114.bin"/><Relationship Id="rId10" Type="http://schemas.openxmlformats.org/officeDocument/2006/relationships/image" Target="../media/image116.wmf"/><Relationship Id="rId4" Type="http://schemas.openxmlformats.org/officeDocument/2006/relationships/image" Target="../media/image113.wmf"/><Relationship Id="rId9" Type="http://schemas.openxmlformats.org/officeDocument/2006/relationships/oleObject" Target="../embeddings/oleObject116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18.wmf"/><Relationship Id="rId5" Type="http://schemas.openxmlformats.org/officeDocument/2006/relationships/oleObject" Target="../embeddings/oleObject118.bin"/><Relationship Id="rId4" Type="http://schemas.openxmlformats.org/officeDocument/2006/relationships/image" Target="../media/image117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21.jpe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23.png"/><Relationship Id="rId5" Type="http://schemas.openxmlformats.org/officeDocument/2006/relationships/hyperlink" Target="https://commons.wikimedia.org/wiki/File:BirchReductionScheme.svg?uselang=ru" TargetMode="External"/><Relationship Id="rId4" Type="http://schemas.openxmlformats.org/officeDocument/2006/relationships/image" Target="../media/image122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12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31.wmf"/><Relationship Id="rId26" Type="http://schemas.openxmlformats.org/officeDocument/2006/relationships/image" Target="../media/image35.wmf"/><Relationship Id="rId3" Type="http://schemas.openxmlformats.org/officeDocument/2006/relationships/oleObject" Target="../embeddings/oleObject28.bin"/><Relationship Id="rId21" Type="http://schemas.openxmlformats.org/officeDocument/2006/relationships/oleObject" Target="../embeddings/oleObject37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35.bin"/><Relationship Id="rId25" Type="http://schemas.openxmlformats.org/officeDocument/2006/relationships/oleObject" Target="../embeddings/oleObject39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0.wmf"/><Relationship Id="rId20" Type="http://schemas.openxmlformats.org/officeDocument/2006/relationships/image" Target="../media/image32.wmf"/><Relationship Id="rId29" Type="http://schemas.openxmlformats.org/officeDocument/2006/relationships/image" Target="../media/image36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32.bin"/><Relationship Id="rId24" Type="http://schemas.openxmlformats.org/officeDocument/2006/relationships/image" Target="../media/image34.wmf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23" Type="http://schemas.openxmlformats.org/officeDocument/2006/relationships/oleObject" Target="../embeddings/oleObject38.bin"/><Relationship Id="rId28" Type="http://schemas.openxmlformats.org/officeDocument/2006/relationships/oleObject" Target="../embeddings/oleObject41.bin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29.wmf"/><Relationship Id="rId22" Type="http://schemas.openxmlformats.org/officeDocument/2006/relationships/image" Target="../media/image33.wmf"/><Relationship Id="rId27" Type="http://schemas.openxmlformats.org/officeDocument/2006/relationships/oleObject" Target="../embeddings/oleObject40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enzoic_acid_substance_photo.jpg?uselang=ru" TargetMode="External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6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ege.ru/wp-content/uploads/2019/11/%D0%BE%D0%BA%D0%B8%D1%81%D0%BB%D0%B5%D0%BD%D0%B8%D0%B5-%D1%8D%D1%82%D0%B8%D0%BB%D0%B1%D0%B5%D0%BD%D0%B7%D0%BE%D0%BB%D0%B0-%D0%BF%D0%B5%D1%80%D0%BC%D0%B0%D0%BD%D0%B3%D0%B0%D0%BD%D0%B0%D1%82%D0%BE%D0%BC-%D0%B2-%D0%BA%D0%B8%D1%81%D0%BB%D0%BE%D0%B9-%D1%81%D1%80%D0%B5%D0%B4%D0%B5.jpg" TargetMode="External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0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hyperlink" Target="https://chemege.ru/wp-content/uploads/2019/12/%D0%B6%D0%B5%D1%81%D1%82%D0%BA%D0%BE%D0%B5-%D0%BE%D0%BA%D0%B8%D1%81%D0%BB%D0%B5%D0%BD%D0%B8%D0%B5-%D1%81%D1%82%D0%B8%D1%80%D0%BE%D0%BB%D0%B0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2.jpeg"/><Relationship Id="rId4" Type="http://schemas.openxmlformats.org/officeDocument/2006/relationships/hyperlink" Target="https://chemege.ru/wp-content/uploads/2019/12/%D1%81%D1%82%D0%B8%D1%80%D0%BE%D0%BB-%D1%81-%D0%B2%D0%BE%D0%B4%D0%BD%D1%8B%D0%BC-%D1%80%D0%B0%D1%81%D1%82%D0%B2%D0%BE%D1%80%D0%BE%D0%BC-%D0%BF%D0%B5%D1%80%D0%BC%D0%B0%D0%BD%D0%B3%D0%B0%D0%BD%D0%B0%D1%82%D0%B0.jpg" TargetMode="Externa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3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23.bin"/><Relationship Id="rId5" Type="http://schemas.openxmlformats.org/officeDocument/2006/relationships/image" Target="../media/image133.wmf"/><Relationship Id="rId4" Type="http://schemas.openxmlformats.org/officeDocument/2006/relationships/oleObject" Target="../embeddings/oleObject122.bin"/><Relationship Id="rId9" Type="http://schemas.openxmlformats.org/officeDocument/2006/relationships/image" Target="../media/image136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38.wmf"/><Relationship Id="rId5" Type="http://schemas.openxmlformats.org/officeDocument/2006/relationships/oleObject" Target="../embeddings/oleObject125.bin"/><Relationship Id="rId4" Type="http://schemas.openxmlformats.org/officeDocument/2006/relationships/image" Target="../media/image137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38.wmf"/><Relationship Id="rId5" Type="http://schemas.openxmlformats.org/officeDocument/2006/relationships/oleObject" Target="../embeddings/oleObject127.bin"/><Relationship Id="rId4" Type="http://schemas.openxmlformats.org/officeDocument/2006/relationships/image" Target="../media/image137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38.wmf"/><Relationship Id="rId5" Type="http://schemas.openxmlformats.org/officeDocument/2006/relationships/oleObject" Target="../embeddings/oleObject129.bin"/><Relationship Id="rId4" Type="http://schemas.openxmlformats.org/officeDocument/2006/relationships/image" Target="../media/image137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38.wmf"/><Relationship Id="rId5" Type="http://schemas.openxmlformats.org/officeDocument/2006/relationships/oleObject" Target="../embeddings/oleObject131.bin"/><Relationship Id="rId4" Type="http://schemas.openxmlformats.org/officeDocument/2006/relationships/image" Target="../media/image137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38.wmf"/><Relationship Id="rId5" Type="http://schemas.openxmlformats.org/officeDocument/2006/relationships/oleObject" Target="../embeddings/oleObject133.bin"/><Relationship Id="rId4" Type="http://schemas.openxmlformats.org/officeDocument/2006/relationships/image" Target="../media/image13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37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139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svg"/><Relationship Id="rId3" Type="http://schemas.openxmlformats.org/officeDocument/2006/relationships/oleObject" Target="../embeddings/oleObject135.bin"/><Relationship Id="rId7" Type="http://schemas.openxmlformats.org/officeDocument/2006/relationships/image" Target="../media/image14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40.wmf"/><Relationship Id="rId5" Type="http://schemas.openxmlformats.org/officeDocument/2006/relationships/oleObject" Target="../embeddings/oleObject136.bin"/><Relationship Id="rId4" Type="http://schemas.openxmlformats.org/officeDocument/2006/relationships/image" Target="../media/image139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44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38.bin"/><Relationship Id="rId5" Type="http://schemas.openxmlformats.org/officeDocument/2006/relationships/image" Target="../media/image143.wmf"/><Relationship Id="rId4" Type="http://schemas.openxmlformats.org/officeDocument/2006/relationships/oleObject" Target="../embeddings/oleObject137.bin"/><Relationship Id="rId9" Type="http://schemas.openxmlformats.org/officeDocument/2006/relationships/image" Target="../media/image146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47.wmf"/><Relationship Id="rId4" Type="http://schemas.openxmlformats.org/officeDocument/2006/relationships/oleObject" Target="../embeddings/oleObject139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49.jpeg"/><Relationship Id="rId5" Type="http://schemas.openxmlformats.org/officeDocument/2006/relationships/image" Target="../media/image148.wmf"/><Relationship Id="rId4" Type="http://schemas.openxmlformats.org/officeDocument/2006/relationships/oleObject" Target="../embeddings/oleObject140.bin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3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5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42.bin"/><Relationship Id="rId5" Type="http://schemas.openxmlformats.org/officeDocument/2006/relationships/image" Target="../media/image150.wmf"/><Relationship Id="rId4" Type="http://schemas.openxmlformats.org/officeDocument/2006/relationships/oleObject" Target="../embeddings/oleObject141.bin"/><Relationship Id="rId9" Type="http://schemas.openxmlformats.org/officeDocument/2006/relationships/image" Target="../media/image152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5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45.bin"/><Relationship Id="rId5" Type="http://schemas.openxmlformats.org/officeDocument/2006/relationships/image" Target="../media/image153.wmf"/><Relationship Id="rId4" Type="http://schemas.openxmlformats.org/officeDocument/2006/relationships/oleObject" Target="../embeddings/oleObject144.bin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oleObject" Target="../embeddings/oleObject146.bin"/><Relationship Id="rId7" Type="http://schemas.openxmlformats.org/officeDocument/2006/relationships/oleObject" Target="../embeddings/oleObject14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56.png"/><Relationship Id="rId5" Type="http://schemas.openxmlformats.org/officeDocument/2006/relationships/oleObject" Target="../embeddings/oleObject147.bin"/><Relationship Id="rId10" Type="http://schemas.openxmlformats.org/officeDocument/2006/relationships/image" Target="../media/image158.wmf"/><Relationship Id="rId4" Type="http://schemas.openxmlformats.org/officeDocument/2006/relationships/image" Target="../media/image155.png"/><Relationship Id="rId9" Type="http://schemas.openxmlformats.org/officeDocument/2006/relationships/oleObject" Target="../embeddings/oleObject149.bin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A2%D0%BE%D0%BB%D0%BB%D0%B5%D0%BD%D1%81,_%D0%91%D0%B5%D1%80%D0%BD%D1%85%D0%B0%D1%80%D0%B4&amp;action=edit&amp;redlink=1" TargetMode="External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6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51.bin"/><Relationship Id="rId5" Type="http://schemas.openxmlformats.org/officeDocument/2006/relationships/image" Target="../media/image159.wmf"/><Relationship Id="rId4" Type="http://schemas.openxmlformats.org/officeDocument/2006/relationships/oleObject" Target="../embeddings/oleObject150.bin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wmf"/><Relationship Id="rId3" Type="http://schemas.openxmlformats.org/officeDocument/2006/relationships/oleObject" Target="../embeddings/oleObject152.bin"/><Relationship Id="rId7" Type="http://schemas.openxmlformats.org/officeDocument/2006/relationships/oleObject" Target="../embeddings/oleObject1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62.wmf"/><Relationship Id="rId11" Type="http://schemas.openxmlformats.org/officeDocument/2006/relationships/image" Target="../media/image165.jpeg"/><Relationship Id="rId5" Type="http://schemas.openxmlformats.org/officeDocument/2006/relationships/oleObject" Target="../embeddings/oleObject153.bin"/><Relationship Id="rId10" Type="http://schemas.openxmlformats.org/officeDocument/2006/relationships/hyperlink" Target="https://www.google.com/search?sa=G&amp;hl=ru&amp;tbs=simg:CAQSmgIJOsDCOLy9PP0ajgILELCMpwgaYgpgCAMSKPMGowb5EpwGoAa3B6sdmgavEvQG0DbSNow-tie_1PvszsDbiNPgzpTYaMKSc184FdGHFhEqcOU6QFyYFXkxxDbCfwG87qInnthAnGBALtgMpkOgueHne3cKR1yAEDAsQjq7-CBoKCggIARIEztCedAwLEJ3twQkahgEKFgoDZG902qWI9gMLCgkvbS8wMjdjdGcKGwoIdmVydGljYWzapYj2AwsKCS9hLzRoaDNwMAobCgljaGVtaXN0cnnapYj2AwoKCC9tLzAxbGo5ChgKBnNwaGVyZdqliPYDCgoIL20vMDZ5NDcKGAoGY2lyY2xl2qWI9gMKCggvbS8wMXZrbAw&amp;q=%D1%84%D0%B5%D0%BD%D0%BE%D0%BB+%D0%BC%D0%BE%D0%BB%D0%B5%D0%BA%D1%83%D0%BB%D0%B0&amp;tbm=isch&amp;ved=2ahUKEwiNhu_7zMDuAhXHpYsKHYkqAIkQwg4oAHoECBAQMQ" TargetMode="External"/><Relationship Id="rId4" Type="http://schemas.openxmlformats.org/officeDocument/2006/relationships/image" Target="../media/image161.wmf"/><Relationship Id="rId9" Type="http://schemas.openxmlformats.org/officeDocument/2006/relationships/image" Target="../media/image16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9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a=G&amp;hl=ru&amp;tbs=simg:CAQS-gEJGfl7WVGlHWwa7gELELCMpwgaOgo4CAQSFLgt1QPPOJ8v3R7sKb4cgQGXCbo6Ghr-mz7kdUr_14zLNrzQ40Q9IcMHB8up3JL-0-yAFMAQMCxCOrv4IGgoKCAgBEgRYhOwEDAsQne3BCRqOAQoWCgNkb3TapYj2AwsKCS9tLzAyN2N0ZwobCgh2ZXJ0aWNhbNqliPYDCwoJL2EvNGhoM3AwCh0KCmhvcml6b250YWzapYj2AwsKCS9hLzJtcXZ6YwobCghsYW5ndWFnZdqliPYDCwoJL2ovMnNoX3k0ChsKCWNoZW1pc3RyedqliPYDCgoIL20vMDFsajkM&amp;q=%D1%84%D0%BE%D1%80%D0%BC%D0%B0%D0%BB%D1%8C%D0%B4%D0%B5%D0%B3%D0%B8%D0%B4+%D1%84%D0%BE%D1%80%D0%BC%D1%83%D0%BB%D0%B0&amp;tbm=isch&amp;ved=2ahUKEwjqq-3duozvAhXnsIsKHW95CHgQwg4oAHoECAUQMQ" TargetMode="External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6.jpe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wmf"/><Relationship Id="rId13" Type="http://schemas.openxmlformats.org/officeDocument/2006/relationships/oleObject" Target="../embeddings/oleObject160.bin"/><Relationship Id="rId3" Type="http://schemas.openxmlformats.org/officeDocument/2006/relationships/oleObject" Target="../embeddings/oleObject155.bin"/><Relationship Id="rId7" Type="http://schemas.openxmlformats.org/officeDocument/2006/relationships/oleObject" Target="../embeddings/oleObject157.bin"/><Relationship Id="rId12" Type="http://schemas.openxmlformats.org/officeDocument/2006/relationships/image" Target="../media/image171.wmf"/><Relationship Id="rId17" Type="http://schemas.openxmlformats.org/officeDocument/2006/relationships/image" Target="../media/image174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73.wmf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68.wmf"/><Relationship Id="rId11" Type="http://schemas.openxmlformats.org/officeDocument/2006/relationships/oleObject" Target="../embeddings/oleObject159.bin"/><Relationship Id="rId5" Type="http://schemas.openxmlformats.org/officeDocument/2006/relationships/oleObject" Target="../embeddings/oleObject156.bin"/><Relationship Id="rId15" Type="http://schemas.openxmlformats.org/officeDocument/2006/relationships/oleObject" Target="../embeddings/oleObject161.bin"/><Relationship Id="rId10" Type="http://schemas.openxmlformats.org/officeDocument/2006/relationships/image" Target="../media/image170.wmf"/><Relationship Id="rId4" Type="http://schemas.openxmlformats.org/officeDocument/2006/relationships/image" Target="../media/image167.wmf"/><Relationship Id="rId9" Type="http://schemas.openxmlformats.org/officeDocument/2006/relationships/oleObject" Target="../embeddings/oleObject158.bin"/><Relationship Id="rId14" Type="http://schemas.openxmlformats.org/officeDocument/2006/relationships/image" Target="../media/image172.w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jpe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7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163.bin"/><Relationship Id="rId5" Type="http://schemas.openxmlformats.org/officeDocument/2006/relationships/image" Target="../media/image175.wmf"/><Relationship Id="rId4" Type="http://schemas.openxmlformats.org/officeDocument/2006/relationships/oleObject" Target="../embeddings/oleObject162.bin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dirty="0"/>
              <a:t>Сложные вопросы органической химии </a:t>
            </a:r>
            <a:br>
              <a:rPr lang="ru-RU" dirty="0"/>
            </a:br>
            <a:r>
              <a:rPr lang="ru-RU" dirty="0"/>
              <a:t>в вопросах ЕГЭ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356992"/>
            <a:ext cx="7772400" cy="1500187"/>
          </a:xfrm>
        </p:spPr>
        <p:txBody>
          <a:bodyPr>
            <a:normAutofit/>
          </a:bodyPr>
          <a:lstStyle/>
          <a:p>
            <a:endParaRPr lang="ru-RU" dirty="0"/>
          </a:p>
          <a:p>
            <a:pPr algn="r"/>
            <a:r>
              <a:rPr lang="ru-RU" dirty="0"/>
              <a:t>Машкова Ольга Геннадьевна, </a:t>
            </a:r>
          </a:p>
          <a:p>
            <a:pPr algn="r"/>
            <a:r>
              <a:rPr lang="ru-RU" dirty="0"/>
              <a:t>учитель химии МБОУ гимназии </a:t>
            </a:r>
          </a:p>
          <a:p>
            <a:pPr algn="r"/>
            <a:r>
              <a:rPr lang="ru-RU" dirty="0"/>
              <a:t>«Лаборатория Салахова»</a:t>
            </a:r>
          </a:p>
        </p:txBody>
      </p:sp>
    </p:spTree>
    <p:extLst>
      <p:ext uri="{BB962C8B-B14F-4D97-AF65-F5344CB8AC3E}">
        <p14:creationId xmlns:p14="http://schemas.microsoft.com/office/powerpoint/2010/main" val="2879693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21089-BE9A-47B1-903C-D1BD510F8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1412776"/>
            <a:ext cx="5616624" cy="10081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«</a:t>
            </a:r>
            <a:r>
              <a:rPr lang="ru-RU" dirty="0" err="1">
                <a:solidFill>
                  <a:srgbClr val="C00000"/>
                </a:solidFill>
              </a:rPr>
              <a:t>Напоминалки</a:t>
            </a:r>
            <a:r>
              <a:rPr lang="ru-RU" dirty="0">
                <a:solidFill>
                  <a:srgbClr val="C00000"/>
                </a:solidFill>
              </a:rPr>
              <a:t>»</a:t>
            </a:r>
          </a:p>
        </p:txBody>
      </p:sp>
      <p:pic>
        <p:nvPicPr>
          <p:cNvPr id="4" name="Picture 2" descr="Картинки по запросу образование">
            <a:extLst>
              <a:ext uri="{FF2B5EF4-FFF2-40B4-BE49-F238E27FC236}">
                <a16:creationId xmlns:a16="http://schemas.microsoft.com/office/drawing/2014/main" id="{C0B9E6A4-B165-4D0C-9545-52A4ED8A6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4365625"/>
            <a:ext cx="20510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204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3777CFF-5D95-4662-A413-67D3A46FC1F2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C00000"/>
                </a:solidFill>
              </a:rPr>
              <a:t>«</a:t>
            </a:r>
            <a:r>
              <a:rPr lang="ru-RU" sz="3600" dirty="0" err="1">
                <a:solidFill>
                  <a:srgbClr val="C00000"/>
                </a:solidFill>
              </a:rPr>
              <a:t>Напоминалки</a:t>
            </a:r>
            <a:r>
              <a:rPr lang="ru-RU" sz="3600" dirty="0">
                <a:solidFill>
                  <a:srgbClr val="C00000"/>
                </a:solidFill>
              </a:rPr>
              <a:t>»</a:t>
            </a:r>
          </a:p>
        </p:txBody>
      </p:sp>
      <p:graphicFrame>
        <p:nvGraphicFramePr>
          <p:cNvPr id="10243" name="Object 4">
            <a:extLst>
              <a:ext uri="{FF2B5EF4-FFF2-40B4-BE49-F238E27FC236}">
                <a16:creationId xmlns:a16="http://schemas.microsoft.com/office/drawing/2014/main" id="{397BDC18-3402-4522-8A55-080F6B7B1391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1619250" y="1700213"/>
          <a:ext cx="6551613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51" name="CS ChemDraw Drawing" r:id="rId3" imgW="4239768" imgH="649224" progId="ChemDraw.Document.6.0">
                  <p:embed/>
                </p:oleObj>
              </mc:Choice>
              <mc:Fallback>
                <p:oleObj name="CS ChemDraw Drawing" r:id="rId3" imgW="4239768" imgH="649224" progId="ChemDraw.Document.6.0">
                  <p:embed/>
                  <p:pic>
                    <p:nvPicPr>
                      <p:cNvPr id="10243" name="Object 4">
                        <a:extLst>
                          <a:ext uri="{FF2B5EF4-FFF2-40B4-BE49-F238E27FC236}">
                            <a16:creationId xmlns:a16="http://schemas.microsoft.com/office/drawing/2014/main" id="{397BDC18-3402-4522-8A55-080F6B7B13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700213"/>
                        <a:ext cx="6551613" cy="1003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7">
            <a:extLst>
              <a:ext uri="{FF2B5EF4-FFF2-40B4-BE49-F238E27FC236}">
                <a16:creationId xmlns:a16="http://schemas.microsoft.com/office/drawing/2014/main" id="{83D71586-DF79-4AFF-8654-F88EDDF6F863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1628775" y="3068638"/>
          <a:ext cx="631825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52" name="CS ChemDraw Drawing" r:id="rId5" imgW="4061460" imgH="807720" progId="ChemDraw.Document.6.0">
                  <p:embed/>
                </p:oleObj>
              </mc:Choice>
              <mc:Fallback>
                <p:oleObj name="CS ChemDraw Drawing" r:id="rId5" imgW="4061460" imgH="807720" progId="ChemDraw.Document.6.0">
                  <p:embed/>
                  <p:pic>
                    <p:nvPicPr>
                      <p:cNvPr id="10244" name="Object 7">
                        <a:extLst>
                          <a:ext uri="{FF2B5EF4-FFF2-40B4-BE49-F238E27FC236}">
                            <a16:creationId xmlns:a16="http://schemas.microsoft.com/office/drawing/2014/main" id="{83D71586-DF79-4AFF-8654-F88EDDF6F8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3068638"/>
                        <a:ext cx="6318250" cy="1257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10">
            <a:extLst>
              <a:ext uri="{FF2B5EF4-FFF2-40B4-BE49-F238E27FC236}">
                <a16:creationId xmlns:a16="http://schemas.microsoft.com/office/drawing/2014/main" id="{65127481-1A64-453C-AB81-86AB780CD8E8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679450" y="4772025"/>
          <a:ext cx="3594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53" name="CS ChemDraw Drawing" r:id="rId7" imgW="3593592" imgH="521208" progId="ChemDraw.Document.6.0">
                  <p:embed/>
                </p:oleObj>
              </mc:Choice>
              <mc:Fallback>
                <p:oleObj name="CS ChemDraw Drawing" r:id="rId7" imgW="3593592" imgH="521208" progId="ChemDraw.Document.6.0">
                  <p:embed/>
                  <p:pic>
                    <p:nvPicPr>
                      <p:cNvPr id="10245" name="Object 10">
                        <a:extLst>
                          <a:ext uri="{FF2B5EF4-FFF2-40B4-BE49-F238E27FC236}">
                            <a16:creationId xmlns:a16="http://schemas.microsoft.com/office/drawing/2014/main" id="{65127481-1A64-453C-AB81-86AB780CD8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" y="4772025"/>
                        <a:ext cx="3594100" cy="520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Овал 20">
            <a:extLst>
              <a:ext uri="{FF2B5EF4-FFF2-40B4-BE49-F238E27FC236}">
                <a16:creationId xmlns:a16="http://schemas.microsoft.com/office/drawing/2014/main" id="{A8F9F42A-41CD-4E1F-9A37-BCFD05733535}"/>
              </a:ext>
            </a:extLst>
          </p:cNvPr>
          <p:cNvSpPr/>
          <p:nvPr/>
        </p:nvSpPr>
        <p:spPr bwMode="auto">
          <a:xfrm>
            <a:off x="468313" y="1916113"/>
            <a:ext cx="431800" cy="433387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1</a:t>
            </a:r>
            <a:endParaRPr lang="ru-RU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50C9A7EC-F359-43B1-BB3A-E44A15417814}"/>
              </a:ext>
            </a:extLst>
          </p:cNvPr>
          <p:cNvSpPr/>
          <p:nvPr/>
        </p:nvSpPr>
        <p:spPr bwMode="auto">
          <a:xfrm>
            <a:off x="539750" y="5229225"/>
            <a:ext cx="431800" cy="431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2</a:t>
            </a:r>
            <a:endParaRPr lang="ru-RU" dirty="0"/>
          </a:p>
        </p:txBody>
      </p:sp>
      <p:sp>
        <p:nvSpPr>
          <p:cNvPr id="10248" name="TextBox 22">
            <a:extLst>
              <a:ext uri="{FF2B5EF4-FFF2-40B4-BE49-F238E27FC236}">
                <a16:creationId xmlns:a16="http://schemas.microsoft.com/office/drawing/2014/main" id="{79D750FC-CFB3-4665-82D1-C5DC71C5C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916113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Arial" panose="020B0604020202020204" pitchFamily="34" charset="0"/>
              </a:rPr>
              <a:t>a)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0249" name="TextBox 23">
            <a:extLst>
              <a:ext uri="{FF2B5EF4-FFF2-40B4-BE49-F238E27FC236}">
                <a16:creationId xmlns:a16="http://schemas.microsoft.com/office/drawing/2014/main" id="{2B738569-2C88-4D25-AF64-511E3B1D9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492500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б</a:t>
            </a:r>
            <a:r>
              <a:rPr lang="en-US" altLang="ru-RU" sz="1800">
                <a:latin typeface="Arial" panose="020B0604020202020204" pitchFamily="34" charset="0"/>
              </a:rPr>
              <a:t>)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0250" name="Rectangle 12">
            <a:extLst>
              <a:ext uri="{FF2B5EF4-FFF2-40B4-BE49-F238E27FC236}">
                <a16:creationId xmlns:a16="http://schemas.microsoft.com/office/drawing/2014/main" id="{06BD7B87-A1CD-49FF-96EA-FB0A89773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6238875"/>
            <a:ext cx="538162" cy="503238"/>
          </a:xfrm>
          <a:prstGeom prst="rect">
            <a:avLst/>
          </a:prstGeom>
          <a:noFill/>
          <a:ln w="127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3506229D-0EB3-4967-AA2B-CA387FAEF834}" type="slidenum">
              <a:rPr lang="ru-RU" altLang="ru-RU" b="1">
                <a:solidFill>
                  <a:srgbClr val="000066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388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DCB06EAB-7624-4DEF-B12B-DB9F14E47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33375"/>
            <a:ext cx="8496300" cy="1366838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6086" name="AutoShape 6">
            <a:extLst>
              <a:ext uri="{FF2B5EF4-FFF2-40B4-BE49-F238E27FC236}">
                <a16:creationId xmlns:a16="http://schemas.microsoft.com/office/drawing/2014/main" id="{650B1EC2-D125-4BFD-86B7-5CA119D29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060575"/>
            <a:ext cx="8497888" cy="4608513"/>
          </a:xfrm>
          <a:prstGeom prst="foldedCorner">
            <a:avLst>
              <a:gd name="adj" fmla="val 125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prstShdw prst="shdw17" dist="17961" dir="2700000">
              <a:srgbClr val="4D00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20484" name="Object 7">
            <a:extLst>
              <a:ext uri="{FF2B5EF4-FFF2-40B4-BE49-F238E27FC236}">
                <a16:creationId xmlns:a16="http://schemas.microsoft.com/office/drawing/2014/main" id="{7C4764F2-33CA-4E59-8034-B42E4103B169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474663" y="260350"/>
          <a:ext cx="8215312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94" name="CS ChemDraw Drawing" r:id="rId3" imgW="5250180" imgH="441960" progId="ChemDraw.Document.6.0">
                  <p:embed/>
                </p:oleObj>
              </mc:Choice>
              <mc:Fallback>
                <p:oleObj name="CS ChemDraw Drawing" r:id="rId3" imgW="5250180" imgH="441960" progId="ChemDraw.Document.6.0">
                  <p:embed/>
                  <p:pic>
                    <p:nvPicPr>
                      <p:cNvPr id="20484" name="Object 7">
                        <a:extLst>
                          <a:ext uri="{FF2B5EF4-FFF2-40B4-BE49-F238E27FC236}">
                            <a16:creationId xmlns:a16="http://schemas.microsoft.com/office/drawing/2014/main" id="{7C4764F2-33CA-4E59-8034-B42E4103B1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3" y="260350"/>
                        <a:ext cx="8215312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7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rgbClr val="800000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4D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9">
            <a:extLst>
              <a:ext uri="{FF2B5EF4-FFF2-40B4-BE49-F238E27FC236}">
                <a16:creationId xmlns:a16="http://schemas.microsoft.com/office/drawing/2014/main" id="{D9D52DD2-6DE1-42C8-801A-F9C67A129F73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1771650" y="981075"/>
          <a:ext cx="538480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95" name="CS ChemDraw Drawing" r:id="rId5" imgW="3220212" imgH="373380" progId="ChemDraw.Document.6.0">
                  <p:embed/>
                </p:oleObj>
              </mc:Choice>
              <mc:Fallback>
                <p:oleObj name="CS ChemDraw Drawing" r:id="rId5" imgW="3220212" imgH="373380" progId="ChemDraw.Document.6.0">
                  <p:embed/>
                  <p:pic>
                    <p:nvPicPr>
                      <p:cNvPr id="20485" name="Object 9">
                        <a:extLst>
                          <a:ext uri="{FF2B5EF4-FFF2-40B4-BE49-F238E27FC236}">
                            <a16:creationId xmlns:a16="http://schemas.microsoft.com/office/drawing/2014/main" id="{D9D52DD2-6DE1-42C8-801A-F9C67A129F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981075"/>
                        <a:ext cx="5384800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7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rgbClr val="800000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4D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5" name="Object 15">
            <a:extLst>
              <a:ext uri="{FF2B5EF4-FFF2-40B4-BE49-F238E27FC236}">
                <a16:creationId xmlns:a16="http://schemas.microsoft.com/office/drawing/2014/main" id="{7CE087D1-13C9-4C1F-8123-C8318AAE715A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1576388" y="3068638"/>
          <a:ext cx="54006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96" name="CS ChemDraw Drawing" r:id="rId7" imgW="3435096" imgH="274320" progId="ChemDraw.Document.6.0">
                  <p:embed/>
                </p:oleObj>
              </mc:Choice>
              <mc:Fallback>
                <p:oleObj name="CS ChemDraw Drawing" r:id="rId7" imgW="3435096" imgH="274320" progId="ChemDraw.Document.6.0">
                  <p:embed/>
                  <p:pic>
                    <p:nvPicPr>
                      <p:cNvPr id="46095" name="Object 15">
                        <a:extLst>
                          <a:ext uri="{FF2B5EF4-FFF2-40B4-BE49-F238E27FC236}">
                            <a16:creationId xmlns:a16="http://schemas.microsoft.com/office/drawing/2014/main" id="{7CE087D1-13C9-4C1F-8123-C8318AAE71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3068638"/>
                        <a:ext cx="54006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7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rgbClr val="800000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4D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8" name="Object 18">
            <a:extLst>
              <a:ext uri="{FF2B5EF4-FFF2-40B4-BE49-F238E27FC236}">
                <a16:creationId xmlns:a16="http://schemas.microsoft.com/office/drawing/2014/main" id="{858A30C0-EF92-42B2-BA36-8A6B66051F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7813" y="3573463"/>
          <a:ext cx="36004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97" name="CS ChemDraw Drawing" r:id="rId9" imgW="2285239" imgH="374280" progId="ChemDraw.Document.6.0">
                  <p:embed/>
                </p:oleObj>
              </mc:Choice>
              <mc:Fallback>
                <p:oleObj name="CS ChemDraw Drawing" r:id="rId9" imgW="2285239" imgH="374280" progId="ChemDraw.Document.6.0">
                  <p:embed/>
                  <p:pic>
                    <p:nvPicPr>
                      <p:cNvPr id="46098" name="Object 18">
                        <a:extLst>
                          <a:ext uri="{FF2B5EF4-FFF2-40B4-BE49-F238E27FC236}">
                            <a16:creationId xmlns:a16="http://schemas.microsoft.com/office/drawing/2014/main" id="{858A30C0-EF92-42B2-BA36-8A6B66051F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573463"/>
                        <a:ext cx="360045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7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8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4D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9" name="Object 19">
            <a:extLst>
              <a:ext uri="{FF2B5EF4-FFF2-40B4-BE49-F238E27FC236}">
                <a16:creationId xmlns:a16="http://schemas.microsoft.com/office/drawing/2014/main" id="{C5AACD2D-FF74-48C7-8275-BD4E46EC0E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7813" y="4365625"/>
          <a:ext cx="489585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98" name="CS ChemDraw Drawing" r:id="rId11" imgW="3188208" imgH="344424" progId="ChemDraw.Document.6.0">
                  <p:embed/>
                </p:oleObj>
              </mc:Choice>
              <mc:Fallback>
                <p:oleObj name="CS ChemDraw Drawing" r:id="rId11" imgW="3188208" imgH="344424" progId="ChemDraw.Document.6.0">
                  <p:embed/>
                  <p:pic>
                    <p:nvPicPr>
                      <p:cNvPr id="46099" name="Object 19">
                        <a:extLst>
                          <a:ext uri="{FF2B5EF4-FFF2-40B4-BE49-F238E27FC236}">
                            <a16:creationId xmlns:a16="http://schemas.microsoft.com/office/drawing/2014/main" id="{C5AACD2D-FF74-48C7-8275-BD4E46EC0E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365625"/>
                        <a:ext cx="489585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7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8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4D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00" name="Object 20">
            <a:extLst>
              <a:ext uri="{FF2B5EF4-FFF2-40B4-BE49-F238E27FC236}">
                <a16:creationId xmlns:a16="http://schemas.microsoft.com/office/drawing/2014/main" id="{B3C8A826-C522-45F8-B801-98A6B1C16A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375" y="5229225"/>
          <a:ext cx="4919663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99" name="CS ChemDraw Drawing" r:id="rId13" imgW="3198110" imgH="374003" progId="ChemDraw.Document.6.0">
                  <p:embed/>
                </p:oleObj>
              </mc:Choice>
              <mc:Fallback>
                <p:oleObj name="CS ChemDraw Drawing" r:id="rId13" imgW="3198110" imgH="374003" progId="ChemDraw.Document.6.0">
                  <p:embed/>
                  <p:pic>
                    <p:nvPicPr>
                      <p:cNvPr id="46100" name="Object 20">
                        <a:extLst>
                          <a:ext uri="{FF2B5EF4-FFF2-40B4-BE49-F238E27FC236}">
                            <a16:creationId xmlns:a16="http://schemas.microsoft.com/office/drawing/2014/main" id="{B3C8A826-C522-45F8-B801-98A6B1C16A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5229225"/>
                        <a:ext cx="4919663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7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8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4D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01" name="Object 21">
            <a:extLst>
              <a:ext uri="{FF2B5EF4-FFF2-40B4-BE49-F238E27FC236}">
                <a16:creationId xmlns:a16="http://schemas.microsoft.com/office/drawing/2014/main" id="{A74786A8-285D-4DFD-9029-25D17982B0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2275" y="6021388"/>
          <a:ext cx="62436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00" name="CS ChemDraw Drawing" r:id="rId15" imgW="3880475" imgH="230508" progId="ChemDraw.Document.6.0">
                  <p:embed/>
                </p:oleObj>
              </mc:Choice>
              <mc:Fallback>
                <p:oleObj name="CS ChemDraw Drawing" r:id="rId15" imgW="3880475" imgH="230508" progId="ChemDraw.Document.6.0">
                  <p:embed/>
                  <p:pic>
                    <p:nvPicPr>
                      <p:cNvPr id="46101" name="Object 21">
                        <a:extLst>
                          <a:ext uri="{FF2B5EF4-FFF2-40B4-BE49-F238E27FC236}">
                            <a16:creationId xmlns:a16="http://schemas.microsoft.com/office/drawing/2014/main" id="{A74786A8-285D-4DFD-9029-25D17982B0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6021388"/>
                        <a:ext cx="624363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7D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8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4D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2" name="Oval 8">
            <a:extLst>
              <a:ext uri="{FF2B5EF4-FFF2-40B4-BE49-F238E27FC236}">
                <a16:creationId xmlns:a16="http://schemas.microsoft.com/office/drawing/2014/main" id="{BFF47D62-F962-49B1-881D-2755A40F9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276475"/>
            <a:ext cx="360362" cy="393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6103" name="Oval 8">
            <a:extLst>
              <a:ext uri="{FF2B5EF4-FFF2-40B4-BE49-F238E27FC236}">
                <a16:creationId xmlns:a16="http://schemas.microsoft.com/office/drawing/2014/main" id="{CA9A7261-6F40-48E5-AF58-CF14764DA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997200"/>
            <a:ext cx="360362" cy="3937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6104" name="Oval 8">
            <a:extLst>
              <a:ext uri="{FF2B5EF4-FFF2-40B4-BE49-F238E27FC236}">
                <a16:creationId xmlns:a16="http://schemas.microsoft.com/office/drawing/2014/main" id="{20A05145-A71C-4022-AA69-16E337AA8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716338"/>
            <a:ext cx="360362" cy="393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6105" name="Oval 8">
            <a:extLst>
              <a:ext uri="{FF2B5EF4-FFF2-40B4-BE49-F238E27FC236}">
                <a16:creationId xmlns:a16="http://schemas.microsoft.com/office/drawing/2014/main" id="{B2018C67-666F-4EDD-BB13-E32CCD511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508500"/>
            <a:ext cx="360362" cy="393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6106" name="Oval 8">
            <a:extLst>
              <a:ext uri="{FF2B5EF4-FFF2-40B4-BE49-F238E27FC236}">
                <a16:creationId xmlns:a16="http://schemas.microsoft.com/office/drawing/2014/main" id="{653797F9-A8B8-4FE5-B3D6-3E87285E2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373688"/>
            <a:ext cx="360362" cy="393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</a:rPr>
              <a:t>5</a:t>
            </a:r>
          </a:p>
        </p:txBody>
      </p:sp>
      <p:graphicFrame>
        <p:nvGraphicFramePr>
          <p:cNvPr id="46108" name="Object 28">
            <a:extLst>
              <a:ext uri="{FF2B5EF4-FFF2-40B4-BE49-F238E27FC236}">
                <a16:creationId xmlns:a16="http://schemas.microsoft.com/office/drawing/2014/main" id="{4709F2CF-9CB6-4497-9AE9-B3EA837339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235438"/>
              </p:ext>
            </p:extLst>
          </p:nvPr>
        </p:nvGraphicFramePr>
        <p:xfrm>
          <a:off x="1547813" y="2133600"/>
          <a:ext cx="4824412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01" name="CS ChemDraw Drawing" r:id="rId17" imgW="2947076" imgH="401667" progId="ChemDraw.Document.6.0">
                  <p:embed/>
                </p:oleObj>
              </mc:Choice>
              <mc:Fallback>
                <p:oleObj name="CS ChemDraw Drawing" r:id="rId17" imgW="2947076" imgH="401667" progId="ChemDraw.Document.6.0">
                  <p:embed/>
                  <p:pic>
                    <p:nvPicPr>
                      <p:cNvPr id="46108" name="Object 28">
                        <a:extLst>
                          <a:ext uri="{FF2B5EF4-FFF2-40B4-BE49-F238E27FC236}">
                            <a16:creationId xmlns:a16="http://schemas.microsoft.com/office/drawing/2014/main" id="{4709F2CF-9CB6-4497-9AE9-B3EA837339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133600"/>
                        <a:ext cx="4824412" cy="6556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3">
            <a:extLst>
              <a:ext uri="{FF2B5EF4-FFF2-40B4-BE49-F238E27FC236}">
                <a16:creationId xmlns:a16="http://schemas.microsoft.com/office/drawing/2014/main" id="{9A5529B6-0333-4287-BF73-B1FB76F917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8463" y="1919288"/>
          <a:ext cx="84232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98" name="CS ChemDraw Drawing" r:id="rId3" imgW="5657088" imgH="629412" progId="ChemDraw.Document.6.0">
                  <p:embed/>
                </p:oleObj>
              </mc:Choice>
              <mc:Fallback>
                <p:oleObj name="CS ChemDraw Drawing" r:id="rId3" imgW="5657088" imgH="629412" progId="ChemDraw.Document.6.0">
                  <p:embed/>
                  <p:pic>
                    <p:nvPicPr>
                      <p:cNvPr id="11266" name="Object 3">
                        <a:extLst>
                          <a:ext uri="{FF2B5EF4-FFF2-40B4-BE49-F238E27FC236}">
                            <a16:creationId xmlns:a16="http://schemas.microsoft.com/office/drawing/2014/main" id="{9A5529B6-0333-4287-BF73-B1FB76F917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1919288"/>
                        <a:ext cx="8423275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2F4D7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4">
            <a:extLst>
              <a:ext uri="{FF2B5EF4-FFF2-40B4-BE49-F238E27FC236}">
                <a16:creationId xmlns:a16="http://schemas.microsoft.com/office/drawing/2014/main" id="{8E0C4952-E8A0-41C9-B34E-8449B5207C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1475" y="3146425"/>
          <a:ext cx="5713413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99" name="CS ChemDraw Drawing" r:id="rId5" imgW="3692652" imgH="649224" progId="ChemDraw.Document.6.0">
                  <p:embed/>
                </p:oleObj>
              </mc:Choice>
              <mc:Fallback>
                <p:oleObj name="CS ChemDraw Drawing" r:id="rId5" imgW="3692652" imgH="649224" progId="ChemDraw.Document.6.0">
                  <p:embed/>
                  <p:pic>
                    <p:nvPicPr>
                      <p:cNvPr id="11267" name="Object 4">
                        <a:extLst>
                          <a:ext uri="{FF2B5EF4-FFF2-40B4-BE49-F238E27FC236}">
                            <a16:creationId xmlns:a16="http://schemas.microsoft.com/office/drawing/2014/main" id="{8E0C4952-E8A0-41C9-B34E-8449B5207C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3146425"/>
                        <a:ext cx="5713413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2F4D7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5">
            <a:extLst>
              <a:ext uri="{FF2B5EF4-FFF2-40B4-BE49-F238E27FC236}">
                <a16:creationId xmlns:a16="http://schemas.microsoft.com/office/drawing/2014/main" id="{69FBA197-9C4C-4408-B586-8CF84A4C15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4508500"/>
          <a:ext cx="8353425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00" name="CS ChemDraw Drawing" r:id="rId7" imgW="5948172" imgH="655320" progId="ChemDraw.Document.6.0">
                  <p:embed/>
                </p:oleObj>
              </mc:Choice>
              <mc:Fallback>
                <p:oleObj name="CS ChemDraw Drawing" r:id="rId7" imgW="5948172" imgH="655320" progId="ChemDraw.Document.6.0">
                  <p:embed/>
                  <p:pic>
                    <p:nvPicPr>
                      <p:cNvPr id="11268" name="Object 5">
                        <a:extLst>
                          <a:ext uri="{FF2B5EF4-FFF2-40B4-BE49-F238E27FC236}">
                            <a16:creationId xmlns:a16="http://schemas.microsoft.com/office/drawing/2014/main" id="{69FBA197-9C4C-4408-B586-8CF84A4C15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508500"/>
                        <a:ext cx="8353425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2F4D7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8">
            <a:extLst>
              <a:ext uri="{FF2B5EF4-FFF2-40B4-BE49-F238E27FC236}">
                <a16:creationId xmlns:a16="http://schemas.microsoft.com/office/drawing/2014/main" id="{970C7DBB-E594-4470-96F5-3B6C0228AA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549275"/>
          <a:ext cx="831532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01" name="CS ChemDraw Drawing" r:id="rId9" imgW="5797296" imgH="652272" progId="ChemDraw.Document.6.0">
                  <p:embed/>
                </p:oleObj>
              </mc:Choice>
              <mc:Fallback>
                <p:oleObj name="CS ChemDraw Drawing" r:id="rId9" imgW="5797296" imgH="652272" progId="ChemDraw.Document.6.0">
                  <p:embed/>
                  <p:pic>
                    <p:nvPicPr>
                      <p:cNvPr id="11270" name="Object 8">
                        <a:extLst>
                          <a:ext uri="{FF2B5EF4-FFF2-40B4-BE49-F238E27FC236}">
                            <a16:creationId xmlns:a16="http://schemas.microsoft.com/office/drawing/2014/main" id="{970C7DBB-E594-4470-96F5-3B6C0228AA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49275"/>
                        <a:ext cx="8315325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2F4D7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Овал 13">
            <a:extLst>
              <a:ext uri="{FF2B5EF4-FFF2-40B4-BE49-F238E27FC236}">
                <a16:creationId xmlns:a16="http://schemas.microsoft.com/office/drawing/2014/main" id="{3E2338B4-3CF9-4A9D-9DEC-B0B63796CD7D}"/>
              </a:ext>
            </a:extLst>
          </p:cNvPr>
          <p:cNvSpPr/>
          <p:nvPr/>
        </p:nvSpPr>
        <p:spPr bwMode="auto">
          <a:xfrm>
            <a:off x="468313" y="333375"/>
            <a:ext cx="431800" cy="431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dirty="0">
                <a:solidFill>
                  <a:srgbClr val="C00000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323528" y="332656"/>
            <a:ext cx="8571235" cy="11525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295" name="TextBox 10"/>
          <p:cNvSpPr txBox="1">
            <a:spLocks noChangeArrowheads="1"/>
          </p:cNvSpPr>
          <p:nvPr/>
        </p:nvSpPr>
        <p:spPr bwMode="auto">
          <a:xfrm>
            <a:off x="3724723" y="702479"/>
            <a:ext cx="5000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X</a:t>
            </a:r>
            <a:endParaRPr lang="ru-RU" sz="2400" dirty="0"/>
          </a:p>
        </p:txBody>
      </p:sp>
      <p:cxnSp>
        <p:nvCxnSpPr>
          <p:cNvPr id="12" name="Прямая со стрелкой 11"/>
          <p:cNvCxnSpPr>
            <a:stCxn id="12295" idx="3"/>
            <a:endCxn id="12298" idx="1"/>
          </p:cNvCxnSpPr>
          <p:nvPr/>
        </p:nvCxnSpPr>
        <p:spPr bwMode="auto">
          <a:xfrm>
            <a:off x="4224786" y="932667"/>
            <a:ext cx="809625" cy="115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298" name="TextBox 14"/>
          <p:cNvSpPr txBox="1">
            <a:spLocks noChangeArrowheads="1"/>
          </p:cNvSpPr>
          <p:nvPr/>
        </p:nvSpPr>
        <p:spPr bwMode="auto">
          <a:xfrm>
            <a:off x="5034411" y="703632"/>
            <a:ext cx="5000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Y</a:t>
            </a:r>
            <a:endParaRPr lang="ru-RU" sz="2400" dirty="0"/>
          </a:p>
        </p:txBody>
      </p:sp>
      <p:cxnSp>
        <p:nvCxnSpPr>
          <p:cNvPr id="18" name="Прямая со стрелкой 17"/>
          <p:cNvCxnSpPr>
            <a:stCxn id="12298" idx="3"/>
          </p:cNvCxnSpPr>
          <p:nvPr/>
        </p:nvCxnSpPr>
        <p:spPr bwMode="auto">
          <a:xfrm flipV="1">
            <a:off x="5534474" y="923902"/>
            <a:ext cx="758032" cy="991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AutoShape 5"/>
          <p:cNvSpPr>
            <a:spLocks noChangeArrowheads="1"/>
          </p:cNvSpPr>
          <p:nvPr/>
        </p:nvSpPr>
        <p:spPr bwMode="auto">
          <a:xfrm>
            <a:off x="323528" y="2852738"/>
            <a:ext cx="8571235" cy="31685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>
            <a:prstShdw prst="shdw17" dist="17961" dir="2700000">
              <a:srgbClr val="4D0000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Oval 8"/>
          <p:cNvSpPr>
            <a:spLocks noChangeArrowheads="1"/>
          </p:cNvSpPr>
          <p:nvPr/>
        </p:nvSpPr>
        <p:spPr bwMode="auto">
          <a:xfrm>
            <a:off x="467544" y="3103845"/>
            <a:ext cx="360363" cy="393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/>
              <a:t>1</a:t>
            </a:r>
          </a:p>
        </p:txBody>
      </p:sp>
      <p:sp>
        <p:nvSpPr>
          <p:cNvPr id="49" name="Oval 8"/>
          <p:cNvSpPr>
            <a:spLocks noChangeArrowheads="1"/>
          </p:cNvSpPr>
          <p:nvPr/>
        </p:nvSpPr>
        <p:spPr bwMode="auto">
          <a:xfrm>
            <a:off x="548864" y="5301208"/>
            <a:ext cx="360363" cy="3905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3</a:t>
            </a:r>
            <a:endParaRPr lang="ru-RU" sz="2000" dirty="0"/>
          </a:p>
        </p:txBody>
      </p:sp>
      <p:sp>
        <p:nvSpPr>
          <p:cNvPr id="50" name="Oval 8"/>
          <p:cNvSpPr>
            <a:spLocks noChangeArrowheads="1"/>
          </p:cNvSpPr>
          <p:nvPr/>
        </p:nvSpPr>
        <p:spPr bwMode="auto">
          <a:xfrm>
            <a:off x="548865" y="4259436"/>
            <a:ext cx="360363" cy="3937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2</a:t>
            </a:r>
            <a:endParaRPr lang="ru-RU" sz="2000" dirty="0"/>
          </a:p>
        </p:txBody>
      </p:sp>
      <p:sp>
        <p:nvSpPr>
          <p:cNvPr id="12321" name="Oval 8"/>
          <p:cNvSpPr>
            <a:spLocks noChangeArrowheads="1"/>
          </p:cNvSpPr>
          <p:nvPr/>
        </p:nvSpPr>
        <p:spPr bwMode="auto">
          <a:xfrm>
            <a:off x="2976620" y="558081"/>
            <a:ext cx="246063" cy="2571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/>
              <a:t>1</a:t>
            </a:r>
          </a:p>
        </p:txBody>
      </p:sp>
      <p:sp>
        <p:nvSpPr>
          <p:cNvPr id="12322" name="Oval 8"/>
          <p:cNvSpPr>
            <a:spLocks noChangeArrowheads="1"/>
          </p:cNvSpPr>
          <p:nvPr/>
        </p:nvSpPr>
        <p:spPr bwMode="auto">
          <a:xfrm>
            <a:off x="4224786" y="547164"/>
            <a:ext cx="246063" cy="2571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/>
              <a:t>2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539552" y="743318"/>
          <a:ext cx="2179344" cy="359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07" name="CS ChemDraw Drawing" r:id="rId3" imgW="1243584" imgH="205740" progId="">
                  <p:embed/>
                </p:oleObj>
              </mc:Choice>
              <mc:Fallback>
                <p:oleObj name="CS ChemDraw Drawing" r:id="rId3" imgW="1243584" imgH="205740" progId="">
                  <p:embed/>
                  <p:pic>
                    <p:nvPicPr>
                      <p:cNvPr id="2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743318"/>
                        <a:ext cx="2179344" cy="359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5756279" y="547163"/>
            <a:ext cx="246062" cy="2571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/>
              <a:t>3</a:t>
            </a:r>
          </a:p>
        </p:txBody>
      </p:sp>
      <p:cxnSp>
        <p:nvCxnSpPr>
          <p:cNvPr id="37" name="Прямая со стрелкой 36"/>
          <p:cNvCxnSpPr>
            <a:endCxn id="12295" idx="1"/>
          </p:cNvCxnSpPr>
          <p:nvPr/>
        </p:nvCxnSpPr>
        <p:spPr bwMode="auto">
          <a:xfrm>
            <a:off x="2835402" y="932667"/>
            <a:ext cx="889321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6495243" y="759843"/>
          <a:ext cx="1927524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08" name="CS ChemDraw Drawing" r:id="rId5" imgW="1080516" imgH="205740" progId="">
                  <p:embed/>
                </p:oleObj>
              </mc:Choice>
              <mc:Fallback>
                <p:oleObj name="CS ChemDraw Drawing" r:id="rId5" imgW="1080516" imgH="205740" progId="">
                  <p:embed/>
                  <p:pic>
                    <p:nvPicPr>
                      <p:cNvPr id="20" name="Объект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5243" y="759843"/>
                        <a:ext cx="1927524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899592" y="2898453"/>
          <a:ext cx="7772402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09" name="CS ChemDraw Drawing" r:id="rId7" imgW="5366004" imgH="623316" progId="">
                  <p:embed/>
                </p:oleObj>
              </mc:Choice>
              <mc:Fallback>
                <p:oleObj name="CS ChemDraw Drawing" r:id="rId7" imgW="5366004" imgH="623316" progId="">
                  <p:embed/>
                  <p:pic>
                    <p:nvPicPr>
                      <p:cNvPr id="23" name="Объект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898453"/>
                        <a:ext cx="7772402" cy="890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3419872" y="298720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(</a:t>
            </a:r>
            <a:r>
              <a:rPr lang="ru-RU" sz="1400" dirty="0" err="1"/>
              <a:t>водн</a:t>
            </a:r>
            <a:r>
              <a:rPr lang="ru-RU" sz="1400" dirty="0"/>
              <a:t>.)</a:t>
            </a:r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1229365" y="4152230"/>
          <a:ext cx="4900065" cy="716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10" name="CS ChemDraw Drawing" r:id="rId9" imgW="3742944" imgH="548640" progId="">
                  <p:embed/>
                </p:oleObj>
              </mc:Choice>
              <mc:Fallback>
                <p:oleObj name="CS ChemDraw Drawing" r:id="rId9" imgW="3742944" imgH="548640" progId="">
                  <p:embed/>
                  <p:pic>
                    <p:nvPicPr>
                      <p:cNvPr id="24" name="Объект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9365" y="4152230"/>
                        <a:ext cx="4900065" cy="7169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/>
        </p:nvGraphicFramePr>
        <p:xfrm>
          <a:off x="1259632" y="5233120"/>
          <a:ext cx="4738130" cy="572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11" name="CS ChemDraw Drawing" r:id="rId11" imgW="3499200" imgH="416880" progId="ChemDraw.Document.6.0">
                  <p:embed/>
                </p:oleObj>
              </mc:Choice>
              <mc:Fallback>
                <p:oleObj name="CS ChemDraw Drawing" r:id="rId11" imgW="3499200" imgH="416880" progId="ChemDraw.Document.6.0">
                  <p:embed/>
                  <p:pic>
                    <p:nvPicPr>
                      <p:cNvPr id="25" name="Объект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5233120"/>
                        <a:ext cx="4738130" cy="5721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10"/>
          <p:cNvSpPr txBox="1">
            <a:spLocks noChangeArrowheads="1"/>
          </p:cNvSpPr>
          <p:nvPr/>
        </p:nvSpPr>
        <p:spPr bwMode="auto">
          <a:xfrm>
            <a:off x="3724722" y="1797074"/>
            <a:ext cx="13096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X</a:t>
            </a:r>
            <a:r>
              <a:rPr lang="en-US" sz="3200" dirty="0">
                <a:solidFill>
                  <a:srgbClr val="C00000"/>
                </a:solidFill>
              </a:rPr>
              <a:t>    </a:t>
            </a:r>
            <a:r>
              <a:rPr lang="ru-RU" sz="3200" dirty="0"/>
              <a:t>и</a:t>
            </a:r>
          </a:p>
        </p:txBody>
      </p:sp>
      <p:sp>
        <p:nvSpPr>
          <p:cNvPr id="63" name="TextBox 14"/>
          <p:cNvSpPr txBox="1">
            <a:spLocks noChangeArrowheads="1"/>
          </p:cNvSpPr>
          <p:nvPr/>
        </p:nvSpPr>
        <p:spPr bwMode="auto">
          <a:xfrm>
            <a:off x="5034410" y="1798227"/>
            <a:ext cx="500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Y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8" y="1628800"/>
            <a:ext cx="759937" cy="937797"/>
          </a:xfrm>
          <a:prstGeom prst="rect">
            <a:avLst/>
          </a:prstGeom>
          <a:noFill/>
          <a:ln w="19050" algn="ctr">
            <a:solidFill>
              <a:srgbClr val="FF6600"/>
            </a:solidFill>
            <a:miter lim="800000"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10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9" grpId="0" animBg="1"/>
      <p:bldP spid="50" grpId="0" animBg="1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214282" y="357166"/>
            <a:ext cx="8786874" cy="30956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39939" name="Группа 57"/>
          <p:cNvGrpSpPr>
            <a:grpSpLocks/>
          </p:cNvGrpSpPr>
          <p:nvPr/>
        </p:nvGrpSpPr>
        <p:grpSpPr bwMode="auto">
          <a:xfrm>
            <a:off x="571500" y="428604"/>
            <a:ext cx="8572532" cy="1787546"/>
            <a:chOff x="537819" y="594857"/>
            <a:chExt cx="7226482" cy="1787630"/>
          </a:xfrm>
        </p:grpSpPr>
        <p:sp>
          <p:nvSpPr>
            <p:cNvPr id="39984" name="TextBox 1"/>
            <p:cNvSpPr txBox="1">
              <a:spLocks noChangeArrowheads="1"/>
            </p:cNvSpPr>
            <p:nvPr/>
          </p:nvSpPr>
          <p:spPr bwMode="auto">
            <a:xfrm>
              <a:off x="537819" y="714356"/>
              <a:ext cx="10839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/>
                <a:t>С</a:t>
              </a:r>
              <a:r>
                <a:rPr lang="en-US" sz="2400" baseline="-25000"/>
                <a:t>2</a:t>
              </a:r>
              <a:r>
                <a:rPr lang="en-US" sz="2400"/>
                <a:t>H</a:t>
              </a:r>
              <a:r>
                <a:rPr lang="en-US" sz="2400" baseline="-25000"/>
                <a:t>4</a:t>
              </a:r>
              <a:r>
                <a:rPr lang="en-US" sz="2400"/>
                <a:t>Cl</a:t>
              </a:r>
              <a:r>
                <a:rPr lang="en-US" sz="2400" baseline="-25000"/>
                <a:t>2</a:t>
              </a:r>
              <a:endParaRPr lang="ru-RU" sz="2400" baseline="-25000"/>
            </a:p>
          </p:txBody>
        </p:sp>
        <p:cxnSp>
          <p:nvCxnSpPr>
            <p:cNvPr id="5" name="Прямая со стрелкой 4"/>
            <p:cNvCxnSpPr>
              <a:stCxn id="39984" idx="3"/>
            </p:cNvCxnSpPr>
            <p:nvPr/>
          </p:nvCxnSpPr>
          <p:spPr bwMode="auto">
            <a:xfrm>
              <a:off x="1621787" y="945189"/>
              <a:ext cx="662414" cy="687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986" name="TextBox 5"/>
            <p:cNvSpPr txBox="1">
              <a:spLocks noChangeArrowheads="1"/>
            </p:cNvSpPr>
            <p:nvPr/>
          </p:nvSpPr>
          <p:spPr bwMode="auto">
            <a:xfrm>
              <a:off x="2284201" y="737740"/>
              <a:ext cx="50006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/>
                <a:t>X</a:t>
              </a:r>
              <a:r>
                <a:rPr lang="en-US" sz="2400" baseline="-25000" dirty="0"/>
                <a:t>1</a:t>
              </a:r>
              <a:endParaRPr lang="ru-RU" sz="2400" dirty="0"/>
            </a:p>
          </p:txBody>
        </p:sp>
        <p:cxnSp>
          <p:nvCxnSpPr>
            <p:cNvPr id="7" name="Прямая со стрелкой 6"/>
            <p:cNvCxnSpPr>
              <a:stCxn id="39986" idx="3"/>
            </p:cNvCxnSpPr>
            <p:nvPr/>
          </p:nvCxnSpPr>
          <p:spPr bwMode="auto">
            <a:xfrm flipV="1">
              <a:off x="2784267" y="952064"/>
              <a:ext cx="945235" cy="16509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988" name="TextBox 7"/>
            <p:cNvSpPr txBox="1">
              <a:spLocks noChangeArrowheads="1"/>
            </p:cNvSpPr>
            <p:nvPr/>
          </p:nvSpPr>
          <p:spPr bwMode="auto">
            <a:xfrm>
              <a:off x="5852596" y="1704798"/>
              <a:ext cx="30350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t</a:t>
              </a:r>
              <a:r>
                <a:rPr lang="en-US" baseline="30000"/>
                <a:t>0</a:t>
              </a:r>
              <a:endParaRPr lang="ru-RU"/>
            </a:p>
          </p:txBody>
        </p:sp>
        <p:sp>
          <p:nvSpPr>
            <p:cNvPr id="39989" name="Oval 8"/>
            <p:cNvSpPr>
              <a:spLocks noChangeArrowheads="1"/>
            </p:cNvSpPr>
            <p:nvPr/>
          </p:nvSpPr>
          <p:spPr bwMode="auto">
            <a:xfrm>
              <a:off x="1928794" y="1000108"/>
              <a:ext cx="246035" cy="25716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 dirty="0"/>
                <a:t>1</a:t>
              </a:r>
            </a:p>
          </p:txBody>
        </p:sp>
        <p:sp>
          <p:nvSpPr>
            <p:cNvPr id="39990" name="TextBox 13"/>
            <p:cNvSpPr txBox="1">
              <a:spLocks noChangeArrowheads="1"/>
            </p:cNvSpPr>
            <p:nvPr/>
          </p:nvSpPr>
          <p:spPr bwMode="auto">
            <a:xfrm>
              <a:off x="3849944" y="737740"/>
              <a:ext cx="50006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/>
                <a:t>X</a:t>
              </a:r>
              <a:r>
                <a:rPr lang="ru-RU" sz="2400" baseline="-25000" dirty="0"/>
                <a:t>2</a:t>
              </a:r>
              <a:endParaRPr lang="ru-RU" sz="2400" dirty="0"/>
            </a:p>
          </p:txBody>
        </p:sp>
        <p:cxnSp>
          <p:nvCxnSpPr>
            <p:cNvPr id="17" name="Прямая со стрелкой 16"/>
            <p:cNvCxnSpPr/>
            <p:nvPr/>
          </p:nvCxnSpPr>
          <p:spPr bwMode="auto">
            <a:xfrm>
              <a:off x="4271490" y="952064"/>
              <a:ext cx="481772" cy="687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992" name="TextBox 18"/>
            <p:cNvSpPr txBox="1">
              <a:spLocks noChangeArrowheads="1"/>
            </p:cNvSpPr>
            <p:nvPr/>
          </p:nvSpPr>
          <p:spPr bwMode="auto">
            <a:xfrm>
              <a:off x="4753257" y="737740"/>
              <a:ext cx="481775" cy="461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400" dirty="0"/>
                <a:t>Х</a:t>
              </a:r>
              <a:r>
                <a:rPr lang="en-US" sz="2400" baseline="-25000" dirty="0"/>
                <a:t>3</a:t>
              </a:r>
              <a:endParaRPr lang="ru-RU" sz="2400" dirty="0"/>
            </a:p>
          </p:txBody>
        </p:sp>
        <p:cxnSp>
          <p:nvCxnSpPr>
            <p:cNvPr id="24" name="Прямая со стрелкой 23"/>
            <p:cNvCxnSpPr/>
            <p:nvPr/>
          </p:nvCxnSpPr>
          <p:spPr bwMode="auto">
            <a:xfrm flipV="1">
              <a:off x="6027952" y="935306"/>
              <a:ext cx="592152" cy="1676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994" name="TextBox 27"/>
            <p:cNvSpPr txBox="1">
              <a:spLocks noChangeArrowheads="1"/>
            </p:cNvSpPr>
            <p:nvPr/>
          </p:nvSpPr>
          <p:spPr bwMode="auto">
            <a:xfrm>
              <a:off x="6730517" y="642918"/>
              <a:ext cx="103378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dirty="0"/>
                <a:t>Продукты на аноде</a:t>
              </a:r>
            </a:p>
          </p:txBody>
        </p:sp>
        <p:sp>
          <p:nvSpPr>
            <p:cNvPr id="39995" name="TextBox 29"/>
            <p:cNvSpPr txBox="1">
              <a:spLocks noChangeArrowheads="1"/>
            </p:cNvSpPr>
            <p:nvPr/>
          </p:nvSpPr>
          <p:spPr bwMode="auto">
            <a:xfrm>
              <a:off x="5897454" y="594857"/>
              <a:ext cx="1083976" cy="307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/>
                <a:t>H</a:t>
              </a:r>
              <a:r>
                <a:rPr lang="en-US" sz="1400" baseline="-25000" dirty="0"/>
                <a:t>2</a:t>
              </a:r>
              <a:r>
                <a:rPr lang="en-US" sz="1400" dirty="0"/>
                <a:t>O, </a:t>
              </a:r>
              <a:r>
                <a:rPr lang="ru-RU" sz="1400" dirty="0" err="1"/>
                <a:t>эл.ток</a:t>
              </a:r>
              <a:endParaRPr lang="ru-RU" sz="1400" dirty="0"/>
            </a:p>
          </p:txBody>
        </p:sp>
        <p:cxnSp>
          <p:nvCxnSpPr>
            <p:cNvPr id="32" name="Прямая со стрелкой 31"/>
            <p:cNvCxnSpPr/>
            <p:nvPr/>
          </p:nvCxnSpPr>
          <p:spPr bwMode="auto">
            <a:xfrm rot="5400000">
              <a:off x="2408772" y="1571237"/>
              <a:ext cx="714408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997" name="TextBox 32"/>
            <p:cNvSpPr txBox="1">
              <a:spLocks noChangeArrowheads="1"/>
            </p:cNvSpPr>
            <p:nvPr/>
          </p:nvSpPr>
          <p:spPr bwMode="auto">
            <a:xfrm>
              <a:off x="2585315" y="1920822"/>
              <a:ext cx="50006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/>
                <a:t>X</a:t>
              </a:r>
              <a:r>
                <a:rPr lang="ru-RU" sz="2400" baseline="-25000" dirty="0"/>
                <a:t>5</a:t>
              </a:r>
            </a:p>
          </p:txBody>
        </p:sp>
        <p:sp>
          <p:nvSpPr>
            <p:cNvPr id="39998" name="TextBox 45"/>
            <p:cNvSpPr txBox="1">
              <a:spLocks noChangeArrowheads="1"/>
            </p:cNvSpPr>
            <p:nvPr/>
          </p:nvSpPr>
          <p:spPr bwMode="auto">
            <a:xfrm>
              <a:off x="2826197" y="1344758"/>
              <a:ext cx="153279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/>
                <a:t>+ </a:t>
              </a:r>
              <a:r>
                <a:rPr lang="en-US" sz="1600"/>
                <a:t>H</a:t>
              </a:r>
              <a:r>
                <a:rPr lang="en-US" sz="1600" baseline="-25000"/>
                <a:t>2</a:t>
              </a:r>
              <a:r>
                <a:rPr lang="en-US" sz="1600"/>
                <a:t>, t</a:t>
              </a:r>
              <a:r>
                <a:rPr lang="en-US" sz="1600" baseline="30000"/>
                <a:t>0</a:t>
              </a:r>
              <a:r>
                <a:rPr lang="en-US" sz="1600"/>
                <a:t>, </a:t>
              </a:r>
              <a:r>
                <a:rPr lang="ru-RU" sz="1600"/>
                <a:t>кат</a:t>
              </a:r>
            </a:p>
          </p:txBody>
        </p:sp>
        <p:sp>
          <p:nvSpPr>
            <p:cNvPr id="39999" name="Oval 8"/>
            <p:cNvSpPr>
              <a:spLocks noChangeArrowheads="1"/>
            </p:cNvSpPr>
            <p:nvPr/>
          </p:nvSpPr>
          <p:spPr bwMode="auto">
            <a:xfrm>
              <a:off x="3214678" y="1000108"/>
              <a:ext cx="246035" cy="25716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 dirty="0"/>
                <a:t>7</a:t>
              </a:r>
            </a:p>
          </p:txBody>
        </p:sp>
        <p:sp>
          <p:nvSpPr>
            <p:cNvPr id="40000" name="Oval 8"/>
            <p:cNvSpPr>
              <a:spLocks noChangeArrowheads="1"/>
            </p:cNvSpPr>
            <p:nvPr/>
          </p:nvSpPr>
          <p:spPr bwMode="auto">
            <a:xfrm>
              <a:off x="4331711" y="1023505"/>
              <a:ext cx="246035" cy="25716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 dirty="0"/>
                <a:t>8</a:t>
              </a:r>
            </a:p>
          </p:txBody>
        </p:sp>
        <p:sp>
          <p:nvSpPr>
            <p:cNvPr id="40001" name="Oval 8"/>
            <p:cNvSpPr>
              <a:spLocks noChangeArrowheads="1"/>
            </p:cNvSpPr>
            <p:nvPr/>
          </p:nvSpPr>
          <p:spPr bwMode="auto">
            <a:xfrm>
              <a:off x="5174803" y="1000108"/>
              <a:ext cx="246035" cy="23772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 dirty="0"/>
                <a:t>9</a:t>
              </a:r>
            </a:p>
          </p:txBody>
        </p:sp>
        <p:sp>
          <p:nvSpPr>
            <p:cNvPr id="40002" name="Oval 8"/>
            <p:cNvSpPr>
              <a:spLocks noChangeArrowheads="1"/>
            </p:cNvSpPr>
            <p:nvPr/>
          </p:nvSpPr>
          <p:spPr bwMode="auto">
            <a:xfrm>
              <a:off x="2404654" y="1428736"/>
              <a:ext cx="246035" cy="25716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400" b="1" dirty="0"/>
                <a:t>2</a:t>
              </a:r>
            </a:p>
          </p:txBody>
        </p:sp>
        <p:sp>
          <p:nvSpPr>
            <p:cNvPr id="40003" name="TextBox 52"/>
            <p:cNvSpPr txBox="1">
              <a:spLocks noChangeArrowheads="1"/>
            </p:cNvSpPr>
            <p:nvPr/>
          </p:nvSpPr>
          <p:spPr bwMode="auto">
            <a:xfrm>
              <a:off x="2705747" y="594857"/>
              <a:ext cx="121508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/>
                <a:t>[Ag(NH</a:t>
              </a:r>
              <a:r>
                <a:rPr lang="en-US" sz="1600" baseline="-25000" dirty="0"/>
                <a:t>3</a:t>
              </a:r>
              <a:r>
                <a:rPr lang="en-US" sz="1600" dirty="0"/>
                <a:t>)</a:t>
              </a:r>
              <a:r>
                <a:rPr lang="en-US" sz="1600" baseline="-25000" dirty="0"/>
                <a:t>2</a:t>
              </a:r>
              <a:r>
                <a:rPr lang="en-US" sz="1600" dirty="0"/>
                <a:t>]OH</a:t>
              </a:r>
              <a:endParaRPr lang="ru-RU" sz="1600" dirty="0"/>
            </a:p>
          </p:txBody>
        </p:sp>
      </p:grpSp>
      <p:cxnSp>
        <p:nvCxnSpPr>
          <p:cNvPr id="60" name="Прямая со стрелкой 59"/>
          <p:cNvCxnSpPr/>
          <p:nvPr/>
        </p:nvCxnSpPr>
        <p:spPr bwMode="auto">
          <a:xfrm flipH="1">
            <a:off x="4991100" y="2257425"/>
            <a:ext cx="12700" cy="5762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39997" idx="3"/>
            <a:endCxn id="39942" idx="1"/>
          </p:cNvCxnSpPr>
          <p:nvPr/>
        </p:nvCxnSpPr>
        <p:spPr bwMode="auto">
          <a:xfrm>
            <a:off x="3594100" y="1984375"/>
            <a:ext cx="11049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942" name="TextBox 90"/>
          <p:cNvSpPr txBox="1">
            <a:spLocks noChangeArrowheads="1"/>
          </p:cNvSpPr>
          <p:nvPr/>
        </p:nvSpPr>
        <p:spPr bwMode="auto">
          <a:xfrm>
            <a:off x="4699000" y="1754188"/>
            <a:ext cx="593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X</a:t>
            </a:r>
            <a:r>
              <a:rPr lang="ru-RU" sz="2400" baseline="-25000" dirty="0"/>
              <a:t>6</a:t>
            </a:r>
          </a:p>
        </p:txBody>
      </p:sp>
      <p:cxnSp>
        <p:nvCxnSpPr>
          <p:cNvPr id="92" name="Прямая со стрелкой 91"/>
          <p:cNvCxnSpPr>
            <a:stCxn id="39942" idx="3"/>
            <a:endCxn id="39944" idx="1"/>
          </p:cNvCxnSpPr>
          <p:nvPr/>
        </p:nvCxnSpPr>
        <p:spPr bwMode="auto">
          <a:xfrm>
            <a:off x="5292725" y="1984375"/>
            <a:ext cx="100806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944" name="TextBox 92"/>
          <p:cNvSpPr txBox="1">
            <a:spLocks noChangeArrowheads="1"/>
          </p:cNvSpPr>
          <p:nvPr/>
        </p:nvSpPr>
        <p:spPr bwMode="auto">
          <a:xfrm>
            <a:off x="6300788" y="1754188"/>
            <a:ext cx="5032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X</a:t>
            </a:r>
            <a:r>
              <a:rPr lang="ru-RU" sz="2400" baseline="-25000" dirty="0"/>
              <a:t>7</a:t>
            </a:r>
          </a:p>
        </p:txBody>
      </p:sp>
      <p:sp>
        <p:nvSpPr>
          <p:cNvPr id="39945" name="TextBox 93"/>
          <p:cNvSpPr txBox="1">
            <a:spLocks noChangeArrowheads="1"/>
          </p:cNvSpPr>
          <p:nvPr/>
        </p:nvSpPr>
        <p:spPr bwMode="auto">
          <a:xfrm>
            <a:off x="7596188" y="1754188"/>
            <a:ext cx="593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X</a:t>
            </a:r>
            <a:r>
              <a:rPr lang="ru-RU" sz="2400" baseline="-25000" dirty="0"/>
              <a:t>8</a:t>
            </a:r>
          </a:p>
        </p:txBody>
      </p:sp>
      <p:sp>
        <p:nvSpPr>
          <p:cNvPr id="39946" name="TextBox 95"/>
          <p:cNvSpPr txBox="1">
            <a:spLocks noChangeArrowheads="1"/>
          </p:cNvSpPr>
          <p:nvPr/>
        </p:nvSpPr>
        <p:spPr bwMode="auto">
          <a:xfrm>
            <a:off x="4770438" y="2805113"/>
            <a:ext cx="593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X</a:t>
            </a:r>
            <a:r>
              <a:rPr lang="ru-RU" sz="2400" baseline="-25000" dirty="0"/>
              <a:t>5</a:t>
            </a:r>
          </a:p>
        </p:txBody>
      </p:sp>
      <p:cxnSp>
        <p:nvCxnSpPr>
          <p:cNvPr id="97" name="Прямая со стрелкой 96"/>
          <p:cNvCxnSpPr>
            <a:stCxn id="39944" idx="3"/>
            <a:endCxn id="39945" idx="1"/>
          </p:cNvCxnSpPr>
          <p:nvPr/>
        </p:nvCxnSpPr>
        <p:spPr bwMode="auto">
          <a:xfrm>
            <a:off x="6804025" y="1984375"/>
            <a:ext cx="79216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948" name="TextBox 97"/>
          <p:cNvSpPr txBox="1">
            <a:spLocks noChangeArrowheads="1"/>
          </p:cNvSpPr>
          <p:nvPr/>
        </p:nvSpPr>
        <p:spPr bwMode="auto">
          <a:xfrm>
            <a:off x="5000628" y="428604"/>
            <a:ext cx="523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H</a:t>
            </a:r>
            <a:r>
              <a:rPr lang="ru-RU" sz="1600" dirty="0"/>
              <a:t>С</a:t>
            </a:r>
            <a:r>
              <a:rPr lang="en-US" sz="1600" dirty="0"/>
              <a:t>l</a:t>
            </a:r>
            <a:endParaRPr lang="ru-RU" sz="1600" dirty="0"/>
          </a:p>
        </p:txBody>
      </p:sp>
      <p:sp>
        <p:nvSpPr>
          <p:cNvPr id="39949" name="Oval 8"/>
          <p:cNvSpPr>
            <a:spLocks noChangeArrowheads="1"/>
          </p:cNvSpPr>
          <p:nvPr/>
        </p:nvSpPr>
        <p:spPr bwMode="auto">
          <a:xfrm>
            <a:off x="3995738" y="2019300"/>
            <a:ext cx="292100" cy="257175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dirty="0"/>
              <a:t>3</a:t>
            </a:r>
            <a:endParaRPr lang="ru-RU" sz="1400" b="1" dirty="0"/>
          </a:p>
        </p:txBody>
      </p:sp>
      <p:sp>
        <p:nvSpPr>
          <p:cNvPr id="39950" name="Oval 8"/>
          <p:cNvSpPr>
            <a:spLocks noChangeArrowheads="1"/>
          </p:cNvSpPr>
          <p:nvPr/>
        </p:nvSpPr>
        <p:spPr bwMode="auto">
          <a:xfrm>
            <a:off x="5503863" y="2041525"/>
            <a:ext cx="292100" cy="257175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/>
              <a:t>4</a:t>
            </a:r>
            <a:endParaRPr lang="ru-RU" sz="1400" b="1"/>
          </a:p>
        </p:txBody>
      </p:sp>
      <p:sp>
        <p:nvSpPr>
          <p:cNvPr id="39951" name="Oval 8"/>
          <p:cNvSpPr>
            <a:spLocks noChangeArrowheads="1"/>
          </p:cNvSpPr>
          <p:nvPr/>
        </p:nvSpPr>
        <p:spPr bwMode="auto">
          <a:xfrm>
            <a:off x="7016750" y="2073275"/>
            <a:ext cx="292100" cy="257175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dirty="0"/>
              <a:t>5</a:t>
            </a:r>
            <a:endParaRPr lang="ru-RU" sz="1400" b="1" dirty="0"/>
          </a:p>
        </p:txBody>
      </p:sp>
      <p:sp>
        <p:nvSpPr>
          <p:cNvPr id="39952" name="Oval 8"/>
          <p:cNvSpPr>
            <a:spLocks noChangeArrowheads="1"/>
          </p:cNvSpPr>
          <p:nvPr/>
        </p:nvSpPr>
        <p:spPr bwMode="auto">
          <a:xfrm>
            <a:off x="4572000" y="2401888"/>
            <a:ext cx="292100" cy="257175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/>
              <a:t>6</a:t>
            </a:r>
          </a:p>
        </p:txBody>
      </p:sp>
      <p:sp>
        <p:nvSpPr>
          <p:cNvPr id="39953" name="TextBox 104"/>
          <p:cNvSpPr txBox="1">
            <a:spLocks noChangeArrowheads="1"/>
          </p:cNvSpPr>
          <p:nvPr/>
        </p:nvSpPr>
        <p:spPr bwMode="auto">
          <a:xfrm>
            <a:off x="5011738" y="2424113"/>
            <a:ext cx="9286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+ </a:t>
            </a:r>
            <a:r>
              <a:rPr lang="en-US" sz="1600"/>
              <a:t>HNO</a:t>
            </a:r>
            <a:r>
              <a:rPr lang="en-US" sz="1600" baseline="-25000"/>
              <a:t>2</a:t>
            </a:r>
            <a:endParaRPr lang="ru-RU" sz="1600"/>
          </a:p>
        </p:txBody>
      </p:sp>
      <p:sp>
        <p:nvSpPr>
          <p:cNvPr id="39954" name="TextBox 105"/>
          <p:cNvSpPr txBox="1">
            <a:spLocks noChangeArrowheads="1"/>
          </p:cNvSpPr>
          <p:nvPr/>
        </p:nvSpPr>
        <p:spPr bwMode="auto">
          <a:xfrm>
            <a:off x="3402013" y="1609725"/>
            <a:ext cx="1817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+ </a:t>
            </a:r>
            <a:r>
              <a:rPr lang="en-US" sz="1600"/>
              <a:t>NH</a:t>
            </a:r>
            <a:r>
              <a:rPr lang="en-US" sz="1600" baseline="-25000"/>
              <a:t>3</a:t>
            </a:r>
            <a:r>
              <a:rPr lang="en-US" sz="1600"/>
              <a:t>, 300</a:t>
            </a:r>
            <a:r>
              <a:rPr lang="en-US" sz="1600" baseline="30000"/>
              <a:t>0</a:t>
            </a:r>
            <a:r>
              <a:rPr lang="en-US" sz="1600"/>
              <a:t>C</a:t>
            </a:r>
            <a:endParaRPr lang="ru-RU" sz="1600"/>
          </a:p>
        </p:txBody>
      </p:sp>
      <p:sp>
        <p:nvSpPr>
          <p:cNvPr id="39955" name="TextBox 108"/>
          <p:cNvSpPr txBox="1">
            <a:spLocks noChangeArrowheads="1"/>
          </p:cNvSpPr>
          <p:nvPr/>
        </p:nvSpPr>
        <p:spPr bwMode="auto">
          <a:xfrm>
            <a:off x="5086350" y="1609725"/>
            <a:ext cx="1357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CO</a:t>
            </a:r>
            <a:r>
              <a:rPr lang="en-US" sz="1600" baseline="-25000"/>
              <a:t>2</a:t>
            </a:r>
            <a:r>
              <a:rPr lang="en-US" sz="1600"/>
              <a:t> + H</a:t>
            </a:r>
            <a:r>
              <a:rPr lang="en-US" sz="1600" baseline="-25000"/>
              <a:t>2</a:t>
            </a:r>
            <a:r>
              <a:rPr lang="en-US" sz="1600"/>
              <a:t>O</a:t>
            </a:r>
            <a:endParaRPr lang="ru-RU" sz="1600"/>
          </a:p>
        </p:txBody>
      </p:sp>
      <p:sp>
        <p:nvSpPr>
          <p:cNvPr id="110" name="Прямоугольник 109"/>
          <p:cNvSpPr/>
          <p:nvPr/>
        </p:nvSpPr>
        <p:spPr bwMode="auto">
          <a:xfrm>
            <a:off x="500063" y="476250"/>
            <a:ext cx="1285875" cy="714375"/>
          </a:xfrm>
          <a:prstGeom prst="rect">
            <a:avLst/>
          </a:prstGeom>
          <a:noFill/>
          <a:ln>
            <a:prstDash val="sys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6" name="Picture 4" descr="Вопросительный Знак, Примечание, Дублировать, Запро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5000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71"/>
          <p:cNvGrpSpPr>
            <a:grpSpLocks/>
          </p:cNvGrpSpPr>
          <p:nvPr/>
        </p:nvGrpSpPr>
        <p:grpSpPr bwMode="auto">
          <a:xfrm>
            <a:off x="395288" y="3357563"/>
            <a:ext cx="8497887" cy="3500437"/>
            <a:chOff x="359886" y="1252374"/>
            <a:chExt cx="8498394" cy="3693581"/>
          </a:xfrm>
        </p:grpSpPr>
        <p:sp>
          <p:nvSpPr>
            <p:cNvPr id="39960" name="AutoShape 5"/>
            <p:cNvSpPr>
              <a:spLocks noChangeArrowheads="1"/>
            </p:cNvSpPr>
            <p:nvPr/>
          </p:nvSpPr>
          <p:spPr bwMode="auto">
            <a:xfrm>
              <a:off x="359886" y="1252374"/>
              <a:ext cx="8496944" cy="3693581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>
              <a:prstShdw prst="shdw17" dist="17961" dir="2700000">
                <a:srgbClr val="4D0000"/>
              </a:prst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61" name="Oval 8"/>
            <p:cNvSpPr>
              <a:spLocks noChangeArrowheads="1"/>
            </p:cNvSpPr>
            <p:nvPr/>
          </p:nvSpPr>
          <p:spPr bwMode="auto">
            <a:xfrm>
              <a:off x="425420" y="1392221"/>
              <a:ext cx="360362" cy="3937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 dirty="0"/>
                <a:t>1</a:t>
              </a:r>
            </a:p>
          </p:txBody>
        </p:sp>
        <p:sp>
          <p:nvSpPr>
            <p:cNvPr id="39962" name="Oval 8"/>
            <p:cNvSpPr>
              <a:spLocks noChangeArrowheads="1"/>
            </p:cNvSpPr>
            <p:nvPr/>
          </p:nvSpPr>
          <p:spPr bwMode="auto">
            <a:xfrm>
              <a:off x="428595" y="4286234"/>
              <a:ext cx="360362" cy="3937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5</a:t>
              </a:r>
              <a:endParaRPr lang="ru-RU" sz="2000" dirty="0"/>
            </a:p>
          </p:txBody>
        </p:sp>
        <p:sp>
          <p:nvSpPr>
            <p:cNvPr id="39963" name="Oval 8"/>
            <p:cNvSpPr>
              <a:spLocks noChangeArrowheads="1"/>
            </p:cNvSpPr>
            <p:nvPr/>
          </p:nvSpPr>
          <p:spPr bwMode="auto">
            <a:xfrm>
              <a:off x="428595" y="3571859"/>
              <a:ext cx="360362" cy="3937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4</a:t>
              </a:r>
              <a:endParaRPr lang="ru-RU" sz="2000"/>
            </a:p>
          </p:txBody>
        </p:sp>
        <p:sp>
          <p:nvSpPr>
            <p:cNvPr id="39964" name="Oval 8"/>
            <p:cNvSpPr>
              <a:spLocks noChangeArrowheads="1"/>
            </p:cNvSpPr>
            <p:nvPr/>
          </p:nvSpPr>
          <p:spPr bwMode="auto">
            <a:xfrm>
              <a:off x="425420" y="2820971"/>
              <a:ext cx="360362" cy="3937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3</a:t>
              </a:r>
              <a:endParaRPr lang="ru-RU" sz="2000" dirty="0"/>
            </a:p>
          </p:txBody>
        </p:sp>
        <p:sp>
          <p:nvSpPr>
            <p:cNvPr id="39965" name="Oval 8"/>
            <p:cNvSpPr>
              <a:spLocks noChangeArrowheads="1"/>
            </p:cNvSpPr>
            <p:nvPr/>
          </p:nvSpPr>
          <p:spPr bwMode="auto">
            <a:xfrm>
              <a:off x="425420" y="2106596"/>
              <a:ext cx="360362" cy="3937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2</a:t>
              </a:r>
              <a:endParaRPr lang="ru-RU" sz="2000" dirty="0"/>
            </a:p>
          </p:txBody>
        </p:sp>
        <p:sp>
          <p:nvSpPr>
            <p:cNvPr id="39966" name="TextBox 78"/>
            <p:cNvSpPr txBox="1">
              <a:spLocks noChangeArrowheads="1"/>
            </p:cNvSpPr>
            <p:nvPr/>
          </p:nvSpPr>
          <p:spPr bwMode="auto">
            <a:xfrm>
              <a:off x="928662" y="1393102"/>
              <a:ext cx="307183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/>
                <a:t>CH</a:t>
              </a:r>
              <a:r>
                <a:rPr lang="en-US" sz="2200" baseline="-25000"/>
                <a:t>3</a:t>
              </a:r>
              <a:r>
                <a:rPr lang="en-US" sz="2200"/>
                <a:t>CHCl</a:t>
              </a:r>
              <a:r>
                <a:rPr lang="en-US" sz="2200" baseline="-25000"/>
                <a:t>2</a:t>
              </a:r>
              <a:r>
                <a:rPr lang="en-US" sz="2200"/>
                <a:t>  + 2KOH (</a:t>
              </a:r>
              <a:r>
                <a:rPr lang="ru-RU" sz="2200"/>
                <a:t>в)</a:t>
              </a:r>
              <a:r>
                <a:rPr lang="en-US" sz="2200"/>
                <a:t>   </a:t>
              </a:r>
              <a:endParaRPr lang="ru-RU" sz="2200" baseline="-25000"/>
            </a:p>
          </p:txBody>
        </p:sp>
        <p:cxnSp>
          <p:nvCxnSpPr>
            <p:cNvPr id="80" name="Прямая со стрелкой 79"/>
            <p:cNvCxnSpPr/>
            <p:nvPr/>
          </p:nvCxnSpPr>
          <p:spPr bwMode="auto">
            <a:xfrm>
              <a:off x="3928799" y="1642670"/>
              <a:ext cx="928742" cy="1676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968" name="TextBox 80"/>
            <p:cNvSpPr txBox="1">
              <a:spLocks noChangeArrowheads="1"/>
            </p:cNvSpPr>
            <p:nvPr/>
          </p:nvSpPr>
          <p:spPr bwMode="auto">
            <a:xfrm>
              <a:off x="3143240" y="1857364"/>
              <a:ext cx="65915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  <a:r>
                <a:rPr lang="en-US" baseline="30000"/>
                <a:t>0</a:t>
              </a:r>
              <a:r>
                <a:rPr lang="en-US" baseline="-25000"/>
                <a:t>,</a:t>
              </a:r>
              <a:r>
                <a:rPr lang="en-US"/>
                <a:t> Ni</a:t>
              </a:r>
              <a:endParaRPr lang="ru-RU"/>
            </a:p>
          </p:txBody>
        </p:sp>
        <p:sp>
          <p:nvSpPr>
            <p:cNvPr id="39969" name="TextBox 81"/>
            <p:cNvSpPr txBox="1">
              <a:spLocks noChangeArrowheads="1"/>
            </p:cNvSpPr>
            <p:nvPr/>
          </p:nvSpPr>
          <p:spPr bwMode="auto">
            <a:xfrm>
              <a:off x="4929190" y="1428736"/>
              <a:ext cx="335758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 dirty="0"/>
                <a:t>2KCl +  H</a:t>
              </a:r>
              <a:r>
                <a:rPr lang="en-US" sz="2200" baseline="-25000" dirty="0"/>
                <a:t>2</a:t>
              </a:r>
              <a:r>
                <a:rPr lang="en-US" sz="2200" dirty="0"/>
                <a:t>O + CH</a:t>
              </a:r>
              <a:r>
                <a:rPr lang="en-US" sz="2200" baseline="-25000" dirty="0"/>
                <a:t>3</a:t>
              </a:r>
              <a:r>
                <a:rPr lang="en-US" sz="2200" dirty="0"/>
                <a:t>CHO </a:t>
              </a:r>
              <a:endParaRPr lang="ru-RU" sz="2200" dirty="0"/>
            </a:p>
          </p:txBody>
        </p:sp>
        <p:sp>
          <p:nvSpPr>
            <p:cNvPr id="39970" name="TextBox 82"/>
            <p:cNvSpPr txBox="1">
              <a:spLocks noChangeArrowheads="1"/>
            </p:cNvSpPr>
            <p:nvPr/>
          </p:nvSpPr>
          <p:spPr bwMode="auto">
            <a:xfrm>
              <a:off x="928662" y="2071678"/>
              <a:ext cx="200026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/>
                <a:t>CH</a:t>
              </a:r>
              <a:r>
                <a:rPr lang="en-US" sz="2200" baseline="-25000"/>
                <a:t>3</a:t>
              </a:r>
              <a:r>
                <a:rPr lang="en-US" sz="2200"/>
                <a:t>CHO + H</a:t>
              </a:r>
              <a:r>
                <a:rPr lang="en-US" sz="2200" baseline="-25000"/>
                <a:t>2</a:t>
              </a:r>
              <a:r>
                <a:rPr lang="en-US" sz="2200"/>
                <a:t>  </a:t>
              </a:r>
              <a:endParaRPr lang="ru-RU" sz="2200"/>
            </a:p>
          </p:txBody>
        </p:sp>
        <p:cxnSp>
          <p:nvCxnSpPr>
            <p:cNvPr id="85" name="Прямая со стрелкой 84"/>
            <p:cNvCxnSpPr/>
            <p:nvPr/>
          </p:nvCxnSpPr>
          <p:spPr bwMode="auto">
            <a:xfrm>
              <a:off x="3000056" y="2285906"/>
              <a:ext cx="1000185" cy="1676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972" name="TextBox 85"/>
            <p:cNvSpPr txBox="1">
              <a:spLocks noChangeArrowheads="1"/>
            </p:cNvSpPr>
            <p:nvPr/>
          </p:nvSpPr>
          <p:spPr bwMode="auto">
            <a:xfrm>
              <a:off x="3501988" y="2643182"/>
              <a:ext cx="12843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300</a:t>
              </a:r>
              <a:r>
                <a:rPr lang="en-US" baseline="30000"/>
                <a:t>0</a:t>
              </a:r>
              <a:r>
                <a:rPr lang="en-US"/>
                <a:t>C, </a:t>
              </a:r>
              <a:r>
                <a:rPr lang="ru-RU"/>
                <a:t>кат</a:t>
              </a:r>
            </a:p>
          </p:txBody>
        </p:sp>
        <p:cxnSp>
          <p:nvCxnSpPr>
            <p:cNvPr id="87" name="Прямая со стрелкой 86"/>
            <p:cNvCxnSpPr/>
            <p:nvPr/>
          </p:nvCxnSpPr>
          <p:spPr bwMode="auto">
            <a:xfrm>
              <a:off x="3785915" y="4500380"/>
              <a:ext cx="785859" cy="1676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974" name="TextBox 87"/>
            <p:cNvSpPr txBox="1">
              <a:spLocks noChangeArrowheads="1"/>
            </p:cNvSpPr>
            <p:nvPr/>
          </p:nvSpPr>
          <p:spPr bwMode="auto">
            <a:xfrm>
              <a:off x="4143372" y="2071678"/>
              <a:ext cx="200026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/>
                <a:t>CH</a:t>
              </a:r>
              <a:r>
                <a:rPr lang="en-US" sz="2200" baseline="-25000"/>
                <a:t>3</a:t>
              </a:r>
              <a:r>
                <a:rPr lang="en-US" sz="2200"/>
                <a:t>CH</a:t>
              </a:r>
              <a:r>
                <a:rPr lang="en-US" sz="2200" baseline="-25000"/>
                <a:t>2</a:t>
              </a:r>
              <a:r>
                <a:rPr lang="en-US" sz="2200"/>
                <a:t>OH  </a:t>
              </a:r>
              <a:endParaRPr lang="ru-RU" sz="2200"/>
            </a:p>
          </p:txBody>
        </p:sp>
        <p:sp>
          <p:nvSpPr>
            <p:cNvPr id="39975" name="TextBox 88"/>
            <p:cNvSpPr txBox="1">
              <a:spLocks noChangeArrowheads="1"/>
            </p:cNvSpPr>
            <p:nvPr/>
          </p:nvSpPr>
          <p:spPr bwMode="auto">
            <a:xfrm>
              <a:off x="928662" y="2786058"/>
              <a:ext cx="257176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/>
                <a:t>CH</a:t>
              </a:r>
              <a:r>
                <a:rPr lang="en-US" sz="2200" baseline="-25000"/>
                <a:t>3</a:t>
              </a:r>
              <a:r>
                <a:rPr lang="en-US" sz="2200"/>
                <a:t>CH</a:t>
              </a:r>
              <a:r>
                <a:rPr lang="en-US" sz="2200" baseline="-25000"/>
                <a:t>2</a:t>
              </a:r>
              <a:r>
                <a:rPr lang="en-US" sz="2200"/>
                <a:t>OH  + NH</a:t>
              </a:r>
              <a:r>
                <a:rPr lang="en-US" sz="2200" baseline="-25000"/>
                <a:t>3</a:t>
              </a:r>
              <a:r>
                <a:rPr lang="en-US" sz="2200"/>
                <a:t>  </a:t>
              </a:r>
              <a:endParaRPr lang="ru-RU" sz="2200"/>
            </a:p>
          </p:txBody>
        </p:sp>
        <p:cxnSp>
          <p:nvCxnSpPr>
            <p:cNvPr id="90" name="Прямая со стрелкой 89"/>
            <p:cNvCxnSpPr>
              <a:stCxn id="39975" idx="3"/>
            </p:cNvCxnSpPr>
            <p:nvPr/>
          </p:nvCxnSpPr>
          <p:spPr bwMode="auto">
            <a:xfrm flipV="1">
              <a:off x="3500148" y="3001172"/>
              <a:ext cx="1214509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977" name="TextBox 94"/>
            <p:cNvSpPr txBox="1">
              <a:spLocks noChangeArrowheads="1"/>
            </p:cNvSpPr>
            <p:nvPr/>
          </p:nvSpPr>
          <p:spPr bwMode="auto">
            <a:xfrm>
              <a:off x="4786314" y="2786058"/>
              <a:ext cx="321471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/>
                <a:t>H</a:t>
              </a:r>
              <a:r>
                <a:rPr lang="en-US" sz="2200" baseline="-25000"/>
                <a:t>2</a:t>
              </a:r>
              <a:r>
                <a:rPr lang="en-US" sz="2200"/>
                <a:t>O  +  CH</a:t>
              </a:r>
              <a:r>
                <a:rPr lang="en-US" sz="2200" baseline="-25000"/>
                <a:t>3</a:t>
              </a:r>
              <a:r>
                <a:rPr lang="en-US" sz="2200"/>
                <a:t>CH</a:t>
              </a:r>
              <a:r>
                <a:rPr lang="en-US" sz="2200" baseline="-25000"/>
                <a:t>2</a:t>
              </a:r>
              <a:r>
                <a:rPr lang="en-US" sz="2200"/>
                <a:t>NH</a:t>
              </a:r>
              <a:r>
                <a:rPr lang="en-US" sz="2200" baseline="-25000"/>
                <a:t>2</a:t>
              </a:r>
              <a:r>
                <a:rPr lang="en-US" sz="2200"/>
                <a:t>  </a:t>
              </a:r>
              <a:endParaRPr lang="ru-RU" sz="2200"/>
            </a:p>
          </p:txBody>
        </p:sp>
        <p:sp>
          <p:nvSpPr>
            <p:cNvPr id="39978" name="TextBox 98"/>
            <p:cNvSpPr txBox="1">
              <a:spLocks noChangeArrowheads="1"/>
            </p:cNvSpPr>
            <p:nvPr/>
          </p:nvSpPr>
          <p:spPr bwMode="auto">
            <a:xfrm>
              <a:off x="928662" y="3571876"/>
              <a:ext cx="35719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/>
                <a:t>CH</a:t>
              </a:r>
              <a:r>
                <a:rPr lang="en-US" sz="2200" baseline="-25000"/>
                <a:t>3</a:t>
              </a:r>
              <a:r>
                <a:rPr lang="en-US" sz="2200"/>
                <a:t>CH</a:t>
              </a:r>
              <a:r>
                <a:rPr lang="en-US" sz="2200" baseline="-25000"/>
                <a:t>2</a:t>
              </a:r>
              <a:r>
                <a:rPr lang="en-US" sz="2200"/>
                <a:t>NH</a:t>
              </a:r>
              <a:r>
                <a:rPr lang="en-US" sz="2200" baseline="-25000"/>
                <a:t>2</a:t>
              </a:r>
              <a:r>
                <a:rPr lang="en-US" sz="2200"/>
                <a:t> +CO</a:t>
              </a:r>
              <a:r>
                <a:rPr lang="en-US" sz="2200" baseline="-25000"/>
                <a:t>2</a:t>
              </a:r>
              <a:r>
                <a:rPr lang="en-US" sz="2200"/>
                <a:t> + H</a:t>
              </a:r>
              <a:r>
                <a:rPr lang="en-US" sz="2200" baseline="-25000"/>
                <a:t>2</a:t>
              </a:r>
              <a:r>
                <a:rPr lang="en-US" sz="2200"/>
                <a:t>O</a:t>
              </a:r>
              <a:endParaRPr lang="ru-RU" sz="2200"/>
            </a:p>
          </p:txBody>
        </p:sp>
        <p:cxnSp>
          <p:nvCxnSpPr>
            <p:cNvPr id="103" name="Прямая со стрелкой 102"/>
            <p:cNvCxnSpPr/>
            <p:nvPr/>
          </p:nvCxnSpPr>
          <p:spPr bwMode="auto">
            <a:xfrm>
              <a:off x="4286007" y="3786790"/>
              <a:ext cx="1000185" cy="1676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980" name="TextBox 106"/>
            <p:cNvSpPr txBox="1">
              <a:spLocks noChangeArrowheads="1"/>
            </p:cNvSpPr>
            <p:nvPr/>
          </p:nvSpPr>
          <p:spPr bwMode="auto">
            <a:xfrm>
              <a:off x="5286380" y="3643314"/>
              <a:ext cx="35719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/>
                <a:t>[CH</a:t>
              </a:r>
              <a:r>
                <a:rPr lang="en-US" sz="2200" baseline="-25000"/>
                <a:t>3</a:t>
              </a:r>
              <a:r>
                <a:rPr lang="en-US" sz="2200"/>
                <a:t>CH</a:t>
              </a:r>
              <a:r>
                <a:rPr lang="en-US" sz="2200" baseline="-25000"/>
                <a:t>2</a:t>
              </a:r>
              <a:r>
                <a:rPr lang="en-US" sz="2200"/>
                <a:t>NH</a:t>
              </a:r>
              <a:r>
                <a:rPr lang="en-US" sz="2200" baseline="-25000"/>
                <a:t>3</a:t>
              </a:r>
              <a:r>
                <a:rPr lang="en-US" sz="2200"/>
                <a:t>]</a:t>
              </a:r>
              <a:r>
                <a:rPr lang="en-US" sz="2200" baseline="30000"/>
                <a:t>+</a:t>
              </a:r>
              <a:r>
                <a:rPr lang="en-US" sz="2200"/>
                <a:t>HCO</a:t>
              </a:r>
              <a:r>
                <a:rPr lang="en-US" sz="2200" baseline="-25000"/>
                <a:t>3</a:t>
              </a:r>
              <a:r>
                <a:rPr lang="en-US" sz="2200" baseline="30000"/>
                <a:t>-</a:t>
              </a:r>
              <a:endParaRPr lang="ru-RU" sz="2200" baseline="30000"/>
            </a:p>
          </p:txBody>
        </p:sp>
        <p:sp>
          <p:nvSpPr>
            <p:cNvPr id="39981" name="TextBox 107"/>
            <p:cNvSpPr txBox="1">
              <a:spLocks noChangeArrowheads="1"/>
            </p:cNvSpPr>
            <p:nvPr/>
          </p:nvSpPr>
          <p:spPr bwMode="auto">
            <a:xfrm>
              <a:off x="928662" y="4286256"/>
              <a:ext cx="35719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/>
                <a:t>[CH</a:t>
              </a:r>
              <a:r>
                <a:rPr lang="en-US" sz="2200" baseline="-25000"/>
                <a:t>3</a:t>
              </a:r>
              <a:r>
                <a:rPr lang="en-US" sz="2200"/>
                <a:t>CH</a:t>
              </a:r>
              <a:r>
                <a:rPr lang="en-US" sz="2200" baseline="-25000"/>
                <a:t>2</a:t>
              </a:r>
              <a:r>
                <a:rPr lang="en-US" sz="2200"/>
                <a:t>NH</a:t>
              </a:r>
              <a:r>
                <a:rPr lang="en-US" sz="2200" baseline="-25000"/>
                <a:t>3</a:t>
              </a:r>
              <a:r>
                <a:rPr lang="en-US" sz="2200"/>
                <a:t>]</a:t>
              </a:r>
              <a:r>
                <a:rPr lang="en-US" sz="2200" baseline="30000"/>
                <a:t>+</a:t>
              </a:r>
              <a:r>
                <a:rPr lang="en-US" sz="2200"/>
                <a:t>HCO</a:t>
              </a:r>
              <a:r>
                <a:rPr lang="en-US" sz="2200" baseline="-25000"/>
                <a:t>3</a:t>
              </a:r>
              <a:r>
                <a:rPr lang="en-US" sz="2200" baseline="30000"/>
                <a:t>-</a:t>
              </a:r>
              <a:endParaRPr lang="ru-RU" sz="2200" baseline="30000"/>
            </a:p>
          </p:txBody>
        </p:sp>
        <p:sp>
          <p:nvSpPr>
            <p:cNvPr id="39982" name="TextBox 110"/>
            <p:cNvSpPr txBox="1">
              <a:spLocks noChangeArrowheads="1"/>
            </p:cNvSpPr>
            <p:nvPr/>
          </p:nvSpPr>
          <p:spPr bwMode="auto">
            <a:xfrm>
              <a:off x="3857620" y="4143380"/>
              <a:ext cx="3337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  <a:r>
                <a:rPr lang="en-US" baseline="30000"/>
                <a:t>0</a:t>
              </a:r>
              <a:endParaRPr lang="ru-RU"/>
            </a:p>
          </p:txBody>
        </p:sp>
        <p:sp>
          <p:nvSpPr>
            <p:cNvPr id="39983" name="TextBox 111"/>
            <p:cNvSpPr txBox="1">
              <a:spLocks noChangeArrowheads="1"/>
            </p:cNvSpPr>
            <p:nvPr/>
          </p:nvSpPr>
          <p:spPr bwMode="auto">
            <a:xfrm>
              <a:off x="4714876" y="4286256"/>
              <a:ext cx="35719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/>
                <a:t>CO</a:t>
              </a:r>
              <a:r>
                <a:rPr lang="en-US" sz="2200" baseline="-25000"/>
                <a:t>2</a:t>
              </a:r>
              <a:r>
                <a:rPr lang="en-US" sz="2200"/>
                <a:t> + H</a:t>
              </a:r>
              <a:r>
                <a:rPr lang="en-US" sz="2200" baseline="-25000"/>
                <a:t>2</a:t>
              </a:r>
              <a:r>
                <a:rPr lang="en-US" sz="2200"/>
                <a:t>O + CH</a:t>
              </a:r>
              <a:r>
                <a:rPr lang="en-US" sz="2200" baseline="-25000"/>
                <a:t>3</a:t>
              </a:r>
              <a:r>
                <a:rPr lang="en-US" sz="2200"/>
                <a:t>CH</a:t>
              </a:r>
              <a:r>
                <a:rPr lang="en-US" sz="2200" baseline="-25000"/>
                <a:t>2</a:t>
              </a:r>
              <a:r>
                <a:rPr lang="en-US" sz="2200"/>
                <a:t>NH</a:t>
              </a:r>
              <a:r>
                <a:rPr lang="en-US" sz="2200" baseline="-25000"/>
                <a:t>2</a:t>
              </a:r>
              <a:endParaRPr lang="ru-RU" sz="2200"/>
            </a:p>
          </p:txBody>
        </p:sp>
      </p:grpSp>
      <p:sp>
        <p:nvSpPr>
          <p:cNvPr id="39959" name="Rectangle 10"/>
          <p:cNvSpPr>
            <a:spLocks noChangeArrowheads="1"/>
          </p:cNvSpPr>
          <p:nvPr/>
        </p:nvSpPr>
        <p:spPr bwMode="auto">
          <a:xfrm>
            <a:off x="8243888" y="6237288"/>
            <a:ext cx="8270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323E4E8B-962A-4954-A54A-2C12DC452A3F}" type="slidenum">
              <a:rPr lang="ru-RU" sz="2800">
                <a:solidFill>
                  <a:srgbClr val="000066"/>
                </a:solidFill>
              </a:rPr>
              <a:pPr algn="ctr"/>
              <a:t>15</a:t>
            </a:fld>
            <a:endParaRPr lang="ru-RU" sz="2800" dirty="0">
              <a:solidFill>
                <a:srgbClr val="000066"/>
              </a:solidFill>
            </a:endParaRPr>
          </a:p>
        </p:txBody>
      </p:sp>
      <p:sp>
        <p:nvSpPr>
          <p:cNvPr id="73" name="TextBox 18"/>
          <p:cNvSpPr txBox="1">
            <a:spLocks noChangeArrowheads="1"/>
          </p:cNvSpPr>
          <p:nvPr/>
        </p:nvSpPr>
        <p:spPr bwMode="auto">
          <a:xfrm>
            <a:off x="6572254" y="571480"/>
            <a:ext cx="5715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/>
              <a:t>Х</a:t>
            </a:r>
            <a:r>
              <a:rPr lang="ru-RU" sz="2400" baseline="-25000" dirty="0"/>
              <a:t>4</a:t>
            </a:r>
            <a:endParaRPr lang="ru-RU" sz="2400" dirty="0"/>
          </a:p>
        </p:txBody>
      </p:sp>
      <p:cxnSp>
        <p:nvCxnSpPr>
          <p:cNvPr id="81" name="Прямая со стрелкой 80"/>
          <p:cNvCxnSpPr/>
          <p:nvPr/>
        </p:nvCxnSpPr>
        <p:spPr bwMode="auto">
          <a:xfrm>
            <a:off x="6000760" y="785794"/>
            <a:ext cx="571510" cy="68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" name="Oval 8"/>
          <p:cNvSpPr>
            <a:spLocks noChangeArrowheads="1"/>
          </p:cNvSpPr>
          <p:nvPr/>
        </p:nvSpPr>
        <p:spPr bwMode="auto">
          <a:xfrm>
            <a:off x="7215206" y="857232"/>
            <a:ext cx="291863" cy="237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2920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8" name="Rectangle 14">
            <a:extLst>
              <a:ext uri="{FF2B5EF4-FFF2-40B4-BE49-F238E27FC236}">
                <a16:creationId xmlns:a16="http://schemas.microsoft.com/office/drawing/2014/main" id="{F7DCAF85-2447-4433-ABE4-AE665032EB4A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395288" y="0"/>
            <a:ext cx="8229600" cy="765175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EE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“</a:t>
            </a:r>
            <a:r>
              <a:rPr lang="ru-RU" sz="3200" i="1" dirty="0" err="1">
                <a:solidFill>
                  <a:srgbClr val="EE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Напоминалки</a:t>
            </a:r>
            <a:r>
              <a:rPr lang="en-US" sz="3200" i="1" dirty="0">
                <a:solidFill>
                  <a:srgbClr val="EE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”</a:t>
            </a:r>
            <a:endParaRPr lang="ru-RU" sz="3200" i="1" dirty="0">
              <a:solidFill>
                <a:srgbClr val="EE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13315" name="Object 7">
            <a:extLst>
              <a:ext uri="{FF2B5EF4-FFF2-40B4-BE49-F238E27FC236}">
                <a16:creationId xmlns:a16="http://schemas.microsoft.com/office/drawing/2014/main" id="{EB8AC1A3-96B2-4FF0-A2F6-7E7B73B127BD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2446338" y="765175"/>
          <a:ext cx="3892550" cy="220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8" name="CS ChemDraw Drawing" r:id="rId3" imgW="3604260" imgH="2039112" progId="ChemDraw.Document.6.0">
                  <p:embed/>
                </p:oleObj>
              </mc:Choice>
              <mc:Fallback>
                <p:oleObj name="CS ChemDraw Drawing" r:id="rId3" imgW="3604260" imgH="2039112" progId="ChemDraw.Document.6.0">
                  <p:embed/>
                  <p:pic>
                    <p:nvPicPr>
                      <p:cNvPr id="13315" name="Object 7">
                        <a:extLst>
                          <a:ext uri="{FF2B5EF4-FFF2-40B4-BE49-F238E27FC236}">
                            <a16:creationId xmlns:a16="http://schemas.microsoft.com/office/drawing/2014/main" id="{EB8AC1A3-96B2-4FF0-A2F6-7E7B73B127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8" y="765175"/>
                        <a:ext cx="3892550" cy="2201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 cap="flat" cmpd="sng" algn="ctr">
                        <a:solidFill>
                          <a:srgbClr val="CC0000"/>
                        </a:solidFill>
                        <a:prstDash val="solid"/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8">
            <a:extLst>
              <a:ext uri="{FF2B5EF4-FFF2-40B4-BE49-F238E27FC236}">
                <a16:creationId xmlns:a16="http://schemas.microsoft.com/office/drawing/2014/main" id="{7B3DF78F-158B-4FA4-BEBF-BF1456DFC60A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1290638" y="3143250"/>
          <a:ext cx="5840412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9" name="CS ChemDraw Drawing" r:id="rId5" imgW="3816096" imgH="655320" progId="ChemDraw.Document.6.0">
                  <p:embed/>
                </p:oleObj>
              </mc:Choice>
              <mc:Fallback>
                <p:oleObj name="CS ChemDraw Drawing" r:id="rId5" imgW="3816096" imgH="655320" progId="ChemDraw.Document.6.0">
                  <p:embed/>
                  <p:pic>
                    <p:nvPicPr>
                      <p:cNvPr id="13316" name="Object 8">
                        <a:extLst>
                          <a:ext uri="{FF2B5EF4-FFF2-40B4-BE49-F238E27FC236}">
                            <a16:creationId xmlns:a16="http://schemas.microsoft.com/office/drawing/2014/main" id="{7B3DF78F-158B-4FA4-BEBF-BF1456DFC6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3143250"/>
                        <a:ext cx="5840412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2F4D7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10">
            <a:extLst>
              <a:ext uri="{FF2B5EF4-FFF2-40B4-BE49-F238E27FC236}">
                <a16:creationId xmlns:a16="http://schemas.microsoft.com/office/drawing/2014/main" id="{F1FDA28D-D2E5-42F5-8355-F912C441D8C2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1258888" y="4221163"/>
          <a:ext cx="6402387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0" name="CS ChemDraw Drawing" r:id="rId7" imgW="4256532" imgH="839724" progId="ChemDraw.Document.6.0">
                  <p:embed/>
                </p:oleObj>
              </mc:Choice>
              <mc:Fallback>
                <p:oleObj name="CS ChemDraw Drawing" r:id="rId7" imgW="4256532" imgH="839724" progId="ChemDraw.Document.6.0">
                  <p:embed/>
                  <p:pic>
                    <p:nvPicPr>
                      <p:cNvPr id="13317" name="Object 10">
                        <a:extLst>
                          <a:ext uri="{FF2B5EF4-FFF2-40B4-BE49-F238E27FC236}">
                            <a16:creationId xmlns:a16="http://schemas.microsoft.com/office/drawing/2014/main" id="{F1FDA28D-D2E5-42F5-8355-F912C441D8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221163"/>
                        <a:ext cx="6402387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2F4D7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12">
            <a:extLst>
              <a:ext uri="{FF2B5EF4-FFF2-40B4-BE49-F238E27FC236}">
                <a16:creationId xmlns:a16="http://schemas.microsoft.com/office/drawing/2014/main" id="{51E22FD9-AA2F-4D03-80BB-7C7CA33BD7B5}"/>
              </a:ext>
            </a:extLst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87450" y="5661025"/>
          <a:ext cx="719772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1" name="CS ChemDraw Drawing" r:id="rId9" imgW="4704588" imgH="669036" progId="ChemDraw.Document.6.0">
                  <p:embed/>
                </p:oleObj>
              </mc:Choice>
              <mc:Fallback>
                <p:oleObj name="CS ChemDraw Drawing" r:id="rId9" imgW="4704588" imgH="669036" progId="ChemDraw.Document.6.0">
                  <p:embed/>
                  <p:pic>
                    <p:nvPicPr>
                      <p:cNvPr id="13318" name="Object 12">
                        <a:extLst>
                          <a:ext uri="{FF2B5EF4-FFF2-40B4-BE49-F238E27FC236}">
                            <a16:creationId xmlns:a16="http://schemas.microsoft.com/office/drawing/2014/main" id="{51E22FD9-AA2F-4D03-80BB-7C7CA33BD7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661025"/>
                        <a:ext cx="7197725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2F4D7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Овал 14">
            <a:extLst>
              <a:ext uri="{FF2B5EF4-FFF2-40B4-BE49-F238E27FC236}">
                <a16:creationId xmlns:a16="http://schemas.microsoft.com/office/drawing/2014/main" id="{C4FAA062-6F50-4C96-B1C7-9B9F857FA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836613"/>
            <a:ext cx="431800" cy="43180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17375E"/>
            </a:solidFill>
            <a:round/>
            <a:headEnd/>
            <a:tailEnd/>
          </a:ln>
          <a:effectLst>
            <a:outerShdw dist="38100" algn="l" rotWithShape="0">
              <a:srgbClr val="000000">
                <a:alpha val="39998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3320" name="Овал 14">
            <a:extLst>
              <a:ext uri="{FF2B5EF4-FFF2-40B4-BE49-F238E27FC236}">
                <a16:creationId xmlns:a16="http://schemas.microsoft.com/office/drawing/2014/main" id="{527FDABE-F83A-4B12-8108-BA4DCFE53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429000"/>
            <a:ext cx="648320" cy="43180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17375E"/>
            </a:solidFill>
            <a:round/>
            <a:headEnd/>
            <a:tailEnd/>
          </a:ln>
          <a:effectLst>
            <a:outerShdw dist="38100" algn="l" rotWithShape="0">
              <a:srgbClr val="000000">
                <a:alpha val="39998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3321" name="Овал 14">
            <a:extLst>
              <a:ext uri="{FF2B5EF4-FFF2-40B4-BE49-F238E27FC236}">
                <a16:creationId xmlns:a16="http://schemas.microsoft.com/office/drawing/2014/main" id="{797582C0-1526-43A3-9F57-75C2086AD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508500"/>
            <a:ext cx="648320" cy="43180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17375E"/>
            </a:solidFill>
            <a:round/>
            <a:headEnd/>
            <a:tailEnd/>
          </a:ln>
          <a:effectLst>
            <a:outerShdw dist="38100" algn="l" rotWithShape="0">
              <a:srgbClr val="000000">
                <a:alpha val="39998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C00000"/>
                </a:solidFill>
              </a:rPr>
              <a:t>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601663" y="285728"/>
            <a:ext cx="7869078" cy="714375"/>
            <a:chOff x="601663" y="882942"/>
            <a:chExt cx="7869078" cy="714375"/>
          </a:xfrm>
        </p:grpSpPr>
        <p:sp>
          <p:nvSpPr>
            <p:cNvPr id="34818" name="AutoShape 20"/>
            <p:cNvSpPr>
              <a:spLocks noChangeArrowheads="1"/>
            </p:cNvSpPr>
            <p:nvPr/>
          </p:nvSpPr>
          <p:spPr bwMode="auto">
            <a:xfrm>
              <a:off x="601663" y="882942"/>
              <a:ext cx="7858125" cy="714375"/>
            </a:xfrm>
            <a:prstGeom prst="foldedCorner">
              <a:avLst>
                <a:gd name="adj" fmla="val 12500"/>
              </a:avLst>
            </a:prstGeom>
            <a:solidFill>
              <a:srgbClr val="FFFFAB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b="1" i="1"/>
            </a:p>
          </p:txBody>
        </p:sp>
        <p:sp>
          <p:nvSpPr>
            <p:cNvPr id="18443" name="TextBox 7"/>
            <p:cNvSpPr txBox="1">
              <a:spLocks noChangeArrowheads="1"/>
            </p:cNvSpPr>
            <p:nvPr/>
          </p:nvSpPr>
          <p:spPr bwMode="auto">
            <a:xfrm>
              <a:off x="693578" y="1051963"/>
              <a:ext cx="7777163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200" i="1" dirty="0"/>
                <a:t>Вопреки правилу Марковникова идут реакции</a:t>
              </a:r>
              <a:r>
                <a:rPr lang="en-US" sz="2200" i="1" dirty="0"/>
                <a:t> </a:t>
              </a:r>
              <a:r>
                <a:rPr lang="ru-RU" sz="2200" i="1" dirty="0"/>
                <a:t>:</a:t>
              </a:r>
            </a:p>
          </p:txBody>
        </p:sp>
      </p:grpSp>
      <p:sp>
        <p:nvSpPr>
          <p:cNvPr id="34821" name="Rectangle 47"/>
          <p:cNvSpPr>
            <a:spLocks noChangeArrowheads="1"/>
          </p:cNvSpPr>
          <p:nvPr/>
        </p:nvSpPr>
        <p:spPr bwMode="auto">
          <a:xfrm>
            <a:off x="928662" y="1447064"/>
            <a:ext cx="7102686" cy="4768018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C3300"/>
            </a:solidFill>
            <a:miter lim="800000"/>
            <a:headEnd/>
            <a:tailEnd/>
          </a:ln>
          <a:effectLst>
            <a:outerShdw dist="152928" dir="13298012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sz="2000" dirty="0"/>
          </a:p>
        </p:txBody>
      </p:sp>
      <p:sp>
        <p:nvSpPr>
          <p:cNvPr id="18445" name="TextBox 11"/>
          <p:cNvSpPr txBox="1">
            <a:spLocks noChangeArrowheads="1"/>
          </p:cNvSpPr>
          <p:nvPr/>
        </p:nvSpPr>
        <p:spPr bwMode="auto">
          <a:xfrm>
            <a:off x="2296912" y="1534562"/>
            <a:ext cx="431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dirty="0"/>
              <a:t>1.  </a:t>
            </a:r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2296911" y="2225606"/>
            <a:ext cx="4680421" cy="431800"/>
          </a:xfrm>
          <a:prstGeom prst="roundRect">
            <a:avLst/>
          </a:prstGeom>
          <a:solidFill>
            <a:srgbClr val="FFEDE1"/>
          </a:solidFill>
          <a:ln w="28575">
            <a:solidFill>
              <a:srgbClr val="0000CC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8446" name="TextBox 14"/>
          <p:cNvSpPr txBox="1">
            <a:spLocks noChangeArrowheads="1"/>
          </p:cNvSpPr>
          <p:nvPr/>
        </p:nvSpPr>
        <p:spPr bwMode="auto">
          <a:xfrm>
            <a:off x="2298500" y="2110626"/>
            <a:ext cx="5016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dirty="0"/>
              <a:t>2</a:t>
            </a:r>
            <a:r>
              <a:rPr lang="ru-RU" sz="2000" dirty="0"/>
              <a:t>.  </a:t>
            </a:r>
          </a:p>
        </p:txBody>
      </p:sp>
      <p:sp>
        <p:nvSpPr>
          <p:cNvPr id="18447" name="TextBox 15"/>
          <p:cNvSpPr txBox="1">
            <a:spLocks noChangeArrowheads="1"/>
          </p:cNvSpPr>
          <p:nvPr/>
        </p:nvSpPr>
        <p:spPr bwMode="auto">
          <a:xfrm>
            <a:off x="2286867" y="2686690"/>
            <a:ext cx="431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dirty="0"/>
              <a:t>3</a:t>
            </a:r>
            <a:r>
              <a:rPr lang="ru-RU" sz="2000" dirty="0"/>
              <a:t>. </a:t>
            </a:r>
          </a:p>
        </p:txBody>
      </p:sp>
      <p:sp>
        <p:nvSpPr>
          <p:cNvPr id="42" name="Скругленный прямоугольник 41"/>
          <p:cNvSpPr/>
          <p:nvPr/>
        </p:nvSpPr>
        <p:spPr bwMode="auto">
          <a:xfrm>
            <a:off x="2368350" y="3645837"/>
            <a:ext cx="4608982" cy="431800"/>
          </a:xfrm>
          <a:prstGeom prst="roundRect">
            <a:avLst/>
          </a:prstGeom>
          <a:solidFill>
            <a:srgbClr val="FFEDE1"/>
          </a:solidFill>
          <a:ln w="28575">
            <a:solidFill>
              <a:srgbClr val="0000CC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8448" name="TextBox 16"/>
          <p:cNvSpPr txBox="1">
            <a:spLocks noChangeArrowheads="1"/>
          </p:cNvSpPr>
          <p:nvPr/>
        </p:nvSpPr>
        <p:spPr bwMode="auto">
          <a:xfrm>
            <a:off x="2296912" y="3572812"/>
            <a:ext cx="4302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dirty="0"/>
              <a:t>4</a:t>
            </a:r>
            <a:r>
              <a:rPr lang="ru-RU" sz="2000" dirty="0"/>
              <a:t>. </a:t>
            </a:r>
          </a:p>
        </p:txBody>
      </p:sp>
      <p:sp>
        <p:nvSpPr>
          <p:cNvPr id="43" name="Скругленный прямоугольник 42"/>
          <p:cNvSpPr/>
          <p:nvPr/>
        </p:nvSpPr>
        <p:spPr bwMode="auto">
          <a:xfrm>
            <a:off x="2332654" y="4774922"/>
            <a:ext cx="4644677" cy="504825"/>
          </a:xfrm>
          <a:prstGeom prst="roundRect">
            <a:avLst/>
          </a:prstGeom>
          <a:solidFill>
            <a:srgbClr val="FFEDE1"/>
          </a:solidFill>
          <a:ln w="28575">
            <a:solidFill>
              <a:srgbClr val="0000CC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8449" name="TextBox 17"/>
          <p:cNvSpPr txBox="1">
            <a:spLocks noChangeArrowheads="1"/>
          </p:cNvSpPr>
          <p:nvPr/>
        </p:nvSpPr>
        <p:spPr bwMode="auto">
          <a:xfrm>
            <a:off x="2298500" y="4198858"/>
            <a:ext cx="5016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/>
              <a:t>5</a:t>
            </a:r>
            <a:r>
              <a:rPr lang="ru-RU" sz="2000"/>
              <a:t>. </a:t>
            </a:r>
          </a:p>
        </p:txBody>
      </p:sp>
      <p:sp>
        <p:nvSpPr>
          <p:cNvPr id="18450" name="TextBox 18"/>
          <p:cNvSpPr txBox="1">
            <a:spLocks noChangeArrowheads="1"/>
          </p:cNvSpPr>
          <p:nvPr/>
        </p:nvSpPr>
        <p:spPr bwMode="auto">
          <a:xfrm>
            <a:off x="2296814" y="4702914"/>
            <a:ext cx="5032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dirty="0"/>
              <a:t>6</a:t>
            </a:r>
            <a:r>
              <a:rPr lang="ru-RU" sz="2000" dirty="0"/>
              <a:t>. </a:t>
            </a:r>
          </a:p>
        </p:txBody>
      </p:sp>
      <p:graphicFrame>
        <p:nvGraphicFramePr>
          <p:cNvPr id="1843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585424"/>
              </p:ext>
            </p:extLst>
          </p:nvPr>
        </p:nvGraphicFramePr>
        <p:xfrm>
          <a:off x="2719186" y="3738145"/>
          <a:ext cx="3961360" cy="339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26" name="CS ChemDraw Drawing" r:id="rId3" imgW="2357628" imgH="204216" progId="">
                  <p:embed/>
                </p:oleObj>
              </mc:Choice>
              <mc:Fallback>
                <p:oleObj name="CS ChemDraw Drawing" r:id="rId3" imgW="2357628" imgH="20421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186" y="3738145"/>
                        <a:ext cx="3961360" cy="339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020723"/>
              </p:ext>
            </p:extLst>
          </p:nvPr>
        </p:nvGraphicFramePr>
        <p:xfrm>
          <a:off x="2512839" y="4361598"/>
          <a:ext cx="2016224" cy="341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27" name="CS ChemDraw Drawing" r:id="rId5" imgW="1242060" imgH="211836" progId="">
                  <p:embed/>
                </p:oleObj>
              </mc:Choice>
              <mc:Fallback>
                <p:oleObj name="CS ChemDraw Drawing" r:id="rId5" imgW="1242060" imgH="21183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2839" y="4361598"/>
                        <a:ext cx="2016224" cy="3413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1" name="TextBox 37"/>
          <p:cNvSpPr txBox="1">
            <a:spLocks noChangeArrowheads="1"/>
          </p:cNvSpPr>
          <p:nvPr/>
        </p:nvSpPr>
        <p:spPr bwMode="auto">
          <a:xfrm>
            <a:off x="4457054" y="4226180"/>
            <a:ext cx="1258093" cy="47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1900" dirty="0"/>
              <a:t> </a:t>
            </a:r>
            <a:r>
              <a:rPr lang="en-US" sz="1900" dirty="0"/>
              <a:t>+  </a:t>
            </a:r>
            <a:r>
              <a:rPr lang="en-US" sz="1900" dirty="0" err="1"/>
              <a:t>BrOH</a:t>
            </a:r>
            <a:r>
              <a:rPr lang="en-US" sz="1900" dirty="0"/>
              <a:t>  </a:t>
            </a:r>
            <a:endParaRPr lang="ru-RU" sz="1900" dirty="0"/>
          </a:p>
        </p:txBody>
      </p:sp>
      <p:cxnSp>
        <p:nvCxnSpPr>
          <p:cNvPr id="39" name="Прямая со стрелкой 38"/>
          <p:cNvCxnSpPr/>
          <p:nvPr/>
        </p:nvCxnSpPr>
        <p:spPr bwMode="auto">
          <a:xfrm>
            <a:off x="5752999" y="4486890"/>
            <a:ext cx="57626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457" name="Rectangle 10"/>
          <p:cNvSpPr>
            <a:spLocks noChangeArrowheads="1"/>
          </p:cNvSpPr>
          <p:nvPr/>
        </p:nvSpPr>
        <p:spPr bwMode="auto">
          <a:xfrm>
            <a:off x="8243888" y="6237288"/>
            <a:ext cx="8270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C39FA9A-437F-4253-8363-B00CD47D314A}" type="slidenum">
              <a:rPr lang="ru-RU" sz="3200" b="1">
                <a:solidFill>
                  <a:srgbClr val="000066"/>
                </a:solidFill>
              </a:rPr>
              <a:pPr algn="ctr"/>
              <a:t>17</a:t>
            </a:fld>
            <a:endParaRPr lang="ru-RU" sz="3200" b="1" dirty="0">
              <a:solidFill>
                <a:srgbClr val="000066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03497"/>
              </p:ext>
            </p:extLst>
          </p:nvPr>
        </p:nvGraphicFramePr>
        <p:xfrm>
          <a:off x="2695375" y="1704425"/>
          <a:ext cx="327660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28" name="CS ChemDraw Drawing" r:id="rId7" imgW="2106168" imgH="214884" progId="">
                  <p:embed/>
                </p:oleObj>
              </mc:Choice>
              <mc:Fallback>
                <p:oleObj name="CS ChemDraw Drawing" r:id="rId7" imgW="2106168" imgH="21488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375" y="1704425"/>
                        <a:ext cx="3276600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311467"/>
              </p:ext>
            </p:extLst>
          </p:nvPr>
        </p:nvGraphicFramePr>
        <p:xfrm>
          <a:off x="2669975" y="2266669"/>
          <a:ext cx="3875311" cy="367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29" name="CS ChemDraw Drawing" r:id="rId9" imgW="2327148" imgH="222504" progId="">
                  <p:embed/>
                </p:oleObj>
              </mc:Choice>
              <mc:Fallback>
                <p:oleObj name="CS ChemDraw Drawing" r:id="rId9" imgW="2327148" imgH="22250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9975" y="2266669"/>
                        <a:ext cx="3875311" cy="3678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790690"/>
              </p:ext>
            </p:extLst>
          </p:nvPr>
        </p:nvGraphicFramePr>
        <p:xfrm>
          <a:off x="2717080" y="2854965"/>
          <a:ext cx="2532062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30" name="CS ChemDraw Drawing" r:id="rId11" imgW="1576237" imgH="464047" progId="">
                  <p:embed/>
                </p:oleObj>
              </mc:Choice>
              <mc:Fallback>
                <p:oleObj name="CS ChemDraw Drawing" r:id="rId11" imgW="1576237" imgH="46404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080" y="2854965"/>
                        <a:ext cx="2532062" cy="74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Прямая со стрелкой 27"/>
          <p:cNvCxnSpPr/>
          <p:nvPr/>
        </p:nvCxnSpPr>
        <p:spPr bwMode="auto">
          <a:xfrm>
            <a:off x="5609182" y="2441506"/>
            <a:ext cx="57626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 bwMode="auto">
          <a:xfrm>
            <a:off x="6104283" y="1827197"/>
            <a:ext cx="57626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 bwMode="auto">
          <a:xfrm>
            <a:off x="5536975" y="2974722"/>
            <a:ext cx="57626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 bwMode="auto">
          <a:xfrm>
            <a:off x="5680991" y="3861464"/>
            <a:ext cx="57626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 bwMode="auto">
          <a:xfrm>
            <a:off x="5752999" y="5062954"/>
            <a:ext cx="57626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660032"/>
              </p:ext>
            </p:extLst>
          </p:nvPr>
        </p:nvGraphicFramePr>
        <p:xfrm>
          <a:off x="2656853" y="4878599"/>
          <a:ext cx="2873861" cy="328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31" name="CS ChemDraw Drawing" r:id="rId13" imgW="1848612" imgH="213360" progId="">
                  <p:embed/>
                </p:oleObj>
              </mc:Choice>
              <mc:Fallback>
                <p:oleObj name="CS ChemDraw Drawing" r:id="rId13" imgW="1848612" imgH="213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6853" y="4878599"/>
                        <a:ext cx="2873861" cy="3283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Скругленный прямоугольник 36"/>
          <p:cNvSpPr/>
          <p:nvPr/>
        </p:nvSpPr>
        <p:spPr bwMode="auto">
          <a:xfrm>
            <a:off x="2332656" y="5394395"/>
            <a:ext cx="4644677" cy="504825"/>
          </a:xfrm>
          <a:prstGeom prst="roundRect">
            <a:avLst/>
          </a:prstGeom>
          <a:solidFill>
            <a:srgbClr val="FFEDE1"/>
          </a:solidFill>
          <a:ln w="28575">
            <a:solidFill>
              <a:srgbClr val="0000CC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4" name="TextBox 18"/>
          <p:cNvSpPr txBox="1">
            <a:spLocks noChangeArrowheads="1"/>
          </p:cNvSpPr>
          <p:nvPr/>
        </p:nvSpPr>
        <p:spPr bwMode="auto">
          <a:xfrm>
            <a:off x="2297631" y="5342535"/>
            <a:ext cx="503238" cy="4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dirty="0"/>
              <a:t>7</a:t>
            </a:r>
            <a:r>
              <a:rPr lang="ru-RU" sz="2000" dirty="0"/>
              <a:t>. 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438380"/>
              </p:ext>
            </p:extLst>
          </p:nvPr>
        </p:nvGraphicFramePr>
        <p:xfrm>
          <a:off x="2715873" y="5495002"/>
          <a:ext cx="2749292" cy="335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32" name="CS ChemDraw Drawing" r:id="rId15" imgW="1739034" imgH="214526" progId="">
                  <p:embed/>
                </p:oleObj>
              </mc:Choice>
              <mc:Fallback>
                <p:oleObj name="CS ChemDraw Drawing" r:id="rId15" imgW="1739034" imgH="21452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5873" y="5495002"/>
                        <a:ext cx="2749292" cy="3358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9"/>
          <p:cNvSpPr txBox="1">
            <a:spLocks noChangeArrowheads="1"/>
          </p:cNvSpPr>
          <p:nvPr/>
        </p:nvSpPr>
        <p:spPr bwMode="auto">
          <a:xfrm>
            <a:off x="5684164" y="5292415"/>
            <a:ext cx="6429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H</a:t>
            </a:r>
            <a:r>
              <a:rPr lang="en-US" sz="1600" baseline="-25000" dirty="0"/>
              <a:t>2</a:t>
            </a:r>
            <a:r>
              <a:rPr lang="en-US" sz="1600" dirty="0"/>
              <a:t>O</a:t>
            </a:r>
            <a:r>
              <a:rPr lang="en-US" sz="1600" baseline="-25000" dirty="0"/>
              <a:t>2</a:t>
            </a:r>
            <a:endParaRPr lang="ru-RU" sz="1600" dirty="0"/>
          </a:p>
        </p:txBody>
      </p:sp>
      <p:cxnSp>
        <p:nvCxnSpPr>
          <p:cNvPr id="40" name="Прямая со стрелкой 39"/>
          <p:cNvCxnSpPr/>
          <p:nvPr/>
        </p:nvCxnSpPr>
        <p:spPr bwMode="auto">
          <a:xfrm>
            <a:off x="5717502" y="5639018"/>
            <a:ext cx="57626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9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D9F8FF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115616" y="1689955"/>
            <a:ext cx="7344816" cy="1800201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>
                <a:solidFill>
                  <a:srgbClr val="C00000"/>
                </a:solidFill>
                <a:latin typeface="Arial" charset="0"/>
              </a:rPr>
              <a:t>Качественные реакции и свойства веществ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9" name="4-конечная звезда 8"/>
          <p:cNvSpPr/>
          <p:nvPr/>
        </p:nvSpPr>
        <p:spPr bwMode="auto">
          <a:xfrm>
            <a:off x="323528" y="2132856"/>
            <a:ext cx="914400" cy="914400"/>
          </a:xfrm>
          <a:prstGeom prst="star4">
            <a:avLst/>
          </a:prstGeom>
          <a:solidFill>
            <a:schemeClr val="bg1"/>
          </a:solidFill>
          <a:ln w="22225" cap="flat" cmpd="sng" algn="ctr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D9F8FF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20"/>
          <p:cNvSpPr>
            <a:spLocks noChangeArrowheads="1"/>
          </p:cNvSpPr>
          <p:nvPr/>
        </p:nvSpPr>
        <p:spPr bwMode="auto">
          <a:xfrm>
            <a:off x="385763" y="683506"/>
            <a:ext cx="7858125" cy="714375"/>
          </a:xfrm>
          <a:prstGeom prst="foldedCorner">
            <a:avLst>
              <a:gd name="adj" fmla="val 12500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folHlink"/>
            </a:solidFill>
            <a:round/>
            <a:headEnd/>
            <a:tailEnd/>
          </a:ln>
          <a:effectLst>
            <a:outerShdw dist="152928" dir="13298012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3796" name="Прямоугольник 6"/>
          <p:cNvSpPr>
            <a:spLocks noChangeArrowheads="1"/>
          </p:cNvSpPr>
          <p:nvPr/>
        </p:nvSpPr>
        <p:spPr bwMode="auto">
          <a:xfrm>
            <a:off x="571501" y="683506"/>
            <a:ext cx="75009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C00000"/>
                </a:solidFill>
              </a:rPr>
              <a:t>Установить соответствие между реагирующими веществами и признаком протекающей реакции: </a:t>
            </a:r>
          </a:p>
        </p:txBody>
      </p:sp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571500" y="1928813"/>
            <a:ext cx="3357563" cy="3357562"/>
            <a:chOff x="571472" y="1924600"/>
            <a:chExt cx="3357586" cy="3555091"/>
          </a:xfrm>
        </p:grpSpPr>
        <p:sp>
          <p:nvSpPr>
            <p:cNvPr id="10272" name="Rectangle 47"/>
            <p:cNvSpPr>
              <a:spLocks noChangeArrowheads="1"/>
            </p:cNvSpPr>
            <p:nvPr/>
          </p:nvSpPr>
          <p:spPr bwMode="auto">
            <a:xfrm>
              <a:off x="571472" y="1924600"/>
              <a:ext cx="3214710" cy="35550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folHlink"/>
              </a:solidFill>
              <a:miter lim="800000"/>
              <a:headEnd/>
              <a:tailEnd/>
            </a:ln>
            <a:effectLst>
              <a:outerShdw dist="152928" dir="13298012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25" name="TextBox 8"/>
            <p:cNvSpPr txBox="1">
              <a:spLocks noChangeArrowheads="1"/>
            </p:cNvSpPr>
            <p:nvPr/>
          </p:nvSpPr>
          <p:spPr bwMode="auto">
            <a:xfrm>
              <a:off x="571472" y="2075880"/>
              <a:ext cx="3357586" cy="42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i="1" u="sng">
                  <a:solidFill>
                    <a:srgbClr val="7030A0"/>
                  </a:solidFill>
                </a:rPr>
                <a:t>Реагирующие вещества</a:t>
              </a:r>
            </a:p>
          </p:txBody>
        </p:sp>
        <p:sp>
          <p:nvSpPr>
            <p:cNvPr id="33826" name="TextBox 9"/>
            <p:cNvSpPr txBox="1">
              <a:spLocks noChangeArrowheads="1"/>
            </p:cNvSpPr>
            <p:nvPr/>
          </p:nvSpPr>
          <p:spPr bwMode="auto">
            <a:xfrm>
              <a:off x="714348" y="2756642"/>
              <a:ext cx="3000396" cy="2118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Aft>
                  <a:spcPts val="1000"/>
                </a:spcAft>
              </a:pPr>
              <a:r>
                <a:rPr lang="ru-RU" dirty="0"/>
                <a:t>А) этиленгликоль  и   </a:t>
              </a:r>
              <a:r>
                <a:rPr lang="en-US" dirty="0"/>
                <a:t>Na</a:t>
              </a:r>
              <a:endParaRPr lang="ru-RU" dirty="0"/>
            </a:p>
            <a:p>
              <a:pPr>
                <a:spcAft>
                  <a:spcPts val="1000"/>
                </a:spcAft>
              </a:pPr>
              <a:r>
                <a:rPr lang="ru-RU" dirty="0"/>
                <a:t>Б) </a:t>
              </a:r>
              <a:r>
                <a:rPr lang="ru-RU" dirty="0" err="1"/>
                <a:t>пропин</a:t>
              </a:r>
              <a:r>
                <a:rPr lang="ru-RU" dirty="0"/>
                <a:t> и </a:t>
              </a:r>
              <a:r>
                <a:rPr lang="en-US" dirty="0"/>
                <a:t>[Ag(NH</a:t>
              </a:r>
              <a:r>
                <a:rPr lang="en-US" baseline="-25000" dirty="0"/>
                <a:t>3</a:t>
              </a:r>
              <a:r>
                <a:rPr lang="en-US" dirty="0"/>
                <a:t>)</a:t>
              </a:r>
              <a:r>
                <a:rPr lang="en-US" baseline="-25000" dirty="0"/>
                <a:t>2</a:t>
              </a:r>
              <a:r>
                <a:rPr lang="en-US" dirty="0"/>
                <a:t>]OH </a:t>
              </a:r>
              <a:endParaRPr lang="ru-RU" dirty="0"/>
            </a:p>
            <a:p>
              <a:pPr>
                <a:lnSpc>
                  <a:spcPct val="150000"/>
                </a:lnSpc>
                <a:spcAft>
                  <a:spcPts val="1000"/>
                </a:spcAft>
              </a:pPr>
              <a:r>
                <a:rPr lang="ru-RU" dirty="0"/>
                <a:t>В) глицерин  и  </a:t>
              </a:r>
              <a:r>
                <a:rPr lang="en-US" dirty="0"/>
                <a:t>Cu(OH)</a:t>
              </a:r>
              <a:r>
                <a:rPr lang="en-US" baseline="-25000" dirty="0"/>
                <a:t>2</a:t>
              </a:r>
              <a:r>
                <a:rPr lang="ru-RU" dirty="0"/>
                <a:t>  </a:t>
              </a:r>
            </a:p>
            <a:p>
              <a:pPr>
                <a:lnSpc>
                  <a:spcPct val="150000"/>
                </a:lnSpc>
                <a:spcAft>
                  <a:spcPts val="1000"/>
                </a:spcAft>
              </a:pPr>
              <a:r>
                <a:rPr lang="ru-RU" dirty="0"/>
                <a:t>Г) </a:t>
              </a:r>
              <a:r>
                <a:rPr lang="ru-RU" dirty="0" err="1"/>
                <a:t>пропанол</a:t>
              </a:r>
              <a:r>
                <a:rPr lang="ru-RU" dirty="0"/>
                <a:t>  и   </a:t>
              </a:r>
              <a:r>
                <a:rPr lang="en-US" dirty="0"/>
                <a:t>Br</a:t>
              </a:r>
              <a:r>
                <a:rPr lang="en-US" baseline="-25000" dirty="0"/>
                <a:t>2</a:t>
              </a:r>
              <a:r>
                <a:rPr lang="en-US" dirty="0"/>
                <a:t> (H</a:t>
              </a:r>
              <a:r>
                <a:rPr lang="en-US" baseline="-25000" dirty="0"/>
                <a:t>2</a:t>
              </a:r>
              <a:r>
                <a:rPr lang="en-US" dirty="0"/>
                <a:t>O)</a:t>
              </a:r>
              <a:endParaRPr lang="ru-RU" dirty="0"/>
            </a:p>
          </p:txBody>
        </p:sp>
      </p:grp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4286250" y="1928813"/>
            <a:ext cx="4000500" cy="3357562"/>
            <a:chOff x="4429124" y="1996037"/>
            <a:chExt cx="4000528" cy="3555090"/>
          </a:xfrm>
        </p:grpSpPr>
        <p:sp>
          <p:nvSpPr>
            <p:cNvPr id="10269" name="Rectangle 47"/>
            <p:cNvSpPr>
              <a:spLocks noChangeArrowheads="1"/>
            </p:cNvSpPr>
            <p:nvPr/>
          </p:nvSpPr>
          <p:spPr bwMode="auto">
            <a:xfrm>
              <a:off x="4429124" y="1996037"/>
              <a:ext cx="4000528" cy="3555090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folHlink"/>
              </a:solidFill>
              <a:miter lim="800000"/>
              <a:headEnd/>
              <a:tailEnd/>
            </a:ln>
            <a:effectLst>
              <a:outerShdw dist="152928" dir="13298012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22" name="TextBox 10"/>
            <p:cNvSpPr txBox="1">
              <a:spLocks noChangeArrowheads="1"/>
            </p:cNvSpPr>
            <p:nvPr/>
          </p:nvSpPr>
          <p:spPr bwMode="auto">
            <a:xfrm>
              <a:off x="5072066" y="2071677"/>
              <a:ext cx="2786082" cy="456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200" i="1" u="sng">
                  <a:solidFill>
                    <a:srgbClr val="7030A0"/>
                  </a:solidFill>
                </a:rPr>
                <a:t>Признак реакции</a:t>
              </a:r>
            </a:p>
          </p:txBody>
        </p:sp>
        <p:sp>
          <p:nvSpPr>
            <p:cNvPr id="33823" name="TextBox 11"/>
            <p:cNvSpPr txBox="1">
              <a:spLocks noChangeArrowheads="1"/>
            </p:cNvSpPr>
            <p:nvPr/>
          </p:nvSpPr>
          <p:spPr bwMode="auto">
            <a:xfrm>
              <a:off x="4500562" y="2814923"/>
              <a:ext cx="3857652" cy="2509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Aft>
                  <a:spcPts val="1200"/>
                </a:spcAft>
                <a:buFontTx/>
                <a:buAutoNum type="arabicParenR"/>
              </a:pPr>
              <a:r>
                <a:rPr lang="ru-RU" dirty="0"/>
                <a:t>Образование  осадка</a:t>
              </a:r>
              <a:endParaRPr lang="en-US" dirty="0"/>
            </a:p>
            <a:p>
              <a:pPr marL="342900" indent="-342900">
                <a:spcAft>
                  <a:spcPts val="1200"/>
                </a:spcAft>
                <a:buFontTx/>
                <a:buAutoNum type="arabicParenR"/>
              </a:pPr>
              <a:r>
                <a:rPr lang="ru-RU" dirty="0"/>
                <a:t>Обесцвечивание раствора</a:t>
              </a:r>
              <a:endParaRPr lang="en-US" dirty="0"/>
            </a:p>
            <a:p>
              <a:pPr marL="342900" indent="-342900">
                <a:spcAft>
                  <a:spcPts val="1200"/>
                </a:spcAft>
                <a:buFontTx/>
                <a:buAutoNum type="arabicParenR"/>
              </a:pPr>
              <a:r>
                <a:rPr lang="ru-RU" dirty="0"/>
                <a:t>Выделение газа</a:t>
              </a:r>
            </a:p>
            <a:p>
              <a:pPr marL="342900" indent="-342900">
                <a:spcAft>
                  <a:spcPts val="1200"/>
                </a:spcAft>
                <a:buFontTx/>
                <a:buAutoNum type="arabicParenR"/>
              </a:pPr>
              <a:r>
                <a:rPr lang="ru-RU" dirty="0"/>
                <a:t>Образование синего раствора</a:t>
              </a:r>
            </a:p>
            <a:p>
              <a:pPr marL="342900" indent="-342900">
                <a:spcAft>
                  <a:spcPts val="1200"/>
                </a:spcAft>
                <a:buFontTx/>
                <a:buAutoNum type="arabicParenR"/>
              </a:pPr>
              <a:r>
                <a:rPr lang="ru-RU" dirty="0"/>
                <a:t>Признаков реакции не наблюдается</a:t>
              </a:r>
            </a:p>
          </p:txBody>
        </p:sp>
      </p:grp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786063" y="5715000"/>
          <a:ext cx="3214710" cy="914400"/>
        </p:xfrm>
        <a:graphic>
          <a:graphicData uri="http://schemas.openxmlformats.org/drawingml/2006/table">
            <a:tbl>
              <a:tblPr firstRow="1">
                <a:tableStyleId>{D7AC3CCA-C797-4891-BE02-D94E43425B78}</a:tableStyleId>
              </a:tblPr>
              <a:tblGrid>
                <a:gridCol w="79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9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Б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В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Г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kern="1200" dirty="0">
                        <a:solidFill>
                          <a:srgbClr val="C00000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3071813" y="6093296"/>
            <a:ext cx="3127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3830638" y="6093296"/>
            <a:ext cx="3127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1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4616450" y="6093296"/>
            <a:ext cx="3127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4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5402263" y="6093296"/>
            <a:ext cx="3127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5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3820" name="Rectangle 10"/>
          <p:cNvSpPr>
            <a:spLocks noChangeArrowheads="1"/>
          </p:cNvSpPr>
          <p:nvPr/>
        </p:nvSpPr>
        <p:spPr bwMode="auto">
          <a:xfrm>
            <a:off x="8243888" y="6237288"/>
            <a:ext cx="8270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2901D20-6F3A-433F-AFEC-BCADD5B7C245}" type="slidenum">
              <a:rPr lang="ru-RU" sz="3200" b="1">
                <a:solidFill>
                  <a:srgbClr val="000066"/>
                </a:solidFill>
              </a:rPr>
              <a:pPr algn="ctr"/>
              <a:t>19</a:t>
            </a:fld>
            <a:endParaRPr lang="ru-RU" sz="3200" b="1">
              <a:solidFill>
                <a:srgbClr val="000066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 bwMode="auto">
          <a:xfrm>
            <a:off x="3491880" y="3068960"/>
            <a:ext cx="938386" cy="61064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 bwMode="auto">
          <a:xfrm flipV="1">
            <a:off x="3563888" y="2924944"/>
            <a:ext cx="864096" cy="43204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 bwMode="auto">
          <a:xfrm>
            <a:off x="3491880" y="3933056"/>
            <a:ext cx="936104" cy="2160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 bwMode="auto">
          <a:xfrm>
            <a:off x="3563888" y="4437112"/>
            <a:ext cx="936104" cy="2160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268761"/>
            <a:ext cx="7307089" cy="223224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ru-RU" sz="4000" b="1" dirty="0">
                <a:solidFill>
                  <a:srgbClr val="C00000"/>
                </a:solidFill>
                <a:latin typeface="Arial" charset="0"/>
              </a:rPr>
              <a:t>Условия реакций – полезная «подсказка»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7" name="4-конечная звезда 6"/>
          <p:cNvSpPr/>
          <p:nvPr/>
        </p:nvSpPr>
        <p:spPr bwMode="auto">
          <a:xfrm>
            <a:off x="395536" y="2276872"/>
            <a:ext cx="914400" cy="914400"/>
          </a:xfrm>
          <a:prstGeom prst="star4">
            <a:avLst/>
          </a:prstGeom>
          <a:solidFill>
            <a:schemeClr val="bg1"/>
          </a:solidFill>
          <a:ln w="22225" cap="flat" cmpd="sng" algn="ctr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9FFE1"/>
            </a:gs>
            <a:gs pos="100000">
              <a:srgbClr val="D5F8CC"/>
            </a:gs>
            <a:gs pos="5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20"/>
          <p:cNvSpPr>
            <a:spLocks noChangeArrowheads="1"/>
          </p:cNvSpPr>
          <p:nvPr/>
        </p:nvSpPr>
        <p:spPr bwMode="auto">
          <a:xfrm>
            <a:off x="500063" y="521946"/>
            <a:ext cx="7816354" cy="1214829"/>
          </a:xfrm>
          <a:prstGeom prst="foldedCorner">
            <a:avLst>
              <a:gd name="adj" fmla="val 13891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1" i="1"/>
          </a:p>
        </p:txBody>
      </p:sp>
      <p:grpSp>
        <p:nvGrpSpPr>
          <p:cNvPr id="32772" name="Группа 13"/>
          <p:cNvGrpSpPr>
            <a:grpSpLocks/>
          </p:cNvGrpSpPr>
          <p:nvPr/>
        </p:nvGrpSpPr>
        <p:grpSpPr bwMode="auto">
          <a:xfrm>
            <a:off x="642938" y="2000250"/>
            <a:ext cx="4357687" cy="3643313"/>
            <a:chOff x="642910" y="2000240"/>
            <a:chExt cx="4357718" cy="3857652"/>
          </a:xfrm>
        </p:grpSpPr>
        <p:sp>
          <p:nvSpPr>
            <p:cNvPr id="9248" name="Rectangle 47"/>
            <p:cNvSpPr>
              <a:spLocks noChangeArrowheads="1"/>
            </p:cNvSpPr>
            <p:nvPr/>
          </p:nvSpPr>
          <p:spPr bwMode="auto">
            <a:xfrm>
              <a:off x="642910" y="2000240"/>
              <a:ext cx="4143404" cy="3857652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CC3300"/>
              </a:solidFill>
              <a:miter lim="800000"/>
              <a:headEnd/>
              <a:tailEnd/>
            </a:ln>
            <a:effectLst>
              <a:outerShdw dist="152928" dir="13298012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01" name="TextBox 8"/>
            <p:cNvSpPr txBox="1">
              <a:spLocks noChangeArrowheads="1"/>
            </p:cNvSpPr>
            <p:nvPr/>
          </p:nvSpPr>
          <p:spPr bwMode="auto">
            <a:xfrm>
              <a:off x="857224" y="2143117"/>
              <a:ext cx="3571900" cy="42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b="1" i="1" u="sng" dirty="0">
                  <a:solidFill>
                    <a:srgbClr val="002060"/>
                  </a:solidFill>
                </a:rPr>
                <a:t>Органические соединения</a:t>
              </a:r>
            </a:p>
          </p:txBody>
        </p:sp>
        <p:sp>
          <p:nvSpPr>
            <p:cNvPr id="32802" name="TextBox 9"/>
            <p:cNvSpPr txBox="1">
              <a:spLocks noChangeArrowheads="1"/>
            </p:cNvSpPr>
            <p:nvPr/>
          </p:nvSpPr>
          <p:spPr bwMode="auto">
            <a:xfrm>
              <a:off x="857224" y="2857496"/>
              <a:ext cx="4143404" cy="2118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Aft>
                  <a:spcPts val="1000"/>
                </a:spcAft>
              </a:pPr>
              <a:r>
                <a:rPr lang="ru-RU" dirty="0"/>
                <a:t>А) </a:t>
              </a:r>
              <a:r>
                <a:rPr lang="ru-RU" dirty="0" err="1"/>
                <a:t>фенилацетилен</a:t>
              </a:r>
              <a:r>
                <a:rPr lang="ru-RU" dirty="0"/>
                <a:t> и бензол</a:t>
              </a:r>
            </a:p>
            <a:p>
              <a:pPr>
                <a:spcAft>
                  <a:spcPts val="1000"/>
                </a:spcAft>
              </a:pPr>
              <a:r>
                <a:rPr lang="ru-RU" dirty="0"/>
                <a:t>Б) нитробензол и анилин</a:t>
              </a:r>
            </a:p>
            <a:p>
              <a:pPr>
                <a:lnSpc>
                  <a:spcPct val="150000"/>
                </a:lnSpc>
                <a:spcAft>
                  <a:spcPts val="1000"/>
                </a:spcAft>
              </a:pPr>
              <a:r>
                <a:rPr lang="ru-RU" dirty="0"/>
                <a:t>В) нитробензол и фенол</a:t>
              </a:r>
            </a:p>
            <a:p>
              <a:pPr>
                <a:lnSpc>
                  <a:spcPct val="150000"/>
                </a:lnSpc>
                <a:spcAft>
                  <a:spcPts val="1000"/>
                </a:spcAft>
              </a:pPr>
              <a:r>
                <a:rPr lang="ru-RU" dirty="0"/>
                <a:t>Г) </a:t>
              </a:r>
              <a:r>
                <a:rPr lang="ru-RU" dirty="0" err="1"/>
                <a:t>пропиламин</a:t>
              </a:r>
              <a:r>
                <a:rPr lang="ru-RU" dirty="0"/>
                <a:t> и </a:t>
              </a:r>
              <a:r>
                <a:rPr lang="ru-RU" dirty="0" err="1"/>
                <a:t>метилэтиламин</a:t>
              </a:r>
              <a:endParaRPr lang="ru-RU" dirty="0"/>
            </a:p>
          </p:txBody>
        </p:sp>
      </p:grpSp>
      <p:grpSp>
        <p:nvGrpSpPr>
          <p:cNvPr id="32773" name="Группа 12"/>
          <p:cNvGrpSpPr>
            <a:grpSpLocks/>
          </p:cNvGrpSpPr>
          <p:nvPr/>
        </p:nvGrpSpPr>
        <p:grpSpPr bwMode="auto">
          <a:xfrm>
            <a:off x="5292080" y="2017935"/>
            <a:ext cx="2786062" cy="3643313"/>
            <a:chOff x="5506399" y="1983352"/>
            <a:chExt cx="2786082" cy="3857652"/>
          </a:xfrm>
        </p:grpSpPr>
        <p:sp>
          <p:nvSpPr>
            <p:cNvPr id="9245" name="Rectangle 47"/>
            <p:cNvSpPr>
              <a:spLocks noChangeArrowheads="1"/>
            </p:cNvSpPr>
            <p:nvPr/>
          </p:nvSpPr>
          <p:spPr bwMode="auto">
            <a:xfrm>
              <a:off x="5506399" y="1983352"/>
              <a:ext cx="2786082" cy="3857652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CC3300"/>
              </a:solidFill>
              <a:miter lim="800000"/>
              <a:headEnd/>
              <a:tailEnd/>
            </a:ln>
            <a:effectLst>
              <a:outerShdw dist="152928" dir="13298012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98" name="TextBox 10"/>
            <p:cNvSpPr txBox="1">
              <a:spLocks noChangeArrowheads="1"/>
            </p:cNvSpPr>
            <p:nvPr/>
          </p:nvSpPr>
          <p:spPr bwMode="auto">
            <a:xfrm>
              <a:off x="5929322" y="2143116"/>
              <a:ext cx="1785950" cy="42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i="1" u="sng" dirty="0">
                  <a:solidFill>
                    <a:srgbClr val="002060"/>
                  </a:solidFill>
                </a:rPr>
                <a:t>Реагенты</a:t>
              </a:r>
            </a:p>
          </p:txBody>
        </p:sp>
        <p:sp>
          <p:nvSpPr>
            <p:cNvPr id="32799" name="TextBox 11"/>
            <p:cNvSpPr txBox="1">
              <a:spLocks noChangeArrowheads="1"/>
            </p:cNvSpPr>
            <p:nvPr/>
          </p:nvSpPr>
          <p:spPr bwMode="auto">
            <a:xfrm>
              <a:off x="5857884" y="2857328"/>
              <a:ext cx="2286016" cy="2297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lnSpc>
                  <a:spcPct val="150000"/>
                </a:lnSpc>
                <a:buFontTx/>
                <a:buAutoNum type="arabicParenR"/>
              </a:pPr>
              <a:r>
                <a:rPr lang="en-US" dirty="0"/>
                <a:t>[Ag(NH</a:t>
              </a:r>
              <a:r>
                <a:rPr lang="en-US" baseline="-25000" dirty="0"/>
                <a:t>3</a:t>
              </a:r>
              <a:r>
                <a:rPr lang="en-US" dirty="0"/>
                <a:t>)</a:t>
              </a:r>
              <a:r>
                <a:rPr lang="en-US" baseline="-25000" dirty="0"/>
                <a:t>2</a:t>
              </a:r>
              <a:r>
                <a:rPr lang="en-US" dirty="0"/>
                <a:t>]OH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rabicParenR"/>
              </a:pPr>
              <a:r>
                <a:rPr lang="en-US" dirty="0"/>
                <a:t>HCI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rabicParenR"/>
              </a:pPr>
              <a:r>
                <a:rPr lang="en-US" dirty="0"/>
                <a:t>HNO</a:t>
              </a:r>
              <a:r>
                <a:rPr lang="ru-RU" baseline="-25000" dirty="0"/>
                <a:t>2</a:t>
              </a:r>
              <a:endParaRPr lang="ru-RU" dirty="0"/>
            </a:p>
            <a:p>
              <a:pPr marL="342900" indent="-342900">
                <a:lnSpc>
                  <a:spcPct val="150000"/>
                </a:lnSpc>
                <a:buFontTx/>
                <a:buAutoNum type="arabicParenR"/>
              </a:pPr>
              <a:r>
                <a:rPr lang="en-US" dirty="0"/>
                <a:t>FeCI</a:t>
              </a:r>
              <a:r>
                <a:rPr lang="en-US" baseline="-25000" dirty="0"/>
                <a:t>3</a:t>
              </a:r>
              <a:endParaRPr lang="ru-RU" dirty="0"/>
            </a:p>
            <a:p>
              <a:pPr marL="342900" indent="-342900">
                <a:lnSpc>
                  <a:spcPct val="150000"/>
                </a:lnSpc>
              </a:pPr>
              <a:endParaRPr lang="en-US" dirty="0"/>
            </a:p>
          </p:txBody>
        </p:sp>
      </p:grpSp>
      <p:sp>
        <p:nvSpPr>
          <p:cNvPr id="32774" name="TextBox 13"/>
          <p:cNvSpPr txBox="1">
            <a:spLocks noChangeArrowheads="1"/>
          </p:cNvSpPr>
          <p:nvPr/>
        </p:nvSpPr>
        <p:spPr bwMode="auto">
          <a:xfrm>
            <a:off x="642938" y="521946"/>
            <a:ext cx="75294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C00000"/>
                </a:solidFill>
              </a:rPr>
              <a:t>Установить соответствие между двумя веществами и реагентом, позволяющим их отличить</a:t>
            </a:r>
            <a:r>
              <a:rPr lang="ru-RU" sz="2000" i="1" dirty="0">
                <a:solidFill>
                  <a:srgbClr val="C00000"/>
                </a:solidFill>
              </a:rPr>
              <a:t>: </a:t>
            </a:r>
            <a:endParaRPr lang="ru-RU" sz="2000" dirty="0">
              <a:solidFill>
                <a:srgbClr val="C00000"/>
              </a:solidFill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775592"/>
              </p:ext>
            </p:extLst>
          </p:nvPr>
        </p:nvGraphicFramePr>
        <p:xfrm>
          <a:off x="3357563" y="5786438"/>
          <a:ext cx="3214710" cy="9144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9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9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Б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В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Г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3643313" y="6165304"/>
            <a:ext cx="3127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4402138" y="6165304"/>
            <a:ext cx="3127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+mn-lt"/>
              </a:rPr>
              <a:t>2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5187950" y="6165304"/>
            <a:ext cx="3127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+mn-lt"/>
              </a:rPr>
              <a:t>4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5973763" y="6165304"/>
            <a:ext cx="3127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+mn-lt"/>
              </a:rPr>
              <a:t>3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2796" name="Rectangle 10"/>
          <p:cNvSpPr>
            <a:spLocks noChangeArrowheads="1"/>
          </p:cNvSpPr>
          <p:nvPr/>
        </p:nvSpPr>
        <p:spPr bwMode="auto">
          <a:xfrm>
            <a:off x="8243888" y="6237288"/>
            <a:ext cx="8270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C3D143FD-80E6-4695-9213-9FD6E105F13A}" type="slidenum">
              <a:rPr lang="ru-RU" sz="3200" b="1">
                <a:solidFill>
                  <a:srgbClr val="000066"/>
                </a:solidFill>
              </a:rPr>
              <a:pPr algn="ctr"/>
              <a:t>20</a:t>
            </a:fld>
            <a:endParaRPr lang="ru-RU" sz="3200" b="1">
              <a:solidFill>
                <a:srgbClr val="000066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 bwMode="auto">
          <a:xfrm>
            <a:off x="4429125" y="3059375"/>
            <a:ext cx="1214437" cy="1080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 bwMode="auto">
          <a:xfrm>
            <a:off x="4283968" y="3573016"/>
            <a:ext cx="1224136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 bwMode="auto">
          <a:xfrm>
            <a:off x="4355976" y="4077072"/>
            <a:ext cx="1224136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 bwMode="auto">
          <a:xfrm flipV="1">
            <a:off x="4572000" y="4005064"/>
            <a:ext cx="936104" cy="57606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D9F8FF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20"/>
          <p:cNvSpPr>
            <a:spLocks noChangeArrowheads="1"/>
          </p:cNvSpPr>
          <p:nvPr/>
        </p:nvSpPr>
        <p:spPr bwMode="auto">
          <a:xfrm>
            <a:off x="395537" y="620700"/>
            <a:ext cx="7962652" cy="1074404"/>
          </a:xfrm>
          <a:prstGeom prst="foldedCorner">
            <a:avLst>
              <a:gd name="adj" fmla="val 12500"/>
            </a:avLst>
          </a:prstGeom>
          <a:solidFill>
            <a:srgbClr val="ECD9FF"/>
          </a:solidFill>
          <a:ln w="19050">
            <a:solidFill>
              <a:schemeClr val="folHlink"/>
            </a:solidFill>
            <a:round/>
            <a:headEnd/>
            <a:tailEnd/>
          </a:ln>
          <a:effectLst>
            <a:outerShdw dist="152928" dir="13298012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642938" y="2000250"/>
            <a:ext cx="4357687" cy="3643313"/>
            <a:chOff x="642910" y="2000240"/>
            <a:chExt cx="4357718" cy="3857652"/>
          </a:xfrm>
        </p:grpSpPr>
        <p:sp>
          <p:nvSpPr>
            <p:cNvPr id="9248" name="Rectangle 47"/>
            <p:cNvSpPr>
              <a:spLocks noChangeArrowheads="1"/>
            </p:cNvSpPr>
            <p:nvPr/>
          </p:nvSpPr>
          <p:spPr bwMode="auto">
            <a:xfrm>
              <a:off x="642910" y="2000240"/>
              <a:ext cx="4143404" cy="3857652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CC3300"/>
              </a:solidFill>
              <a:miter lim="800000"/>
              <a:headEnd/>
              <a:tailEnd/>
            </a:ln>
            <a:effectLst>
              <a:outerShdw dist="152928" dir="13298012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01" name="TextBox 8"/>
            <p:cNvSpPr txBox="1">
              <a:spLocks noChangeArrowheads="1"/>
            </p:cNvSpPr>
            <p:nvPr/>
          </p:nvSpPr>
          <p:spPr bwMode="auto">
            <a:xfrm>
              <a:off x="857224" y="2143117"/>
              <a:ext cx="3571900" cy="42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i="1" u="sng" dirty="0">
                  <a:solidFill>
                    <a:srgbClr val="C00000"/>
                  </a:solidFill>
                </a:rPr>
                <a:t>Органические соединения</a:t>
              </a:r>
            </a:p>
          </p:txBody>
        </p:sp>
        <p:sp>
          <p:nvSpPr>
            <p:cNvPr id="32802" name="TextBox 9"/>
            <p:cNvSpPr txBox="1">
              <a:spLocks noChangeArrowheads="1"/>
            </p:cNvSpPr>
            <p:nvPr/>
          </p:nvSpPr>
          <p:spPr bwMode="auto">
            <a:xfrm>
              <a:off x="857224" y="2857496"/>
              <a:ext cx="4143404" cy="2118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Aft>
                  <a:spcPts val="1000"/>
                </a:spcAft>
              </a:pPr>
              <a:r>
                <a:rPr lang="ru-RU" dirty="0"/>
                <a:t>А) муравьиная и уксусная кислоты</a:t>
              </a:r>
            </a:p>
            <a:p>
              <a:pPr>
                <a:spcAft>
                  <a:spcPts val="1000"/>
                </a:spcAft>
              </a:pPr>
              <a:r>
                <a:rPr lang="ru-RU" dirty="0"/>
                <a:t>Б) </a:t>
              </a:r>
              <a:r>
                <a:rPr lang="ru-RU" dirty="0" err="1"/>
                <a:t>метилформиат</a:t>
              </a:r>
              <a:r>
                <a:rPr lang="ru-RU" dirty="0"/>
                <a:t> и </a:t>
              </a:r>
              <a:r>
                <a:rPr lang="ru-RU" dirty="0" err="1"/>
                <a:t>пропановая</a:t>
              </a:r>
              <a:r>
                <a:rPr lang="ru-RU" dirty="0"/>
                <a:t> </a:t>
              </a:r>
              <a:r>
                <a:rPr lang="ru-RU" dirty="0" err="1"/>
                <a:t>к-та</a:t>
              </a:r>
              <a:endParaRPr lang="ru-RU" dirty="0"/>
            </a:p>
            <a:p>
              <a:pPr>
                <a:lnSpc>
                  <a:spcPct val="150000"/>
                </a:lnSpc>
                <a:spcAft>
                  <a:spcPts val="1000"/>
                </a:spcAft>
              </a:pPr>
              <a:r>
                <a:rPr lang="ru-RU" dirty="0"/>
                <a:t>В) фенол и </a:t>
              </a:r>
              <a:r>
                <a:rPr lang="ru-RU" dirty="0" err="1"/>
                <a:t>бензиловый</a:t>
              </a:r>
              <a:r>
                <a:rPr lang="ru-RU" dirty="0"/>
                <a:t> спирт</a:t>
              </a:r>
            </a:p>
            <a:p>
              <a:pPr>
                <a:lnSpc>
                  <a:spcPct val="150000"/>
                </a:lnSpc>
                <a:spcAft>
                  <a:spcPts val="1000"/>
                </a:spcAft>
              </a:pPr>
              <a:r>
                <a:rPr lang="ru-RU" dirty="0"/>
                <a:t>Г) анилин и толуол</a:t>
              </a:r>
            </a:p>
          </p:txBody>
        </p:sp>
      </p:grp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5357813" y="2000250"/>
            <a:ext cx="2786062" cy="3643313"/>
            <a:chOff x="5572132" y="2071678"/>
            <a:chExt cx="2786082" cy="3857652"/>
          </a:xfrm>
        </p:grpSpPr>
        <p:sp>
          <p:nvSpPr>
            <p:cNvPr id="9245" name="Rectangle 47"/>
            <p:cNvSpPr>
              <a:spLocks noChangeArrowheads="1"/>
            </p:cNvSpPr>
            <p:nvPr/>
          </p:nvSpPr>
          <p:spPr bwMode="auto">
            <a:xfrm>
              <a:off x="5572132" y="2071678"/>
              <a:ext cx="2786082" cy="3857652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CC3300"/>
              </a:solidFill>
              <a:miter lim="800000"/>
              <a:headEnd/>
              <a:tailEnd/>
            </a:ln>
            <a:effectLst>
              <a:outerShdw dist="152928" dir="13298012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98" name="TextBox 10"/>
            <p:cNvSpPr txBox="1">
              <a:spLocks noChangeArrowheads="1"/>
            </p:cNvSpPr>
            <p:nvPr/>
          </p:nvSpPr>
          <p:spPr bwMode="auto">
            <a:xfrm>
              <a:off x="5929322" y="2143116"/>
              <a:ext cx="1785950" cy="488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i="1" u="sng" dirty="0">
                  <a:solidFill>
                    <a:srgbClr val="C00000"/>
                  </a:solidFill>
                </a:rPr>
                <a:t>Реагенты</a:t>
              </a:r>
            </a:p>
          </p:txBody>
        </p:sp>
        <p:sp>
          <p:nvSpPr>
            <p:cNvPr id="32799" name="TextBox 11"/>
            <p:cNvSpPr txBox="1">
              <a:spLocks noChangeArrowheads="1"/>
            </p:cNvSpPr>
            <p:nvPr/>
          </p:nvSpPr>
          <p:spPr bwMode="auto">
            <a:xfrm>
              <a:off x="5857884" y="2964379"/>
              <a:ext cx="2286016" cy="2297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lnSpc>
                  <a:spcPct val="150000"/>
                </a:lnSpc>
                <a:buFontTx/>
                <a:buAutoNum type="arabicParenR"/>
              </a:pPr>
              <a:r>
                <a:rPr lang="en-US" dirty="0"/>
                <a:t>[Ag(NH</a:t>
              </a:r>
              <a:r>
                <a:rPr lang="en-US" baseline="-25000" dirty="0"/>
                <a:t>3</a:t>
              </a:r>
              <a:r>
                <a:rPr lang="en-US" dirty="0"/>
                <a:t>)</a:t>
              </a:r>
              <a:r>
                <a:rPr lang="en-US" baseline="-25000" dirty="0"/>
                <a:t>2</a:t>
              </a:r>
              <a:r>
                <a:rPr lang="en-US" dirty="0"/>
                <a:t>]OH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rabicParenR"/>
              </a:pPr>
              <a:r>
                <a:rPr lang="en-US" dirty="0"/>
                <a:t>HCI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rabicParenR"/>
              </a:pPr>
              <a:r>
                <a:rPr lang="en-US" dirty="0" err="1"/>
                <a:t>CuO</a:t>
              </a:r>
              <a:endParaRPr lang="ru-RU" dirty="0"/>
            </a:p>
            <a:p>
              <a:pPr marL="342900" indent="-342900">
                <a:lnSpc>
                  <a:spcPct val="150000"/>
                </a:lnSpc>
                <a:buFontTx/>
                <a:buAutoNum type="arabicParenR"/>
              </a:pPr>
              <a:r>
                <a:rPr lang="en-US" dirty="0"/>
                <a:t>FeCI</a:t>
              </a:r>
              <a:r>
                <a:rPr lang="en-US" baseline="-25000" dirty="0"/>
                <a:t>3</a:t>
              </a:r>
              <a:endParaRPr lang="ru-RU" dirty="0"/>
            </a:p>
            <a:p>
              <a:pPr marL="342900" indent="-342900">
                <a:lnSpc>
                  <a:spcPct val="150000"/>
                </a:lnSpc>
              </a:pPr>
              <a:endParaRPr lang="en-US" dirty="0"/>
            </a:p>
          </p:txBody>
        </p:sp>
      </p:grpSp>
      <p:sp>
        <p:nvSpPr>
          <p:cNvPr id="32774" name="TextBox 13"/>
          <p:cNvSpPr txBox="1">
            <a:spLocks noChangeArrowheads="1"/>
          </p:cNvSpPr>
          <p:nvPr/>
        </p:nvSpPr>
        <p:spPr bwMode="auto">
          <a:xfrm>
            <a:off x="569788" y="722933"/>
            <a:ext cx="7962652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</a:rPr>
              <a:t>Установить соответствие между двумя веществами и реагентом, позволяющим их отличить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775592"/>
              </p:ext>
            </p:extLst>
          </p:nvPr>
        </p:nvGraphicFramePr>
        <p:xfrm>
          <a:off x="3357563" y="5786438"/>
          <a:ext cx="3214710" cy="9144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9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9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Б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В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Г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3643313" y="6240214"/>
            <a:ext cx="3127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4402138" y="6240214"/>
            <a:ext cx="3127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5187950" y="6240214"/>
            <a:ext cx="3127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+mn-lt"/>
              </a:rPr>
              <a:t>4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5973763" y="6240214"/>
            <a:ext cx="3127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+mn-lt"/>
              </a:rPr>
              <a:t>2</a:t>
            </a:r>
          </a:p>
        </p:txBody>
      </p:sp>
      <p:sp>
        <p:nvSpPr>
          <p:cNvPr id="32796" name="Rectangle 10"/>
          <p:cNvSpPr>
            <a:spLocks noChangeArrowheads="1"/>
          </p:cNvSpPr>
          <p:nvPr/>
        </p:nvSpPr>
        <p:spPr bwMode="auto">
          <a:xfrm>
            <a:off x="8243888" y="6237288"/>
            <a:ext cx="8270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C3D143FD-80E6-4695-9213-9FD6E105F13A}" type="slidenum">
              <a:rPr lang="ru-RU" sz="3200" b="1">
                <a:solidFill>
                  <a:srgbClr val="000066"/>
                </a:solidFill>
              </a:rPr>
              <a:pPr algn="ctr"/>
              <a:t>21</a:t>
            </a:fld>
            <a:endParaRPr lang="ru-RU" sz="3200" b="1">
              <a:solidFill>
                <a:srgbClr val="000066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 bwMode="auto">
          <a:xfrm>
            <a:off x="4572000" y="3068960"/>
            <a:ext cx="1008112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 bwMode="auto">
          <a:xfrm flipV="1">
            <a:off x="4716016" y="3140968"/>
            <a:ext cx="864096" cy="43204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 bwMode="auto">
          <a:xfrm>
            <a:off x="4427984" y="4077072"/>
            <a:ext cx="1224136" cy="28803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 bwMode="auto">
          <a:xfrm flipV="1">
            <a:off x="4211960" y="3645024"/>
            <a:ext cx="1440160" cy="86409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546197" y="772741"/>
            <a:ext cx="7858125" cy="714375"/>
          </a:xfrm>
          <a:prstGeom prst="foldedCorner">
            <a:avLst>
              <a:gd name="adj" fmla="val 1250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1" i="1"/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764829" y="902156"/>
            <a:ext cx="770485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rgbClr val="C00000"/>
                </a:solidFill>
              </a:rPr>
              <a:t>Метилформиат</a:t>
            </a:r>
            <a:r>
              <a:rPr lang="ru-RU" sz="2400" dirty="0">
                <a:solidFill>
                  <a:srgbClr val="C00000"/>
                </a:solidFill>
              </a:rPr>
              <a:t> реагирует с каждым из веществ</a:t>
            </a:r>
          </a:p>
        </p:txBody>
      </p:sp>
      <p:sp>
        <p:nvSpPr>
          <p:cNvPr id="12293" name="Rectangle 47"/>
          <p:cNvSpPr>
            <a:spLocks noChangeArrowheads="1"/>
          </p:cNvSpPr>
          <p:nvPr/>
        </p:nvSpPr>
        <p:spPr bwMode="auto">
          <a:xfrm>
            <a:off x="2267744" y="2348880"/>
            <a:ext cx="4143375" cy="3570287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CC3300"/>
            </a:solidFill>
            <a:miter lim="800000"/>
            <a:headEnd/>
            <a:tailEnd/>
          </a:ln>
          <a:effectLst>
            <a:outerShdw dist="152928" dir="13298012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sz="2000"/>
          </a:p>
        </p:txBody>
      </p:sp>
      <p:sp>
        <p:nvSpPr>
          <p:cNvPr id="3080" name="TextBox 14"/>
          <p:cNvSpPr txBox="1">
            <a:spLocks noChangeArrowheads="1"/>
          </p:cNvSpPr>
          <p:nvPr/>
        </p:nvSpPr>
        <p:spPr bwMode="auto">
          <a:xfrm>
            <a:off x="2876550" y="3068638"/>
            <a:ext cx="2343150" cy="4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dirty="0"/>
              <a:t>2</a:t>
            </a:r>
            <a:r>
              <a:rPr lang="ru-RU" sz="2000" dirty="0"/>
              <a:t>.  </a:t>
            </a:r>
            <a:r>
              <a:rPr lang="en-US" sz="2000" dirty="0"/>
              <a:t>CuSO</a:t>
            </a:r>
            <a:r>
              <a:rPr lang="en-US" sz="2000" baseline="-25000" dirty="0"/>
              <a:t>4</a:t>
            </a:r>
            <a:r>
              <a:rPr lang="en-US" sz="2000" dirty="0"/>
              <a:t>, C,  Br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endParaRPr lang="ru-RU" sz="2000" dirty="0"/>
          </a:p>
        </p:txBody>
      </p:sp>
      <p:sp>
        <p:nvSpPr>
          <p:cNvPr id="3081" name="TextBox 15"/>
          <p:cNvSpPr txBox="1">
            <a:spLocks noChangeArrowheads="1"/>
          </p:cNvSpPr>
          <p:nvPr/>
        </p:nvSpPr>
        <p:spPr bwMode="auto">
          <a:xfrm>
            <a:off x="2876550" y="3598863"/>
            <a:ext cx="2632075" cy="4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dirty="0"/>
              <a:t>3</a:t>
            </a:r>
            <a:r>
              <a:rPr lang="ru-RU" sz="2000" dirty="0"/>
              <a:t>.  </a:t>
            </a:r>
            <a:r>
              <a:rPr lang="en-US" sz="2000" dirty="0"/>
              <a:t>Na</a:t>
            </a:r>
            <a:r>
              <a:rPr lang="en-US" sz="2000" baseline="-25000" dirty="0"/>
              <a:t>2</a:t>
            </a:r>
            <a:r>
              <a:rPr lang="en-US" sz="2000" dirty="0"/>
              <a:t>O,   </a:t>
            </a:r>
            <a:r>
              <a:rPr lang="en-US" sz="2000" dirty="0" err="1"/>
              <a:t>HCl</a:t>
            </a:r>
            <a:r>
              <a:rPr lang="en-US" sz="2000" dirty="0"/>
              <a:t>,  O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endParaRPr lang="ru-RU" sz="2000" dirty="0"/>
          </a:p>
        </p:txBody>
      </p:sp>
      <p:sp>
        <p:nvSpPr>
          <p:cNvPr id="3083" name="TextBox 17"/>
          <p:cNvSpPr txBox="1">
            <a:spLocks noChangeArrowheads="1"/>
          </p:cNvSpPr>
          <p:nvPr/>
        </p:nvSpPr>
        <p:spPr bwMode="auto">
          <a:xfrm>
            <a:off x="2876550" y="4725143"/>
            <a:ext cx="3279626" cy="4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dirty="0"/>
              <a:t>5</a:t>
            </a:r>
            <a:r>
              <a:rPr lang="ru-RU" sz="2000" dirty="0"/>
              <a:t>. </a:t>
            </a:r>
            <a:r>
              <a:rPr lang="en-US" sz="2000" dirty="0"/>
              <a:t> CO</a:t>
            </a:r>
            <a:r>
              <a:rPr lang="en-US" sz="2000" baseline="-25000" dirty="0"/>
              <a:t>2</a:t>
            </a:r>
            <a:r>
              <a:rPr lang="en-US" sz="2000" dirty="0"/>
              <a:t>,   H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ru-RU" sz="2000" dirty="0"/>
              <a:t> </a:t>
            </a:r>
            <a:r>
              <a:rPr lang="en-US" sz="2000" dirty="0"/>
              <a:t>(H</a:t>
            </a:r>
            <a:r>
              <a:rPr lang="en-US" sz="2000" baseline="30000" dirty="0"/>
              <a:t>+</a:t>
            </a:r>
            <a:r>
              <a:rPr lang="en-US" sz="2000" dirty="0"/>
              <a:t>),  </a:t>
            </a:r>
            <a:r>
              <a:rPr lang="en-US" sz="2000" dirty="0" err="1"/>
              <a:t>HCl</a:t>
            </a:r>
            <a:r>
              <a:rPr lang="en-US" sz="2000" dirty="0"/>
              <a:t> </a:t>
            </a:r>
            <a:endParaRPr lang="ru-RU" sz="2000" dirty="0"/>
          </a:p>
        </p:txBody>
      </p:sp>
      <p:sp>
        <p:nvSpPr>
          <p:cNvPr id="3085" name="Rectangle 10"/>
          <p:cNvSpPr>
            <a:spLocks noChangeArrowheads="1"/>
          </p:cNvSpPr>
          <p:nvPr/>
        </p:nvSpPr>
        <p:spPr bwMode="auto">
          <a:xfrm>
            <a:off x="8243888" y="6237288"/>
            <a:ext cx="8270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591A1D26-9155-4F96-8925-C3CBDF5E576D}" type="slidenum">
              <a:rPr lang="ru-RU" sz="3200" b="1">
                <a:solidFill>
                  <a:srgbClr val="000066"/>
                </a:solidFill>
              </a:rPr>
              <a:pPr algn="ctr"/>
              <a:t>22</a:t>
            </a:fld>
            <a:endParaRPr lang="ru-RU" sz="3200" b="1">
              <a:solidFill>
                <a:srgbClr val="000066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2699792" y="4293096"/>
            <a:ext cx="3672408" cy="432048"/>
          </a:xfrm>
          <a:prstGeom prst="roundRect">
            <a:avLst/>
          </a:prstGeom>
          <a:solidFill>
            <a:srgbClr val="FFEDE1"/>
          </a:solidFill>
          <a:ln w="19050">
            <a:solidFill>
              <a:srgbClr val="7030A0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2627784" y="5301208"/>
            <a:ext cx="3672408" cy="432048"/>
          </a:xfrm>
          <a:prstGeom prst="roundRect">
            <a:avLst/>
          </a:prstGeom>
          <a:solidFill>
            <a:srgbClr val="FFEDE1"/>
          </a:solidFill>
          <a:ln w="19050">
            <a:solidFill>
              <a:srgbClr val="7030A0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2627784" y="2564904"/>
            <a:ext cx="3672408" cy="432048"/>
          </a:xfrm>
          <a:prstGeom prst="roundRect">
            <a:avLst/>
          </a:prstGeom>
          <a:solidFill>
            <a:srgbClr val="FFEDE1"/>
          </a:solidFill>
          <a:ln w="19050">
            <a:solidFill>
              <a:srgbClr val="7030A0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874963" y="2492375"/>
            <a:ext cx="3136900" cy="4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dirty="0"/>
              <a:t>1.  </a:t>
            </a:r>
            <a:r>
              <a:rPr lang="en-US" sz="2000" dirty="0" err="1"/>
              <a:t>NaOH</a:t>
            </a:r>
            <a:r>
              <a:rPr lang="en-US" sz="2000" dirty="0"/>
              <a:t>, H</a:t>
            </a:r>
            <a:r>
              <a:rPr lang="en-US" sz="2000" baseline="-25000" dirty="0"/>
              <a:t>2</a:t>
            </a:r>
            <a:r>
              <a:rPr lang="en-US" sz="2000" dirty="0"/>
              <a:t>O (H</a:t>
            </a:r>
            <a:r>
              <a:rPr lang="en-US" sz="2000" baseline="30000" dirty="0"/>
              <a:t>+</a:t>
            </a:r>
            <a:r>
              <a:rPr lang="en-US" sz="2000" dirty="0"/>
              <a:t>), H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endParaRPr lang="ru-RU" sz="2000" dirty="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876550" y="4221088"/>
            <a:ext cx="3999706" cy="4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dirty="0"/>
              <a:t>4</a:t>
            </a:r>
            <a:r>
              <a:rPr lang="ru-RU" sz="2000" dirty="0"/>
              <a:t>. </a:t>
            </a:r>
            <a:r>
              <a:rPr lang="en-US" sz="2000" dirty="0"/>
              <a:t>[Ag(NH</a:t>
            </a:r>
            <a:r>
              <a:rPr lang="en-US" sz="2000" baseline="-25000" dirty="0"/>
              <a:t>3</a:t>
            </a:r>
            <a:r>
              <a:rPr lang="en-US" sz="2000" dirty="0"/>
              <a:t>)</a:t>
            </a:r>
            <a:r>
              <a:rPr lang="en-US" sz="2000" baseline="-25000" dirty="0"/>
              <a:t>2</a:t>
            </a:r>
            <a:r>
              <a:rPr lang="en-US" sz="2000" dirty="0"/>
              <a:t>]OH, H</a:t>
            </a:r>
            <a:r>
              <a:rPr lang="en-US" sz="2000" baseline="-25000" dirty="0"/>
              <a:t>2</a:t>
            </a:r>
            <a:r>
              <a:rPr lang="en-US" sz="2000" dirty="0"/>
              <a:t>, H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ru-RU" sz="2000" dirty="0"/>
              <a:t> </a:t>
            </a:r>
            <a:r>
              <a:rPr lang="en-US" sz="2000" dirty="0"/>
              <a:t>(H</a:t>
            </a:r>
            <a:r>
              <a:rPr lang="en-US" sz="2000" baseline="30000" dirty="0"/>
              <a:t>+</a:t>
            </a:r>
            <a:r>
              <a:rPr lang="en-US" sz="2000" dirty="0"/>
              <a:t>)   </a:t>
            </a:r>
            <a:endParaRPr lang="ru-RU" sz="2000" dirty="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843808" y="5229201"/>
            <a:ext cx="2808312" cy="108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dirty="0"/>
              <a:t>6</a:t>
            </a:r>
            <a:r>
              <a:rPr lang="ru-RU" sz="2000" dirty="0"/>
              <a:t>. </a:t>
            </a:r>
            <a:r>
              <a:rPr lang="en-US" sz="2000" dirty="0"/>
              <a:t> O</a:t>
            </a:r>
            <a:r>
              <a:rPr lang="en-US" sz="2000" baseline="-25000" dirty="0"/>
              <a:t>2</a:t>
            </a:r>
            <a:r>
              <a:rPr lang="en-US" sz="2000" dirty="0"/>
              <a:t> ,  H</a:t>
            </a:r>
            <a:r>
              <a:rPr lang="en-US" sz="2000" baseline="-25000" dirty="0"/>
              <a:t>2</a:t>
            </a:r>
            <a:r>
              <a:rPr lang="en-US" sz="2000" dirty="0"/>
              <a:t>, H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ru-RU" sz="2000" dirty="0"/>
              <a:t> </a:t>
            </a:r>
            <a:r>
              <a:rPr lang="en-US" sz="2000" dirty="0"/>
              <a:t>(H</a:t>
            </a:r>
            <a:r>
              <a:rPr lang="en-US" sz="2000" baseline="30000" dirty="0"/>
              <a:t>+</a:t>
            </a:r>
            <a:r>
              <a:rPr lang="en-US" sz="2000" dirty="0"/>
              <a:t>)   </a:t>
            </a:r>
            <a:endParaRPr lang="ru-RU" sz="2000" dirty="0"/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dirty="0"/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0DA7C-788A-43DE-8F0F-FF99AA48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340768"/>
            <a:ext cx="7848872" cy="158417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ru-RU" sz="4000" dirty="0">
                <a:solidFill>
                  <a:srgbClr val="C00000"/>
                </a:solidFill>
              </a:rPr>
              <a:t>Увидеть сразу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4F8C730D-09F6-45A6-B8F2-707127BD3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598" y="2564904"/>
            <a:ext cx="134373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393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D9F8FF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AutoShape 5"/>
          <p:cNvSpPr>
            <a:spLocks noChangeArrowheads="1"/>
          </p:cNvSpPr>
          <p:nvPr/>
        </p:nvSpPr>
        <p:spPr bwMode="auto">
          <a:xfrm>
            <a:off x="533400" y="2505459"/>
            <a:ext cx="8215313" cy="2376488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>
            <a:prstShdw prst="shdw17" dist="17961" dir="2700000">
              <a:srgbClr val="4D0000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 bwMode="auto">
          <a:xfrm>
            <a:off x="2195513" y="2997200"/>
            <a:ext cx="1143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06" name="TextBox 12"/>
          <p:cNvSpPr txBox="1">
            <a:spLocks noChangeArrowheads="1"/>
          </p:cNvSpPr>
          <p:nvPr/>
        </p:nvSpPr>
        <p:spPr bwMode="auto">
          <a:xfrm>
            <a:off x="2124075" y="2636838"/>
            <a:ext cx="13160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err="1"/>
              <a:t>CuCl</a:t>
            </a:r>
            <a:r>
              <a:rPr lang="ru-RU" sz="1600" dirty="0"/>
              <a:t>, </a:t>
            </a:r>
            <a:r>
              <a:rPr lang="en-US" sz="1600" dirty="0"/>
              <a:t>NH</a:t>
            </a:r>
            <a:r>
              <a:rPr lang="en-US" sz="1600" baseline="-25000" dirty="0"/>
              <a:t>4</a:t>
            </a:r>
            <a:r>
              <a:rPr lang="en-US" sz="1600" dirty="0"/>
              <a:t>Cl</a:t>
            </a:r>
            <a:endParaRPr lang="ru-RU" sz="1600" dirty="0"/>
          </a:p>
        </p:txBody>
      </p:sp>
      <p:cxnSp>
        <p:nvCxnSpPr>
          <p:cNvPr id="15" name="Прямая со стрелкой 14"/>
          <p:cNvCxnSpPr/>
          <p:nvPr/>
        </p:nvCxnSpPr>
        <p:spPr bwMode="auto">
          <a:xfrm>
            <a:off x="5513388" y="2997200"/>
            <a:ext cx="5715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08" name="TextBox 17"/>
          <p:cNvSpPr txBox="1">
            <a:spLocks noChangeArrowheads="1"/>
          </p:cNvSpPr>
          <p:nvPr/>
        </p:nvSpPr>
        <p:spPr bwMode="auto">
          <a:xfrm>
            <a:off x="5380038" y="2636838"/>
            <a:ext cx="8477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изб. </a:t>
            </a:r>
            <a:r>
              <a:rPr lang="en-US" sz="1600"/>
              <a:t>H</a:t>
            </a:r>
            <a:r>
              <a:rPr lang="en-US" sz="1600" baseline="-25000"/>
              <a:t>2</a:t>
            </a:r>
            <a:endParaRPr lang="ru-RU" sz="1600"/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755650" y="2852738"/>
          <a:ext cx="13652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8" name="CS ChemDraw Drawing" r:id="rId3" imgW="915919" imgH="194424" progId="">
                  <p:embed/>
                </p:oleObj>
              </mc:Choice>
              <mc:Fallback>
                <p:oleObj name="CS ChemDraw Drawing" r:id="rId3" imgW="915919" imgH="194424" progId="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852738"/>
                        <a:ext cx="1365250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419475" y="2751138"/>
            <a:ext cx="201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Х</a:t>
            </a:r>
            <a:r>
              <a:rPr lang="ru-RU" sz="2400" baseline="-25000"/>
              <a:t>1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940425" y="2781300"/>
            <a:ext cx="2016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Х</a:t>
            </a:r>
            <a:r>
              <a:rPr lang="ru-RU" sz="2400" baseline="-25000"/>
              <a:t>2</a:t>
            </a:r>
          </a:p>
        </p:txBody>
      </p:sp>
      <p:cxnSp>
        <p:nvCxnSpPr>
          <p:cNvPr id="31" name="Прямая со стрелкой 30"/>
          <p:cNvCxnSpPr/>
          <p:nvPr/>
        </p:nvCxnSpPr>
        <p:spPr bwMode="auto">
          <a:xfrm>
            <a:off x="8316913" y="2997200"/>
            <a:ext cx="28733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 bwMode="auto">
          <a:xfrm>
            <a:off x="1042988" y="4221163"/>
            <a:ext cx="571500" cy="1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13" name="TextBox 32"/>
          <p:cNvSpPr txBox="1">
            <a:spLocks noChangeArrowheads="1"/>
          </p:cNvSpPr>
          <p:nvPr/>
        </p:nvSpPr>
        <p:spPr bwMode="auto">
          <a:xfrm>
            <a:off x="755650" y="3860800"/>
            <a:ext cx="8461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+ </a:t>
            </a:r>
            <a:r>
              <a:rPr lang="en-US" sz="1600"/>
              <a:t>O</a:t>
            </a:r>
            <a:r>
              <a:rPr lang="en-US" sz="1600" baseline="-25000"/>
              <a:t>2</a:t>
            </a:r>
            <a:r>
              <a:rPr lang="en-US" sz="1600"/>
              <a:t>, t</a:t>
            </a:r>
            <a:r>
              <a:rPr lang="en-US" sz="1600" baseline="30000"/>
              <a:t>0</a:t>
            </a:r>
            <a:endParaRPr lang="ru-RU" sz="1600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116013" y="3975100"/>
            <a:ext cx="2016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Х</a:t>
            </a:r>
            <a:r>
              <a:rPr lang="en-US" sz="2400" baseline="-25000"/>
              <a:t>3</a:t>
            </a:r>
            <a:endParaRPr lang="ru-RU" sz="2400" baseline="-25000"/>
          </a:p>
        </p:txBody>
      </p:sp>
      <p:cxnSp>
        <p:nvCxnSpPr>
          <p:cNvPr id="35" name="Прямая со стрелкой 34"/>
          <p:cNvCxnSpPr/>
          <p:nvPr/>
        </p:nvCxnSpPr>
        <p:spPr bwMode="auto">
          <a:xfrm>
            <a:off x="2771775" y="4221163"/>
            <a:ext cx="1152525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708400" y="4005263"/>
            <a:ext cx="201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Х</a:t>
            </a:r>
            <a:r>
              <a:rPr lang="en-US" sz="2400" baseline="-25000"/>
              <a:t>4</a:t>
            </a:r>
            <a:endParaRPr lang="ru-RU" sz="2400" baseline="-25000"/>
          </a:p>
        </p:txBody>
      </p:sp>
      <p:sp>
        <p:nvSpPr>
          <p:cNvPr id="4117" name="TextBox 37"/>
          <p:cNvSpPr txBox="1">
            <a:spLocks noChangeArrowheads="1"/>
          </p:cNvSpPr>
          <p:nvPr/>
        </p:nvSpPr>
        <p:spPr bwMode="auto">
          <a:xfrm>
            <a:off x="3152775" y="3810000"/>
            <a:ext cx="5556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NH</a:t>
            </a:r>
            <a:r>
              <a:rPr lang="en-US" sz="1600" baseline="-25000"/>
              <a:t>3</a:t>
            </a:r>
            <a:endParaRPr lang="ru-RU" sz="1600"/>
          </a:p>
        </p:txBody>
      </p:sp>
      <p:graphicFrame>
        <p:nvGraphicFramePr>
          <p:cNvPr id="93188" name="Object 4"/>
          <p:cNvGraphicFramePr>
            <a:graphicFrameLocks noChangeAspect="1"/>
          </p:cNvGraphicFramePr>
          <p:nvPr/>
        </p:nvGraphicFramePr>
        <p:xfrm>
          <a:off x="3348038" y="2852738"/>
          <a:ext cx="2105025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9" name="CS ChemDraw Drawing" r:id="rId5" imgW="1326717" imgH="205398" progId="">
                  <p:embed/>
                </p:oleObj>
              </mc:Choice>
              <mc:Fallback>
                <p:oleObj name="CS ChemDraw Drawing" r:id="rId5" imgW="1326717" imgH="205398" progId="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852738"/>
                        <a:ext cx="2105025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9" name="Object 5"/>
          <p:cNvGraphicFramePr>
            <a:graphicFrameLocks noChangeAspect="1"/>
          </p:cNvGraphicFramePr>
          <p:nvPr/>
        </p:nvGraphicFramePr>
        <p:xfrm>
          <a:off x="6084888" y="2852738"/>
          <a:ext cx="221932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0" name="CS ChemDraw Drawing" r:id="rId7" imgW="1442348" imgH="205398" progId="">
                  <p:embed/>
                </p:oleObj>
              </mc:Choice>
              <mc:Fallback>
                <p:oleObj name="CS ChemDraw Drawing" r:id="rId7" imgW="1442348" imgH="205398" progId="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852738"/>
                        <a:ext cx="2219325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2" name="Object 8"/>
          <p:cNvGraphicFramePr>
            <a:graphicFrameLocks noChangeAspect="1"/>
          </p:cNvGraphicFramePr>
          <p:nvPr/>
        </p:nvGraphicFramePr>
        <p:xfrm>
          <a:off x="1692275" y="3716338"/>
          <a:ext cx="13858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1" name="CS ChemDraw Drawing" r:id="rId9" imgW="883971" imgH="604021" progId="">
                  <p:embed/>
                </p:oleObj>
              </mc:Choice>
              <mc:Fallback>
                <p:oleObj name="CS ChemDraw Drawing" r:id="rId9" imgW="883971" imgH="604021" progId="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716338"/>
                        <a:ext cx="138588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4" name="Object 10"/>
          <p:cNvGraphicFramePr>
            <a:graphicFrameLocks noChangeAspect="1"/>
          </p:cNvGraphicFramePr>
          <p:nvPr/>
        </p:nvGraphicFramePr>
        <p:xfrm>
          <a:off x="4095750" y="3716338"/>
          <a:ext cx="15748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2" name="CS ChemDraw Drawing" r:id="rId11" imgW="1054375" imgH="632929" progId="">
                  <p:embed/>
                </p:oleObj>
              </mc:Choice>
              <mc:Fallback>
                <p:oleObj name="CS ChemDraw Drawing" r:id="rId11" imgW="1054375" imgH="632929" progId="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0" y="3716338"/>
                        <a:ext cx="15748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8" name="Rectangle 10"/>
          <p:cNvSpPr>
            <a:spLocks noChangeArrowheads="1"/>
          </p:cNvSpPr>
          <p:nvPr/>
        </p:nvSpPr>
        <p:spPr bwMode="auto">
          <a:xfrm>
            <a:off x="8243888" y="6237288"/>
            <a:ext cx="8270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A9D73417-0F03-4217-81D7-EE1B370ADA1F}" type="slidenum">
              <a:rPr lang="ru-RU" sz="2800" b="1">
                <a:solidFill>
                  <a:srgbClr val="002060"/>
                </a:solidFill>
              </a:rPr>
              <a:pPr algn="ctr"/>
              <a:t>24</a:t>
            </a:fld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323528" y="692696"/>
            <a:ext cx="8147011" cy="1296144"/>
          </a:xfrm>
          <a:prstGeom prst="foldedCorner">
            <a:avLst>
              <a:gd name="adj" fmla="val 1250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lnSpc>
                <a:spcPct val="150000"/>
              </a:lnSpc>
              <a:defRPr/>
            </a:pPr>
            <a:r>
              <a:rPr lang="ru-RU" b="1" i="1" dirty="0"/>
              <a:t> </a:t>
            </a:r>
            <a:r>
              <a:rPr lang="ru-RU" sz="2400" b="1" u="sng" dirty="0">
                <a:solidFill>
                  <a:srgbClr val="C00000"/>
                </a:solidFill>
              </a:rPr>
              <a:t>Расшифровать цепочку</a:t>
            </a:r>
          </a:p>
          <a:p>
            <a:pPr>
              <a:lnSpc>
                <a:spcPct val="150000"/>
              </a:lnSpc>
              <a:defRPr/>
            </a:pPr>
            <a:r>
              <a:rPr lang="ru-RU" sz="2400" dirty="0">
                <a:solidFill>
                  <a:srgbClr val="002060"/>
                </a:solidFill>
              </a:rPr>
              <a:t>реакция 3 – промышленный метод получения Х3</a:t>
            </a: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2276475" y="3243263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5724525" y="3213100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1066975" y="4474569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3440113" y="4456065"/>
            <a:ext cx="298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4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4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5"/>
          <p:cNvGrpSpPr/>
          <p:nvPr/>
        </p:nvGrpSpPr>
        <p:grpSpPr>
          <a:xfrm>
            <a:off x="395536" y="1268760"/>
            <a:ext cx="7776830" cy="2960649"/>
            <a:chOff x="863605" y="2668755"/>
            <a:chExt cx="7416790" cy="152048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863605" y="3156044"/>
              <a:ext cx="7416790" cy="1033200"/>
            </a:xfrm>
            <a:prstGeom prst="rect">
              <a:avLst/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5" name="Группа 17"/>
            <p:cNvGrpSpPr/>
            <p:nvPr/>
          </p:nvGrpSpPr>
          <p:grpSpPr>
            <a:xfrm>
              <a:off x="1320855" y="2668755"/>
              <a:ext cx="6401511" cy="1092471"/>
              <a:chOff x="457250" y="1837799"/>
              <a:chExt cx="6401511" cy="1092471"/>
            </a:xfrm>
            <a:scene3d>
              <a:camera prst="orthographicFront"/>
              <a:lightRig rig="flat" dir="t"/>
            </a:scene3d>
          </p:grpSpPr>
          <p:sp>
            <p:nvSpPr>
              <p:cNvPr id="19" name="Прямоугольник: скругленные углы 18"/>
              <p:cNvSpPr/>
              <p:nvPr/>
            </p:nvSpPr>
            <p:spPr>
              <a:xfrm>
                <a:off x="457250" y="1837799"/>
                <a:ext cx="6401511" cy="1092471"/>
              </a:xfrm>
              <a:prstGeom prst="roundRect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0" name="Прямоугольник: скругленные углы 5"/>
              <p:cNvSpPr txBox="1"/>
              <p:nvPr/>
            </p:nvSpPr>
            <p:spPr>
              <a:xfrm>
                <a:off x="510580" y="1891129"/>
                <a:ext cx="6294851" cy="98581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241962" tIns="0" rIns="241962" bIns="0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ru-RU" sz="3600" b="1" kern="12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Вопросы промышленной</a:t>
                </a:r>
              </a:p>
              <a:p>
                <a:pPr marL="0" lvl="0" indent="0" algn="ctr" defTabSz="10668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ru-RU" sz="36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химии</a:t>
                </a:r>
                <a:endParaRPr lang="ru-RU" sz="3600" b="1" kern="1200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Группа 20"/>
          <p:cNvGrpSpPr/>
          <p:nvPr/>
        </p:nvGrpSpPr>
        <p:grpSpPr>
          <a:xfrm>
            <a:off x="863605" y="4581128"/>
            <a:ext cx="7416790" cy="1624532"/>
            <a:chOff x="863605" y="2616734"/>
            <a:chExt cx="7416790" cy="162453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863605" y="3208066"/>
              <a:ext cx="7416790" cy="1033200"/>
            </a:xfrm>
            <a:prstGeom prst="rect">
              <a:avLst/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7" name="Группа 22"/>
            <p:cNvGrpSpPr/>
            <p:nvPr/>
          </p:nvGrpSpPr>
          <p:grpSpPr>
            <a:xfrm>
              <a:off x="1320855" y="2616734"/>
              <a:ext cx="6401511" cy="1408509"/>
              <a:chOff x="457250" y="3704059"/>
              <a:chExt cx="6401511" cy="1408509"/>
            </a:xfrm>
            <a:scene3d>
              <a:camera prst="orthographicFront"/>
              <a:lightRig rig="flat" dir="t"/>
            </a:scene3d>
          </p:grpSpPr>
          <p:sp>
            <p:nvSpPr>
              <p:cNvPr id="24" name="Прямоугольник: скругленные углы 23"/>
              <p:cNvSpPr/>
              <p:nvPr/>
            </p:nvSpPr>
            <p:spPr>
              <a:xfrm>
                <a:off x="457250" y="3704059"/>
                <a:ext cx="6401511" cy="1408509"/>
              </a:xfrm>
              <a:prstGeom prst="roundRect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5" name="Прямоугольник: скругленные углы 5"/>
              <p:cNvSpPr txBox="1"/>
              <p:nvPr/>
            </p:nvSpPr>
            <p:spPr>
              <a:xfrm>
                <a:off x="526008" y="3772817"/>
                <a:ext cx="6263995" cy="127099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241962" tIns="0" rIns="241962" bIns="0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</a:pPr>
                <a:r>
                  <a:rPr lang="ru-RU" sz="2800" b="1" dirty="0">
                    <a:solidFill>
                      <a:srgbClr val="7030A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Сфера применения</a:t>
                </a:r>
                <a:endParaRPr lang="ru-RU" sz="2800" b="1" kern="1200" dirty="0">
                  <a:solidFill>
                    <a:srgbClr val="7030A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1" name="Picture 12" descr="3d человечек - преимущества в использовании вертолет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076301"/>
            <a:ext cx="1152128" cy="1432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8243888" y="6237288"/>
            <a:ext cx="8270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04D77AC9-B8B1-495E-9161-2042D9B8637B}" type="slidenum">
              <a:rPr lang="ru-RU" sz="3200">
                <a:solidFill>
                  <a:srgbClr val="000066"/>
                </a:solidFill>
              </a:rPr>
              <a:pPr algn="ctr"/>
              <a:t>25</a:t>
            </a:fld>
            <a:endParaRPr lang="ru-RU" sz="32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09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0980" y="5658011"/>
            <a:ext cx="3295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РИФОРМИНГ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00512" y="2960416"/>
            <a:ext cx="2160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КРЕКИНГ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5863" y="3721638"/>
            <a:ext cx="4862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ОКТАНОВОЕ ЧИСЛО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5952" y="4398499"/>
            <a:ext cx="4305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ПЛАТФОРМИНГ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7606" y="2077652"/>
            <a:ext cx="4556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ВУЛКАНИЗАЦИЯ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0111" y="1445554"/>
            <a:ext cx="422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РЕКТИФИКАЦИЯ</a:t>
            </a:r>
          </a:p>
        </p:txBody>
      </p:sp>
      <p:pic>
        <p:nvPicPr>
          <p:cNvPr id="8" name="Picture 4" descr="http://www.profi-forex.org/system/news/2/6/entry1008263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4282" y="0"/>
            <a:ext cx="3204159" cy="18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085184"/>
            <a:ext cx="1164245" cy="1450287"/>
          </a:xfrm>
          <a:prstGeom prst="rect">
            <a:avLst/>
          </a:prstGeom>
          <a:noFill/>
          <a:ln w="19050" algn="ctr">
            <a:solidFill>
              <a:srgbClr val="FF6600"/>
            </a:solidFill>
            <a:miter lim="800000"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95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17452018"/>
              </p:ext>
            </p:extLst>
          </p:nvPr>
        </p:nvGraphicFramePr>
        <p:xfrm>
          <a:off x="176646" y="2132855"/>
          <a:ext cx="7275674" cy="3587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D471B32D-06C5-4AAA-9BB4-AE4FF379C468}"/>
              </a:ext>
            </a:extLst>
          </p:cNvPr>
          <p:cNvSpPr txBox="1">
            <a:spLocks/>
          </p:cNvSpPr>
          <p:nvPr/>
        </p:nvSpPr>
        <p:spPr>
          <a:xfrm>
            <a:off x="755576" y="476673"/>
            <a:ext cx="7200800" cy="93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60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Light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ea typeface="Heiti SC Light" charset="0"/>
                <a:cs typeface="Arial" panose="020B0604020202020204" pitchFamily="34" charset="0"/>
                <a:sym typeface="Helvetica Ligh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ea typeface="Heiti SC Light" charset="0"/>
                <a:cs typeface="Arial" panose="020B0604020202020204" pitchFamily="34" charset="0"/>
                <a:sym typeface="Helvetica Ligh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ea typeface="Heiti SC Light" charset="0"/>
                <a:cs typeface="Arial" panose="020B0604020202020204" pitchFamily="34" charset="0"/>
                <a:sym typeface="Helvetica Ligh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ea typeface="Heiti SC Light" charset="0"/>
                <a:cs typeface="Arial" panose="020B0604020202020204" pitchFamily="34" charset="0"/>
                <a:sym typeface="Helvetica Light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1200">
                <a:solidFill>
                  <a:schemeClr val="tx1"/>
                </a:solidFill>
                <a:latin typeface="Helvetica Light" charset="0"/>
                <a:ea typeface="Heiti SC Light" charset="0"/>
                <a:cs typeface="Heiti SC Light" charset="0"/>
                <a:sym typeface="Helvetica Light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1200">
                <a:solidFill>
                  <a:schemeClr val="tx1"/>
                </a:solidFill>
                <a:latin typeface="Helvetica Light" charset="0"/>
                <a:ea typeface="Heiti SC Light" charset="0"/>
                <a:cs typeface="Heiti SC Light" charset="0"/>
                <a:sym typeface="Helvetica Light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1200">
                <a:solidFill>
                  <a:schemeClr val="tx1"/>
                </a:solidFill>
                <a:latin typeface="Helvetica Light" charset="0"/>
                <a:ea typeface="Heiti SC Light" charset="0"/>
                <a:cs typeface="Heiti SC Light" charset="0"/>
                <a:sym typeface="Helvetica Light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1200">
                <a:solidFill>
                  <a:schemeClr val="tx1"/>
                </a:solidFill>
                <a:latin typeface="Helvetica Light" charset="0"/>
                <a:ea typeface="Heiti SC Light" charset="0"/>
                <a:cs typeface="Heiti SC Light" charset="0"/>
                <a:sym typeface="Helvetica Light" charset="0"/>
              </a:defRPr>
            </a:lvl9pPr>
          </a:lstStyle>
          <a:p>
            <a:pPr>
              <a:defRPr/>
            </a:pPr>
            <a:r>
              <a:rPr lang="ru-RU" sz="2800" dirty="0">
                <a:solidFill>
                  <a:srgbClr val="C00000"/>
                </a:solidFill>
              </a:rPr>
              <a:t>Промышленные вопросы органической химии</a:t>
            </a:r>
          </a:p>
          <a:p>
            <a:pPr>
              <a:defRPr/>
            </a:pPr>
            <a:br>
              <a:rPr lang="ru-RU" sz="2800" dirty="0">
                <a:solidFill>
                  <a:srgbClr val="C00000"/>
                </a:solidFill>
              </a:rPr>
            </a:br>
            <a:endParaRPr lang="ru-RU" sz="2800" baseline="-25000" dirty="0">
              <a:solidFill>
                <a:srgbClr val="C00000"/>
              </a:solidFill>
            </a:endParaRPr>
          </a:p>
          <a:p>
            <a:pPr>
              <a:defRPr/>
            </a:pPr>
            <a:endParaRPr lang="ru-RU" sz="2025" baseline="-25000" dirty="0"/>
          </a:p>
          <a:p>
            <a:pPr>
              <a:defRPr/>
            </a:pPr>
            <a:endParaRPr lang="ru-RU" sz="1500" baseline="-25000" dirty="0"/>
          </a:p>
        </p:txBody>
      </p:sp>
      <p:pic>
        <p:nvPicPr>
          <p:cNvPr id="51202" name="Picture 2" descr="regnum_picture_1477947645251531_normal.jpg (898×597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97" y="1137806"/>
            <a:ext cx="1144046" cy="76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93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49383" y="2156229"/>
            <a:ext cx="5278581" cy="638384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square" lIns="80355" tIns="41785" rIns="80355" bIns="41785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sz="2663" dirty="0">
                <a:solidFill>
                  <a:srgbClr val="9A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3600" dirty="0">
                <a:solidFill>
                  <a:srgbClr val="9A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Виды     крекинга</a:t>
            </a:r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249383" y="3548984"/>
            <a:ext cx="1802534" cy="723045"/>
          </a:xfrm>
          <a:prstGeom prst="wedgeRectCallout">
            <a:avLst>
              <a:gd name="adj1" fmla="val 57037"/>
              <a:gd name="adj2" fmla="val -171134"/>
            </a:avLst>
          </a:prstGeom>
          <a:solidFill>
            <a:schemeClr val="bg1">
              <a:lumMod val="95000"/>
            </a:schemeClr>
          </a:solidFill>
          <a:ln w="57240">
            <a:solidFill>
              <a:srgbClr val="006000"/>
            </a:solidFill>
            <a:miter lim="800000"/>
            <a:headEnd/>
            <a:tailEnd/>
          </a:ln>
          <a:effectLst/>
        </p:spPr>
        <p:txBody>
          <a:bodyPr lIns="80355" tIns="41785" rIns="80355" bIns="41785"/>
          <a:lstStyle/>
          <a:p>
            <a:pPr algn="ctr">
              <a:tabLst>
                <a:tab pos="0" algn="l"/>
                <a:tab pos="399701" algn="l"/>
                <a:tab pos="800820" algn="l"/>
                <a:tab pos="1201938" algn="l"/>
                <a:tab pos="1603057" algn="l"/>
                <a:tab pos="2004175" algn="l"/>
                <a:tab pos="2405294" algn="l"/>
                <a:tab pos="2806412" algn="l"/>
                <a:tab pos="3207530" algn="l"/>
                <a:tab pos="3608648" algn="l"/>
                <a:tab pos="4009767" algn="l"/>
                <a:tab pos="4410885" algn="l"/>
                <a:tab pos="4812004" algn="l"/>
                <a:tab pos="5213122" algn="l"/>
                <a:tab pos="5614241" algn="l"/>
                <a:tab pos="6015359" algn="l"/>
                <a:tab pos="6416478" algn="l"/>
                <a:tab pos="6817596" algn="l"/>
                <a:tab pos="7218714" algn="l"/>
                <a:tab pos="7619832" algn="l"/>
                <a:tab pos="8020951" algn="l"/>
              </a:tabLst>
              <a:defRPr/>
            </a:pPr>
            <a:r>
              <a:rPr lang="ru-RU" sz="2000" dirty="0">
                <a:solidFill>
                  <a:srgbClr val="002060"/>
                </a:solidFill>
                <a:ea typeface="Microsoft YaHei" charset="-122"/>
              </a:rPr>
              <a:t>Термический</a:t>
            </a:r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3304310" y="3445946"/>
            <a:ext cx="1797627" cy="464560"/>
          </a:xfrm>
          <a:prstGeom prst="wedgeRectCallout">
            <a:avLst>
              <a:gd name="adj1" fmla="val -40610"/>
              <a:gd name="adj2" fmla="val -203360"/>
            </a:avLst>
          </a:prstGeom>
          <a:solidFill>
            <a:schemeClr val="bg1">
              <a:lumMod val="95000"/>
            </a:schemeClr>
          </a:solidFill>
          <a:ln w="57240">
            <a:solidFill>
              <a:srgbClr val="006000"/>
            </a:solidFill>
            <a:miter lim="800000"/>
            <a:headEnd/>
            <a:tailEnd/>
          </a:ln>
          <a:effectLst/>
        </p:spPr>
        <p:txBody>
          <a:bodyPr lIns="80355" tIns="41785" rIns="80355" bIns="41785"/>
          <a:lstStyle/>
          <a:p>
            <a:pPr algn="ctr">
              <a:tabLst>
                <a:tab pos="0" algn="l"/>
                <a:tab pos="399701" algn="l"/>
                <a:tab pos="800820" algn="l"/>
                <a:tab pos="1201938" algn="l"/>
                <a:tab pos="1603057" algn="l"/>
                <a:tab pos="2004175" algn="l"/>
                <a:tab pos="2405294" algn="l"/>
                <a:tab pos="2806412" algn="l"/>
                <a:tab pos="3207530" algn="l"/>
                <a:tab pos="3608648" algn="l"/>
                <a:tab pos="4009767" algn="l"/>
                <a:tab pos="4410885" algn="l"/>
                <a:tab pos="4812004" algn="l"/>
                <a:tab pos="5213122" algn="l"/>
                <a:tab pos="5614241" algn="l"/>
                <a:tab pos="6015359" algn="l"/>
                <a:tab pos="6416478" algn="l"/>
                <a:tab pos="6817596" algn="l"/>
                <a:tab pos="7218714" algn="l"/>
                <a:tab pos="7619832" algn="l"/>
                <a:tab pos="8020951" algn="l"/>
              </a:tabLst>
              <a:defRPr/>
            </a:pPr>
            <a:r>
              <a:rPr lang="ru-RU" sz="2000" dirty="0">
                <a:solidFill>
                  <a:srgbClr val="002060"/>
                </a:solidFill>
                <a:ea typeface="Microsoft YaHei" charset="-122"/>
              </a:rPr>
              <a:t>Гидрокрекинг</a:t>
            </a:r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1782113" y="4504676"/>
            <a:ext cx="2498942" cy="566196"/>
          </a:xfrm>
          <a:prstGeom prst="wedgeRectCallout">
            <a:avLst>
              <a:gd name="adj1" fmla="val -9054"/>
              <a:gd name="adj2" fmla="val -263515"/>
            </a:avLst>
          </a:prstGeom>
          <a:solidFill>
            <a:schemeClr val="bg1">
              <a:lumMod val="95000"/>
            </a:schemeClr>
          </a:solidFill>
          <a:ln w="57240">
            <a:solidFill>
              <a:srgbClr val="006000"/>
            </a:solidFill>
            <a:miter lim="800000"/>
            <a:headEnd/>
            <a:tailEnd/>
          </a:ln>
          <a:effectLst/>
        </p:spPr>
        <p:txBody>
          <a:bodyPr lIns="80355" tIns="41785" rIns="80355" bIns="41785"/>
          <a:lstStyle/>
          <a:p>
            <a:pPr algn="ctr">
              <a:tabLst>
                <a:tab pos="0" algn="l"/>
                <a:tab pos="399701" algn="l"/>
                <a:tab pos="800820" algn="l"/>
                <a:tab pos="1201938" algn="l"/>
                <a:tab pos="1603057" algn="l"/>
                <a:tab pos="2004175" algn="l"/>
                <a:tab pos="2405294" algn="l"/>
                <a:tab pos="2806412" algn="l"/>
                <a:tab pos="3207530" algn="l"/>
                <a:tab pos="3608648" algn="l"/>
                <a:tab pos="4009767" algn="l"/>
                <a:tab pos="4410885" algn="l"/>
                <a:tab pos="4812004" algn="l"/>
                <a:tab pos="5213122" algn="l"/>
                <a:tab pos="5614241" algn="l"/>
                <a:tab pos="6015359" algn="l"/>
                <a:tab pos="6416478" algn="l"/>
                <a:tab pos="6817596" algn="l"/>
                <a:tab pos="7218714" algn="l"/>
                <a:tab pos="7619832" algn="l"/>
                <a:tab pos="8020951" algn="l"/>
              </a:tabLst>
              <a:defRPr/>
            </a:pPr>
            <a:r>
              <a:rPr lang="ru-RU" sz="2000" dirty="0">
                <a:solidFill>
                  <a:srgbClr val="002060"/>
                </a:solidFill>
                <a:ea typeface="Microsoft YaHei" charset="-122"/>
              </a:rPr>
              <a:t>Каталитический</a:t>
            </a:r>
          </a:p>
        </p:txBody>
      </p:sp>
      <p:sp>
        <p:nvSpPr>
          <p:cNvPr id="56336" name="Rectangle 15"/>
          <p:cNvSpPr>
            <a:spLocks noChangeArrowheads="1"/>
          </p:cNvSpPr>
          <p:nvPr/>
        </p:nvSpPr>
        <p:spPr bwMode="auto">
          <a:xfrm>
            <a:off x="8643938" y="5654279"/>
            <a:ext cx="571500" cy="4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355" tIns="41785" rIns="80355" bIns="41785">
            <a:spAutoFit/>
          </a:bodyPr>
          <a:lstStyle>
            <a:lvl1pPr eaLnBrk="0" hangingPunct="0">
              <a:spcBef>
                <a:spcPts val="8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682F802-9834-4053-910B-E5DB6C9DD9C9}" type="slidenum">
              <a:rPr lang="ru-RU" altLang="ru-RU" sz="2138" b="1">
                <a:solidFill>
                  <a:srgbClr val="000066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ru-RU" altLang="ru-RU" sz="2138" b="1">
              <a:solidFill>
                <a:srgbClr val="000066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D471B32D-06C5-4AAA-9BB4-AE4FF379C468}"/>
              </a:ext>
            </a:extLst>
          </p:cNvPr>
          <p:cNvSpPr txBox="1">
            <a:spLocks/>
          </p:cNvSpPr>
          <p:nvPr/>
        </p:nvSpPr>
        <p:spPr>
          <a:xfrm>
            <a:off x="249382" y="44625"/>
            <a:ext cx="8394555" cy="16561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60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Light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ea typeface="Heiti SC Light" charset="0"/>
                <a:cs typeface="Arial" panose="020B0604020202020204" pitchFamily="34" charset="0"/>
                <a:sym typeface="Helvetica Ligh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ea typeface="Heiti SC Light" charset="0"/>
                <a:cs typeface="Arial" panose="020B0604020202020204" pitchFamily="34" charset="0"/>
                <a:sym typeface="Helvetica Ligh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ea typeface="Heiti SC Light" charset="0"/>
                <a:cs typeface="Arial" panose="020B0604020202020204" pitchFamily="34" charset="0"/>
                <a:sym typeface="Helvetica Ligh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Arial" panose="020B0604020202020204" pitchFamily="34" charset="0"/>
                <a:ea typeface="Heiti SC Light" charset="0"/>
                <a:cs typeface="Arial" panose="020B0604020202020204" pitchFamily="34" charset="0"/>
                <a:sym typeface="Helvetica Light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1200">
                <a:solidFill>
                  <a:schemeClr val="tx1"/>
                </a:solidFill>
                <a:latin typeface="Helvetica Light" charset="0"/>
                <a:ea typeface="Heiti SC Light" charset="0"/>
                <a:cs typeface="Heiti SC Light" charset="0"/>
                <a:sym typeface="Helvetica Light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1200">
                <a:solidFill>
                  <a:schemeClr val="tx1"/>
                </a:solidFill>
                <a:latin typeface="Helvetica Light" charset="0"/>
                <a:ea typeface="Heiti SC Light" charset="0"/>
                <a:cs typeface="Heiti SC Light" charset="0"/>
                <a:sym typeface="Helvetica Light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1200">
                <a:solidFill>
                  <a:schemeClr val="tx1"/>
                </a:solidFill>
                <a:latin typeface="Helvetica Light" charset="0"/>
                <a:ea typeface="Heiti SC Light" charset="0"/>
                <a:cs typeface="Heiti SC Light" charset="0"/>
                <a:sym typeface="Helvetica Light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1200">
                <a:solidFill>
                  <a:schemeClr val="tx1"/>
                </a:solidFill>
                <a:latin typeface="Helvetica Light" charset="0"/>
                <a:ea typeface="Heiti SC Light" charset="0"/>
                <a:cs typeface="Heiti SC Light" charset="0"/>
                <a:sym typeface="Helvetica Light" charset="0"/>
              </a:defRPr>
            </a:lvl9pPr>
          </a:lstStyle>
          <a:p>
            <a:pPr>
              <a:defRPr/>
            </a:pPr>
            <a:r>
              <a:rPr lang="ru-RU" sz="3600" dirty="0">
                <a:solidFill>
                  <a:srgbClr val="C00000"/>
                </a:solidFill>
              </a:rPr>
              <a:t>Промышленные вопросы органической химии </a:t>
            </a:r>
          </a:p>
          <a:p>
            <a:pPr>
              <a:defRPr/>
            </a:pPr>
            <a:r>
              <a:rPr lang="ru-RU" sz="3600" dirty="0"/>
              <a:t>  </a:t>
            </a:r>
          </a:p>
          <a:p>
            <a:pPr>
              <a:defRPr/>
            </a:pPr>
            <a:br>
              <a:rPr lang="ru-RU" sz="1500" dirty="0">
                <a:solidFill>
                  <a:srgbClr val="E40A39"/>
                </a:solidFill>
              </a:rPr>
            </a:br>
            <a:endParaRPr lang="ru-RU" sz="1500" baseline="-25000" dirty="0"/>
          </a:p>
          <a:p>
            <a:pPr>
              <a:defRPr/>
            </a:pPr>
            <a:endParaRPr lang="ru-RU" sz="2025" baseline="-25000" dirty="0"/>
          </a:p>
          <a:p>
            <a:pPr>
              <a:defRPr/>
            </a:pPr>
            <a:endParaRPr lang="ru-RU" sz="1500" baseline="-25000" dirty="0"/>
          </a:p>
        </p:txBody>
      </p:sp>
      <p:pic>
        <p:nvPicPr>
          <p:cNvPr id="12" name="Рисунок 11" descr="ShellMartinez-refi.jpg (800×480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5449"/>
            <a:ext cx="1944216" cy="15355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21597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259632" y="908720"/>
            <a:ext cx="7416790" cy="1520489"/>
            <a:chOff x="971600" y="4741911"/>
            <a:chExt cx="7416790" cy="152048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971600" y="5229200"/>
              <a:ext cx="7416790" cy="10332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" name="Группа 3"/>
            <p:cNvGrpSpPr/>
            <p:nvPr/>
          </p:nvGrpSpPr>
          <p:grpSpPr>
            <a:xfrm>
              <a:off x="1428850" y="4741911"/>
              <a:ext cx="6401511" cy="1092471"/>
              <a:chOff x="457250" y="1837799"/>
              <a:chExt cx="6401511" cy="1092471"/>
            </a:xfrm>
            <a:scene3d>
              <a:camera prst="orthographicFront"/>
              <a:lightRig rig="flat" dir="t"/>
            </a:scene3d>
          </p:grpSpPr>
          <p:sp>
            <p:nvSpPr>
              <p:cNvPr id="5" name="Прямоугольник: скругленные углы 4"/>
              <p:cNvSpPr/>
              <p:nvPr/>
            </p:nvSpPr>
            <p:spPr>
              <a:xfrm>
                <a:off x="457250" y="1837799"/>
                <a:ext cx="6401511" cy="1092471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6" name="Прямоугольник: скругленные углы 5"/>
              <p:cNvSpPr txBox="1"/>
              <p:nvPr/>
            </p:nvSpPr>
            <p:spPr>
              <a:xfrm>
                <a:off x="510580" y="1891129"/>
                <a:ext cx="6294851" cy="98581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241962" tIns="0" rIns="241962" bIns="0" numCol="1" spcCol="1270" anchor="ctr" anchorCtr="0">
                <a:noAutofit/>
              </a:bodyPr>
              <a:lstStyle/>
              <a:p>
                <a:pPr algn="ctr" defTabSz="1066800">
                  <a:spcBef>
                    <a:spcPct val="0"/>
                  </a:spcBef>
                </a:pPr>
                <a:r>
                  <a:rPr lang="ru-RU" sz="24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Риформинг</a:t>
                </a:r>
                <a:r>
                  <a:rPr lang="ru-RU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 «облагораживание» бензиновых фракций -  ароматизация насыщенных углеводородов</a:t>
                </a:r>
              </a:p>
            </p:txBody>
          </p:sp>
        </p:grpSp>
      </p:grpSp>
      <p:grpSp>
        <p:nvGrpSpPr>
          <p:cNvPr id="7" name="Группа 8"/>
          <p:cNvGrpSpPr/>
          <p:nvPr/>
        </p:nvGrpSpPr>
        <p:grpSpPr>
          <a:xfrm>
            <a:off x="1259632" y="3060639"/>
            <a:ext cx="7416790" cy="1520489"/>
            <a:chOff x="863605" y="2668755"/>
            <a:chExt cx="7416790" cy="152048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863605" y="3156044"/>
              <a:ext cx="7416790" cy="1033200"/>
            </a:xfrm>
            <a:prstGeom prst="rect">
              <a:avLst/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" name="Группа 10"/>
            <p:cNvGrpSpPr/>
            <p:nvPr/>
          </p:nvGrpSpPr>
          <p:grpSpPr>
            <a:xfrm>
              <a:off x="1320855" y="2668755"/>
              <a:ext cx="6401511" cy="1092471"/>
              <a:chOff x="457250" y="1837799"/>
              <a:chExt cx="6401511" cy="1092471"/>
            </a:xfrm>
            <a:scene3d>
              <a:camera prst="orthographicFront"/>
              <a:lightRig rig="flat" dir="t"/>
            </a:scene3d>
          </p:grpSpPr>
          <p:sp>
            <p:nvSpPr>
              <p:cNvPr id="12" name="Прямоугольник: скругленные углы 11"/>
              <p:cNvSpPr/>
              <p:nvPr/>
            </p:nvSpPr>
            <p:spPr>
              <a:xfrm>
                <a:off x="457250" y="1837799"/>
                <a:ext cx="6401511" cy="1092471"/>
              </a:xfrm>
              <a:prstGeom prst="roundRect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3" name="Прямоугольник: скругленные углы 5"/>
              <p:cNvSpPr txBox="1"/>
              <p:nvPr/>
            </p:nvSpPr>
            <p:spPr>
              <a:xfrm>
                <a:off x="510580" y="1891129"/>
                <a:ext cx="6318387" cy="98581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241962" tIns="0" rIns="241962" bIns="0" numCol="1" spcCol="1270" anchor="ctr" anchorCtr="0">
                <a:noAutofit/>
              </a:bodyPr>
              <a:lstStyle/>
              <a:p>
                <a:pPr algn="ctr" defTabSz="1066800">
                  <a:spcBef>
                    <a:spcPct val="0"/>
                  </a:spcBef>
                </a:pPr>
                <a:r>
                  <a:rPr lang="ru-RU" sz="2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Металлы платиновой группы в качестве катализаторов</a:t>
                </a:r>
                <a:endParaRPr lang="ru-RU" sz="2200" kern="1200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4102" name="Picture 6" descr="http://aproekt.ucoz.net/12/ICT-Evolu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76" y="4500219"/>
            <a:ext cx="1915411" cy="143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8243888" y="6237288"/>
            <a:ext cx="8270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04D77AC9-B8B1-495E-9161-2042D9B8637B}" type="slidenum">
              <a:rPr lang="ru-RU" sz="3200">
                <a:solidFill>
                  <a:srgbClr val="000066"/>
                </a:solidFill>
              </a:rPr>
              <a:pPr algn="ctr"/>
              <a:t>29</a:t>
            </a:fld>
            <a:endParaRPr lang="ru-RU" sz="32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627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D9F8FF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4" name="AutoShape 106"/>
          <p:cNvSpPr>
            <a:spLocks noChangeArrowheads="1"/>
          </p:cNvSpPr>
          <p:nvPr/>
        </p:nvSpPr>
        <p:spPr bwMode="auto">
          <a:xfrm rot="16220175" flipH="1">
            <a:off x="4101306" y="364332"/>
            <a:ext cx="147637" cy="2089150"/>
          </a:xfrm>
          <a:prstGeom prst="downArrow">
            <a:avLst>
              <a:gd name="adj1" fmla="val 50000"/>
              <a:gd name="adj2" fmla="val 353765"/>
            </a:avLst>
          </a:prstGeom>
          <a:ln>
            <a:headEnd type="none" w="sm" len="sm"/>
            <a:tailEnd type="none" w="med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7893" name="Text Box 24"/>
          <p:cNvSpPr txBox="1">
            <a:spLocks noChangeArrowheads="1"/>
          </p:cNvSpPr>
          <p:nvPr/>
        </p:nvSpPr>
        <p:spPr bwMode="auto">
          <a:xfrm>
            <a:off x="3348038" y="979488"/>
            <a:ext cx="1439862" cy="396875"/>
          </a:xfrm>
          <a:prstGeom prst="rect">
            <a:avLst/>
          </a:prstGeom>
          <a:noFill/>
          <a:ln w="19050" cap="sq" algn="ctr">
            <a:noFill/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/>
          <a:p>
            <a:r>
              <a:rPr lang="en-US" sz="2000"/>
              <a:t>Fe, HCl, t</a:t>
            </a:r>
          </a:p>
        </p:txBody>
      </p:sp>
      <p:sp>
        <p:nvSpPr>
          <p:cNvPr id="2" name="AutoShape 106"/>
          <p:cNvSpPr>
            <a:spLocks noChangeArrowheads="1"/>
          </p:cNvSpPr>
          <p:nvPr/>
        </p:nvSpPr>
        <p:spPr bwMode="auto">
          <a:xfrm rot="16220175" flipH="1">
            <a:off x="4100513" y="1227138"/>
            <a:ext cx="147637" cy="2090737"/>
          </a:xfrm>
          <a:prstGeom prst="downArrow">
            <a:avLst>
              <a:gd name="adj1" fmla="val 50000"/>
              <a:gd name="adj2" fmla="val 354033"/>
            </a:avLst>
          </a:prstGeom>
          <a:ln>
            <a:headEnd type="none" w="sm" len="sm"/>
            <a:tailEnd type="none" w="med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7895" name="Text Box 24"/>
          <p:cNvSpPr txBox="1">
            <a:spLocks noChangeArrowheads="1"/>
          </p:cNvSpPr>
          <p:nvPr/>
        </p:nvSpPr>
        <p:spPr bwMode="auto">
          <a:xfrm>
            <a:off x="3203575" y="1844675"/>
            <a:ext cx="1800225" cy="396875"/>
          </a:xfrm>
          <a:prstGeom prst="rect">
            <a:avLst/>
          </a:prstGeom>
          <a:noFill/>
          <a:ln w="19050" cap="sq" algn="ctr">
            <a:noFill/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/>
          <a:p>
            <a:r>
              <a:rPr lang="en-US" sz="2000"/>
              <a:t>Al</a:t>
            </a:r>
            <a:r>
              <a:rPr lang="en-US" sz="2000" baseline="-25000"/>
              <a:t>2</a:t>
            </a:r>
            <a:r>
              <a:rPr lang="en-US" sz="2000"/>
              <a:t>O</a:t>
            </a:r>
            <a:r>
              <a:rPr lang="en-US" sz="2000" baseline="-25000"/>
              <a:t>3</a:t>
            </a:r>
            <a:r>
              <a:rPr lang="en-US" sz="2000"/>
              <a:t>,</a:t>
            </a:r>
            <a:r>
              <a:rPr lang="en-US" sz="2000" baseline="-25000"/>
              <a:t> </a:t>
            </a:r>
            <a:r>
              <a:rPr lang="en-US" sz="2000"/>
              <a:t>ZnO, t</a:t>
            </a:r>
          </a:p>
        </p:txBody>
      </p:sp>
      <p:sp>
        <p:nvSpPr>
          <p:cNvPr id="3" name="AutoShape 106"/>
          <p:cNvSpPr>
            <a:spLocks noChangeArrowheads="1"/>
          </p:cNvSpPr>
          <p:nvPr/>
        </p:nvSpPr>
        <p:spPr bwMode="auto">
          <a:xfrm rot="16220175" flipH="1">
            <a:off x="4098925" y="2165351"/>
            <a:ext cx="149225" cy="2089150"/>
          </a:xfrm>
          <a:prstGeom prst="downArrow">
            <a:avLst>
              <a:gd name="adj1" fmla="val 50000"/>
              <a:gd name="adj2" fmla="val 350000"/>
            </a:avLst>
          </a:prstGeom>
          <a:ln>
            <a:headEnd type="none" w="sm" len="sm"/>
            <a:tailEnd type="none" w="med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7897" name="Text Box 24"/>
          <p:cNvSpPr txBox="1">
            <a:spLocks noChangeArrowheads="1"/>
          </p:cNvSpPr>
          <p:nvPr/>
        </p:nvSpPr>
        <p:spPr bwMode="auto">
          <a:xfrm>
            <a:off x="3205163" y="2779713"/>
            <a:ext cx="2303462" cy="396875"/>
          </a:xfrm>
          <a:prstGeom prst="rect">
            <a:avLst/>
          </a:prstGeom>
          <a:noFill/>
          <a:ln w="19050" cap="sq" algn="ctr">
            <a:noFill/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/>
          <a:p>
            <a:r>
              <a:rPr lang="en-US" sz="2000"/>
              <a:t>500-600</a:t>
            </a:r>
            <a:r>
              <a:rPr lang="en-US" sz="2000" baseline="30000"/>
              <a:t>0</a:t>
            </a:r>
            <a:r>
              <a:rPr lang="en-US" sz="2000"/>
              <a:t>C, C</a:t>
            </a:r>
            <a:r>
              <a:rPr lang="ru-RU" sz="2000" baseline="-25000"/>
              <a:t>акт</a:t>
            </a:r>
            <a:endParaRPr lang="en-US" sz="2000"/>
          </a:p>
        </p:txBody>
      </p:sp>
      <p:sp>
        <p:nvSpPr>
          <p:cNvPr id="4" name="AutoShape 106"/>
          <p:cNvSpPr>
            <a:spLocks noChangeArrowheads="1"/>
          </p:cNvSpPr>
          <p:nvPr/>
        </p:nvSpPr>
        <p:spPr bwMode="auto">
          <a:xfrm rot="16220175" flipH="1">
            <a:off x="4098925" y="3190876"/>
            <a:ext cx="149225" cy="2089150"/>
          </a:xfrm>
          <a:prstGeom prst="downArrow">
            <a:avLst>
              <a:gd name="adj1" fmla="val 50000"/>
              <a:gd name="adj2" fmla="val 350000"/>
            </a:avLst>
          </a:prstGeom>
          <a:ln>
            <a:headEnd type="none" w="sm" len="sm"/>
            <a:tailEnd type="none" w="med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7899" name="Text Box 24"/>
          <p:cNvSpPr txBox="1">
            <a:spLocks noChangeArrowheads="1"/>
          </p:cNvSpPr>
          <p:nvPr/>
        </p:nvSpPr>
        <p:spPr bwMode="auto">
          <a:xfrm>
            <a:off x="3276600" y="3805238"/>
            <a:ext cx="1655763" cy="396875"/>
          </a:xfrm>
          <a:prstGeom prst="rect">
            <a:avLst/>
          </a:prstGeom>
          <a:noFill/>
          <a:ln w="19050" cap="sq" algn="ctr">
            <a:noFill/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/>
          <a:p>
            <a:r>
              <a:rPr lang="en-US" sz="2000"/>
              <a:t>Br</a:t>
            </a:r>
            <a:r>
              <a:rPr lang="en-US" sz="2000" baseline="-25000"/>
              <a:t>2</a:t>
            </a:r>
            <a:r>
              <a:rPr lang="en-US" sz="2000"/>
              <a:t>, FeBr</a:t>
            </a:r>
            <a:r>
              <a:rPr lang="en-US" sz="2000" baseline="-25000"/>
              <a:t>3</a:t>
            </a:r>
            <a:endParaRPr lang="en-US" sz="2000"/>
          </a:p>
        </p:txBody>
      </p:sp>
      <p:sp>
        <p:nvSpPr>
          <p:cNvPr id="5" name="AutoShape 106"/>
          <p:cNvSpPr>
            <a:spLocks noChangeArrowheads="1"/>
          </p:cNvSpPr>
          <p:nvPr/>
        </p:nvSpPr>
        <p:spPr bwMode="auto">
          <a:xfrm rot="16220175" flipH="1">
            <a:off x="4100512" y="4133851"/>
            <a:ext cx="149225" cy="2089150"/>
          </a:xfrm>
          <a:prstGeom prst="downArrow">
            <a:avLst>
              <a:gd name="adj1" fmla="val 50000"/>
              <a:gd name="adj2" fmla="val 350000"/>
            </a:avLst>
          </a:prstGeom>
          <a:ln>
            <a:headEnd type="none" w="sm" len="sm"/>
            <a:tailEnd type="none" w="med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7901" name="Text Box 24"/>
          <p:cNvSpPr txBox="1">
            <a:spLocks noChangeArrowheads="1"/>
          </p:cNvSpPr>
          <p:nvPr/>
        </p:nvSpPr>
        <p:spPr bwMode="auto">
          <a:xfrm>
            <a:off x="3133725" y="4748213"/>
            <a:ext cx="2446338" cy="396875"/>
          </a:xfrm>
          <a:prstGeom prst="rect">
            <a:avLst/>
          </a:prstGeom>
          <a:noFill/>
          <a:ln w="19050" cap="sq" algn="ctr">
            <a:noFill/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/>
          <a:p>
            <a:r>
              <a:rPr lang="en-US" sz="2000"/>
              <a:t>O</a:t>
            </a:r>
            <a:r>
              <a:rPr lang="en-US" sz="2000" baseline="-25000"/>
              <a:t>2</a:t>
            </a:r>
            <a:r>
              <a:rPr lang="en-US" sz="2000"/>
              <a:t>, PdCl</a:t>
            </a:r>
            <a:r>
              <a:rPr lang="en-US" sz="2000" baseline="-25000"/>
              <a:t>2</a:t>
            </a:r>
            <a:r>
              <a:rPr lang="en-US" sz="2000"/>
              <a:t>, CuCl</a:t>
            </a:r>
            <a:r>
              <a:rPr lang="en-US" sz="2000" baseline="-25000"/>
              <a:t>2</a:t>
            </a:r>
            <a:endParaRPr lang="en-US" sz="2000"/>
          </a:p>
        </p:txBody>
      </p:sp>
      <p:sp>
        <p:nvSpPr>
          <p:cNvPr id="6" name="AutoShape 106"/>
          <p:cNvSpPr>
            <a:spLocks noChangeArrowheads="1"/>
          </p:cNvSpPr>
          <p:nvPr/>
        </p:nvSpPr>
        <p:spPr bwMode="auto">
          <a:xfrm rot="16220175" flipH="1">
            <a:off x="4103687" y="5189538"/>
            <a:ext cx="149225" cy="2089150"/>
          </a:xfrm>
          <a:prstGeom prst="downArrow">
            <a:avLst>
              <a:gd name="adj1" fmla="val 50000"/>
              <a:gd name="adj2" fmla="val 350000"/>
            </a:avLst>
          </a:prstGeom>
          <a:ln>
            <a:headEnd type="none" w="sm" len="sm"/>
            <a:tailEnd type="none" w="med" len="lg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7903" name="Text Box 24"/>
          <p:cNvSpPr txBox="1">
            <a:spLocks noChangeArrowheads="1"/>
          </p:cNvSpPr>
          <p:nvPr/>
        </p:nvSpPr>
        <p:spPr bwMode="auto">
          <a:xfrm>
            <a:off x="3133725" y="5803900"/>
            <a:ext cx="2157413" cy="396875"/>
          </a:xfrm>
          <a:prstGeom prst="rect">
            <a:avLst/>
          </a:prstGeom>
          <a:noFill/>
          <a:ln w="19050" cap="sq" algn="ctr">
            <a:noFill/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/>
          <a:p>
            <a:r>
              <a:rPr lang="en-US" sz="2000"/>
              <a:t>+ H</a:t>
            </a:r>
            <a:r>
              <a:rPr lang="en-US" sz="2000" baseline="-25000"/>
              <a:t>2</a:t>
            </a:r>
            <a:r>
              <a:rPr lang="en-US" sz="2000"/>
              <a:t>O, Hg</a:t>
            </a:r>
            <a:r>
              <a:rPr lang="en-US" sz="2000" baseline="30000"/>
              <a:t>2+</a:t>
            </a:r>
            <a:r>
              <a:rPr lang="en-US" sz="2000"/>
              <a:t>, H</a:t>
            </a:r>
            <a:r>
              <a:rPr lang="en-US" sz="2000" baseline="30000"/>
              <a:t>+</a:t>
            </a:r>
            <a:endParaRPr lang="en-US" sz="2000"/>
          </a:p>
        </p:txBody>
      </p:sp>
      <p:sp>
        <p:nvSpPr>
          <p:cNvPr id="1051" name="Rectangle 27"/>
          <p:cNvSpPr>
            <a:spLocks noGrp="1"/>
          </p:cNvSpPr>
          <p:nvPr>
            <p:ph type="title" sz="quarter"/>
          </p:nvPr>
        </p:nvSpPr>
        <p:spPr>
          <a:xfrm>
            <a:off x="611560" y="409797"/>
            <a:ext cx="7869237" cy="919162"/>
          </a:xfrm>
        </p:spPr>
        <p:txBody>
          <a:bodyPr/>
          <a:lstStyle/>
          <a:p>
            <a:pPr eaLnBrk="1" hangingPunct="1"/>
            <a:endParaRPr lang="ru-RU" sz="800" dirty="0"/>
          </a:p>
        </p:txBody>
      </p:sp>
      <p:graphicFrame>
        <p:nvGraphicFramePr>
          <p:cNvPr id="37905" name="Object 17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890713" y="620713"/>
          <a:ext cx="706437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50" name="CS ChemDraw Drawing" r:id="rId3" imgW="593371" imgH="1028510" progId="">
                  <p:embed/>
                </p:oleObj>
              </mc:Choice>
              <mc:Fallback>
                <p:oleObj name="CS ChemDraw Drawing" r:id="rId3" imgW="593371" imgH="1028510" progId="">
                  <p:embed/>
                  <p:pic>
                    <p:nvPicPr>
                      <p:cNvPr id="0" name="Picture 1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713" y="620713"/>
                        <a:ext cx="706437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8" name="Object 2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651500" y="622300"/>
          <a:ext cx="652463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51" name="CS ChemDraw Drawing" r:id="rId5" imgW="584242" imgH="1028510" progId="">
                  <p:embed/>
                </p:oleObj>
              </mc:Choice>
              <mc:Fallback>
                <p:oleObj name="CS ChemDraw Drawing" r:id="rId5" imgW="584242" imgH="1028510" progId="">
                  <p:embed/>
                  <p:pic>
                    <p:nvPicPr>
                      <p:cNvPr id="0" name="Picture 1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622300"/>
                        <a:ext cx="652463" cy="11493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999999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1" name="Object 2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924050" y="3806825"/>
          <a:ext cx="6318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52" name="CS ChemDraw Drawing" r:id="rId7" imgW="582168" imgH="664464" progId="">
                  <p:embed/>
                </p:oleObj>
              </mc:Choice>
              <mc:Fallback>
                <p:oleObj name="CS ChemDraw Drawing" r:id="rId7" imgW="582168" imgH="664464" progId="">
                  <p:embed/>
                  <p:pic>
                    <p:nvPicPr>
                      <p:cNvPr id="0" name="Picture 1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3806825"/>
                        <a:ext cx="631825" cy="7207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999999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4" name="Object 26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651500" y="2708275"/>
          <a:ext cx="6318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53" name="CS ChemDraw Drawing" r:id="rId9" imgW="582168" imgH="664464" progId="">
                  <p:embed/>
                </p:oleObj>
              </mc:Choice>
              <mc:Fallback>
                <p:oleObj name="CS ChemDraw Drawing" r:id="rId9" imgW="582168" imgH="664464" progId="">
                  <p:embed/>
                  <p:pic>
                    <p:nvPicPr>
                      <p:cNvPr id="0" name="Picture 1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708275"/>
                        <a:ext cx="631825" cy="7207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999999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7" name="Object 29"/>
          <p:cNvGraphicFramePr>
            <a:graphicFrameLocks noChangeAspect="1"/>
          </p:cNvGraphicFramePr>
          <p:nvPr/>
        </p:nvGraphicFramePr>
        <p:xfrm>
          <a:off x="5580063" y="3446463"/>
          <a:ext cx="1512887" cy="127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54" name="CS ChemDraw Drawing" r:id="rId10" imgW="1217171" imgH="1028510" progId="">
                  <p:embed/>
                </p:oleObj>
              </mc:Choice>
              <mc:Fallback>
                <p:oleObj name="CS ChemDraw Drawing" r:id="rId10" imgW="1217171" imgH="1028510" progId="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446463"/>
                        <a:ext cx="1512887" cy="12779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999999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8" name="Object 30"/>
          <p:cNvGraphicFramePr>
            <a:graphicFrameLocks noChangeAspect="1"/>
          </p:cNvGraphicFramePr>
          <p:nvPr/>
        </p:nvGraphicFramePr>
        <p:xfrm>
          <a:off x="827088" y="2132013"/>
          <a:ext cx="187166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55" name="CS ChemDraw Drawing" r:id="rId12" imgW="1385270" imgH="230878" progId="">
                  <p:embed/>
                </p:oleObj>
              </mc:Choice>
              <mc:Fallback>
                <p:oleObj name="CS ChemDraw Drawing" r:id="rId12" imgW="1385270" imgH="230878" progId="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132013"/>
                        <a:ext cx="1871662" cy="3111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999999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9" name="Object 31"/>
          <p:cNvGraphicFramePr>
            <a:graphicFrameLocks noChangeAspect="1"/>
          </p:cNvGraphicFramePr>
          <p:nvPr/>
        </p:nvGraphicFramePr>
        <p:xfrm>
          <a:off x="5508625" y="2132013"/>
          <a:ext cx="33845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56" name="CS ChemDraw Drawing" r:id="rId14" imgW="2653434" imgH="241913" progId="">
                  <p:embed/>
                </p:oleObj>
              </mc:Choice>
              <mc:Fallback>
                <p:oleObj name="CS ChemDraw Drawing" r:id="rId14" imgW="2653434" imgH="241913" progId="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132013"/>
                        <a:ext cx="3384550" cy="3079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999999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20" name="Object 32"/>
          <p:cNvGraphicFramePr>
            <a:graphicFrameLocks noChangeAspect="1"/>
          </p:cNvGraphicFramePr>
          <p:nvPr/>
        </p:nvGraphicFramePr>
        <p:xfrm>
          <a:off x="1476375" y="2995613"/>
          <a:ext cx="122396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57" name="CS ChemDraw Drawing" r:id="rId16" imgW="876363" imgH="255606" progId="">
                  <p:embed/>
                </p:oleObj>
              </mc:Choice>
              <mc:Fallback>
                <p:oleObj name="CS ChemDraw Drawing" r:id="rId16" imgW="876363" imgH="255606" progId="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995613"/>
                        <a:ext cx="1223963" cy="355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999999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22" name="Object 34"/>
          <p:cNvGraphicFramePr>
            <a:graphicFrameLocks noChangeAspect="1"/>
          </p:cNvGraphicFramePr>
          <p:nvPr/>
        </p:nvGraphicFramePr>
        <p:xfrm>
          <a:off x="1549400" y="6019800"/>
          <a:ext cx="1150938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58" name="CS ChemDraw Drawing" r:id="rId18" imgW="736389" imgH="194747" progId="">
                  <p:embed/>
                </p:oleObj>
              </mc:Choice>
              <mc:Fallback>
                <p:oleObj name="CS ChemDraw Drawing" r:id="rId18" imgW="736389" imgH="194747" progId="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6019800"/>
                        <a:ext cx="1150938" cy="3032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999999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23" name="Object 35"/>
          <p:cNvGraphicFramePr>
            <a:graphicFrameLocks noChangeAspect="1"/>
          </p:cNvGraphicFramePr>
          <p:nvPr/>
        </p:nvGraphicFramePr>
        <p:xfrm>
          <a:off x="1331913" y="5011738"/>
          <a:ext cx="14414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59" name="CS ChemDraw Drawing" r:id="rId20" imgW="885492" imgH="229741" progId="">
                  <p:embed/>
                </p:oleObj>
              </mc:Choice>
              <mc:Fallback>
                <p:oleObj name="CS ChemDraw Drawing" r:id="rId20" imgW="885492" imgH="229741" progId="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5011738"/>
                        <a:ext cx="1441450" cy="3714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999999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24" name="Object 36"/>
          <p:cNvGraphicFramePr>
            <a:graphicFrameLocks noChangeAspect="1"/>
          </p:cNvGraphicFramePr>
          <p:nvPr/>
        </p:nvGraphicFramePr>
        <p:xfrm>
          <a:off x="5578475" y="4748213"/>
          <a:ext cx="122396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60" name="CS ChemDraw Drawing" r:id="rId22" imgW="899185" imgH="617714" progId="">
                  <p:embed/>
                </p:oleObj>
              </mc:Choice>
              <mc:Fallback>
                <p:oleObj name="CS ChemDraw Drawing" r:id="rId22" imgW="899185" imgH="617714" progId="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8475" y="4748213"/>
                        <a:ext cx="1223963" cy="8397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999999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25" name="Object 37"/>
          <p:cNvGraphicFramePr>
            <a:graphicFrameLocks noChangeAspect="1"/>
          </p:cNvGraphicFramePr>
          <p:nvPr/>
        </p:nvGraphicFramePr>
        <p:xfrm>
          <a:off x="5653088" y="5803900"/>
          <a:ext cx="1223962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61" name="CS ChemDraw Drawing" r:id="rId24" imgW="899185" imgH="617714" progId="">
                  <p:embed/>
                </p:oleObj>
              </mc:Choice>
              <mc:Fallback>
                <p:oleObj name="CS ChemDraw Drawing" r:id="rId24" imgW="899185" imgH="617714" progId="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088" y="5803900"/>
                        <a:ext cx="1223962" cy="8397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999999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8243888" y="6237288"/>
            <a:ext cx="8270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00C9D608-B943-4BB6-821E-A0C1C0DE7655}" type="slidenum">
              <a:rPr lang="ru-RU" sz="3200" b="1">
                <a:solidFill>
                  <a:srgbClr val="000066"/>
                </a:solidFill>
              </a:rPr>
              <a:pPr algn="ctr"/>
              <a:t>3</a:t>
            </a:fld>
            <a:endParaRPr lang="ru-RU" sz="3200" b="1" dirty="0">
              <a:solidFill>
                <a:srgbClr val="000066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7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7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4" grpId="0" animBg="1"/>
      <p:bldP spid="37893" grpId="0"/>
      <p:bldP spid="2" grpId="0" animBg="1"/>
      <p:bldP spid="37895" grpId="0"/>
      <p:bldP spid="3" grpId="0" animBg="1"/>
      <p:bldP spid="37897" grpId="0"/>
      <p:bldP spid="4" grpId="0" animBg="1"/>
      <p:bldP spid="37899" grpId="0"/>
      <p:bldP spid="5" grpId="0" animBg="1"/>
      <p:bldP spid="37901" grpId="0"/>
      <p:bldP spid="6" grpId="0" animBg="1"/>
      <p:bldP spid="3790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330325"/>
            <a:ext cx="8177213" cy="4694238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b="1" i="1" dirty="0"/>
              <a:t>	</a:t>
            </a:r>
            <a:endParaRPr lang="ru-RU" altLang="ru-RU" i="1" dirty="0">
              <a:solidFill>
                <a:srgbClr val="0033CC"/>
              </a:solidFill>
            </a:endParaRPr>
          </a:p>
        </p:txBody>
      </p:sp>
      <p:sp>
        <p:nvSpPr>
          <p:cNvPr id="38916" name="Rectangle 30"/>
          <p:cNvSpPr>
            <a:spLocks noChangeArrowheads="1"/>
          </p:cNvSpPr>
          <p:nvPr/>
        </p:nvSpPr>
        <p:spPr bwMode="auto">
          <a:xfrm>
            <a:off x="8243888" y="6237288"/>
            <a:ext cx="8270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B5812CEE-FC47-44B6-9DAD-89E4EFF8618F}" type="slidenum">
              <a:rPr lang="ru-RU" altLang="ru-RU" b="1">
                <a:solidFill>
                  <a:srgbClr val="000066"/>
                </a:solidFill>
                <a:latin typeface="Trebuchet MS" panose="020B0603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ru-RU" altLang="ru-RU" b="1">
              <a:solidFill>
                <a:srgbClr val="000066"/>
              </a:solidFill>
              <a:latin typeface="Trebuchet MS" panose="020B0603020202020204" pitchFamily="34" charset="0"/>
            </a:endParaRPr>
          </a:p>
        </p:txBody>
      </p:sp>
      <p:pic>
        <p:nvPicPr>
          <p:cNvPr id="38917" name="Picture 2" descr="prirodnyie-istochniki-uglevodorodo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500688"/>
            <a:ext cx="1238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88508" y="256550"/>
            <a:ext cx="7132402" cy="4216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altLang="ru-RU" sz="36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Каталитический </a:t>
            </a:r>
            <a:r>
              <a:rPr lang="ru-RU" altLang="ru-RU" sz="360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риформинг</a:t>
            </a:r>
            <a:endParaRPr lang="ru-RU" altLang="ru-RU" sz="36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altLang="ru-RU" sz="36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- </a:t>
            </a:r>
            <a:r>
              <a:rPr lang="ru-RU" altLang="ru-RU" sz="3600" i="1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платформинг</a:t>
            </a:r>
            <a:r>
              <a:rPr lang="ru-RU" altLang="ru-RU" sz="3600" i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ru-RU" sz="3600" i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(Pt)</a:t>
            </a:r>
            <a:endParaRPr lang="ru-RU" altLang="ru-RU" sz="3600" i="1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ru-RU" altLang="ru-RU" sz="3600" b="1" i="1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ru-RU" altLang="ru-RU" sz="3600" b="1" i="1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ru-RU" altLang="ru-RU" sz="3600" b="1" i="1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ru-RU" altLang="ru-RU" sz="4400" b="1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ru-RU" altLang="ru-RU" sz="4400" b="1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" name="Рисунок 9" descr="https://sites.google.com/site/himulacom/_/rsrc/1315460516224/zvonok-na-urok/10-klass---tretij-god-obucenia/urok-no25-neft-i-nefteprodukty-peregonka-nefti-koksohimiceskoe-proizvodstvo/img232662_1-1_Kreking1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86" y="2439949"/>
            <a:ext cx="7132402" cy="25887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831524" y="5015505"/>
            <a:ext cx="74732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9225" indent="-1323975">
              <a:defRPr/>
            </a:pPr>
            <a:r>
              <a:rPr lang="ru-RU" altLang="ru-RU" dirty="0">
                <a:solidFill>
                  <a:srgbClr val="800000"/>
                </a:solidFill>
              </a:rPr>
              <a:t>Сырье:</a:t>
            </a:r>
            <a:r>
              <a:rPr lang="ru-RU" altLang="ru-RU" dirty="0"/>
              <a:t> </a:t>
            </a:r>
            <a:r>
              <a:rPr lang="ru-RU" altLang="ru-RU" i="1" dirty="0"/>
              <a:t>прямогонные фракции с температурой кипения 75-200</a:t>
            </a:r>
            <a:r>
              <a:rPr lang="ru-RU" altLang="ru-RU" i="1" baseline="30000" dirty="0"/>
              <a:t>0</a:t>
            </a:r>
            <a:r>
              <a:rPr lang="ru-RU" altLang="ru-RU" i="1" dirty="0"/>
              <a:t>С.</a:t>
            </a:r>
          </a:p>
          <a:p>
            <a:pPr marL="2606675" indent="-1241425">
              <a:defRPr/>
            </a:pPr>
            <a:r>
              <a:rPr lang="ru-RU" altLang="ru-RU" dirty="0">
                <a:solidFill>
                  <a:srgbClr val="800000"/>
                </a:solidFill>
              </a:rPr>
              <a:t>Катализатор:</a:t>
            </a:r>
            <a:r>
              <a:rPr lang="ru-RU" altLang="ru-RU" dirty="0"/>
              <a:t> </a:t>
            </a:r>
            <a:r>
              <a:rPr lang="ru-RU" altLang="ru-RU" i="1" dirty="0"/>
              <a:t>платина, палладий, родий(0,3-0,7% наносится на</a:t>
            </a:r>
            <a:r>
              <a:rPr lang="en-US" altLang="ru-RU" i="1" dirty="0"/>
              <a:t> </a:t>
            </a:r>
            <a:r>
              <a:rPr lang="ru-RU" altLang="ru-RU" i="1" dirty="0"/>
              <a:t>оксид алюминия)</a:t>
            </a:r>
          </a:p>
          <a:p>
            <a:pPr marL="1708150">
              <a:defRPr/>
            </a:pPr>
            <a:r>
              <a:rPr lang="ru-RU" altLang="ru-RU" dirty="0">
                <a:solidFill>
                  <a:srgbClr val="800000"/>
                </a:solidFill>
              </a:rPr>
              <a:t>Условия:</a:t>
            </a:r>
            <a:r>
              <a:rPr lang="ru-RU" altLang="ru-RU" dirty="0"/>
              <a:t> </a:t>
            </a:r>
            <a:r>
              <a:rPr lang="ru-RU" altLang="ru-RU" i="1" dirty="0"/>
              <a:t>450-550</a:t>
            </a:r>
            <a:r>
              <a:rPr lang="ru-RU" altLang="ru-RU" i="1" baseline="30000" dirty="0"/>
              <a:t>0</a:t>
            </a:r>
            <a:r>
              <a:rPr lang="ru-RU" altLang="ru-RU" i="1" dirty="0"/>
              <a:t>С,10-35 </a:t>
            </a:r>
            <a:r>
              <a:rPr lang="ru-RU" altLang="ru-RU" i="1" dirty="0" err="1"/>
              <a:t>атм</a:t>
            </a:r>
            <a:endParaRPr lang="ru-RU" alt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1486" y="1424286"/>
            <a:ext cx="71324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2000" i="1" dirty="0">
                <a:solidFill>
                  <a:srgbClr val="002060"/>
                </a:solidFill>
              </a:rPr>
              <a:t>основной процесс нефтепереработки для получения ароматических углеводородов</a:t>
            </a:r>
            <a:r>
              <a:rPr lang="en-US" altLang="ru-RU" sz="2000" i="1" dirty="0">
                <a:solidFill>
                  <a:srgbClr val="002060"/>
                </a:solidFill>
              </a:rPr>
              <a:t> </a:t>
            </a:r>
            <a:r>
              <a:rPr lang="ru-RU" altLang="ru-RU" sz="2000" i="1" dirty="0">
                <a:solidFill>
                  <a:srgbClr val="002060"/>
                </a:solidFill>
              </a:rPr>
              <a:t>-</a:t>
            </a:r>
            <a:r>
              <a:rPr lang="en-US" altLang="ru-RU" sz="2000" i="1" dirty="0">
                <a:solidFill>
                  <a:srgbClr val="002060"/>
                </a:solidFill>
              </a:rPr>
              <a:t> </a:t>
            </a:r>
            <a:r>
              <a:rPr lang="ru-RU" altLang="ru-RU" sz="2000" i="1" dirty="0">
                <a:solidFill>
                  <a:srgbClr val="002060"/>
                </a:solidFill>
              </a:rPr>
              <a:t>бензола , толуола и ксилолов.</a:t>
            </a:r>
          </a:p>
        </p:txBody>
      </p:sp>
    </p:spTree>
    <p:extLst>
      <p:ext uri="{BB962C8B-B14F-4D97-AF65-F5344CB8AC3E}">
        <p14:creationId xmlns:p14="http://schemas.microsoft.com/office/powerpoint/2010/main" val="2195235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0B8B1735-2528-4EBD-A209-19B591D2A9F2}"/>
              </a:ext>
            </a:extLst>
          </p:cNvPr>
          <p:cNvSpPr/>
          <p:nvPr/>
        </p:nvSpPr>
        <p:spPr bwMode="auto">
          <a:xfrm>
            <a:off x="467544" y="260648"/>
            <a:ext cx="7704856" cy="280831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endParaRPr lang="ru-RU" sz="1500" b="1" dirty="0">
              <a:solidFill>
                <a:schemeClr val="tx1"/>
              </a:solidFill>
            </a:endParaRPr>
          </a:p>
          <a:p>
            <a:r>
              <a:rPr lang="ru-RU" sz="2400" b="1" dirty="0">
                <a:solidFill>
                  <a:srgbClr val="C00000"/>
                </a:solidFill>
              </a:rPr>
              <a:t>Крекинг нефтепродуктов – это</a:t>
            </a:r>
          </a:p>
          <a:p>
            <a:endParaRPr lang="ru-RU" sz="2400" b="1" dirty="0">
              <a:solidFill>
                <a:srgbClr val="C00000"/>
              </a:solidFill>
            </a:endParaRPr>
          </a:p>
          <a:p>
            <a:pPr lvl="0"/>
            <a:r>
              <a:rPr lang="ru-RU" sz="2400" dirty="0"/>
              <a:t>1. Получение низших углеводородов из высших</a:t>
            </a:r>
          </a:p>
          <a:p>
            <a:pPr lvl="0"/>
            <a:r>
              <a:rPr lang="ru-RU" sz="2400" dirty="0"/>
              <a:t>2.  Разделение нефти на фракции</a:t>
            </a:r>
          </a:p>
          <a:p>
            <a:pPr lvl="0"/>
            <a:r>
              <a:rPr lang="ru-RU" sz="2400" dirty="0"/>
              <a:t>3. Получение высших углеводородов из низших</a:t>
            </a:r>
          </a:p>
          <a:p>
            <a:pPr lvl="0"/>
            <a:r>
              <a:rPr lang="ru-RU" sz="2400" dirty="0"/>
              <a:t>4. Ароматизация углеводородов</a:t>
            </a:r>
          </a:p>
        </p:txBody>
      </p:sp>
    </p:spTree>
    <p:extLst>
      <p:ext uri="{BB962C8B-B14F-4D97-AF65-F5344CB8AC3E}">
        <p14:creationId xmlns:p14="http://schemas.microsoft.com/office/powerpoint/2010/main" val="956159229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66379" y="603017"/>
            <a:ext cx="8077416" cy="873718"/>
            <a:chOff x="566379" y="603017"/>
            <a:chExt cx="8077416" cy="873718"/>
          </a:xfrm>
        </p:grpSpPr>
        <p:sp>
          <p:nvSpPr>
            <p:cNvPr id="24579" name="AutoShape 20"/>
            <p:cNvSpPr>
              <a:spLocks noChangeArrowheads="1"/>
            </p:cNvSpPr>
            <p:nvPr/>
          </p:nvSpPr>
          <p:spPr bwMode="auto">
            <a:xfrm>
              <a:off x="566379" y="603017"/>
              <a:ext cx="7858125" cy="873718"/>
            </a:xfrm>
            <a:prstGeom prst="foldedCorner">
              <a:avLst>
                <a:gd name="adj" fmla="val 30272"/>
              </a:avLst>
            </a:prstGeom>
            <a:solidFill>
              <a:srgbClr val="ECD9FF"/>
            </a:solidFill>
            <a:ln w="19050">
              <a:solidFill>
                <a:schemeClr val="folHlink"/>
              </a:solidFill>
              <a:round/>
              <a:headEnd/>
              <a:tailEnd/>
            </a:ln>
            <a:effectLst>
              <a:outerShdw dist="152928" dir="13298012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4580" name="Прямоугольник 6"/>
            <p:cNvSpPr>
              <a:spLocks noChangeArrowheads="1"/>
            </p:cNvSpPr>
            <p:nvPr/>
          </p:nvSpPr>
          <p:spPr bwMode="auto">
            <a:xfrm>
              <a:off x="1229661" y="656071"/>
              <a:ext cx="7414134" cy="7694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sz="2200" b="1" i="1" dirty="0">
                  <a:solidFill>
                    <a:srgbClr val="C00000"/>
                  </a:solidFill>
                </a:rPr>
                <a:t>Как бензол, так и его гомологи можно получить, осуществляя</a:t>
              </a:r>
            </a:p>
          </p:txBody>
        </p:sp>
      </p:grpSp>
      <p:sp>
        <p:nvSpPr>
          <p:cNvPr id="24612" name="Rectangle 47"/>
          <p:cNvSpPr>
            <a:spLocks noChangeArrowheads="1"/>
          </p:cNvSpPr>
          <p:nvPr/>
        </p:nvSpPr>
        <p:spPr bwMode="auto">
          <a:xfrm>
            <a:off x="594066" y="1928812"/>
            <a:ext cx="7672388" cy="403512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folHlink"/>
            </a:solidFill>
            <a:miter lim="800000"/>
            <a:headEnd/>
            <a:tailEnd/>
          </a:ln>
          <a:effectLst>
            <a:outerShdw dist="152928" dir="13298012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604" name="Rectangle 10"/>
          <p:cNvSpPr>
            <a:spLocks noChangeArrowheads="1"/>
          </p:cNvSpPr>
          <p:nvPr/>
        </p:nvSpPr>
        <p:spPr bwMode="auto">
          <a:xfrm>
            <a:off x="8243888" y="6237288"/>
            <a:ext cx="8270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52A111BF-4B63-42AE-859B-5868B67BA84B}" type="slidenum">
              <a:rPr lang="ru-RU" altLang="ru-RU" sz="2800">
                <a:solidFill>
                  <a:srgbClr val="000066"/>
                </a:solidFill>
              </a:rPr>
              <a:pPr algn="ctr" eaLnBrk="1" hangingPunct="1"/>
              <a:t>32</a:t>
            </a:fld>
            <a:endParaRPr lang="ru-RU" altLang="ru-RU" sz="2800" dirty="0">
              <a:solidFill>
                <a:srgbClr val="000066"/>
              </a:solidFill>
            </a:endParaRPr>
          </a:p>
        </p:txBody>
      </p:sp>
      <p:sp>
        <p:nvSpPr>
          <p:cNvPr id="26" name="Пятно 1 25"/>
          <p:cNvSpPr/>
          <p:nvPr/>
        </p:nvSpPr>
        <p:spPr bwMode="auto">
          <a:xfrm>
            <a:off x="612089" y="682032"/>
            <a:ext cx="484291" cy="521353"/>
          </a:xfrm>
          <a:prstGeom prst="irregularSeal1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021532" y="2816028"/>
            <a:ext cx="4834171" cy="593611"/>
          </a:xfrm>
          <a:prstGeom prst="roundRect">
            <a:avLst/>
          </a:prstGeom>
          <a:solidFill>
            <a:srgbClr val="FFEDE1"/>
          </a:solidFill>
          <a:ln w="28575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021531" y="4093176"/>
            <a:ext cx="4834171" cy="593611"/>
          </a:xfrm>
          <a:prstGeom prst="roundRect">
            <a:avLst/>
          </a:prstGeom>
          <a:solidFill>
            <a:srgbClr val="FFEDE1"/>
          </a:solidFill>
          <a:ln w="28575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1035907" y="5297999"/>
            <a:ext cx="4834171" cy="593611"/>
          </a:xfrm>
          <a:prstGeom prst="roundRect">
            <a:avLst/>
          </a:prstGeom>
          <a:solidFill>
            <a:srgbClr val="FFEDE1"/>
          </a:solidFill>
          <a:ln w="28575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1096380" y="2166842"/>
            <a:ext cx="7218947" cy="371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Aft>
                <a:spcPts val="1000"/>
              </a:spcAft>
              <a:buAutoNum type="arabicPeriod"/>
            </a:pPr>
            <a:r>
              <a:rPr lang="ru-RU" altLang="ru-RU" sz="2200" dirty="0"/>
              <a:t>Изомеризацию </a:t>
            </a:r>
            <a:r>
              <a:rPr lang="ru-RU" altLang="ru-RU" sz="2200" dirty="0" err="1"/>
              <a:t>алканов</a:t>
            </a:r>
            <a:endParaRPr lang="ru-RU" altLang="ru-RU" sz="2200" dirty="0"/>
          </a:p>
          <a:p>
            <a:pPr marL="342900" indent="-342900" eaLnBrk="1" hangingPunct="1">
              <a:lnSpc>
                <a:spcPct val="150000"/>
              </a:lnSpc>
              <a:spcAft>
                <a:spcPts val="1000"/>
              </a:spcAft>
              <a:buAutoNum type="arabicPeriod"/>
            </a:pPr>
            <a:r>
              <a:rPr lang="ru-RU" altLang="ru-RU" sz="2200" dirty="0" err="1"/>
              <a:t>Платформинг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циклоалканов</a:t>
            </a:r>
            <a:endParaRPr lang="ru-RU" altLang="ru-RU" sz="2200" dirty="0"/>
          </a:p>
          <a:p>
            <a:pPr marL="342900" indent="-342900" eaLnBrk="1" hangingPunct="1">
              <a:lnSpc>
                <a:spcPct val="150000"/>
              </a:lnSpc>
              <a:spcAft>
                <a:spcPts val="1000"/>
              </a:spcAft>
              <a:buAutoNum type="arabicPeriod"/>
            </a:pPr>
            <a:r>
              <a:rPr lang="ru-RU" altLang="ru-RU" sz="2200" dirty="0" err="1"/>
              <a:t>Тримеризацию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алкенов</a:t>
            </a:r>
            <a:endParaRPr lang="ru-RU" altLang="ru-RU" sz="2200" dirty="0"/>
          </a:p>
          <a:p>
            <a:pPr marL="342900" indent="-342900" eaLnBrk="1" hangingPunct="1">
              <a:lnSpc>
                <a:spcPct val="150000"/>
              </a:lnSpc>
              <a:spcAft>
                <a:spcPts val="1000"/>
              </a:spcAft>
              <a:buAutoNum type="arabicPeriod"/>
            </a:pPr>
            <a:r>
              <a:rPr lang="ru-RU" altLang="ru-RU" sz="2200" dirty="0" err="1"/>
              <a:t>Риформинг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алканов</a:t>
            </a:r>
            <a:endParaRPr lang="ru-RU" altLang="ru-RU" sz="2200" dirty="0"/>
          </a:p>
          <a:p>
            <a:pPr marL="342900" indent="-342900" eaLnBrk="1" hangingPunct="1">
              <a:lnSpc>
                <a:spcPct val="150000"/>
              </a:lnSpc>
              <a:spcAft>
                <a:spcPts val="1000"/>
              </a:spcAft>
              <a:buAutoNum type="arabicPeriod"/>
            </a:pPr>
            <a:r>
              <a:rPr lang="ru-RU" altLang="ru-RU" sz="2200" dirty="0" err="1"/>
              <a:t>Димеризацию</a:t>
            </a:r>
            <a:r>
              <a:rPr lang="ru-RU" altLang="ru-RU" sz="2200" dirty="0"/>
              <a:t> диенов</a:t>
            </a:r>
          </a:p>
          <a:p>
            <a:pPr marL="342900" indent="-342900" eaLnBrk="1" hangingPunct="1">
              <a:lnSpc>
                <a:spcPct val="150000"/>
              </a:lnSpc>
              <a:spcAft>
                <a:spcPts val="1000"/>
              </a:spcAft>
              <a:buAutoNum type="arabicPeriod"/>
            </a:pPr>
            <a:r>
              <a:rPr lang="ru-RU" altLang="ru-RU" sz="2200" dirty="0" err="1"/>
              <a:t>Тримеризацию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алкинов</a:t>
            </a:r>
            <a:endParaRPr lang="ru-RU" altLang="ru-RU" sz="2200" dirty="0"/>
          </a:p>
        </p:txBody>
      </p:sp>
    </p:spTree>
    <p:extLst>
      <p:ext uri="{BB962C8B-B14F-4D97-AF65-F5344CB8AC3E}">
        <p14:creationId xmlns:p14="http://schemas.microsoft.com/office/powerpoint/2010/main" val="194686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582613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Сфера применения</a:t>
            </a:r>
          </a:p>
        </p:txBody>
      </p:sp>
      <p:sp>
        <p:nvSpPr>
          <p:cNvPr id="10243" name="AutoShape 20"/>
          <p:cNvSpPr>
            <a:spLocks noChangeArrowheads="1"/>
          </p:cNvSpPr>
          <p:nvPr/>
        </p:nvSpPr>
        <p:spPr bwMode="auto">
          <a:xfrm>
            <a:off x="523875" y="993636"/>
            <a:ext cx="7858125" cy="714375"/>
          </a:xfrm>
          <a:prstGeom prst="foldedCorner">
            <a:avLst>
              <a:gd name="adj" fmla="val 12500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folHlink"/>
            </a:solidFill>
            <a:round/>
            <a:headEnd/>
            <a:tailEnd/>
          </a:ln>
          <a:effectLst>
            <a:outerShdw dist="152928" dir="13298012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3796" name="Прямоугольник 6"/>
          <p:cNvSpPr>
            <a:spLocks noChangeArrowheads="1"/>
          </p:cNvSpPr>
          <p:nvPr/>
        </p:nvSpPr>
        <p:spPr bwMode="auto">
          <a:xfrm>
            <a:off x="1000125" y="1000125"/>
            <a:ext cx="70723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</a:rPr>
              <a:t>Установить соответствие между  веществами и сферой их применения</a:t>
            </a:r>
          </a:p>
        </p:txBody>
      </p:sp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457200" y="1928813"/>
            <a:ext cx="3471863" cy="3357562"/>
            <a:chOff x="571472" y="1924600"/>
            <a:chExt cx="3357586" cy="3555091"/>
          </a:xfrm>
        </p:grpSpPr>
        <p:sp>
          <p:nvSpPr>
            <p:cNvPr id="10272" name="Rectangle 47"/>
            <p:cNvSpPr>
              <a:spLocks noChangeArrowheads="1"/>
            </p:cNvSpPr>
            <p:nvPr/>
          </p:nvSpPr>
          <p:spPr bwMode="auto">
            <a:xfrm>
              <a:off x="571472" y="1924600"/>
              <a:ext cx="3214710" cy="35550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folHlink"/>
              </a:solidFill>
              <a:miter lim="800000"/>
              <a:headEnd/>
              <a:tailEnd/>
            </a:ln>
            <a:effectLst>
              <a:outerShdw dist="152928" dir="13298012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25" name="TextBox 8"/>
            <p:cNvSpPr txBox="1">
              <a:spLocks noChangeArrowheads="1"/>
            </p:cNvSpPr>
            <p:nvPr/>
          </p:nvSpPr>
          <p:spPr bwMode="auto">
            <a:xfrm>
              <a:off x="571472" y="2075880"/>
              <a:ext cx="3357586" cy="48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i="1" dirty="0">
                  <a:solidFill>
                    <a:srgbClr val="7030A0"/>
                  </a:solidFill>
                </a:rPr>
                <a:t>   </a:t>
              </a:r>
              <a:r>
                <a:rPr lang="ru-RU" sz="2400" b="1" i="1" u="sng" dirty="0">
                  <a:solidFill>
                    <a:srgbClr val="7030A0"/>
                  </a:solidFill>
                </a:rPr>
                <a:t> Вещества</a:t>
              </a:r>
            </a:p>
          </p:txBody>
        </p:sp>
        <p:sp>
          <p:nvSpPr>
            <p:cNvPr id="33826" name="TextBox 9"/>
            <p:cNvSpPr txBox="1">
              <a:spLocks noChangeArrowheads="1"/>
            </p:cNvSpPr>
            <p:nvPr/>
          </p:nvSpPr>
          <p:spPr bwMode="auto">
            <a:xfrm>
              <a:off x="626741" y="2756642"/>
              <a:ext cx="3088003" cy="2118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1000"/>
                </a:spcAft>
              </a:pPr>
              <a:r>
                <a:rPr lang="ru-RU" dirty="0"/>
                <a:t>А) этиленгликоль  </a:t>
              </a:r>
            </a:p>
            <a:p>
              <a:pPr>
                <a:spcAft>
                  <a:spcPts val="1000"/>
                </a:spcAft>
              </a:pPr>
              <a:r>
                <a:rPr lang="ru-RU" dirty="0"/>
                <a:t>Б) хлоропрен</a:t>
              </a:r>
              <a:r>
                <a:rPr lang="en-US" dirty="0"/>
                <a:t> </a:t>
              </a:r>
              <a:endParaRPr lang="ru-RU" dirty="0"/>
            </a:p>
            <a:p>
              <a:pPr>
                <a:lnSpc>
                  <a:spcPct val="150000"/>
                </a:lnSpc>
                <a:spcAft>
                  <a:spcPts val="1000"/>
                </a:spcAft>
              </a:pPr>
              <a:r>
                <a:rPr lang="ru-RU" dirty="0"/>
                <a:t>В) тверд. и жидкие </a:t>
              </a:r>
              <a:r>
                <a:rPr lang="ru-RU" dirty="0" err="1"/>
                <a:t>алканы</a:t>
              </a:r>
              <a:r>
                <a:rPr lang="ru-RU" dirty="0"/>
                <a:t>  </a:t>
              </a:r>
            </a:p>
            <a:p>
              <a:pPr>
                <a:lnSpc>
                  <a:spcPct val="150000"/>
                </a:lnSpc>
                <a:spcAft>
                  <a:spcPts val="1000"/>
                </a:spcAft>
              </a:pPr>
              <a:r>
                <a:rPr lang="ru-RU" dirty="0"/>
                <a:t>Г) </a:t>
              </a:r>
              <a:r>
                <a:rPr lang="ru-RU" dirty="0" err="1"/>
                <a:t>пропен</a:t>
              </a:r>
              <a:endParaRPr lang="ru-RU" dirty="0"/>
            </a:p>
          </p:txBody>
        </p:sp>
      </p:grp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4210050" y="1890713"/>
            <a:ext cx="4171950" cy="3357562"/>
            <a:chOff x="4352923" y="1955696"/>
            <a:chExt cx="4171979" cy="3555090"/>
          </a:xfrm>
        </p:grpSpPr>
        <p:sp>
          <p:nvSpPr>
            <p:cNvPr id="10269" name="Rectangle 47"/>
            <p:cNvSpPr>
              <a:spLocks noChangeArrowheads="1"/>
            </p:cNvSpPr>
            <p:nvPr/>
          </p:nvSpPr>
          <p:spPr bwMode="auto">
            <a:xfrm>
              <a:off x="4352923" y="1955696"/>
              <a:ext cx="4000528" cy="3555090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folHlink"/>
              </a:solidFill>
              <a:miter lim="800000"/>
              <a:headEnd/>
              <a:tailEnd/>
            </a:ln>
            <a:effectLst>
              <a:outerShdw dist="152928" dir="13298012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22" name="TextBox 10"/>
            <p:cNvSpPr txBox="1">
              <a:spLocks noChangeArrowheads="1"/>
            </p:cNvSpPr>
            <p:nvPr/>
          </p:nvSpPr>
          <p:spPr bwMode="auto">
            <a:xfrm>
              <a:off x="5072066" y="2071677"/>
              <a:ext cx="3452836" cy="456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200" b="1" i="1" u="sng" dirty="0">
                  <a:solidFill>
                    <a:srgbClr val="7030A0"/>
                  </a:solidFill>
                </a:rPr>
                <a:t> Применение</a:t>
              </a:r>
            </a:p>
          </p:txBody>
        </p:sp>
        <p:sp>
          <p:nvSpPr>
            <p:cNvPr id="33823" name="TextBox 11"/>
            <p:cNvSpPr txBox="1">
              <a:spLocks noChangeArrowheads="1"/>
            </p:cNvSpPr>
            <p:nvPr/>
          </p:nvSpPr>
          <p:spPr bwMode="auto">
            <a:xfrm>
              <a:off x="4500562" y="2814923"/>
              <a:ext cx="3857652" cy="2216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Aft>
                  <a:spcPts val="1200"/>
                </a:spcAft>
                <a:buFontTx/>
                <a:buAutoNum type="arabicParenR"/>
              </a:pPr>
              <a:r>
                <a:rPr lang="ru-RU" dirty="0" err="1"/>
                <a:t>бензо</a:t>
              </a:r>
              <a:r>
                <a:rPr lang="ru-RU" dirty="0"/>
                <a:t>- и маслостойкая резина</a:t>
              </a:r>
              <a:endParaRPr lang="en-US" dirty="0"/>
            </a:p>
            <a:p>
              <a:pPr marL="342900" indent="-342900">
                <a:spcAft>
                  <a:spcPts val="1200"/>
                </a:spcAft>
                <a:buFontTx/>
                <a:buAutoNum type="arabicParenR"/>
              </a:pPr>
              <a:r>
                <a:rPr lang="ru-RU" dirty="0"/>
                <a:t>обесцвечивание раствора</a:t>
              </a:r>
              <a:endParaRPr lang="en-US" dirty="0"/>
            </a:p>
            <a:p>
              <a:pPr marL="342900" indent="-342900">
                <a:spcAft>
                  <a:spcPts val="1200"/>
                </a:spcAft>
                <a:buFontTx/>
                <a:buAutoNum type="arabicParenR"/>
              </a:pPr>
              <a:r>
                <a:rPr lang="ru-RU" dirty="0"/>
                <a:t>антифриз</a:t>
              </a:r>
            </a:p>
            <a:p>
              <a:pPr marL="342900" indent="-342900">
                <a:spcAft>
                  <a:spcPts val="1200"/>
                </a:spcAft>
                <a:buFontTx/>
                <a:buAutoNum type="arabicParenR"/>
              </a:pPr>
              <a:r>
                <a:rPr lang="ru-RU" dirty="0"/>
                <a:t>вазелин</a:t>
              </a:r>
            </a:p>
            <a:p>
              <a:pPr marL="342900" indent="-342900">
                <a:spcAft>
                  <a:spcPts val="1200"/>
                </a:spcAft>
                <a:buFontTx/>
                <a:buAutoNum type="arabicParenR"/>
              </a:pPr>
              <a:r>
                <a:rPr lang="ru-RU" dirty="0"/>
                <a:t>Синтез кумола</a:t>
              </a:r>
            </a:p>
          </p:txBody>
        </p:sp>
      </p:grp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786063" y="5715000"/>
          <a:ext cx="3214710" cy="914400"/>
        </p:xfrm>
        <a:graphic>
          <a:graphicData uri="http://schemas.openxmlformats.org/drawingml/2006/table">
            <a:tbl>
              <a:tblPr firstRow="1">
                <a:tableStyleId>{D7AC3CCA-C797-4891-BE02-D94E43425B78}</a:tableStyleId>
              </a:tblPr>
              <a:tblGrid>
                <a:gridCol w="79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9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Б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В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Г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kern="1200" dirty="0">
                        <a:solidFill>
                          <a:srgbClr val="C00000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3071813" y="6093296"/>
            <a:ext cx="3127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3830638" y="6093296"/>
            <a:ext cx="3127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1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4616450" y="6093296"/>
            <a:ext cx="3127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4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5402263" y="6093296"/>
            <a:ext cx="3127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5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3820" name="Rectangle 10"/>
          <p:cNvSpPr>
            <a:spLocks noChangeArrowheads="1"/>
          </p:cNvSpPr>
          <p:nvPr/>
        </p:nvSpPr>
        <p:spPr bwMode="auto">
          <a:xfrm>
            <a:off x="8243888" y="6237288"/>
            <a:ext cx="8270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2901D20-6F3A-433F-AFEC-BCADD5B7C245}" type="slidenum">
              <a:rPr lang="ru-RU" sz="2800">
                <a:solidFill>
                  <a:srgbClr val="000066"/>
                </a:solidFill>
              </a:rPr>
              <a:pPr algn="ctr"/>
              <a:t>33</a:t>
            </a:fld>
            <a:endParaRPr lang="ru-RU" sz="2800" dirty="0">
              <a:solidFill>
                <a:srgbClr val="000066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 bwMode="auto">
          <a:xfrm>
            <a:off x="3491880" y="3068960"/>
            <a:ext cx="938386" cy="61064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 bwMode="auto">
          <a:xfrm flipV="1">
            <a:off x="3563888" y="2924944"/>
            <a:ext cx="864096" cy="43204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 bwMode="auto">
          <a:xfrm>
            <a:off x="3491880" y="3933056"/>
            <a:ext cx="936104" cy="2160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 bwMode="auto">
          <a:xfrm>
            <a:off x="3563888" y="4437112"/>
            <a:ext cx="936104" cy="2160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02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57200" y="203201"/>
            <a:ext cx="8003232" cy="23512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Сфера применения</a:t>
            </a:r>
          </a:p>
        </p:txBody>
      </p:sp>
      <p:sp>
        <p:nvSpPr>
          <p:cNvPr id="10243" name="AutoShape 20"/>
          <p:cNvSpPr>
            <a:spLocks noChangeArrowheads="1"/>
          </p:cNvSpPr>
          <p:nvPr/>
        </p:nvSpPr>
        <p:spPr bwMode="auto">
          <a:xfrm>
            <a:off x="457201" y="785813"/>
            <a:ext cx="7900988" cy="928687"/>
          </a:xfrm>
          <a:prstGeom prst="foldedCorner">
            <a:avLst>
              <a:gd name="adj" fmla="val 12500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folHlink"/>
            </a:solidFill>
            <a:round/>
            <a:headEnd/>
            <a:tailEnd/>
          </a:ln>
          <a:effectLst>
            <a:outerShdw dist="152928" dir="13298012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3796" name="Прямоугольник 6"/>
          <p:cNvSpPr>
            <a:spLocks noChangeArrowheads="1"/>
          </p:cNvSpPr>
          <p:nvPr/>
        </p:nvSpPr>
        <p:spPr bwMode="auto">
          <a:xfrm>
            <a:off x="899593" y="866949"/>
            <a:ext cx="71728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Установить соответствие между  веществами и сферой их применения</a:t>
            </a:r>
          </a:p>
        </p:txBody>
      </p:sp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457200" y="1928813"/>
            <a:ext cx="3471863" cy="3357562"/>
            <a:chOff x="571472" y="1924600"/>
            <a:chExt cx="3357586" cy="3555091"/>
          </a:xfrm>
        </p:grpSpPr>
        <p:sp>
          <p:nvSpPr>
            <p:cNvPr id="10272" name="Rectangle 47"/>
            <p:cNvSpPr>
              <a:spLocks noChangeArrowheads="1"/>
            </p:cNvSpPr>
            <p:nvPr/>
          </p:nvSpPr>
          <p:spPr bwMode="auto">
            <a:xfrm>
              <a:off x="571472" y="1924600"/>
              <a:ext cx="3214710" cy="3555091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folHlink"/>
              </a:solidFill>
              <a:miter lim="800000"/>
              <a:headEnd/>
              <a:tailEnd/>
            </a:ln>
            <a:effectLst>
              <a:outerShdw dist="152928" dir="13298012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25" name="TextBox 8"/>
            <p:cNvSpPr txBox="1">
              <a:spLocks noChangeArrowheads="1"/>
            </p:cNvSpPr>
            <p:nvPr/>
          </p:nvSpPr>
          <p:spPr bwMode="auto">
            <a:xfrm>
              <a:off x="571472" y="2075880"/>
              <a:ext cx="3357586" cy="48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i="1" dirty="0">
                  <a:solidFill>
                    <a:srgbClr val="7030A0"/>
                  </a:solidFill>
                </a:rPr>
                <a:t>   </a:t>
              </a:r>
              <a:r>
                <a:rPr lang="ru-RU" sz="2400" b="1" i="1" u="sng" dirty="0">
                  <a:solidFill>
                    <a:srgbClr val="7030A0"/>
                  </a:solidFill>
                </a:rPr>
                <a:t> Вещества</a:t>
              </a:r>
            </a:p>
          </p:txBody>
        </p:sp>
        <p:sp>
          <p:nvSpPr>
            <p:cNvPr id="33826" name="TextBox 9"/>
            <p:cNvSpPr txBox="1">
              <a:spLocks noChangeArrowheads="1"/>
            </p:cNvSpPr>
            <p:nvPr/>
          </p:nvSpPr>
          <p:spPr bwMode="auto">
            <a:xfrm>
              <a:off x="626741" y="2756642"/>
              <a:ext cx="3088003" cy="2118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1000"/>
                </a:spcAft>
              </a:pPr>
              <a:r>
                <a:rPr lang="ru-RU" dirty="0"/>
                <a:t>А) этилен </a:t>
              </a:r>
            </a:p>
            <a:p>
              <a:pPr>
                <a:spcAft>
                  <a:spcPts val="1000"/>
                </a:spcAft>
              </a:pPr>
              <a:r>
                <a:rPr lang="ru-RU" dirty="0"/>
                <a:t>Б) стирол</a:t>
              </a:r>
              <a:r>
                <a:rPr lang="en-US" dirty="0"/>
                <a:t> </a:t>
              </a:r>
              <a:endParaRPr lang="ru-RU" dirty="0"/>
            </a:p>
            <a:p>
              <a:pPr>
                <a:lnSpc>
                  <a:spcPct val="150000"/>
                </a:lnSpc>
                <a:spcAft>
                  <a:spcPts val="1000"/>
                </a:spcAft>
              </a:pPr>
              <a:r>
                <a:rPr lang="ru-RU" dirty="0"/>
                <a:t>В) анилин  </a:t>
              </a:r>
            </a:p>
            <a:p>
              <a:pPr>
                <a:lnSpc>
                  <a:spcPct val="150000"/>
                </a:lnSpc>
                <a:spcAft>
                  <a:spcPts val="1000"/>
                </a:spcAft>
              </a:pPr>
              <a:r>
                <a:rPr lang="ru-RU" dirty="0"/>
                <a:t>Г) </a:t>
              </a:r>
              <a:r>
                <a:rPr lang="ru-RU" dirty="0" err="1"/>
                <a:t>пропен</a:t>
              </a:r>
              <a:endParaRPr lang="ru-RU" dirty="0"/>
            </a:p>
          </p:txBody>
        </p:sp>
      </p:grp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4210050" y="1890713"/>
            <a:ext cx="4171950" cy="3357562"/>
            <a:chOff x="4352923" y="1955696"/>
            <a:chExt cx="4171979" cy="3555090"/>
          </a:xfrm>
        </p:grpSpPr>
        <p:sp>
          <p:nvSpPr>
            <p:cNvPr id="10269" name="Rectangle 47"/>
            <p:cNvSpPr>
              <a:spLocks noChangeArrowheads="1"/>
            </p:cNvSpPr>
            <p:nvPr/>
          </p:nvSpPr>
          <p:spPr bwMode="auto">
            <a:xfrm>
              <a:off x="4352923" y="1955696"/>
              <a:ext cx="4000528" cy="3555090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folHlink"/>
              </a:solidFill>
              <a:miter lim="800000"/>
              <a:headEnd/>
              <a:tailEnd/>
            </a:ln>
            <a:effectLst>
              <a:outerShdw dist="152928" dir="13298012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822" name="TextBox 10"/>
            <p:cNvSpPr txBox="1">
              <a:spLocks noChangeArrowheads="1"/>
            </p:cNvSpPr>
            <p:nvPr/>
          </p:nvSpPr>
          <p:spPr bwMode="auto">
            <a:xfrm>
              <a:off x="5072066" y="2071677"/>
              <a:ext cx="3452836" cy="456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200" b="1" i="1" u="sng" dirty="0">
                  <a:solidFill>
                    <a:srgbClr val="7030A0"/>
                  </a:solidFill>
                </a:rPr>
                <a:t> Применение</a:t>
              </a:r>
            </a:p>
          </p:txBody>
        </p:sp>
        <p:sp>
          <p:nvSpPr>
            <p:cNvPr id="33823" name="TextBox 11"/>
            <p:cNvSpPr txBox="1">
              <a:spLocks noChangeArrowheads="1"/>
            </p:cNvSpPr>
            <p:nvPr/>
          </p:nvSpPr>
          <p:spPr bwMode="auto">
            <a:xfrm>
              <a:off x="4500562" y="2814923"/>
              <a:ext cx="3857652" cy="2216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Aft>
                  <a:spcPts val="1200"/>
                </a:spcAft>
                <a:buFontTx/>
                <a:buAutoNum type="arabicParenR"/>
              </a:pPr>
              <a:r>
                <a:rPr lang="ru-RU" dirty="0"/>
                <a:t>получение каучука</a:t>
              </a:r>
              <a:endParaRPr lang="en-US" dirty="0"/>
            </a:p>
            <a:p>
              <a:pPr marL="342900" indent="-342900">
                <a:spcAft>
                  <a:spcPts val="1200"/>
                </a:spcAft>
                <a:buFontTx/>
                <a:buAutoNum type="arabicParenR"/>
              </a:pPr>
              <a:r>
                <a:rPr lang="ru-RU" dirty="0"/>
                <a:t>обесцвечивание раствора</a:t>
              </a:r>
              <a:endParaRPr lang="en-US" dirty="0"/>
            </a:p>
            <a:p>
              <a:pPr marL="342900" indent="-342900">
                <a:spcAft>
                  <a:spcPts val="1200"/>
                </a:spcAft>
                <a:buFontTx/>
                <a:buAutoNum type="arabicParenR"/>
              </a:pPr>
              <a:r>
                <a:rPr lang="ru-RU" dirty="0"/>
                <a:t>уксусный альдегид</a:t>
              </a:r>
            </a:p>
            <a:p>
              <a:pPr marL="342900" indent="-342900">
                <a:spcAft>
                  <a:spcPts val="1200"/>
                </a:spcAft>
                <a:buFontTx/>
                <a:buAutoNum type="arabicParenR"/>
              </a:pPr>
              <a:r>
                <a:rPr lang="ru-RU" dirty="0"/>
                <a:t>синтетические красители</a:t>
              </a:r>
            </a:p>
            <a:p>
              <a:pPr marL="342900" indent="-342900">
                <a:spcAft>
                  <a:spcPts val="1200"/>
                </a:spcAft>
                <a:buFontTx/>
                <a:buAutoNum type="arabicParenR"/>
              </a:pPr>
              <a:r>
                <a:rPr lang="ru-RU" dirty="0"/>
                <a:t>изопропиловый спирт</a:t>
              </a:r>
            </a:p>
          </p:txBody>
        </p:sp>
      </p:grp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786063" y="5715000"/>
          <a:ext cx="3214710" cy="914400"/>
        </p:xfrm>
        <a:graphic>
          <a:graphicData uri="http://schemas.openxmlformats.org/drawingml/2006/table">
            <a:tbl>
              <a:tblPr firstRow="1">
                <a:tableStyleId>{D7AC3CCA-C797-4891-BE02-D94E43425B78}</a:tableStyleId>
              </a:tblPr>
              <a:tblGrid>
                <a:gridCol w="79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9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Б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В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Г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kern="1200" dirty="0">
                        <a:solidFill>
                          <a:srgbClr val="C00000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3071813" y="6093296"/>
            <a:ext cx="3127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3830638" y="6093296"/>
            <a:ext cx="3127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1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4616450" y="6093296"/>
            <a:ext cx="3127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4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5402263" y="6093296"/>
            <a:ext cx="3127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5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3820" name="Rectangle 10"/>
          <p:cNvSpPr>
            <a:spLocks noChangeArrowheads="1"/>
          </p:cNvSpPr>
          <p:nvPr/>
        </p:nvSpPr>
        <p:spPr bwMode="auto">
          <a:xfrm>
            <a:off x="8243888" y="6237288"/>
            <a:ext cx="8270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2901D20-6F3A-433F-AFEC-BCADD5B7C245}" type="slidenum">
              <a:rPr lang="ru-RU" sz="2800">
                <a:solidFill>
                  <a:srgbClr val="000066"/>
                </a:solidFill>
              </a:rPr>
              <a:pPr algn="ctr"/>
              <a:t>34</a:t>
            </a:fld>
            <a:endParaRPr lang="ru-RU" sz="2800" dirty="0">
              <a:solidFill>
                <a:srgbClr val="000066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 bwMode="auto">
          <a:xfrm>
            <a:off x="3491880" y="3068960"/>
            <a:ext cx="938386" cy="61064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 bwMode="auto">
          <a:xfrm flipV="1">
            <a:off x="3563888" y="2924944"/>
            <a:ext cx="864096" cy="43204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 bwMode="auto">
          <a:xfrm>
            <a:off x="3491880" y="3933056"/>
            <a:ext cx="936104" cy="2160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 bwMode="auto">
          <a:xfrm>
            <a:off x="3563888" y="4437112"/>
            <a:ext cx="936104" cy="2160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13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0"/>
          <p:cNvSpPr>
            <a:spLocks noChangeArrowheads="1"/>
          </p:cNvSpPr>
          <p:nvPr/>
        </p:nvSpPr>
        <p:spPr bwMode="auto">
          <a:xfrm>
            <a:off x="226115" y="1946325"/>
            <a:ext cx="8280920" cy="2088232"/>
          </a:xfrm>
          <a:prstGeom prst="foldedCorner">
            <a:avLst>
              <a:gd name="adj" fmla="val 1250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1" i="1"/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467543" y="648492"/>
            <a:ext cx="8136905" cy="86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600" i="1" kern="0" dirty="0">
                <a:solidFill>
                  <a:srgbClr val="C00000"/>
                </a:solidFill>
                <a:ea typeface="+mj-ea"/>
                <a:cs typeface="+mj-cs"/>
              </a:rPr>
              <a:t>Знаем </a:t>
            </a:r>
            <a:r>
              <a:rPr lang="ru-RU" sz="3200" i="1" kern="0" dirty="0">
                <a:solidFill>
                  <a:srgbClr val="C00000"/>
                </a:solidFill>
                <a:ea typeface="+mj-ea"/>
                <a:cs typeface="+mj-cs"/>
              </a:rPr>
              <a:t>тривиальные названия</a:t>
            </a:r>
            <a:r>
              <a:rPr lang="ru-RU" sz="3600" i="1" kern="0" dirty="0">
                <a:solidFill>
                  <a:srgbClr val="C00000"/>
                </a:solidFill>
                <a:ea typeface="+mj-ea"/>
                <a:cs typeface="+mj-cs"/>
              </a:rPr>
              <a:t>!</a:t>
            </a:r>
            <a:endParaRPr lang="ru-RU" sz="3600" kern="0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cxnSp>
        <p:nvCxnSpPr>
          <p:cNvPr id="25" name="Прямая со стрелкой 24"/>
          <p:cNvCxnSpPr/>
          <p:nvPr/>
        </p:nvCxnSpPr>
        <p:spPr bwMode="auto">
          <a:xfrm>
            <a:off x="2019300" y="2636838"/>
            <a:ext cx="1366838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989" name="TextBox 25"/>
          <p:cNvSpPr txBox="1">
            <a:spLocks noChangeArrowheads="1"/>
          </p:cNvSpPr>
          <p:nvPr/>
        </p:nvSpPr>
        <p:spPr bwMode="auto">
          <a:xfrm>
            <a:off x="3314700" y="2420938"/>
            <a:ext cx="825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/>
              <a:t>X</a:t>
            </a:r>
            <a:r>
              <a:rPr lang="ru-RU" sz="2400" baseline="-25000" dirty="0"/>
              <a:t>1</a:t>
            </a:r>
            <a:endParaRPr lang="ru-RU" sz="2400" dirty="0"/>
          </a:p>
        </p:txBody>
      </p:sp>
      <p:sp>
        <p:nvSpPr>
          <p:cNvPr id="41990" name="TextBox 28"/>
          <p:cNvSpPr txBox="1">
            <a:spLocks noChangeArrowheads="1"/>
          </p:cNvSpPr>
          <p:nvPr/>
        </p:nvSpPr>
        <p:spPr bwMode="auto">
          <a:xfrm>
            <a:off x="2139950" y="2276475"/>
            <a:ext cx="9191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1500</a:t>
            </a:r>
            <a:r>
              <a:rPr lang="ru-RU" sz="1600" baseline="30000"/>
              <a:t>0</a:t>
            </a:r>
            <a:r>
              <a:rPr lang="ru-RU" sz="1600"/>
              <a:t> С</a:t>
            </a:r>
          </a:p>
        </p:txBody>
      </p:sp>
      <p:cxnSp>
        <p:nvCxnSpPr>
          <p:cNvPr id="30" name="Прямая со стрелкой 29"/>
          <p:cNvCxnSpPr/>
          <p:nvPr/>
        </p:nvCxnSpPr>
        <p:spPr bwMode="auto">
          <a:xfrm>
            <a:off x="4140200" y="2636838"/>
            <a:ext cx="10795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992" name="TextBox 30"/>
          <p:cNvSpPr txBox="1">
            <a:spLocks noChangeArrowheads="1"/>
          </p:cNvSpPr>
          <p:nvPr/>
        </p:nvSpPr>
        <p:spPr bwMode="auto">
          <a:xfrm>
            <a:off x="5292725" y="2390775"/>
            <a:ext cx="2447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винилацетилен</a:t>
            </a:r>
          </a:p>
        </p:txBody>
      </p:sp>
      <p:cxnSp>
        <p:nvCxnSpPr>
          <p:cNvPr id="32" name="Прямая со стрелкой 31"/>
          <p:cNvCxnSpPr/>
          <p:nvPr/>
        </p:nvCxnSpPr>
        <p:spPr bwMode="auto">
          <a:xfrm>
            <a:off x="1187450" y="3614738"/>
            <a:ext cx="1081088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994" name="TextBox 32"/>
          <p:cNvSpPr txBox="1">
            <a:spLocks noChangeArrowheads="1"/>
          </p:cNvSpPr>
          <p:nvPr/>
        </p:nvSpPr>
        <p:spPr bwMode="auto">
          <a:xfrm>
            <a:off x="250825" y="2349500"/>
            <a:ext cx="15843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Бытовой газ</a:t>
            </a:r>
          </a:p>
        </p:txBody>
      </p:sp>
      <p:sp>
        <p:nvSpPr>
          <p:cNvPr id="41995" name="TextBox 35"/>
          <p:cNvSpPr txBox="1">
            <a:spLocks noChangeArrowheads="1"/>
          </p:cNvSpPr>
          <p:nvPr/>
        </p:nvSpPr>
        <p:spPr bwMode="auto">
          <a:xfrm>
            <a:off x="2411413" y="3327400"/>
            <a:ext cx="1655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дивинил</a:t>
            </a:r>
          </a:p>
        </p:txBody>
      </p:sp>
      <p:cxnSp>
        <p:nvCxnSpPr>
          <p:cNvPr id="37" name="Прямая со стрелкой 36"/>
          <p:cNvCxnSpPr/>
          <p:nvPr/>
        </p:nvCxnSpPr>
        <p:spPr bwMode="auto">
          <a:xfrm flipH="1">
            <a:off x="4067175" y="3543300"/>
            <a:ext cx="649288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997" name="TextBox 44"/>
          <p:cNvSpPr txBox="1">
            <a:spLocks noChangeArrowheads="1"/>
          </p:cNvSpPr>
          <p:nvPr/>
        </p:nvSpPr>
        <p:spPr bwMode="auto">
          <a:xfrm>
            <a:off x="4787900" y="3327400"/>
            <a:ext cx="825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X</a:t>
            </a:r>
            <a:r>
              <a:rPr lang="ru-RU" sz="2400" baseline="-25000"/>
              <a:t>2</a:t>
            </a:r>
            <a:endParaRPr lang="ru-RU" sz="2400"/>
          </a:p>
        </p:txBody>
      </p:sp>
      <p:cxnSp>
        <p:nvCxnSpPr>
          <p:cNvPr id="46" name="Прямая со стрелкой 45"/>
          <p:cNvCxnSpPr/>
          <p:nvPr/>
        </p:nvCxnSpPr>
        <p:spPr bwMode="auto">
          <a:xfrm flipH="1">
            <a:off x="5508625" y="3543300"/>
            <a:ext cx="6477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999" name="TextBox 46"/>
          <p:cNvSpPr txBox="1">
            <a:spLocks noChangeArrowheads="1"/>
          </p:cNvSpPr>
          <p:nvPr/>
        </p:nvSpPr>
        <p:spPr bwMode="auto">
          <a:xfrm>
            <a:off x="6227763" y="3255963"/>
            <a:ext cx="23399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ацетальдегид</a:t>
            </a:r>
          </a:p>
        </p:txBody>
      </p:sp>
      <p:sp>
        <p:nvSpPr>
          <p:cNvPr id="42000" name="Rectangle 10"/>
          <p:cNvSpPr>
            <a:spLocks noChangeArrowheads="1"/>
          </p:cNvSpPr>
          <p:nvPr/>
        </p:nvSpPr>
        <p:spPr bwMode="auto">
          <a:xfrm>
            <a:off x="8243888" y="6237288"/>
            <a:ext cx="8270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F5C91AF-27ED-4AB2-9355-B70D1F5185B5}" type="slidenum">
              <a:rPr lang="ru-RU" sz="3200" b="1">
                <a:solidFill>
                  <a:srgbClr val="000066"/>
                </a:solidFill>
              </a:rPr>
              <a:pPr algn="ctr"/>
              <a:t>35</a:t>
            </a:fld>
            <a:endParaRPr lang="ru-RU" sz="3200" b="1">
              <a:solidFill>
                <a:srgbClr val="000066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49446C4-8AE9-4585-B7BF-2B8E6AFE4DB7}"/>
              </a:ext>
            </a:extLst>
          </p:cNvPr>
          <p:cNvSpPr/>
          <p:nvPr/>
        </p:nvSpPr>
        <p:spPr>
          <a:xfrm>
            <a:off x="3707903" y="173830"/>
            <a:ext cx="4032747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Будем внимательны!</a:t>
            </a:r>
          </a:p>
        </p:txBody>
      </p:sp>
    </p:spTree>
    <p:extLst>
      <p:ext uri="{BB962C8B-B14F-4D97-AF65-F5344CB8AC3E}">
        <p14:creationId xmlns:p14="http://schemas.microsoft.com/office/powerpoint/2010/main" val="252693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497" y="2357314"/>
            <a:ext cx="8229600" cy="1143000"/>
          </a:xfrm>
        </p:spPr>
        <p:txBody>
          <a:bodyPr/>
          <a:lstStyle/>
          <a:p>
            <a:endParaRPr lang="ru-RU" sz="2000" dirty="0">
              <a:latin typeface="+mn-lt"/>
            </a:endParaRPr>
          </a:p>
        </p:txBody>
      </p:sp>
      <p:sp>
        <p:nvSpPr>
          <p:cNvPr id="4" name="AutoShape 20"/>
          <p:cNvSpPr>
            <a:spLocks noChangeArrowheads="1"/>
          </p:cNvSpPr>
          <p:nvPr/>
        </p:nvSpPr>
        <p:spPr bwMode="auto">
          <a:xfrm>
            <a:off x="467544" y="1700808"/>
            <a:ext cx="8280920" cy="4032448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>
            <a:prstShdw prst="shdw17" dist="17961" dir="2700000">
              <a:srgbClr val="4D0000"/>
            </a:prstShdw>
          </a:effectLst>
        </p:spPr>
        <p:txBody>
          <a:bodyPr wrap="none" anchor="ctr"/>
          <a:lstStyle/>
          <a:p>
            <a:endParaRPr lang="ru-RU" sz="2000">
              <a:latin typeface="+mn-lt"/>
            </a:endParaRPr>
          </a:p>
        </p:txBody>
      </p:sp>
      <p:cxnSp>
        <p:nvCxnSpPr>
          <p:cNvPr id="5" name="Прямая со стрелкой 4"/>
          <p:cNvCxnSpPr/>
          <p:nvPr/>
        </p:nvCxnSpPr>
        <p:spPr bwMode="auto">
          <a:xfrm>
            <a:off x="2160389" y="2276252"/>
            <a:ext cx="54019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25"/>
          <p:cNvSpPr txBox="1">
            <a:spLocks noChangeArrowheads="1"/>
          </p:cNvSpPr>
          <p:nvPr/>
        </p:nvSpPr>
        <p:spPr bwMode="auto">
          <a:xfrm>
            <a:off x="2267744" y="2020778"/>
            <a:ext cx="41044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+mn-lt"/>
              </a:rPr>
              <a:t>тетрафталевая</a:t>
            </a:r>
            <a:r>
              <a:rPr lang="ru-RU" sz="2000" dirty="0">
                <a:latin typeface="+mn-lt"/>
              </a:rPr>
              <a:t> кислота</a:t>
            </a: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 flipV="1">
            <a:off x="6084168" y="2204864"/>
            <a:ext cx="684560" cy="7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6300192" y="2020778"/>
            <a:ext cx="2447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 err="1">
                <a:latin typeface="+mn-lt"/>
              </a:rPr>
              <a:t>кевлар</a:t>
            </a:r>
            <a:r>
              <a:rPr lang="ru-RU" sz="2000" dirty="0">
                <a:latin typeface="+mn-lt"/>
              </a:rPr>
              <a:t> </a:t>
            </a:r>
          </a:p>
        </p:txBody>
      </p:sp>
      <p:cxnSp>
        <p:nvCxnSpPr>
          <p:cNvPr id="10" name="Прямая со стрелкой 9"/>
          <p:cNvCxnSpPr/>
          <p:nvPr/>
        </p:nvCxnSpPr>
        <p:spPr bwMode="auto">
          <a:xfrm>
            <a:off x="2627784" y="3429000"/>
            <a:ext cx="70043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32"/>
          <p:cNvSpPr txBox="1">
            <a:spLocks noChangeArrowheads="1"/>
          </p:cNvSpPr>
          <p:nvPr/>
        </p:nvSpPr>
        <p:spPr bwMode="auto">
          <a:xfrm>
            <a:off x="682873" y="1988840"/>
            <a:ext cx="1584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+mn-lt"/>
              </a:rPr>
              <a:t>п-ксилол</a:t>
            </a:r>
          </a:p>
        </p:txBody>
      </p:sp>
      <p:sp>
        <p:nvSpPr>
          <p:cNvPr id="12" name="TextBox 35"/>
          <p:cNvSpPr txBox="1">
            <a:spLocks noChangeArrowheads="1"/>
          </p:cNvSpPr>
          <p:nvPr/>
        </p:nvSpPr>
        <p:spPr bwMode="auto">
          <a:xfrm>
            <a:off x="3203848" y="3212976"/>
            <a:ext cx="17645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+mn-lt"/>
              </a:rPr>
              <a:t>хлоропрен</a:t>
            </a:r>
          </a:p>
        </p:txBody>
      </p:sp>
      <p:sp>
        <p:nvSpPr>
          <p:cNvPr id="16" name="TextBox 46"/>
          <p:cNvSpPr txBox="1">
            <a:spLocks noChangeArrowheads="1"/>
          </p:cNvSpPr>
          <p:nvPr/>
        </p:nvSpPr>
        <p:spPr bwMode="auto">
          <a:xfrm>
            <a:off x="5580112" y="3212976"/>
            <a:ext cx="31902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+mn-lt"/>
              </a:rPr>
              <a:t>хлоропреновый каучук</a:t>
            </a:r>
          </a:p>
        </p:txBody>
      </p:sp>
      <p:sp>
        <p:nvSpPr>
          <p:cNvPr id="20" name="TextBox 32"/>
          <p:cNvSpPr txBox="1">
            <a:spLocks noChangeArrowheads="1"/>
          </p:cNvSpPr>
          <p:nvPr/>
        </p:nvSpPr>
        <p:spPr bwMode="auto">
          <a:xfrm>
            <a:off x="307654" y="3212976"/>
            <a:ext cx="25706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+mn-lt"/>
              </a:rPr>
              <a:t>винилацетилен </a:t>
            </a:r>
          </a:p>
        </p:txBody>
      </p:sp>
      <p:cxnSp>
        <p:nvCxnSpPr>
          <p:cNvPr id="22" name="Прямая со стрелкой 21"/>
          <p:cNvCxnSpPr/>
          <p:nvPr/>
        </p:nvCxnSpPr>
        <p:spPr bwMode="auto">
          <a:xfrm>
            <a:off x="4860032" y="3429000"/>
            <a:ext cx="70043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 bwMode="auto">
          <a:xfrm>
            <a:off x="1124818" y="4807765"/>
            <a:ext cx="70043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35"/>
          <p:cNvSpPr txBox="1">
            <a:spLocks noChangeArrowheads="1"/>
          </p:cNvSpPr>
          <p:nvPr/>
        </p:nvSpPr>
        <p:spPr bwMode="auto">
          <a:xfrm>
            <a:off x="3347864" y="4449306"/>
            <a:ext cx="21015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+mn-lt"/>
              </a:rPr>
              <a:t>карболовая кислота</a:t>
            </a:r>
          </a:p>
        </p:txBody>
      </p:sp>
      <p:sp>
        <p:nvSpPr>
          <p:cNvPr id="25" name="TextBox 46"/>
          <p:cNvSpPr txBox="1">
            <a:spLocks noChangeArrowheads="1"/>
          </p:cNvSpPr>
          <p:nvPr/>
        </p:nvSpPr>
        <p:spPr bwMode="auto">
          <a:xfrm>
            <a:off x="5940152" y="4592161"/>
            <a:ext cx="26995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+mn-lt"/>
              </a:rPr>
              <a:t>пикриновая кислота</a:t>
            </a:r>
          </a:p>
        </p:txBody>
      </p:sp>
      <p:sp>
        <p:nvSpPr>
          <p:cNvPr id="26" name="TextBox 32"/>
          <p:cNvSpPr txBox="1">
            <a:spLocks noChangeArrowheads="1"/>
          </p:cNvSpPr>
          <p:nvPr/>
        </p:nvSpPr>
        <p:spPr bwMode="auto">
          <a:xfrm>
            <a:off x="433247" y="4592161"/>
            <a:ext cx="8983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+mn-lt"/>
              </a:rPr>
              <a:t>Х</a:t>
            </a:r>
          </a:p>
        </p:txBody>
      </p:sp>
      <p:cxnSp>
        <p:nvCxnSpPr>
          <p:cNvPr id="27" name="Прямая со стрелкой 26"/>
          <p:cNvCxnSpPr/>
          <p:nvPr/>
        </p:nvCxnSpPr>
        <p:spPr bwMode="auto">
          <a:xfrm>
            <a:off x="5292080" y="4776247"/>
            <a:ext cx="70043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35"/>
          <p:cNvSpPr txBox="1">
            <a:spLocks noChangeArrowheads="1"/>
          </p:cNvSpPr>
          <p:nvPr/>
        </p:nvSpPr>
        <p:spPr bwMode="auto">
          <a:xfrm>
            <a:off x="1475656" y="4592161"/>
            <a:ext cx="17645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+mn-lt"/>
              </a:rPr>
              <a:t>кумол</a:t>
            </a:r>
          </a:p>
        </p:txBody>
      </p:sp>
      <p:cxnSp>
        <p:nvCxnSpPr>
          <p:cNvPr id="29" name="Прямая со стрелкой 28"/>
          <p:cNvCxnSpPr/>
          <p:nvPr/>
        </p:nvCxnSpPr>
        <p:spPr bwMode="auto">
          <a:xfrm>
            <a:off x="2863454" y="4776247"/>
            <a:ext cx="70043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8243888" y="6237288"/>
            <a:ext cx="8270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F5C91AF-27ED-4AB2-9355-B70D1F5185B5}" type="slidenum">
              <a:rPr lang="ru-RU" sz="3200" b="1">
                <a:solidFill>
                  <a:srgbClr val="000066"/>
                </a:solidFill>
              </a:rPr>
              <a:pPr algn="ctr"/>
              <a:t>36</a:t>
            </a:fld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31" name="AutoShape 2" descr="Картинки по запросу кевла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5892" name="Picture 4" descr="http://patlah.ru/etm/etm-08/tuning/obves/obves-13-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153" y="2447003"/>
            <a:ext cx="696287" cy="69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894" name="Picture 6" descr="https://lh4.googleusercontent.com/ZW8rLpliPuyaaIg5_NxqBZ5fYN6ZlchDDHQB2KcdE3I9BQTqwTVcWxNRuEgYH3BzDKStuOFgrI8AYEfAcDt1dWHGY4g--p8G89o46g53Brx3O0aMs2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456" y="2397955"/>
            <a:ext cx="844986" cy="84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896" name="Picture 8" descr="http://korporacia.ru/sites/default/files/imagecache/product_full/autoUpload/5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920" y="3597537"/>
            <a:ext cx="1055599" cy="105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ctrTitle"/>
          </p:nvPr>
        </p:nvSpPr>
        <p:spPr>
          <a:xfrm>
            <a:off x="1215736" y="2458721"/>
            <a:ext cx="6242965" cy="1273906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Окислительно-восстановительные реакции в органической химии.</a:t>
            </a:r>
            <a:b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99999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27" y="1761684"/>
            <a:ext cx="7895063" cy="3869160"/>
          </a:xfrm>
          <a:solidFill>
            <a:schemeClr val="accent3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000" dirty="0"/>
              <a:t>H</a:t>
            </a:r>
            <a:r>
              <a:rPr lang="ru-RU" sz="2000" baseline="-25000" dirty="0"/>
              <a:t>2</a:t>
            </a:r>
            <a:r>
              <a:rPr lang="en-US" sz="2000" dirty="0"/>
              <a:t>C</a:t>
            </a:r>
            <a:r>
              <a:rPr lang="ru-RU" sz="2000" dirty="0"/>
              <a:t>=</a:t>
            </a:r>
            <a:r>
              <a:rPr lang="en-US" sz="2000" dirty="0"/>
              <a:t>CH</a:t>
            </a:r>
            <a:r>
              <a:rPr lang="ru-RU" sz="2000" dirty="0"/>
              <a:t>–</a:t>
            </a:r>
            <a:r>
              <a:rPr lang="en-US" sz="2000" dirty="0"/>
              <a:t>CH</a:t>
            </a:r>
            <a:r>
              <a:rPr lang="ru-RU" sz="2000" baseline="-25000" dirty="0"/>
              <a:t>3</a:t>
            </a:r>
            <a:endParaRPr lang="ru-RU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11AD86-BEF6-4BE2-B398-11A3FF07CB18}" type="slidenum">
              <a:rPr lang="en-US" altLang="ru-RU" smtClean="0"/>
              <a:pPr>
                <a:defRPr/>
              </a:pPr>
              <a:t>38</a:t>
            </a:fld>
            <a:endParaRPr lang="en-US" alt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834B781-4306-40D1-8F20-3ACDAD3B0CBC}"/>
              </a:ext>
            </a:extLst>
          </p:cNvPr>
          <p:cNvSpPr/>
          <p:nvPr/>
        </p:nvSpPr>
        <p:spPr>
          <a:xfrm>
            <a:off x="359627" y="2553630"/>
            <a:ext cx="3102827" cy="346556"/>
          </a:xfrm>
          <a:prstGeom prst="rect">
            <a:avLst/>
          </a:prstGeom>
        </p:spPr>
        <p:txBody>
          <a:bodyPr wrap="square" lIns="38405" tIns="19202" rIns="38405" bIns="19202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СН</a:t>
            </a:r>
            <a:r>
              <a:rPr lang="ru-RU" sz="20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–С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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СН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B3ABFA0-4B17-49EC-B3BA-22B334AFCE6E}"/>
              </a:ext>
            </a:extLst>
          </p:cNvPr>
          <p:cNvSpPr/>
          <p:nvPr/>
        </p:nvSpPr>
        <p:spPr>
          <a:xfrm>
            <a:off x="359627" y="3248956"/>
            <a:ext cx="3014474" cy="346556"/>
          </a:xfrm>
          <a:prstGeom prst="rect">
            <a:avLst/>
          </a:prstGeom>
        </p:spPr>
        <p:txBody>
          <a:bodyPr wrap="square" lIns="38405" tIns="19202" rIns="38405" bIns="19202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=CH-CH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-CH=CH</a:t>
            </a:r>
            <a:r>
              <a:rPr lang="en-US" sz="20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3AFC7C2-E054-4EF5-9C9C-3EB8B3160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46789"/>
            <a:ext cx="77625" cy="3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8405" tIns="19202" rIns="38405" bIns="1920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A793F47D-EB30-4AA5-B6E5-0BC7C6151F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9517" y="1982313"/>
          <a:ext cx="3044283" cy="1142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13" r:id="rId4" imgW="3052572" imgH="699516" progId="ChemDraw.Document.6.0">
                  <p:embed/>
                </p:oleObj>
              </mc:Choice>
              <mc:Fallback>
                <p:oleObj r:id="rId4" imgW="3052572" imgH="69951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517" y="1982313"/>
                        <a:ext cx="3044283" cy="114263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>
            <a:extLst>
              <a:ext uri="{FF2B5EF4-FFF2-40B4-BE49-F238E27FC236}">
                <a16:creationId xmlns:a16="http://schemas.microsoft.com/office/drawing/2014/main" id="{A25C9DF3-A1ED-4FD8-A493-62E207F9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7889"/>
            <a:ext cx="9144000" cy="3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405" tIns="19202" rIns="38405" bIns="1920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0164B8FD-7320-482E-BDD8-DF7253CF6E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40780" y="3429000"/>
          <a:ext cx="1229120" cy="1143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14" r:id="rId6" imgW="869531" imgH="795265" progId="ChemDraw.Document.6.0">
                  <p:embed/>
                </p:oleObj>
              </mc:Choice>
              <mc:Fallback>
                <p:oleObj r:id="rId6" imgW="869531" imgH="79526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780" y="3429000"/>
                        <a:ext cx="1229120" cy="11431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BE5D7B61-9382-4672-9028-700B92513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7889"/>
            <a:ext cx="77625" cy="3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8405" tIns="19202" rIns="38405" bIns="1920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017C2E8E-6CA0-42F7-B5E1-D9EF46C955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62723" y="3344253"/>
          <a:ext cx="1268289" cy="1227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15" r:id="rId8" imgW="977409" imgH="700784" progId="ChemDraw.Document.6.0">
                  <p:embed/>
                </p:oleObj>
              </mc:Choice>
              <mc:Fallback>
                <p:oleObj r:id="rId8" imgW="977409" imgH="70078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2723" y="3344253"/>
                        <a:ext cx="1268289" cy="12278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4" descr="http://republika.mk/wp-content/uploads/2015/04/%D0%B7%D0%B0%D0%B4%D0%B0%D1%87%D0%B0.png">
            <a:extLst>
              <a:ext uri="{FF2B5EF4-FFF2-40B4-BE49-F238E27FC236}">
                <a16:creationId xmlns:a16="http://schemas.microsoft.com/office/drawing/2014/main" id="{F5FE8E7A-8A25-40EA-9AB5-345C030BE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640" y="2245479"/>
            <a:ext cx="685800" cy="1368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id="{11ABE31A-A6E5-4AB2-8EBA-1F191AD7D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4690" y="6226641"/>
            <a:ext cx="786161" cy="4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405" tIns="19202" rIns="38405" bIns="19202"/>
          <a:lstStyle/>
          <a:p>
            <a:pPr algn="ctr"/>
            <a:fld id="{2C39FA9A-437F-4253-8363-B00CD47D314A}" type="slidenum">
              <a:rPr lang="ru-RU" sz="2300">
                <a:solidFill>
                  <a:srgbClr val="000066"/>
                </a:solidFill>
              </a:rPr>
              <a:pPr algn="ctr"/>
              <a:t>38</a:t>
            </a:fld>
            <a:endParaRPr lang="ru-RU" sz="2300" dirty="0">
              <a:solidFill>
                <a:srgbClr val="000066"/>
              </a:solidFill>
            </a:endParaRPr>
          </a:p>
        </p:txBody>
      </p:sp>
      <p:sp>
        <p:nvSpPr>
          <p:cNvPr id="19" name="Загнутый угол 19">
            <a:extLst>
              <a:ext uri="{FF2B5EF4-FFF2-40B4-BE49-F238E27FC236}">
                <a16:creationId xmlns:a16="http://schemas.microsoft.com/office/drawing/2014/main" id="{F0A04BBF-5732-46D7-9437-634088AC1C2B}"/>
              </a:ext>
            </a:extLst>
          </p:cNvPr>
          <p:cNvSpPr/>
          <p:nvPr/>
        </p:nvSpPr>
        <p:spPr>
          <a:xfrm>
            <a:off x="497086" y="483796"/>
            <a:ext cx="7757604" cy="998060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8405" tIns="19202" rIns="38405" bIns="19202" anchor="ctr"/>
          <a:lstStyle/>
          <a:p>
            <a:pPr>
              <a:defRPr/>
            </a:pPr>
            <a:r>
              <a:rPr lang="ru-RU" alt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органические соединения легко окисляются?</a:t>
            </a:r>
            <a:endParaRPr lang="ru-RU" sz="2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29550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>
            <a:extLst>
              <a:ext uri="{FF2B5EF4-FFF2-40B4-BE49-F238E27FC236}">
                <a16:creationId xmlns:a16="http://schemas.microsoft.com/office/drawing/2014/main" id="{84AD7A84-38D9-4FBE-95F6-F5062AE5C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542" y="1581072"/>
            <a:ext cx="4050506" cy="4745196"/>
          </a:xfrm>
          <a:prstGeom prst="rect">
            <a:avLst/>
          </a:prstGeom>
          <a:ln w="19050">
            <a:headEnd/>
            <a:tailEnd/>
          </a:ln>
          <a:effectLst>
            <a:outerShdw blurRad="177800" dist="114300" dir="1956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8405" tIns="19202" rIns="38405" bIns="19202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504"/>
              </a:spcBef>
              <a:defRPr/>
            </a:pPr>
            <a:r>
              <a:rPr lang="ru-RU" alt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Галогены C</a:t>
            </a:r>
            <a:r>
              <a:rPr lang="en-US" alt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l</a:t>
            </a:r>
            <a:r>
              <a:rPr lang="en-US" altLang="ru-RU" sz="2000" baseline="-25000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  <a:r>
              <a:rPr lang="en-US" alt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, Br</a:t>
            </a:r>
            <a:r>
              <a:rPr lang="en-US" altLang="ru-RU" sz="2000" baseline="-25000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  <a:r>
              <a:rPr lang="en-US" alt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, I</a:t>
            </a:r>
            <a:r>
              <a:rPr lang="en-US" altLang="ru-RU" sz="2000" baseline="-25000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  <a:endParaRPr lang="ru-RU" altLang="ru-RU" sz="2000" baseline="-25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ts val="504"/>
              </a:spcBef>
              <a:defRPr/>
            </a:pPr>
            <a:r>
              <a:rPr lang="ru-RU" alt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Хлорат-анион C</a:t>
            </a:r>
            <a:r>
              <a:rPr lang="en-US" alt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l</a:t>
            </a:r>
            <a:r>
              <a:rPr lang="ru-RU" alt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О</a:t>
            </a:r>
            <a:r>
              <a:rPr lang="en-US" altLang="ru-RU" sz="2000" baseline="-25000" dirty="0">
                <a:solidFill>
                  <a:srgbClr val="002060"/>
                </a:solidFill>
                <a:latin typeface="Calibri" panose="020F0502020204030204" pitchFamily="34" charset="0"/>
              </a:rPr>
              <a:t>3</a:t>
            </a:r>
            <a:r>
              <a:rPr lang="ru-RU" altLang="ru-RU" sz="2000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–</a:t>
            </a:r>
            <a:r>
              <a:rPr lang="ru-RU" alt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 (</a:t>
            </a:r>
            <a:r>
              <a:rPr lang="en-US" alt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H</a:t>
            </a:r>
            <a:r>
              <a:rPr lang="en-US" altLang="ru-RU" sz="2000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+</a:t>
            </a:r>
            <a:r>
              <a:rPr lang="en-US" alt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)</a:t>
            </a:r>
          </a:p>
          <a:p>
            <a:pPr algn="ctr" eaLnBrk="1" hangingPunct="1">
              <a:spcBef>
                <a:spcPts val="504"/>
              </a:spcBef>
              <a:defRPr/>
            </a:pPr>
            <a:r>
              <a:rPr lang="ru-RU" altLang="ru-RU" sz="20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Перманганат анион </a:t>
            </a:r>
            <a:r>
              <a:rPr lang="en-US" altLang="ru-RU" sz="20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MnO</a:t>
            </a:r>
            <a:r>
              <a:rPr lang="en-US" altLang="ru-RU" sz="2000" baseline="-300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altLang="ru-RU" sz="2000" baseline="300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altLang="ru-RU" sz="20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ts val="504"/>
              </a:spcBef>
              <a:defRPr/>
            </a:pPr>
            <a:r>
              <a:rPr lang="en-US" altLang="ru-RU" sz="2000" dirty="0">
                <a:cs typeface="Times New Roman" panose="02020603050405020304" pitchFamily="18" charset="0"/>
              </a:rPr>
              <a:t>KMnO</a:t>
            </a:r>
            <a:r>
              <a:rPr lang="en-US" altLang="ru-RU" sz="2000" baseline="-30000" dirty="0">
                <a:cs typeface="Times New Roman" panose="02020603050405020304" pitchFamily="18" charset="0"/>
              </a:rPr>
              <a:t>4</a:t>
            </a:r>
            <a:r>
              <a:rPr lang="en-US" altLang="ru-RU" sz="2000" dirty="0">
                <a:cs typeface="Times New Roman" panose="02020603050405020304" pitchFamily="18" charset="0"/>
              </a:rPr>
              <a:t> +H</a:t>
            </a:r>
            <a:r>
              <a:rPr lang="en-US" altLang="ru-RU" sz="2000" baseline="-30000" dirty="0">
                <a:cs typeface="Times New Roman" panose="02020603050405020304" pitchFamily="18" charset="0"/>
              </a:rPr>
              <a:t>2</a:t>
            </a:r>
            <a:r>
              <a:rPr lang="en-US" altLang="ru-RU" sz="2000" dirty="0">
                <a:cs typeface="Times New Roman" panose="02020603050405020304" pitchFamily="18" charset="0"/>
              </a:rPr>
              <a:t>SO</a:t>
            </a:r>
            <a:r>
              <a:rPr lang="en-US" altLang="ru-RU" sz="2000" baseline="-30000" dirty="0">
                <a:cs typeface="Times New Roman" panose="02020603050405020304" pitchFamily="18" charset="0"/>
              </a:rPr>
              <a:t>4</a:t>
            </a:r>
            <a:endParaRPr lang="ru-RU" altLang="ru-RU" sz="2000" baseline="-30000" dirty="0"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504"/>
              </a:spcBef>
              <a:defRPr/>
            </a:pPr>
            <a:r>
              <a:rPr lang="en-US" altLang="ru-RU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KMnO</a:t>
            </a:r>
            <a:r>
              <a:rPr lang="en-US" altLang="ru-RU" sz="2000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r>
              <a:rPr lang="en-US" altLang="ru-RU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 +H</a:t>
            </a:r>
            <a:r>
              <a:rPr lang="en-US" altLang="ru-RU" sz="2000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altLang="ru-RU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O</a:t>
            </a:r>
            <a:endParaRPr lang="ru-RU" altLang="ru-RU" sz="2000" baseline="-30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ts val="504"/>
              </a:spcBef>
              <a:defRPr/>
            </a:pPr>
            <a:r>
              <a:rPr lang="ru-RU" alt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Дихромат-анион Cr</a:t>
            </a:r>
            <a:r>
              <a:rPr lang="ru-RU" altLang="ru-RU" sz="2000" baseline="-25000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  <a:r>
              <a:rPr lang="ru-RU" alt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О</a:t>
            </a:r>
            <a:r>
              <a:rPr lang="ru-RU" altLang="ru-RU" sz="2000" baseline="-25000" dirty="0">
                <a:solidFill>
                  <a:srgbClr val="002060"/>
                </a:solidFill>
                <a:latin typeface="Calibri" panose="020F0502020204030204" pitchFamily="34" charset="0"/>
              </a:rPr>
              <a:t>7</a:t>
            </a:r>
            <a:r>
              <a:rPr lang="ru-RU" altLang="ru-RU" sz="2000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2–</a:t>
            </a:r>
            <a:r>
              <a:rPr lang="ru-RU" alt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spcBef>
                <a:spcPts val="504"/>
              </a:spcBef>
              <a:defRPr/>
            </a:pPr>
            <a:r>
              <a:rPr lang="en-US" altLang="ru-RU" sz="2000" dirty="0">
                <a:cs typeface="Times New Roman" panose="02020603050405020304" pitchFamily="18" charset="0"/>
              </a:rPr>
              <a:t>K</a:t>
            </a:r>
            <a:r>
              <a:rPr lang="en-US" altLang="ru-RU" sz="2000" baseline="-30000" dirty="0">
                <a:cs typeface="Times New Roman" panose="02020603050405020304" pitchFamily="18" charset="0"/>
              </a:rPr>
              <a:t>2</a:t>
            </a:r>
            <a:r>
              <a:rPr lang="en-US" altLang="ru-RU" sz="2000" dirty="0">
                <a:cs typeface="Times New Roman" panose="02020603050405020304" pitchFamily="18" charset="0"/>
              </a:rPr>
              <a:t>Cr</a:t>
            </a:r>
            <a:r>
              <a:rPr lang="en-US" altLang="ru-RU" sz="2000" baseline="-30000" dirty="0">
                <a:cs typeface="Times New Roman" panose="02020603050405020304" pitchFamily="18" charset="0"/>
              </a:rPr>
              <a:t>2</a:t>
            </a:r>
            <a:r>
              <a:rPr lang="en-US" altLang="ru-RU" sz="2000" dirty="0">
                <a:cs typeface="Times New Roman" panose="02020603050405020304" pitchFamily="18" charset="0"/>
              </a:rPr>
              <a:t>O</a:t>
            </a:r>
            <a:r>
              <a:rPr lang="en-US" altLang="ru-RU" sz="2000" baseline="-30000" dirty="0">
                <a:cs typeface="Times New Roman" panose="02020603050405020304" pitchFamily="18" charset="0"/>
              </a:rPr>
              <a:t>7</a:t>
            </a:r>
            <a:r>
              <a:rPr lang="en-US" altLang="ru-RU" sz="2000" dirty="0">
                <a:cs typeface="Times New Roman" panose="02020603050405020304" pitchFamily="18" charset="0"/>
              </a:rPr>
              <a:t> + H</a:t>
            </a:r>
            <a:r>
              <a:rPr lang="en-US" altLang="ru-RU" sz="2000" baseline="-30000" dirty="0">
                <a:cs typeface="Times New Roman" panose="02020603050405020304" pitchFamily="18" charset="0"/>
              </a:rPr>
              <a:t>2</a:t>
            </a:r>
            <a:r>
              <a:rPr lang="en-US" altLang="ru-RU" sz="2000" dirty="0">
                <a:cs typeface="Times New Roman" panose="02020603050405020304" pitchFamily="18" charset="0"/>
              </a:rPr>
              <a:t>SO</a:t>
            </a:r>
            <a:r>
              <a:rPr lang="en-US" altLang="ru-RU" sz="2000" baseline="-30000" dirty="0">
                <a:cs typeface="Times New Roman" panose="02020603050405020304" pitchFamily="18" charset="0"/>
              </a:rPr>
              <a:t>4</a:t>
            </a:r>
            <a:endParaRPr lang="ru-RU" altLang="ru-RU" sz="2000" dirty="0"/>
          </a:p>
          <a:p>
            <a:pPr algn="ctr">
              <a:spcBef>
                <a:spcPts val="504"/>
              </a:spcBef>
              <a:defRPr/>
            </a:pPr>
            <a:r>
              <a:rPr lang="ru-RU" alt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Азотная кислота Н</a:t>
            </a:r>
            <a:r>
              <a:rPr lang="en-US" alt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N</a:t>
            </a:r>
            <a:r>
              <a:rPr lang="ru-RU" alt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О</a:t>
            </a:r>
            <a:r>
              <a:rPr lang="en-US" altLang="ru-RU" sz="2000" baseline="-25000" dirty="0">
                <a:solidFill>
                  <a:srgbClr val="002060"/>
                </a:solidFill>
                <a:latin typeface="Calibri" panose="020F0502020204030204" pitchFamily="34" charset="0"/>
              </a:rPr>
              <a:t>3 </a:t>
            </a:r>
            <a:endParaRPr lang="ru-RU" altLang="ru-RU" sz="2000" baseline="-25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504"/>
              </a:spcBef>
              <a:defRPr/>
            </a:pPr>
            <a:r>
              <a:rPr lang="ru-RU" alt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Серная(</a:t>
            </a:r>
            <a:r>
              <a:rPr lang="ru-RU" altLang="ru-RU" sz="2000" dirty="0" err="1">
                <a:solidFill>
                  <a:srgbClr val="002060"/>
                </a:solidFill>
                <a:latin typeface="Calibri" panose="020F0502020204030204" pitchFamily="34" charset="0"/>
              </a:rPr>
              <a:t>конц</a:t>
            </a:r>
            <a:r>
              <a:rPr lang="ru-RU" alt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) кислота </a:t>
            </a:r>
            <a:r>
              <a:rPr lang="en-US" alt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H</a:t>
            </a:r>
            <a:r>
              <a:rPr lang="en-US" altLang="ru-RU" sz="2000" baseline="-25000" dirty="0">
                <a:solidFill>
                  <a:srgbClr val="002060"/>
                </a:solidFill>
                <a:latin typeface="Calibri" panose="020F0502020204030204" pitchFamily="34" charset="0"/>
              </a:rPr>
              <a:t>2</a:t>
            </a:r>
            <a:r>
              <a:rPr lang="en-US" alt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S</a:t>
            </a:r>
            <a:r>
              <a:rPr lang="ru-RU" alt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О</a:t>
            </a:r>
            <a:r>
              <a:rPr lang="ru-RU" altLang="ru-RU" sz="2000" baseline="-25000" dirty="0">
                <a:solidFill>
                  <a:srgbClr val="002060"/>
                </a:solidFill>
                <a:latin typeface="Calibri" panose="020F0502020204030204" pitchFamily="34" charset="0"/>
              </a:rPr>
              <a:t>4</a:t>
            </a:r>
            <a:endParaRPr lang="en-US" altLang="ru-RU" sz="2000" baseline="-25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>
              <a:spcBef>
                <a:spcPts val="504"/>
              </a:spcBef>
              <a:defRPr/>
            </a:pPr>
            <a:r>
              <a:rPr lang="ru-RU" dirty="0"/>
              <a:t>О</a:t>
            </a:r>
            <a:r>
              <a:rPr lang="ru-RU" baseline="-25000" dirty="0"/>
              <a:t>3  </a:t>
            </a:r>
            <a:r>
              <a:rPr lang="en-US" altLang="ru-RU" sz="2000" dirty="0">
                <a:cs typeface="Times New Roman" panose="02020603050405020304" pitchFamily="18" charset="0"/>
              </a:rPr>
              <a:t>O</a:t>
            </a:r>
            <a:r>
              <a:rPr lang="en-US" altLang="ru-RU" sz="2000" baseline="-30000" dirty="0">
                <a:cs typeface="Times New Roman" panose="02020603050405020304" pitchFamily="18" charset="0"/>
              </a:rPr>
              <a:t>2</a:t>
            </a:r>
            <a:r>
              <a:rPr lang="en-US" altLang="ru-RU" sz="2000" dirty="0">
                <a:cs typeface="Times New Roman" panose="02020603050405020304" pitchFamily="18" charset="0"/>
              </a:rPr>
              <a:t> </a:t>
            </a:r>
            <a:endParaRPr lang="ru-RU" altLang="ru-RU" sz="2000" dirty="0"/>
          </a:p>
          <a:p>
            <a:pPr algn="ctr">
              <a:spcBef>
                <a:spcPts val="504"/>
              </a:spcBef>
              <a:defRPr/>
            </a:pPr>
            <a:r>
              <a:rPr lang="ru-RU" alt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Оксид меди (</a:t>
            </a:r>
            <a:r>
              <a:rPr lang="en-US" alt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II</a:t>
            </a:r>
            <a:r>
              <a:rPr lang="ru-RU" alt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) </a:t>
            </a:r>
            <a:r>
              <a:rPr lang="en-US" altLang="ru-RU" sz="2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CuO</a:t>
            </a:r>
            <a:endParaRPr lang="en-US" altLang="ru-RU" sz="20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ts val="504"/>
              </a:spcBef>
              <a:defRPr/>
            </a:pPr>
            <a:r>
              <a:rPr lang="ru-RU" alt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Катионы серебра </a:t>
            </a:r>
            <a:r>
              <a:rPr lang="en-US" alt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Ag</a:t>
            </a:r>
            <a:r>
              <a:rPr lang="en-US" altLang="ru-RU" sz="2000" baseline="30000" dirty="0">
                <a:solidFill>
                  <a:srgbClr val="002060"/>
                </a:solidFill>
                <a:latin typeface="Calibri" panose="020F0502020204030204" pitchFamily="34" charset="0"/>
              </a:rPr>
              <a:t>+ </a:t>
            </a:r>
            <a:r>
              <a:rPr lang="en-US" alt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altLang="ru-RU" sz="2000" dirty="0">
                <a:solidFill>
                  <a:srgbClr val="002060"/>
                </a:solidFill>
              </a:rPr>
              <a:t>([Ag(NH</a:t>
            </a:r>
            <a:r>
              <a:rPr lang="en-US" altLang="ru-RU" sz="2000" baseline="-25000" dirty="0">
                <a:solidFill>
                  <a:srgbClr val="002060"/>
                </a:solidFill>
              </a:rPr>
              <a:t>3</a:t>
            </a:r>
            <a:r>
              <a:rPr lang="en-US" altLang="ru-RU" sz="2000" dirty="0">
                <a:solidFill>
                  <a:srgbClr val="002060"/>
                </a:solidFill>
              </a:rPr>
              <a:t>)</a:t>
            </a:r>
            <a:r>
              <a:rPr lang="en-US" altLang="ru-RU" sz="2000" baseline="-25000" dirty="0">
                <a:solidFill>
                  <a:srgbClr val="002060"/>
                </a:solidFill>
              </a:rPr>
              <a:t>2</a:t>
            </a:r>
            <a:r>
              <a:rPr lang="en-US" altLang="ru-RU" sz="2000" dirty="0">
                <a:solidFill>
                  <a:srgbClr val="002060"/>
                </a:solidFill>
              </a:rPr>
              <a:t>]OH 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0AB2A48-C46C-4D10-A28C-A0D0C032120E}"/>
              </a:ext>
            </a:extLst>
          </p:cNvPr>
          <p:cNvSpPr/>
          <p:nvPr/>
        </p:nvSpPr>
        <p:spPr>
          <a:xfrm>
            <a:off x="5760244" y="2924175"/>
            <a:ext cx="1835944" cy="172878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4341" name="Object 3">
            <a:extLst>
              <a:ext uri="{FF2B5EF4-FFF2-40B4-BE49-F238E27FC236}">
                <a16:creationId xmlns:a16="http://schemas.microsoft.com/office/drawing/2014/main" id="{63C61CC5-753F-4F19-ADD9-9BD68E2208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243725"/>
              </p:ext>
            </p:extLst>
          </p:nvPr>
        </p:nvGraphicFramePr>
        <p:xfrm>
          <a:off x="6246019" y="3353594"/>
          <a:ext cx="864394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28" name="CS ChemDraw Drawing" r:id="rId4" imgW="868756" imgH="547727" progId="ChemDraw.Document.6.0">
                  <p:embed/>
                </p:oleObj>
              </mc:Choice>
              <mc:Fallback>
                <p:oleObj name="CS ChemDraw Drawing" r:id="rId4" imgW="868756" imgH="54772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6019" y="3353594"/>
                        <a:ext cx="864394" cy="869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4">
            <a:extLst>
              <a:ext uri="{FF2B5EF4-FFF2-40B4-BE49-F238E27FC236}">
                <a16:creationId xmlns:a16="http://schemas.microsoft.com/office/drawing/2014/main" id="{F6E338E5-A4D6-44BD-AA62-A564818D2E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161003"/>
              </p:ext>
            </p:extLst>
          </p:nvPr>
        </p:nvGraphicFramePr>
        <p:xfrm>
          <a:off x="5558129" y="689471"/>
          <a:ext cx="3402806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29" name="Формула" r:id="rId6" imgW="1396394" imgH="266584" progId="Equation.3">
                  <p:embed/>
                </p:oleObj>
              </mc:Choice>
              <mc:Fallback>
                <p:oleObj name="Формула" r:id="rId6" imgW="1396394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8129" y="689471"/>
                        <a:ext cx="3402806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0">
            <a:extLst>
              <a:ext uri="{FF2B5EF4-FFF2-40B4-BE49-F238E27FC236}">
                <a16:creationId xmlns:a16="http://schemas.microsoft.com/office/drawing/2014/main" id="{B5B0A87B-222E-43DA-96EE-21FD635F1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4690" y="6226641"/>
            <a:ext cx="786161" cy="4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405" tIns="19202" rIns="38405" bIns="19202"/>
          <a:lstStyle/>
          <a:p>
            <a:pPr algn="ctr"/>
            <a:fld id="{2C39FA9A-437F-4253-8363-B00CD47D314A}" type="slidenum">
              <a:rPr lang="ru-RU" sz="2300">
                <a:solidFill>
                  <a:srgbClr val="000066"/>
                </a:solidFill>
              </a:rPr>
              <a:pPr algn="ctr"/>
              <a:t>39</a:t>
            </a:fld>
            <a:endParaRPr lang="ru-RU" sz="2300" dirty="0">
              <a:solidFill>
                <a:srgbClr val="000066"/>
              </a:solidFill>
            </a:endParaRPr>
          </a:p>
        </p:txBody>
      </p:sp>
      <p:sp>
        <p:nvSpPr>
          <p:cNvPr id="10" name="Загнутый угол 19">
            <a:extLst>
              <a:ext uri="{FF2B5EF4-FFF2-40B4-BE49-F238E27FC236}">
                <a16:creationId xmlns:a16="http://schemas.microsoft.com/office/drawing/2014/main" id="{3054C8BE-43D7-4B28-94CA-6AFD6C82DFA3}"/>
              </a:ext>
            </a:extLst>
          </p:cNvPr>
          <p:cNvSpPr/>
          <p:nvPr/>
        </p:nvSpPr>
        <p:spPr>
          <a:xfrm>
            <a:off x="298106" y="353291"/>
            <a:ext cx="5118156" cy="706191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8405" tIns="19202" rIns="38405" bIns="19202" anchor="ctr"/>
          <a:lstStyle/>
          <a:p>
            <a:pPr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Окислители</a:t>
            </a:r>
          </a:p>
        </p:txBody>
      </p:sp>
    </p:spTree>
    <p:extLst>
      <p:ext uri="{BB962C8B-B14F-4D97-AF65-F5344CB8AC3E}">
        <p14:creationId xmlns:p14="http://schemas.microsoft.com/office/powerpoint/2010/main" val="916865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457200" y="4724400"/>
          <a:ext cx="5486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66" name="CS ChemDraw Drawing" r:id="rId4" imgW="2978640" imgH="261000" progId="ChemDraw.Document.6.0">
                  <p:embed/>
                </p:oleObj>
              </mc:Choice>
              <mc:Fallback>
                <p:oleObj name="CS ChemDraw Drawing" r:id="rId4" imgW="2978640" imgH="2610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724400"/>
                        <a:ext cx="54864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5"/>
          <p:cNvGraphicFramePr>
            <a:graphicFrameLocks noChangeAspect="1"/>
          </p:cNvGraphicFramePr>
          <p:nvPr/>
        </p:nvGraphicFramePr>
        <p:xfrm>
          <a:off x="381000" y="3581400"/>
          <a:ext cx="6532563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67" name="CS ChemDraw Drawing" r:id="rId6" imgW="4953600" imgH="603720" progId="ChemDraw.Document.6.0">
                  <p:embed/>
                </p:oleObj>
              </mc:Choice>
              <mc:Fallback>
                <p:oleObj name="CS ChemDraw Drawing" r:id="rId6" imgW="4953600" imgH="6037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581400"/>
                        <a:ext cx="6532563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6"/>
          <p:cNvGraphicFramePr>
            <a:graphicFrameLocks noChangeAspect="1"/>
          </p:cNvGraphicFramePr>
          <p:nvPr/>
        </p:nvGraphicFramePr>
        <p:xfrm>
          <a:off x="533400" y="5638800"/>
          <a:ext cx="6248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68" name="CS ChemDraw Drawing" r:id="rId8" imgW="3912480" imgH="229680" progId="ChemDraw.Document.6.0">
                  <p:embed/>
                </p:oleObj>
              </mc:Choice>
              <mc:Fallback>
                <p:oleObj name="CS ChemDraw Drawing" r:id="rId8" imgW="3912480" imgH="22968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638800"/>
                        <a:ext cx="6248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81000" y="1600200"/>
            <a:ext cx="8458200" cy="1219200"/>
          </a:xfrm>
          <a:prstGeom prst="rect">
            <a:avLst/>
          </a:prstGeom>
          <a:solidFill>
            <a:schemeClr val="bg1"/>
          </a:solidFill>
          <a:ln w="25400">
            <a:solidFill>
              <a:srgbClr val="A50021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413" name="Object 7"/>
          <p:cNvGraphicFramePr>
            <a:graphicFrameLocks noChangeAspect="1"/>
          </p:cNvGraphicFramePr>
          <p:nvPr/>
        </p:nvGraphicFramePr>
        <p:xfrm>
          <a:off x="1447800" y="1700213"/>
          <a:ext cx="6705600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69" name="CS ChemDraw Drawing" r:id="rId10" imgW="3879720" imgH="603720" progId="ChemDraw.Document.6.0">
                  <p:embed/>
                </p:oleObj>
              </mc:Choice>
              <mc:Fallback>
                <p:oleObj name="CS ChemDraw Drawing" r:id="rId10" imgW="3879720" imgH="6037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700213"/>
                        <a:ext cx="6705600" cy="104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bg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81000" y="457200"/>
            <a:ext cx="414496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36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Вакер-процесс</a:t>
            </a:r>
            <a:endParaRPr lang="ru-RU" sz="36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Левая фигурная скобка 12"/>
          <p:cNvSpPr/>
          <p:nvPr/>
        </p:nvSpPr>
        <p:spPr>
          <a:xfrm>
            <a:off x="152400" y="3733800"/>
            <a:ext cx="384175" cy="2384425"/>
          </a:xfrm>
          <a:prstGeom prst="leftBrace">
            <a:avLst>
              <a:gd name="adj1" fmla="val 24771"/>
              <a:gd name="adj2" fmla="val 49939"/>
            </a:avLst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7162800" y="3330575"/>
            <a:ext cx="1981200" cy="3146425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>
              <a:defRPr/>
            </a:pPr>
            <a:br>
              <a:rPr lang="ru-RU" sz="2000" kern="12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1957 – 1959 </a:t>
            </a:r>
            <a:r>
              <a:rPr lang="ru-RU" sz="2000" kern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г.г</a:t>
            </a:r>
            <a:r>
              <a:rPr lang="ru-RU" sz="2000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открыт группой </a:t>
            </a:r>
            <a:br>
              <a:rPr lang="ru-RU" sz="1600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Ю. </a:t>
            </a:r>
            <a:r>
              <a:rPr lang="ru-RU" sz="1600" kern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Смидта</a:t>
            </a:r>
            <a:r>
              <a:rPr lang="ru-RU" sz="1600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ФРГ</a:t>
            </a:r>
            <a:br>
              <a:rPr lang="ru-RU" sz="1600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br>
              <a:rPr lang="ru-RU" sz="1600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группой советских химиков в Москве </a:t>
            </a:r>
            <a:br>
              <a:rPr lang="ru-RU" sz="1600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И.И. Моисеевым, М.Н. </a:t>
            </a:r>
            <a:r>
              <a:rPr lang="ru-RU" sz="1600" kern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Варгафтиком</a:t>
            </a:r>
            <a:r>
              <a:rPr lang="ru-RU" sz="1600" kern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Я.К. Сыркиным (МИТХТ им. М.В. Ломоносова)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9" name="Rectangle 30"/>
          <p:cNvSpPr>
            <a:spLocks noChangeArrowheads="1"/>
          </p:cNvSpPr>
          <p:nvPr/>
        </p:nvSpPr>
        <p:spPr bwMode="auto">
          <a:xfrm>
            <a:off x="8316913" y="0"/>
            <a:ext cx="8270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F324F860-C7B1-428A-8AB6-85453FDB9899}" type="slidenum">
              <a:rPr lang="ru-RU" sz="3200" b="1">
                <a:solidFill>
                  <a:srgbClr val="000066"/>
                </a:solidFill>
              </a:rPr>
              <a:pPr algn="ctr"/>
              <a:t>4</a:t>
            </a:fld>
            <a:endParaRPr lang="ru-RU" sz="3200" b="1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396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00334AC-D866-4D82-A182-80323C1EF699}"/>
              </a:ext>
            </a:extLst>
          </p:cNvPr>
          <p:cNvSpPr/>
          <p:nvPr/>
        </p:nvSpPr>
        <p:spPr>
          <a:xfrm>
            <a:off x="724766" y="2060575"/>
            <a:ext cx="4145972" cy="3488441"/>
          </a:xfrm>
          <a:prstGeom prst="rect">
            <a:avLst/>
          </a:prstGeom>
          <a:ln w="19050">
            <a:solidFill>
              <a:srgbClr val="AD4597"/>
            </a:solidFill>
          </a:ln>
          <a:effectLst>
            <a:outerShdw blurRad="50800" dist="114300" dir="19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8405" tIns="19202" rIns="38405" bIns="1920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0000CC"/>
              </a:solidFill>
            </a:endParaRPr>
          </a:p>
          <a:p>
            <a:pPr algn="ctr" fontAlgn="auto">
              <a:spcBef>
                <a:spcPts val="504"/>
              </a:spcBef>
              <a:spcAft>
                <a:spcPts val="0"/>
              </a:spcAft>
              <a:defRPr/>
            </a:pPr>
            <a:r>
              <a:rPr lang="ru-RU" sz="2000" b="1" dirty="0"/>
              <a:t>Н</a:t>
            </a:r>
            <a:r>
              <a:rPr lang="ru-RU" sz="2000" b="1" baseline="-25000" dirty="0"/>
              <a:t>2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en-US" sz="2000" dirty="0"/>
              <a:t>/(Ni, Pt, Pd)</a:t>
            </a:r>
          </a:p>
          <a:p>
            <a:pPr algn="ctr" fontAlgn="auto">
              <a:spcBef>
                <a:spcPts val="504"/>
              </a:spcBef>
              <a:spcAft>
                <a:spcPts val="0"/>
              </a:spcAft>
              <a:defRPr/>
            </a:pPr>
            <a:r>
              <a:rPr lang="en-US" sz="2000" b="1" dirty="0"/>
              <a:t>LiAlH</a:t>
            </a:r>
            <a:r>
              <a:rPr lang="en-US" sz="2000" b="1" baseline="-25000" dirty="0"/>
              <a:t>4</a:t>
            </a:r>
          </a:p>
          <a:p>
            <a:pPr algn="ctr" fontAlgn="auto">
              <a:spcBef>
                <a:spcPts val="504"/>
              </a:spcBef>
              <a:spcAft>
                <a:spcPts val="0"/>
              </a:spcAft>
              <a:defRPr/>
            </a:pPr>
            <a:r>
              <a:rPr lang="en-US" sz="2000" b="1" dirty="0"/>
              <a:t>NaBH</a:t>
            </a:r>
            <a:r>
              <a:rPr lang="en-US" sz="2000" b="1" baseline="-25000" dirty="0"/>
              <a:t>4</a:t>
            </a:r>
            <a:endParaRPr lang="ru-RU" sz="2000" b="1" baseline="-25000" dirty="0"/>
          </a:p>
          <a:p>
            <a:pPr algn="ctr" fontAlgn="auto">
              <a:spcBef>
                <a:spcPts val="504"/>
              </a:spcBef>
              <a:spcAft>
                <a:spcPts val="504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Катализатор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Линдлара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Pd/Pb)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504"/>
              </a:spcBef>
              <a:spcAft>
                <a:spcPts val="504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Н</a:t>
            </a:r>
            <a:r>
              <a:rPr lang="ru-RU" sz="2000" b="1" baseline="-25000" dirty="0">
                <a:solidFill>
                  <a:srgbClr val="002060"/>
                </a:solidFill>
              </a:rPr>
              <a:t>2</a:t>
            </a:r>
            <a:r>
              <a:rPr lang="en-US" sz="2000" b="1" dirty="0">
                <a:solidFill>
                  <a:srgbClr val="002060"/>
                </a:solidFill>
              </a:rPr>
              <a:t>S </a:t>
            </a:r>
            <a:r>
              <a:rPr lang="ru-RU" sz="2000" b="1" dirty="0">
                <a:solidFill>
                  <a:srgbClr val="002060"/>
                </a:solidFill>
              </a:rPr>
              <a:t>и сульфиды </a:t>
            </a:r>
            <a:r>
              <a:rPr lang="en-US" sz="2000" b="1" dirty="0">
                <a:solidFill>
                  <a:srgbClr val="002060"/>
                </a:solidFill>
              </a:rPr>
              <a:t>S</a:t>
            </a:r>
            <a:r>
              <a:rPr lang="en-US" sz="2000" b="1" baseline="30000" dirty="0">
                <a:solidFill>
                  <a:srgbClr val="002060"/>
                </a:solidFill>
              </a:rPr>
              <a:t>2‒</a:t>
            </a:r>
            <a:endParaRPr lang="ru-RU" sz="2000" b="1" baseline="30000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Металлы в кислой среде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(</a:t>
            </a:r>
            <a:r>
              <a:rPr lang="en-US" sz="2000" b="1" dirty="0" err="1">
                <a:solidFill>
                  <a:schemeClr val="tx1"/>
                </a:solidFill>
              </a:rPr>
              <a:t>Sn</a:t>
            </a:r>
            <a:r>
              <a:rPr lang="en-US" sz="2000" b="1" dirty="0">
                <a:solidFill>
                  <a:schemeClr val="tx1"/>
                </a:solidFill>
              </a:rPr>
              <a:t>, Zn, Fe </a:t>
            </a:r>
            <a:r>
              <a:rPr lang="ru-RU" sz="2000" b="1" dirty="0">
                <a:solidFill>
                  <a:schemeClr val="tx1"/>
                </a:solidFill>
              </a:rPr>
              <a:t>и др.)</a:t>
            </a:r>
            <a:r>
              <a:rPr lang="ru-RU" sz="2000" dirty="0">
                <a:solidFill>
                  <a:schemeClr val="tx1"/>
                </a:solidFill>
              </a:rPr>
              <a:t>  </a:t>
            </a:r>
            <a:endParaRPr lang="en-US" sz="2000" b="1" baseline="-25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dirty="0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2802E985-FA87-40FB-B41C-F31C0CC9E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134805"/>
            <a:ext cx="77625" cy="26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500"/>
          </a:p>
        </p:txBody>
      </p:sp>
      <p:graphicFrame>
        <p:nvGraphicFramePr>
          <p:cNvPr id="18437" name="Object 1">
            <a:extLst>
              <a:ext uri="{FF2B5EF4-FFF2-40B4-BE49-F238E27FC236}">
                <a16:creationId xmlns:a16="http://schemas.microsoft.com/office/drawing/2014/main" id="{63A0ABA7-A3E8-4135-94B6-267A88B285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943356"/>
              </p:ext>
            </p:extLst>
          </p:nvPr>
        </p:nvGraphicFramePr>
        <p:xfrm>
          <a:off x="5335858" y="1268413"/>
          <a:ext cx="32289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52" name="Формула" r:id="rId3" imgW="1447172" imgH="266584" progId="Equation.3">
                  <p:embed/>
                </p:oleObj>
              </mc:Choice>
              <mc:Fallback>
                <p:oleObj name="Формула" r:id="rId3" imgW="1447172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858" y="1268413"/>
                        <a:ext cx="322897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F1C2416-756D-4778-A06C-04627224A196}"/>
              </a:ext>
            </a:extLst>
          </p:cNvPr>
          <p:cNvSpPr/>
          <p:nvPr/>
        </p:nvSpPr>
        <p:spPr>
          <a:xfrm>
            <a:off x="5837663" y="2924175"/>
            <a:ext cx="1758525" cy="197121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18439" name="Object 2">
            <a:extLst>
              <a:ext uri="{FF2B5EF4-FFF2-40B4-BE49-F238E27FC236}">
                <a16:creationId xmlns:a16="http://schemas.microsoft.com/office/drawing/2014/main" id="{3106A3B3-A663-4B12-9CF8-87D3148FA4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282562"/>
              </p:ext>
            </p:extLst>
          </p:nvPr>
        </p:nvGraphicFramePr>
        <p:xfrm>
          <a:off x="6192441" y="3573463"/>
          <a:ext cx="864394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53" name="CS ChemDraw Drawing" r:id="rId5" imgW="868756" imgH="547727" progId="ChemDraw.Document.6.0">
                  <p:embed/>
                </p:oleObj>
              </mc:Choice>
              <mc:Fallback>
                <p:oleObj name="CS ChemDraw Drawing" r:id="rId5" imgW="868756" imgH="54772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441" y="3573463"/>
                        <a:ext cx="864394" cy="869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0">
            <a:extLst>
              <a:ext uri="{FF2B5EF4-FFF2-40B4-BE49-F238E27FC236}">
                <a16:creationId xmlns:a16="http://schemas.microsoft.com/office/drawing/2014/main" id="{E50AF369-66A0-484D-AF4C-25F4BBE9F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4690" y="6226641"/>
            <a:ext cx="786161" cy="4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405" tIns="19202" rIns="38405" bIns="19202"/>
          <a:lstStyle/>
          <a:p>
            <a:pPr algn="ctr"/>
            <a:fld id="{2C39FA9A-437F-4253-8363-B00CD47D314A}" type="slidenum">
              <a:rPr lang="ru-RU" sz="2300">
                <a:solidFill>
                  <a:srgbClr val="000066"/>
                </a:solidFill>
              </a:rPr>
              <a:pPr algn="ctr"/>
              <a:t>40</a:t>
            </a:fld>
            <a:endParaRPr lang="ru-RU" sz="2300" dirty="0">
              <a:solidFill>
                <a:srgbClr val="000066"/>
              </a:solidFill>
            </a:endParaRPr>
          </a:p>
        </p:txBody>
      </p:sp>
      <p:sp>
        <p:nvSpPr>
          <p:cNvPr id="12" name="Загнутый угол 19">
            <a:extLst>
              <a:ext uri="{FF2B5EF4-FFF2-40B4-BE49-F238E27FC236}">
                <a16:creationId xmlns:a16="http://schemas.microsoft.com/office/drawing/2014/main" id="{C49D82C8-1B03-459D-86A2-66DDFA1D0EED}"/>
              </a:ext>
            </a:extLst>
          </p:cNvPr>
          <p:cNvSpPr/>
          <p:nvPr/>
        </p:nvSpPr>
        <p:spPr>
          <a:xfrm>
            <a:off x="568903" y="504176"/>
            <a:ext cx="4301836" cy="610582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8405" tIns="19202" rIns="38405" bIns="19202" anchor="ctr"/>
          <a:lstStyle/>
          <a:p>
            <a:pPr>
              <a:defRPr/>
            </a:pPr>
            <a:r>
              <a:rPr lang="ru-RU" sz="3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Восстановители</a:t>
            </a:r>
          </a:p>
        </p:txBody>
      </p:sp>
    </p:spTree>
    <p:extLst>
      <p:ext uri="{BB962C8B-B14F-4D97-AF65-F5344CB8AC3E}">
        <p14:creationId xmlns:p14="http://schemas.microsoft.com/office/powerpoint/2010/main" val="36420921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2DC928-012D-4A7F-B3D2-EFB4C121D787}"/>
              </a:ext>
            </a:extLst>
          </p:cNvPr>
          <p:cNvSpPr/>
          <p:nvPr/>
        </p:nvSpPr>
        <p:spPr>
          <a:xfrm>
            <a:off x="736997" y="491466"/>
            <a:ext cx="6535341" cy="1511300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45B58CE-E201-4B8F-B75C-E00771AA0088}"/>
              </a:ext>
            </a:extLst>
          </p:cNvPr>
          <p:cNvSpPr/>
          <p:nvPr/>
        </p:nvSpPr>
        <p:spPr>
          <a:xfrm>
            <a:off x="1528141" y="854765"/>
            <a:ext cx="5337314" cy="450430"/>
          </a:xfrm>
          <a:prstGeom prst="rect">
            <a:avLst/>
          </a:prstGeom>
        </p:spPr>
        <p:txBody>
          <a:bodyPr wrap="square" lIns="38405" tIns="19202" rIns="38405" bIns="19202">
            <a:spAutoFit/>
          </a:bodyPr>
          <a:lstStyle/>
          <a:p>
            <a:pPr>
              <a:lnSpc>
                <a:spcPct val="107000"/>
              </a:lnSpc>
              <a:spcAft>
                <a:spcPts val="336"/>
              </a:spcAft>
            </a:pPr>
            <a:r>
              <a:rPr lang="en-US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500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5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 </a:t>
            </a:r>
            <a:r>
              <a:rPr lang="en-US" sz="2500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C</a:t>
            </a:r>
            <a:r>
              <a:rPr lang="en-US" sz="25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</a:t>
            </a:r>
            <a:r>
              <a:rPr lang="en-US" sz="2500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</a:t>
            </a:r>
            <a:r>
              <a:rPr lang="en-US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en-US" sz="25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500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en-US" sz="25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+2     </a:t>
            </a:r>
            <a:r>
              <a:rPr lang="en-US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en-US" sz="25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+4</a:t>
            </a:r>
            <a:r>
              <a:rPr lang="en-US" sz="2500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25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F416CC3-CFE1-4400-ABEA-55A507F35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4690" y="6226641"/>
            <a:ext cx="786161" cy="4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405" tIns="19202" rIns="38405" bIns="19202"/>
          <a:lstStyle/>
          <a:p>
            <a:pPr algn="ctr"/>
            <a:fld id="{2C39FA9A-437F-4253-8363-B00CD47D314A}" type="slidenum">
              <a:rPr lang="ru-RU" sz="2300">
                <a:solidFill>
                  <a:srgbClr val="000066"/>
                </a:solidFill>
              </a:rPr>
              <a:pPr algn="ctr"/>
              <a:t>41</a:t>
            </a:fld>
            <a:endParaRPr lang="ru-RU" sz="23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510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6" name="Object 4">
            <a:extLst>
              <a:ext uri="{FF2B5EF4-FFF2-40B4-BE49-F238E27FC236}">
                <a16:creationId xmlns:a16="http://schemas.microsoft.com/office/drawing/2014/main" id="{A77BBBA2-EE3F-477B-98B8-7AFBDDE1F2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197526"/>
              </p:ext>
            </p:extLst>
          </p:nvPr>
        </p:nvGraphicFramePr>
        <p:xfrm>
          <a:off x="2400300" y="4292600"/>
          <a:ext cx="3551634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76" name="CS ChemDraw Drawing" r:id="rId4" imgW="2385060" imgH="582168" progId="ChemDraw.Document.6.0">
                  <p:embed/>
                </p:oleObj>
              </mc:Choice>
              <mc:Fallback>
                <p:oleObj name="CS ChemDraw Drawing" r:id="rId4" imgW="2385060" imgH="58216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4292600"/>
                        <a:ext cx="3551634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7" name="Object 5">
            <a:extLst>
              <a:ext uri="{FF2B5EF4-FFF2-40B4-BE49-F238E27FC236}">
                <a16:creationId xmlns:a16="http://schemas.microsoft.com/office/drawing/2014/main" id="{552C7225-D0F1-42F6-A2ED-42CB5CC29C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486122"/>
              </p:ext>
            </p:extLst>
          </p:nvPr>
        </p:nvGraphicFramePr>
        <p:xfrm>
          <a:off x="1170333" y="2974133"/>
          <a:ext cx="5887900" cy="111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77" name="CS ChemDraw Drawing" r:id="rId6" imgW="3550920" imgH="557784" progId="ChemDraw.Document.6.0">
                  <p:embed/>
                </p:oleObj>
              </mc:Choice>
              <mc:Fallback>
                <p:oleObj name="CS ChemDraw Drawing" r:id="rId6" imgW="3550920" imgH="55778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0333" y="2974133"/>
                        <a:ext cx="5887900" cy="111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2DC928-012D-4A7F-B3D2-EFB4C121D787}"/>
              </a:ext>
            </a:extLst>
          </p:cNvPr>
          <p:cNvSpPr/>
          <p:nvPr/>
        </p:nvSpPr>
        <p:spPr>
          <a:xfrm>
            <a:off x="736997" y="491466"/>
            <a:ext cx="6535341" cy="1511300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45B58CE-E201-4B8F-B75C-E00771AA0088}"/>
              </a:ext>
            </a:extLst>
          </p:cNvPr>
          <p:cNvSpPr/>
          <p:nvPr/>
        </p:nvSpPr>
        <p:spPr>
          <a:xfrm>
            <a:off x="1528141" y="854765"/>
            <a:ext cx="5337314" cy="450430"/>
          </a:xfrm>
          <a:prstGeom prst="rect">
            <a:avLst/>
          </a:prstGeom>
        </p:spPr>
        <p:txBody>
          <a:bodyPr wrap="square" lIns="38405" tIns="19202" rIns="38405" bIns="19202">
            <a:spAutoFit/>
          </a:bodyPr>
          <a:lstStyle/>
          <a:p>
            <a:pPr>
              <a:lnSpc>
                <a:spcPct val="107000"/>
              </a:lnSpc>
              <a:spcAft>
                <a:spcPts val="336"/>
              </a:spcAft>
            </a:pPr>
            <a:r>
              <a:rPr lang="en-US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500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5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 </a:t>
            </a:r>
            <a:r>
              <a:rPr lang="en-US" sz="2500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C</a:t>
            </a:r>
            <a:r>
              <a:rPr lang="en-US" sz="25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</a:t>
            </a:r>
            <a:r>
              <a:rPr lang="en-US" sz="2500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</a:t>
            </a:r>
            <a:r>
              <a:rPr lang="en-US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en-US" sz="25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500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en-US" sz="25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+2     </a:t>
            </a:r>
            <a:r>
              <a:rPr lang="en-US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5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en-US" sz="25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+4</a:t>
            </a:r>
            <a:r>
              <a:rPr lang="en-US" sz="2500" baseline="30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25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4880B75-FEB5-4BBF-8533-57C1ABC66CCC}"/>
              </a:ext>
            </a:extLst>
          </p:cNvPr>
          <p:cNvSpPr/>
          <p:nvPr/>
        </p:nvSpPr>
        <p:spPr bwMode="auto">
          <a:xfrm>
            <a:off x="2855015" y="3091070"/>
            <a:ext cx="283265" cy="23853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algn="ctr" defTabSz="384048"/>
            <a:r>
              <a:rPr lang="ru-RU" b="1" dirty="0">
                <a:solidFill>
                  <a:srgbClr val="0070C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-2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56237D3C-7149-469D-BB8F-F6CB56732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4690" y="6226641"/>
            <a:ext cx="786161" cy="4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405" tIns="19202" rIns="38405" bIns="19202"/>
          <a:lstStyle/>
          <a:p>
            <a:pPr algn="ctr"/>
            <a:fld id="{2C39FA9A-437F-4253-8363-B00CD47D314A}" type="slidenum">
              <a:rPr lang="ru-RU" sz="2300">
                <a:solidFill>
                  <a:srgbClr val="000066"/>
                </a:solidFill>
              </a:rPr>
              <a:pPr algn="ctr"/>
              <a:t>42</a:t>
            </a:fld>
            <a:endParaRPr lang="ru-RU" sz="23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524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Картинки по запросу образование">
            <a:extLst>
              <a:ext uri="{FF2B5EF4-FFF2-40B4-BE49-F238E27FC236}">
                <a16:creationId xmlns:a16="http://schemas.microsoft.com/office/drawing/2014/main" id="{9605CA4D-ADD2-42C4-8603-B0E787C6D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627" y="4316819"/>
            <a:ext cx="1105423" cy="1817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нутый угол 19">
            <a:extLst>
              <a:ext uri="{FF2B5EF4-FFF2-40B4-BE49-F238E27FC236}">
                <a16:creationId xmlns:a16="http://schemas.microsoft.com/office/drawing/2014/main" id="{F59E7F90-3DBC-4C34-8050-EC3C68F08EDB}"/>
              </a:ext>
            </a:extLst>
          </p:cNvPr>
          <p:cNvSpPr/>
          <p:nvPr/>
        </p:nvSpPr>
        <p:spPr>
          <a:xfrm>
            <a:off x="1275907" y="1796902"/>
            <a:ext cx="6004737" cy="1147812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8405" tIns="19202" rIns="38405" bIns="19202" anchor="ctr"/>
          <a:lstStyle/>
          <a:p>
            <a:pPr>
              <a:defRPr/>
            </a:pPr>
            <a:r>
              <a:rPr lang="ru-RU" sz="3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Окисление углеводородов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591E74AB-6E49-4941-B789-D5A7ED69E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4690" y="6226641"/>
            <a:ext cx="786161" cy="4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405" tIns="19202" rIns="38405" bIns="19202"/>
          <a:lstStyle/>
          <a:p>
            <a:pPr algn="ctr"/>
            <a:fld id="{2C39FA9A-437F-4253-8363-B00CD47D314A}" type="slidenum">
              <a:rPr lang="ru-RU" sz="2300">
                <a:solidFill>
                  <a:srgbClr val="000066"/>
                </a:solidFill>
              </a:rPr>
              <a:pPr algn="ctr"/>
              <a:t>43</a:t>
            </a:fld>
            <a:endParaRPr lang="ru-RU" sz="23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263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48F96D3-7C20-41FE-9F5D-94F737D43023}"/>
              </a:ext>
            </a:extLst>
          </p:cNvPr>
          <p:cNvSpPr/>
          <p:nvPr/>
        </p:nvSpPr>
        <p:spPr>
          <a:xfrm>
            <a:off x="836342" y="2575932"/>
            <a:ext cx="7343078" cy="3085094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dirty="0"/>
          </a:p>
        </p:txBody>
      </p:sp>
      <p:graphicFrame>
        <p:nvGraphicFramePr>
          <p:cNvPr id="20484" name="Object 4">
            <a:extLst>
              <a:ext uri="{FF2B5EF4-FFF2-40B4-BE49-F238E27FC236}">
                <a16:creationId xmlns:a16="http://schemas.microsoft.com/office/drawing/2014/main" id="{52ABA669-C0DC-4889-9645-574C8C020C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51560" y="4076701"/>
          <a:ext cx="2633663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0" name="CS ChemDraw Drawing" r:id="rId4" imgW="1903352" imgH="742475" progId="ChemDraw.Document.6.0">
                  <p:embed/>
                </p:oleObj>
              </mc:Choice>
              <mc:Fallback>
                <p:oleObj name="CS ChemDraw Drawing" r:id="rId4" imgW="1903352" imgH="74247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560" y="4076701"/>
                        <a:ext cx="2633663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>
            <a:extLst>
              <a:ext uri="{FF2B5EF4-FFF2-40B4-BE49-F238E27FC236}">
                <a16:creationId xmlns:a16="http://schemas.microsoft.com/office/drawing/2014/main" id="{DA381D9B-8FE4-4E50-AE8D-02BC438607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721723"/>
              </p:ext>
            </p:extLst>
          </p:nvPr>
        </p:nvGraphicFramePr>
        <p:xfrm>
          <a:off x="1277167" y="2955073"/>
          <a:ext cx="6379743" cy="993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1" name="CS ChemDraw Drawing" r:id="rId6" imgW="5088636" imgH="595884" progId="ChemDraw.Document.6.0">
                  <p:embed/>
                </p:oleObj>
              </mc:Choice>
              <mc:Fallback>
                <p:oleObj name="CS ChemDraw Drawing" r:id="rId6" imgW="5088636" imgH="59588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167" y="2955073"/>
                        <a:ext cx="6379743" cy="9930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0E90B06-E170-417E-9C3B-660D4983F4BB}"/>
              </a:ext>
            </a:extLst>
          </p:cNvPr>
          <p:cNvSpPr txBox="1"/>
          <p:nvPr/>
        </p:nvSpPr>
        <p:spPr>
          <a:xfrm flipH="1">
            <a:off x="6004932" y="657922"/>
            <a:ext cx="1482909" cy="9621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8405" tIns="19202" rIns="38405" bIns="1920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i="1" dirty="0"/>
              <a:t>Вагнер Егор Егорович</a:t>
            </a:r>
            <a:r>
              <a:rPr lang="ru-RU" sz="1500" dirty="0"/>
              <a:t> (1849–1903), русский химик-органик</a:t>
            </a:r>
          </a:p>
        </p:txBody>
      </p:sp>
      <p:pic>
        <p:nvPicPr>
          <p:cNvPr id="4117" name="Picture 21" descr="Georg Wagner.jpg">
            <a:extLst>
              <a:ext uri="{FF2B5EF4-FFF2-40B4-BE49-F238E27FC236}">
                <a16:creationId xmlns:a16="http://schemas.microsoft.com/office/drawing/2014/main" id="{649E1F9C-7C2C-4F60-B1B6-644DBABC6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56910" y="387448"/>
            <a:ext cx="1203489" cy="2476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DC24BA00-6CCD-434E-A1D5-8EEF45CBA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4690" y="6226641"/>
            <a:ext cx="786161" cy="4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405" tIns="19202" rIns="38405" bIns="19202"/>
          <a:lstStyle/>
          <a:p>
            <a:pPr algn="ctr"/>
            <a:fld id="{2C39FA9A-437F-4253-8363-B00CD47D314A}" type="slidenum">
              <a:rPr lang="ru-RU" sz="2300">
                <a:solidFill>
                  <a:srgbClr val="000066"/>
                </a:solidFill>
              </a:rPr>
              <a:pPr algn="ctr"/>
              <a:t>44</a:t>
            </a:fld>
            <a:endParaRPr lang="ru-RU" sz="2300" dirty="0">
              <a:solidFill>
                <a:srgbClr val="000066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22FC609-7BCD-426E-AFFC-649F2E39FD66}"/>
              </a:ext>
            </a:extLst>
          </p:cNvPr>
          <p:cNvSpPr/>
          <p:nvPr/>
        </p:nvSpPr>
        <p:spPr>
          <a:xfrm>
            <a:off x="283601" y="1503757"/>
            <a:ext cx="2272562" cy="592777"/>
          </a:xfrm>
          <a:prstGeom prst="rect">
            <a:avLst/>
          </a:prstGeom>
        </p:spPr>
        <p:txBody>
          <a:bodyPr wrap="square" lIns="38405" tIns="19202" rIns="38405" bIns="19202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Реакция Вагнера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i="1" dirty="0">
                <a:solidFill>
                  <a:srgbClr val="002060"/>
                </a:solidFill>
              </a:rPr>
              <a:t>(мягкое окисление)</a:t>
            </a:r>
            <a:endParaRPr lang="ru-RU" dirty="0"/>
          </a:p>
        </p:txBody>
      </p:sp>
      <p:sp>
        <p:nvSpPr>
          <p:cNvPr id="14" name="Загнутый угол 19">
            <a:extLst>
              <a:ext uri="{FF2B5EF4-FFF2-40B4-BE49-F238E27FC236}">
                <a16:creationId xmlns:a16="http://schemas.microsoft.com/office/drawing/2014/main" id="{06D8399E-838E-4CE1-982D-1A7AB9F3F477}"/>
              </a:ext>
            </a:extLst>
          </p:cNvPr>
          <p:cNvSpPr/>
          <p:nvPr/>
        </p:nvSpPr>
        <p:spPr>
          <a:xfrm>
            <a:off x="532983" y="387448"/>
            <a:ext cx="2724567" cy="854714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8405" tIns="19202" rIns="38405" bIns="19202" anchor="ctr"/>
          <a:lstStyle/>
          <a:p>
            <a:pPr>
              <a:defRPr/>
            </a:pP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Алкены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427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11AD86-BEF6-4BE2-B398-11A3FF07CB18}" type="slidenum">
              <a:rPr lang="en-US" altLang="ru-RU" smtClean="0"/>
              <a:pPr>
                <a:defRPr/>
              </a:pPr>
              <a:t>45</a:t>
            </a:fld>
            <a:endParaRPr lang="en-US" altLang="ru-RU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156A0FD-DA7D-4006-AF12-2B0FD2B64E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873000"/>
              </p:ext>
            </p:extLst>
          </p:nvPr>
        </p:nvGraphicFramePr>
        <p:xfrm>
          <a:off x="667951" y="2246579"/>
          <a:ext cx="7604721" cy="1658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15" r:id="rId4" imgW="4646676" imgH="816864" progId="ChemDraw.Document.6.0">
                  <p:embed/>
                </p:oleObj>
              </mc:Choice>
              <mc:Fallback>
                <p:oleObj r:id="rId4" imgW="4646676" imgH="81686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951" y="2246579"/>
                        <a:ext cx="7604721" cy="16588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9181" name="Picture 45" descr="https://lh3.googleusercontent.com/eQQZNb-DGzyUwKFCb8f1gBL7rnZ0Xjab4wSiBIxaYtd-2Dj5z2donOIba-ENzuQ4SnPh=s110">
            <a:extLst>
              <a:ext uri="{FF2B5EF4-FFF2-40B4-BE49-F238E27FC236}">
                <a16:creationId xmlns:a16="http://schemas.microsoft.com/office/drawing/2014/main" id="{E6935DB7-2B7D-4FE6-83D9-41BC25308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00" y="399687"/>
            <a:ext cx="1725717" cy="177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51346FB-9C16-4EC0-9224-FC18E611712B}"/>
              </a:ext>
            </a:extLst>
          </p:cNvPr>
          <p:cNvSpPr/>
          <p:nvPr/>
        </p:nvSpPr>
        <p:spPr>
          <a:xfrm rot="10800000" flipV="1">
            <a:off x="739973" y="4047205"/>
            <a:ext cx="7183998" cy="86977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38405" tIns="19202" rIns="38405" bIns="19202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         Промышленный метод получения этиленгликоля. </a:t>
            </a:r>
          </a:p>
          <a:p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</a:rPr>
              <a:t>10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</a:rPr>
              <a:t>атм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</a:rPr>
              <a:t> и 190‒200 °С или при 1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</a:rPr>
              <a:t>атм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</a:rPr>
              <a:t> и 50‒100 °С в присутствии 0,1‒0,5% серной или ортофосфорной кислоты, 90% выход.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F0C0987-93B9-4ED2-9FF1-95E81BFB0979}"/>
              </a:ext>
            </a:extLst>
          </p:cNvPr>
          <p:cNvSpPr/>
          <p:nvPr/>
        </p:nvSpPr>
        <p:spPr>
          <a:xfrm>
            <a:off x="714883" y="5395644"/>
            <a:ext cx="7797983" cy="114677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lIns="38405" tIns="19202" rIns="38405" bIns="19202">
            <a:spAutoFit/>
          </a:bodyPr>
          <a:lstStyle/>
          <a:p>
            <a:r>
              <a:rPr lang="ru-RU" dirty="0">
                <a:solidFill>
                  <a:srgbClr val="444444"/>
                </a:solidFill>
                <a:latin typeface="HelveticaNeue"/>
              </a:rPr>
              <a:t>	</a:t>
            </a:r>
            <a:r>
              <a:rPr lang="ru-RU" dirty="0">
                <a:solidFill>
                  <a:srgbClr val="C00000"/>
                </a:solidFill>
                <a:latin typeface="HelveticaNeue"/>
              </a:rPr>
              <a:t>Антифриз </a:t>
            </a:r>
            <a:r>
              <a:rPr lang="ru-RU" dirty="0">
                <a:solidFill>
                  <a:srgbClr val="444444"/>
                </a:solidFill>
                <a:latin typeface="HelveticaNeue"/>
              </a:rPr>
              <a:t>– раствор </a:t>
            </a:r>
            <a:r>
              <a:rPr lang="ru-RU" dirty="0">
                <a:solidFill>
                  <a:srgbClr val="002060"/>
                </a:solidFill>
                <a:latin typeface="HelveticaNeue"/>
              </a:rPr>
              <a:t>этиленгликоля (60 %) + воды (40 %). Такая смесь характеризуется температурой замерзания - </a:t>
            </a:r>
            <a:r>
              <a:rPr lang="ru-RU" dirty="0"/>
              <a:t>45</a:t>
            </a:r>
            <a:r>
              <a:rPr lang="ru-RU" baseline="30000" dirty="0"/>
              <a:t>0</a:t>
            </a:r>
            <a:r>
              <a:rPr lang="ru-RU" dirty="0"/>
              <a:t> С;</a:t>
            </a:r>
          </a:p>
          <a:p>
            <a:r>
              <a:rPr lang="ru-RU" dirty="0">
                <a:solidFill>
                  <a:srgbClr val="002060"/>
                </a:solidFill>
                <a:latin typeface="HelveticaNeue"/>
              </a:rPr>
              <a:t>       трудно найти более подходящую жидкость для автомобильных систем охлаждения.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9A9664D7-7875-4C33-89C4-F170E0504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4690" y="6226641"/>
            <a:ext cx="786161" cy="4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405" tIns="19202" rIns="38405" bIns="19202"/>
          <a:lstStyle/>
          <a:p>
            <a:pPr algn="ctr"/>
            <a:fld id="{2C39FA9A-437F-4253-8363-B00CD47D314A}" type="slidenum">
              <a:rPr lang="ru-RU" sz="2300">
                <a:solidFill>
                  <a:srgbClr val="000066"/>
                </a:solidFill>
              </a:rPr>
              <a:pPr algn="ctr"/>
              <a:t>45</a:t>
            </a:fld>
            <a:endParaRPr lang="ru-RU" sz="2300" dirty="0">
              <a:solidFill>
                <a:srgbClr val="000066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CB9ED08-6747-4E9A-8900-F404AD1068C7}"/>
              </a:ext>
            </a:extLst>
          </p:cNvPr>
          <p:cNvSpPr/>
          <p:nvPr/>
        </p:nvSpPr>
        <p:spPr bwMode="auto">
          <a:xfrm>
            <a:off x="896216" y="2136691"/>
            <a:ext cx="342900" cy="457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algn="ctr" defTabSz="384048"/>
            <a:r>
              <a:rPr lang="ru-RU" dirty="0">
                <a:solidFill>
                  <a:srgbClr val="C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-2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5895284-90A7-4B6A-B6E2-A7C9468B83D6}"/>
              </a:ext>
            </a:extLst>
          </p:cNvPr>
          <p:cNvSpPr/>
          <p:nvPr/>
        </p:nvSpPr>
        <p:spPr bwMode="auto">
          <a:xfrm>
            <a:off x="1480704" y="2136691"/>
            <a:ext cx="342900" cy="457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algn="ctr" defTabSz="384048"/>
            <a:r>
              <a:rPr lang="ru-RU" dirty="0">
                <a:solidFill>
                  <a:srgbClr val="C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-2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9E9F618-F6DC-4CD7-A83A-5BBDAF609786}"/>
              </a:ext>
            </a:extLst>
          </p:cNvPr>
          <p:cNvSpPr/>
          <p:nvPr/>
        </p:nvSpPr>
        <p:spPr bwMode="auto">
          <a:xfrm>
            <a:off x="4220717" y="2289703"/>
            <a:ext cx="342900" cy="30418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algn="ctr" defTabSz="384048"/>
            <a:r>
              <a:rPr lang="ru-RU" dirty="0">
                <a:solidFill>
                  <a:srgbClr val="C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-1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7B06914-46C3-4A39-8426-48CEDBA753AA}"/>
              </a:ext>
            </a:extLst>
          </p:cNvPr>
          <p:cNvSpPr/>
          <p:nvPr/>
        </p:nvSpPr>
        <p:spPr bwMode="auto">
          <a:xfrm>
            <a:off x="4987637" y="2289702"/>
            <a:ext cx="483177" cy="304189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algn="ctr" defTabSz="384048"/>
            <a:r>
              <a:rPr lang="ru-RU" dirty="0">
                <a:solidFill>
                  <a:srgbClr val="C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-1</a:t>
            </a:r>
          </a:p>
        </p:txBody>
      </p:sp>
      <p:sp>
        <p:nvSpPr>
          <p:cNvPr id="16" name="Загнутый угол 19">
            <a:extLst>
              <a:ext uri="{FF2B5EF4-FFF2-40B4-BE49-F238E27FC236}">
                <a16:creationId xmlns:a16="http://schemas.microsoft.com/office/drawing/2014/main" id="{0F417337-3F6D-4A41-9CE0-237D41D65A15}"/>
              </a:ext>
            </a:extLst>
          </p:cNvPr>
          <p:cNvSpPr/>
          <p:nvPr/>
        </p:nvSpPr>
        <p:spPr>
          <a:xfrm rot="10800000" flipV="1">
            <a:off x="497086" y="646430"/>
            <a:ext cx="4576275" cy="1356614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8405" tIns="19202" rIns="38405" bIns="19202" anchor="ctr"/>
          <a:lstStyle/>
          <a:p>
            <a:pPr>
              <a:defRPr/>
            </a:pPr>
            <a:endParaRPr lang="ru-RU" alt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alt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alt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Каталитическое окисление этилена</a:t>
            </a:r>
          </a:p>
          <a:p>
            <a:pPr>
              <a:defRPr/>
            </a:pPr>
            <a:r>
              <a:rPr lang="ru-RU" alt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ru-RU" alt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94728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2FCF772-EA33-4BCD-A7D1-82E7557CF1B6}"/>
              </a:ext>
            </a:extLst>
          </p:cNvPr>
          <p:cNvSpPr/>
          <p:nvPr/>
        </p:nvSpPr>
        <p:spPr>
          <a:xfrm>
            <a:off x="1161184" y="1773239"/>
            <a:ext cx="6585239" cy="3744334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dirty="0"/>
          </a:p>
        </p:txBody>
      </p:sp>
      <p:graphicFrame>
        <p:nvGraphicFramePr>
          <p:cNvPr id="21509" name="Object 20">
            <a:extLst>
              <a:ext uri="{FF2B5EF4-FFF2-40B4-BE49-F238E27FC236}">
                <a16:creationId xmlns:a16="http://schemas.microsoft.com/office/drawing/2014/main" id="{6DF63EE7-D8BC-4CA6-AA74-43581113D2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56160" y="1773239"/>
          <a:ext cx="592812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60" name="CS ChemDraw Drawing" r:id="rId3" imgW="3851148" imgH="352044" progId="ChemDraw.Document.6.0">
                  <p:embed/>
                </p:oleObj>
              </mc:Choice>
              <mc:Fallback>
                <p:oleObj name="CS ChemDraw Drawing" r:id="rId3" imgW="3851148" imgH="35204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6160" y="1773239"/>
                        <a:ext cx="5928122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BB66C67-B259-4BB2-B279-46F5A2BEF54E}"/>
              </a:ext>
            </a:extLst>
          </p:cNvPr>
          <p:cNvCxnSpPr/>
          <p:nvPr/>
        </p:nvCxnSpPr>
        <p:spPr>
          <a:xfrm>
            <a:off x="3059906" y="3789363"/>
            <a:ext cx="0" cy="1223962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олилиния 40">
            <a:extLst>
              <a:ext uri="{FF2B5EF4-FFF2-40B4-BE49-F238E27FC236}">
                <a16:creationId xmlns:a16="http://schemas.microsoft.com/office/drawing/2014/main" id="{7C643D80-C152-41AC-AB8E-081F1F3ED10A}"/>
              </a:ext>
            </a:extLst>
          </p:cNvPr>
          <p:cNvSpPr/>
          <p:nvPr/>
        </p:nvSpPr>
        <p:spPr>
          <a:xfrm rot="18549995">
            <a:off x="2599135" y="2177256"/>
            <a:ext cx="533400" cy="242888"/>
          </a:xfrm>
          <a:custGeom>
            <a:avLst/>
            <a:gdLst>
              <a:gd name="connsiteX0" fmla="*/ 0 w 1272746"/>
              <a:gd name="connsiteY0" fmla="*/ 873210 h 928815"/>
              <a:gd name="connsiteX1" fmla="*/ 358346 w 1272746"/>
              <a:gd name="connsiteY1" fmla="*/ 897923 h 928815"/>
              <a:gd name="connsiteX2" fmla="*/ 308919 w 1272746"/>
              <a:gd name="connsiteY2" fmla="*/ 687858 h 928815"/>
              <a:gd name="connsiteX3" fmla="*/ 556054 w 1272746"/>
              <a:gd name="connsiteY3" fmla="*/ 687858 h 928815"/>
              <a:gd name="connsiteX4" fmla="*/ 543697 w 1272746"/>
              <a:gd name="connsiteY4" fmla="*/ 477794 h 928815"/>
              <a:gd name="connsiteX5" fmla="*/ 753762 w 1272746"/>
              <a:gd name="connsiteY5" fmla="*/ 502507 h 928815"/>
              <a:gd name="connsiteX6" fmla="*/ 753762 w 1272746"/>
              <a:gd name="connsiteY6" fmla="*/ 304799 h 928815"/>
              <a:gd name="connsiteX7" fmla="*/ 951470 w 1272746"/>
              <a:gd name="connsiteY7" fmla="*/ 341869 h 928815"/>
              <a:gd name="connsiteX8" fmla="*/ 926756 w 1272746"/>
              <a:gd name="connsiteY8" fmla="*/ 156518 h 928815"/>
              <a:gd name="connsiteX9" fmla="*/ 1099751 w 1272746"/>
              <a:gd name="connsiteY9" fmla="*/ 193588 h 928815"/>
              <a:gd name="connsiteX10" fmla="*/ 1075038 w 1272746"/>
              <a:gd name="connsiteY10" fmla="*/ 20594 h 928815"/>
              <a:gd name="connsiteX11" fmla="*/ 1272746 w 1272746"/>
              <a:gd name="connsiteY11" fmla="*/ 70021 h 92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2746" h="928815">
                <a:moveTo>
                  <a:pt x="0" y="873210"/>
                </a:moveTo>
                <a:cubicBezTo>
                  <a:pt x="153430" y="901012"/>
                  <a:pt x="306860" y="928815"/>
                  <a:pt x="358346" y="897923"/>
                </a:cubicBezTo>
                <a:cubicBezTo>
                  <a:pt x="409833" y="867031"/>
                  <a:pt x="275968" y="722869"/>
                  <a:pt x="308919" y="687858"/>
                </a:cubicBezTo>
                <a:cubicBezTo>
                  <a:pt x="341870" y="652847"/>
                  <a:pt x="516924" y="722869"/>
                  <a:pt x="556054" y="687858"/>
                </a:cubicBezTo>
                <a:cubicBezTo>
                  <a:pt x="595184" y="652847"/>
                  <a:pt x="510746" y="508686"/>
                  <a:pt x="543697" y="477794"/>
                </a:cubicBezTo>
                <a:cubicBezTo>
                  <a:pt x="576648" y="446902"/>
                  <a:pt x="718751" y="531339"/>
                  <a:pt x="753762" y="502507"/>
                </a:cubicBezTo>
                <a:cubicBezTo>
                  <a:pt x="788773" y="473675"/>
                  <a:pt x="720811" y="331572"/>
                  <a:pt x="753762" y="304799"/>
                </a:cubicBezTo>
                <a:cubicBezTo>
                  <a:pt x="786713" y="278026"/>
                  <a:pt x="922638" y="366582"/>
                  <a:pt x="951470" y="341869"/>
                </a:cubicBezTo>
                <a:cubicBezTo>
                  <a:pt x="980302" y="317156"/>
                  <a:pt x="902043" y="181231"/>
                  <a:pt x="926756" y="156518"/>
                </a:cubicBezTo>
                <a:cubicBezTo>
                  <a:pt x="951469" y="131805"/>
                  <a:pt x="1075037" y="216242"/>
                  <a:pt x="1099751" y="193588"/>
                </a:cubicBezTo>
                <a:cubicBezTo>
                  <a:pt x="1124465" y="170934"/>
                  <a:pt x="1046206" y="41188"/>
                  <a:pt x="1075038" y="20594"/>
                </a:cubicBezTo>
                <a:cubicBezTo>
                  <a:pt x="1103870" y="0"/>
                  <a:pt x="1188308" y="35010"/>
                  <a:pt x="1272746" y="70021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dirty="0"/>
          </a:p>
        </p:txBody>
      </p:sp>
      <p:graphicFrame>
        <p:nvGraphicFramePr>
          <p:cNvPr id="21521" name="Object 26">
            <a:extLst>
              <a:ext uri="{FF2B5EF4-FFF2-40B4-BE49-F238E27FC236}">
                <a16:creationId xmlns:a16="http://schemas.microsoft.com/office/drawing/2014/main" id="{0883F05E-85E9-4DDE-963B-6DF1A76B04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68254" y="3789363"/>
          <a:ext cx="2334815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61" name="CS ChemDraw Drawing" r:id="rId5" imgW="1589930" imgH="625322" progId="ChemDraw.Document.6.0">
                  <p:embed/>
                </p:oleObj>
              </mc:Choice>
              <mc:Fallback>
                <p:oleObj name="CS ChemDraw Drawing" r:id="rId5" imgW="1589930" imgH="62532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254" y="3789363"/>
                        <a:ext cx="2334815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2" name="Object 27">
            <a:extLst>
              <a:ext uri="{FF2B5EF4-FFF2-40B4-BE49-F238E27FC236}">
                <a16:creationId xmlns:a16="http://schemas.microsoft.com/office/drawing/2014/main" id="{68A2FAC7-F435-4E0B-AD38-AE79AC2700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35281" y="2723077"/>
          <a:ext cx="5663046" cy="728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62" name="CS ChemDraw Drawing" r:id="rId7" imgW="3273552" imgH="330708" progId="ChemDraw.Document.6.0">
                  <p:embed/>
                </p:oleObj>
              </mc:Choice>
              <mc:Fallback>
                <p:oleObj name="CS ChemDraw Drawing" r:id="rId7" imgW="3273552" imgH="33070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5281" y="2723077"/>
                        <a:ext cx="5663046" cy="728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>
            <a:extLst>
              <a:ext uri="{FF2B5EF4-FFF2-40B4-BE49-F238E27FC236}">
                <a16:creationId xmlns:a16="http://schemas.microsoft.com/office/drawing/2014/main" id="{CE33296A-DC8B-46ED-9C10-B61651130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4690" y="6226641"/>
            <a:ext cx="786161" cy="4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405" tIns="19202" rIns="38405" bIns="19202"/>
          <a:lstStyle/>
          <a:p>
            <a:pPr algn="ctr"/>
            <a:fld id="{2C39FA9A-437F-4253-8363-B00CD47D314A}" type="slidenum">
              <a:rPr lang="ru-RU" sz="2300">
                <a:solidFill>
                  <a:srgbClr val="000066"/>
                </a:solidFill>
              </a:rPr>
              <a:pPr algn="ctr"/>
              <a:t>46</a:t>
            </a:fld>
            <a:endParaRPr lang="ru-RU" sz="2300" dirty="0">
              <a:solidFill>
                <a:srgbClr val="000066"/>
              </a:solidFill>
            </a:endParaRPr>
          </a:p>
        </p:txBody>
      </p:sp>
      <p:sp>
        <p:nvSpPr>
          <p:cNvPr id="14" name="Загнутый угол 19">
            <a:extLst>
              <a:ext uri="{FF2B5EF4-FFF2-40B4-BE49-F238E27FC236}">
                <a16:creationId xmlns:a16="http://schemas.microsoft.com/office/drawing/2014/main" id="{70BC0B6B-11A5-4425-8214-2CB9BA2F13C1}"/>
              </a:ext>
            </a:extLst>
          </p:cNvPr>
          <p:cNvSpPr/>
          <p:nvPr/>
        </p:nvSpPr>
        <p:spPr>
          <a:xfrm>
            <a:off x="628271" y="632379"/>
            <a:ext cx="4749024" cy="852354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8405" tIns="19202" rIns="38405" bIns="19202" anchor="ctr"/>
          <a:lstStyle/>
          <a:p>
            <a:pPr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Жесткое окисление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алкенов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8701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2FCF772-EA33-4BCD-A7D1-82E7557CF1B6}"/>
              </a:ext>
            </a:extLst>
          </p:cNvPr>
          <p:cNvSpPr/>
          <p:nvPr/>
        </p:nvSpPr>
        <p:spPr>
          <a:xfrm>
            <a:off x="1439466" y="1567277"/>
            <a:ext cx="6343650" cy="3959225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dirty="0"/>
          </a:p>
        </p:txBody>
      </p:sp>
      <p:graphicFrame>
        <p:nvGraphicFramePr>
          <p:cNvPr id="21509" name="Object 20">
            <a:extLst>
              <a:ext uri="{FF2B5EF4-FFF2-40B4-BE49-F238E27FC236}">
                <a16:creationId xmlns:a16="http://schemas.microsoft.com/office/drawing/2014/main" id="{6DF63EE7-D8BC-4CA6-AA74-43581113D2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56160" y="1773239"/>
          <a:ext cx="592812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84" name="CS ChemDraw Drawing" r:id="rId3" imgW="3851148" imgH="352044" progId="ChemDraw.Document.6.0">
                  <p:embed/>
                </p:oleObj>
              </mc:Choice>
              <mc:Fallback>
                <p:oleObj name="CS ChemDraw Drawing" r:id="rId3" imgW="3851148" imgH="35204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6160" y="1773239"/>
                        <a:ext cx="5928122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BB66C67-B259-4BB2-B279-46F5A2BEF54E}"/>
              </a:ext>
            </a:extLst>
          </p:cNvPr>
          <p:cNvCxnSpPr/>
          <p:nvPr/>
        </p:nvCxnSpPr>
        <p:spPr>
          <a:xfrm>
            <a:off x="3059906" y="3789363"/>
            <a:ext cx="0" cy="1223962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F8EB676-1C08-4121-860A-1F2AE2936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057" y="3789363"/>
            <a:ext cx="215502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F4EA9D-8AEB-4054-B774-DCE95C7C0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057" y="4581939"/>
            <a:ext cx="323845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Полилиния 40">
            <a:extLst>
              <a:ext uri="{FF2B5EF4-FFF2-40B4-BE49-F238E27FC236}">
                <a16:creationId xmlns:a16="http://schemas.microsoft.com/office/drawing/2014/main" id="{7C643D80-C152-41AC-AB8E-081F1F3ED10A}"/>
              </a:ext>
            </a:extLst>
          </p:cNvPr>
          <p:cNvSpPr/>
          <p:nvPr/>
        </p:nvSpPr>
        <p:spPr>
          <a:xfrm rot="18549995">
            <a:off x="2599135" y="2177256"/>
            <a:ext cx="533400" cy="242888"/>
          </a:xfrm>
          <a:custGeom>
            <a:avLst/>
            <a:gdLst>
              <a:gd name="connsiteX0" fmla="*/ 0 w 1272746"/>
              <a:gd name="connsiteY0" fmla="*/ 873210 h 928815"/>
              <a:gd name="connsiteX1" fmla="*/ 358346 w 1272746"/>
              <a:gd name="connsiteY1" fmla="*/ 897923 h 928815"/>
              <a:gd name="connsiteX2" fmla="*/ 308919 w 1272746"/>
              <a:gd name="connsiteY2" fmla="*/ 687858 h 928815"/>
              <a:gd name="connsiteX3" fmla="*/ 556054 w 1272746"/>
              <a:gd name="connsiteY3" fmla="*/ 687858 h 928815"/>
              <a:gd name="connsiteX4" fmla="*/ 543697 w 1272746"/>
              <a:gd name="connsiteY4" fmla="*/ 477794 h 928815"/>
              <a:gd name="connsiteX5" fmla="*/ 753762 w 1272746"/>
              <a:gd name="connsiteY5" fmla="*/ 502507 h 928815"/>
              <a:gd name="connsiteX6" fmla="*/ 753762 w 1272746"/>
              <a:gd name="connsiteY6" fmla="*/ 304799 h 928815"/>
              <a:gd name="connsiteX7" fmla="*/ 951470 w 1272746"/>
              <a:gd name="connsiteY7" fmla="*/ 341869 h 928815"/>
              <a:gd name="connsiteX8" fmla="*/ 926756 w 1272746"/>
              <a:gd name="connsiteY8" fmla="*/ 156518 h 928815"/>
              <a:gd name="connsiteX9" fmla="*/ 1099751 w 1272746"/>
              <a:gd name="connsiteY9" fmla="*/ 193588 h 928815"/>
              <a:gd name="connsiteX10" fmla="*/ 1075038 w 1272746"/>
              <a:gd name="connsiteY10" fmla="*/ 20594 h 928815"/>
              <a:gd name="connsiteX11" fmla="*/ 1272746 w 1272746"/>
              <a:gd name="connsiteY11" fmla="*/ 70021 h 92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2746" h="928815">
                <a:moveTo>
                  <a:pt x="0" y="873210"/>
                </a:moveTo>
                <a:cubicBezTo>
                  <a:pt x="153430" y="901012"/>
                  <a:pt x="306860" y="928815"/>
                  <a:pt x="358346" y="897923"/>
                </a:cubicBezTo>
                <a:cubicBezTo>
                  <a:pt x="409833" y="867031"/>
                  <a:pt x="275968" y="722869"/>
                  <a:pt x="308919" y="687858"/>
                </a:cubicBezTo>
                <a:cubicBezTo>
                  <a:pt x="341870" y="652847"/>
                  <a:pt x="516924" y="722869"/>
                  <a:pt x="556054" y="687858"/>
                </a:cubicBezTo>
                <a:cubicBezTo>
                  <a:pt x="595184" y="652847"/>
                  <a:pt x="510746" y="508686"/>
                  <a:pt x="543697" y="477794"/>
                </a:cubicBezTo>
                <a:cubicBezTo>
                  <a:pt x="576648" y="446902"/>
                  <a:pt x="718751" y="531339"/>
                  <a:pt x="753762" y="502507"/>
                </a:cubicBezTo>
                <a:cubicBezTo>
                  <a:pt x="788773" y="473675"/>
                  <a:pt x="720811" y="331572"/>
                  <a:pt x="753762" y="304799"/>
                </a:cubicBezTo>
                <a:cubicBezTo>
                  <a:pt x="786713" y="278026"/>
                  <a:pt x="922638" y="366582"/>
                  <a:pt x="951470" y="341869"/>
                </a:cubicBezTo>
                <a:cubicBezTo>
                  <a:pt x="980302" y="317156"/>
                  <a:pt x="902043" y="181231"/>
                  <a:pt x="926756" y="156518"/>
                </a:cubicBezTo>
                <a:cubicBezTo>
                  <a:pt x="951469" y="131805"/>
                  <a:pt x="1075037" y="216242"/>
                  <a:pt x="1099751" y="193588"/>
                </a:cubicBezTo>
                <a:cubicBezTo>
                  <a:pt x="1124465" y="170934"/>
                  <a:pt x="1046206" y="41188"/>
                  <a:pt x="1075038" y="20594"/>
                </a:cubicBezTo>
                <a:cubicBezTo>
                  <a:pt x="1103870" y="0"/>
                  <a:pt x="1188308" y="35010"/>
                  <a:pt x="1272746" y="70021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dirty="0"/>
          </a:p>
        </p:txBody>
      </p:sp>
      <p:graphicFrame>
        <p:nvGraphicFramePr>
          <p:cNvPr id="21521" name="Object 26">
            <a:extLst>
              <a:ext uri="{FF2B5EF4-FFF2-40B4-BE49-F238E27FC236}">
                <a16:creationId xmlns:a16="http://schemas.microsoft.com/office/drawing/2014/main" id="{0883F05E-85E9-4DDE-963B-6DF1A76B04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68254" y="3789363"/>
          <a:ext cx="2334815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85" name="CS ChemDraw Drawing" r:id="rId5" imgW="1589930" imgH="625322" progId="ChemDraw.Document.6.0">
                  <p:embed/>
                </p:oleObj>
              </mc:Choice>
              <mc:Fallback>
                <p:oleObj name="CS ChemDraw Drawing" r:id="rId5" imgW="1589930" imgH="62532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254" y="3789363"/>
                        <a:ext cx="2334815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2" name="Object 27">
            <a:extLst>
              <a:ext uri="{FF2B5EF4-FFF2-40B4-BE49-F238E27FC236}">
                <a16:creationId xmlns:a16="http://schemas.microsoft.com/office/drawing/2014/main" id="{68A2FAC7-F435-4E0B-AD38-AE79AC2700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474552"/>
              </p:ext>
            </p:extLst>
          </p:nvPr>
        </p:nvGraphicFramePr>
        <p:xfrm>
          <a:off x="1911930" y="2702036"/>
          <a:ext cx="5268186" cy="726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86" name="CS ChemDraw Drawing" r:id="rId7" imgW="3273552" imgH="330708" progId="ChemDraw.Document.6.0">
                  <p:embed/>
                </p:oleObj>
              </mc:Choice>
              <mc:Fallback>
                <p:oleObj name="CS ChemDraw Drawing" r:id="rId7" imgW="3273552" imgH="33070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930" y="2702036"/>
                        <a:ext cx="5268186" cy="726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>
            <a:extLst>
              <a:ext uri="{FF2B5EF4-FFF2-40B4-BE49-F238E27FC236}">
                <a16:creationId xmlns:a16="http://schemas.microsoft.com/office/drawing/2014/main" id="{3B016534-6291-4DA0-8111-F4B30CD94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4690" y="6226641"/>
            <a:ext cx="786161" cy="4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405" tIns="19202" rIns="38405" bIns="19202"/>
          <a:lstStyle/>
          <a:p>
            <a:pPr algn="ctr"/>
            <a:fld id="{2C39FA9A-437F-4253-8363-B00CD47D314A}" type="slidenum">
              <a:rPr lang="ru-RU" sz="2300">
                <a:solidFill>
                  <a:srgbClr val="000066"/>
                </a:solidFill>
              </a:rPr>
              <a:pPr algn="ctr"/>
              <a:t>47</a:t>
            </a:fld>
            <a:endParaRPr lang="ru-RU" sz="2300" dirty="0">
              <a:solidFill>
                <a:srgbClr val="000066"/>
              </a:solidFill>
            </a:endParaRPr>
          </a:p>
        </p:txBody>
      </p:sp>
      <p:sp>
        <p:nvSpPr>
          <p:cNvPr id="15" name="Загнутый угол 19">
            <a:extLst>
              <a:ext uri="{FF2B5EF4-FFF2-40B4-BE49-F238E27FC236}">
                <a16:creationId xmlns:a16="http://schemas.microsoft.com/office/drawing/2014/main" id="{E35F86E7-CB61-447A-B1F9-166502DAF8EE}"/>
              </a:ext>
            </a:extLst>
          </p:cNvPr>
          <p:cNvSpPr/>
          <p:nvPr/>
        </p:nvSpPr>
        <p:spPr>
          <a:xfrm>
            <a:off x="361545" y="460957"/>
            <a:ext cx="4749024" cy="852354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8405" tIns="19202" rIns="38405" bIns="19202" anchor="ctr"/>
          <a:lstStyle/>
          <a:p>
            <a:pPr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Жесткое окисление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алкенов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6079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2FCF772-EA33-4BCD-A7D1-82E7557CF1B6}"/>
              </a:ext>
            </a:extLst>
          </p:cNvPr>
          <p:cNvSpPr/>
          <p:nvPr/>
        </p:nvSpPr>
        <p:spPr>
          <a:xfrm>
            <a:off x="1439466" y="1557339"/>
            <a:ext cx="6343650" cy="3959225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dirty="0"/>
          </a:p>
        </p:txBody>
      </p:sp>
      <p:graphicFrame>
        <p:nvGraphicFramePr>
          <p:cNvPr id="21509" name="Object 20">
            <a:extLst>
              <a:ext uri="{FF2B5EF4-FFF2-40B4-BE49-F238E27FC236}">
                <a16:creationId xmlns:a16="http://schemas.microsoft.com/office/drawing/2014/main" id="{6DF63EE7-D8BC-4CA6-AA74-43581113D2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56160" y="1773239"/>
          <a:ext cx="592812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05" name="CS ChemDraw Drawing" r:id="rId3" imgW="3851148" imgH="352044" progId="ChemDraw.Document.6.0">
                  <p:embed/>
                </p:oleObj>
              </mc:Choice>
              <mc:Fallback>
                <p:oleObj name="CS ChemDraw Drawing" r:id="rId3" imgW="3851148" imgH="35204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6160" y="1773239"/>
                        <a:ext cx="5928122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BB66C67-B259-4BB2-B279-46F5A2BEF54E}"/>
              </a:ext>
            </a:extLst>
          </p:cNvPr>
          <p:cNvCxnSpPr/>
          <p:nvPr/>
        </p:nvCxnSpPr>
        <p:spPr>
          <a:xfrm>
            <a:off x="3059906" y="3789363"/>
            <a:ext cx="0" cy="1223962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F8EB676-1C08-4121-860A-1F2AE2936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057" y="3644900"/>
            <a:ext cx="252288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F4EA9D-8AEB-4054-B774-DCE95C7C0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057" y="4437063"/>
            <a:ext cx="252288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684E54-DAA5-4355-BA4B-0F4CF575B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467" y="1989656"/>
            <a:ext cx="216693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467F51-2D99-42C8-91F4-D1691E6D7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075" y="2852738"/>
            <a:ext cx="252288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6ED270-D2F0-4A99-A15B-856EBF1ED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3382" y="1987551"/>
            <a:ext cx="216693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Полилиния 40">
            <a:extLst>
              <a:ext uri="{FF2B5EF4-FFF2-40B4-BE49-F238E27FC236}">
                <a16:creationId xmlns:a16="http://schemas.microsoft.com/office/drawing/2014/main" id="{7C643D80-C152-41AC-AB8E-081F1F3ED10A}"/>
              </a:ext>
            </a:extLst>
          </p:cNvPr>
          <p:cNvSpPr/>
          <p:nvPr/>
        </p:nvSpPr>
        <p:spPr>
          <a:xfrm rot="18549995">
            <a:off x="2599135" y="2177256"/>
            <a:ext cx="533400" cy="242888"/>
          </a:xfrm>
          <a:custGeom>
            <a:avLst/>
            <a:gdLst>
              <a:gd name="connsiteX0" fmla="*/ 0 w 1272746"/>
              <a:gd name="connsiteY0" fmla="*/ 873210 h 928815"/>
              <a:gd name="connsiteX1" fmla="*/ 358346 w 1272746"/>
              <a:gd name="connsiteY1" fmla="*/ 897923 h 928815"/>
              <a:gd name="connsiteX2" fmla="*/ 308919 w 1272746"/>
              <a:gd name="connsiteY2" fmla="*/ 687858 h 928815"/>
              <a:gd name="connsiteX3" fmla="*/ 556054 w 1272746"/>
              <a:gd name="connsiteY3" fmla="*/ 687858 h 928815"/>
              <a:gd name="connsiteX4" fmla="*/ 543697 w 1272746"/>
              <a:gd name="connsiteY4" fmla="*/ 477794 h 928815"/>
              <a:gd name="connsiteX5" fmla="*/ 753762 w 1272746"/>
              <a:gd name="connsiteY5" fmla="*/ 502507 h 928815"/>
              <a:gd name="connsiteX6" fmla="*/ 753762 w 1272746"/>
              <a:gd name="connsiteY6" fmla="*/ 304799 h 928815"/>
              <a:gd name="connsiteX7" fmla="*/ 951470 w 1272746"/>
              <a:gd name="connsiteY7" fmla="*/ 341869 h 928815"/>
              <a:gd name="connsiteX8" fmla="*/ 926756 w 1272746"/>
              <a:gd name="connsiteY8" fmla="*/ 156518 h 928815"/>
              <a:gd name="connsiteX9" fmla="*/ 1099751 w 1272746"/>
              <a:gd name="connsiteY9" fmla="*/ 193588 h 928815"/>
              <a:gd name="connsiteX10" fmla="*/ 1075038 w 1272746"/>
              <a:gd name="connsiteY10" fmla="*/ 20594 h 928815"/>
              <a:gd name="connsiteX11" fmla="*/ 1272746 w 1272746"/>
              <a:gd name="connsiteY11" fmla="*/ 70021 h 92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2746" h="928815">
                <a:moveTo>
                  <a:pt x="0" y="873210"/>
                </a:moveTo>
                <a:cubicBezTo>
                  <a:pt x="153430" y="901012"/>
                  <a:pt x="306860" y="928815"/>
                  <a:pt x="358346" y="897923"/>
                </a:cubicBezTo>
                <a:cubicBezTo>
                  <a:pt x="409833" y="867031"/>
                  <a:pt x="275968" y="722869"/>
                  <a:pt x="308919" y="687858"/>
                </a:cubicBezTo>
                <a:cubicBezTo>
                  <a:pt x="341870" y="652847"/>
                  <a:pt x="516924" y="722869"/>
                  <a:pt x="556054" y="687858"/>
                </a:cubicBezTo>
                <a:cubicBezTo>
                  <a:pt x="595184" y="652847"/>
                  <a:pt x="510746" y="508686"/>
                  <a:pt x="543697" y="477794"/>
                </a:cubicBezTo>
                <a:cubicBezTo>
                  <a:pt x="576648" y="446902"/>
                  <a:pt x="718751" y="531339"/>
                  <a:pt x="753762" y="502507"/>
                </a:cubicBezTo>
                <a:cubicBezTo>
                  <a:pt x="788773" y="473675"/>
                  <a:pt x="720811" y="331572"/>
                  <a:pt x="753762" y="304799"/>
                </a:cubicBezTo>
                <a:cubicBezTo>
                  <a:pt x="786713" y="278026"/>
                  <a:pt x="922638" y="366582"/>
                  <a:pt x="951470" y="341869"/>
                </a:cubicBezTo>
                <a:cubicBezTo>
                  <a:pt x="980302" y="317156"/>
                  <a:pt x="902043" y="181231"/>
                  <a:pt x="926756" y="156518"/>
                </a:cubicBezTo>
                <a:cubicBezTo>
                  <a:pt x="951469" y="131805"/>
                  <a:pt x="1075037" y="216242"/>
                  <a:pt x="1099751" y="193588"/>
                </a:cubicBezTo>
                <a:cubicBezTo>
                  <a:pt x="1124465" y="170934"/>
                  <a:pt x="1046206" y="41188"/>
                  <a:pt x="1075038" y="20594"/>
                </a:cubicBezTo>
                <a:cubicBezTo>
                  <a:pt x="1103870" y="0"/>
                  <a:pt x="1188308" y="35010"/>
                  <a:pt x="1272746" y="70021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dirty="0"/>
          </a:p>
        </p:txBody>
      </p:sp>
      <p:graphicFrame>
        <p:nvGraphicFramePr>
          <p:cNvPr id="21521" name="Object 26">
            <a:extLst>
              <a:ext uri="{FF2B5EF4-FFF2-40B4-BE49-F238E27FC236}">
                <a16:creationId xmlns:a16="http://schemas.microsoft.com/office/drawing/2014/main" id="{0883F05E-85E9-4DDE-963B-6DF1A76B04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68254" y="3789363"/>
          <a:ext cx="2334815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06" name="CS ChemDraw Drawing" r:id="rId5" imgW="1589930" imgH="625322" progId="ChemDraw.Document.6.0">
                  <p:embed/>
                </p:oleObj>
              </mc:Choice>
              <mc:Fallback>
                <p:oleObj name="CS ChemDraw Drawing" r:id="rId5" imgW="1589930" imgH="62532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254" y="3789363"/>
                        <a:ext cx="2334815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2" name="Object 27">
            <a:extLst>
              <a:ext uri="{FF2B5EF4-FFF2-40B4-BE49-F238E27FC236}">
                <a16:creationId xmlns:a16="http://schemas.microsoft.com/office/drawing/2014/main" id="{68A2FAC7-F435-4E0B-AD38-AE79AC2700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36057" y="2708275"/>
          <a:ext cx="4751784" cy="618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07" name="CS ChemDraw Drawing" r:id="rId7" imgW="3273552" imgH="330708" progId="ChemDraw.Document.6.0">
                  <p:embed/>
                </p:oleObj>
              </mc:Choice>
              <mc:Fallback>
                <p:oleObj name="CS ChemDraw Drawing" r:id="rId7" imgW="3273552" imgH="33070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6057" y="2708275"/>
                        <a:ext cx="4751784" cy="618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0">
            <a:extLst>
              <a:ext uri="{FF2B5EF4-FFF2-40B4-BE49-F238E27FC236}">
                <a16:creationId xmlns:a16="http://schemas.microsoft.com/office/drawing/2014/main" id="{20D7F465-3783-402A-B455-D884A6778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4690" y="6226641"/>
            <a:ext cx="786161" cy="4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405" tIns="19202" rIns="38405" bIns="19202"/>
          <a:lstStyle/>
          <a:p>
            <a:pPr algn="ctr"/>
            <a:fld id="{2C39FA9A-437F-4253-8363-B00CD47D314A}" type="slidenum">
              <a:rPr lang="ru-RU" sz="2300">
                <a:solidFill>
                  <a:srgbClr val="000066"/>
                </a:solidFill>
              </a:rPr>
              <a:pPr algn="ctr"/>
              <a:t>48</a:t>
            </a:fld>
            <a:endParaRPr lang="ru-RU" sz="2300" dirty="0">
              <a:solidFill>
                <a:srgbClr val="000066"/>
              </a:solidFill>
            </a:endParaRPr>
          </a:p>
        </p:txBody>
      </p:sp>
      <p:sp>
        <p:nvSpPr>
          <p:cNvPr id="20" name="Загнутый угол 19">
            <a:extLst>
              <a:ext uri="{FF2B5EF4-FFF2-40B4-BE49-F238E27FC236}">
                <a16:creationId xmlns:a16="http://schemas.microsoft.com/office/drawing/2014/main" id="{597F00DD-1227-44A0-BC81-03F8731C4060}"/>
              </a:ext>
            </a:extLst>
          </p:cNvPr>
          <p:cNvSpPr/>
          <p:nvPr/>
        </p:nvSpPr>
        <p:spPr>
          <a:xfrm>
            <a:off x="428625" y="529770"/>
            <a:ext cx="4792807" cy="822192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8405" tIns="19202" rIns="38405" bIns="19202" anchor="ctr"/>
          <a:lstStyle/>
          <a:p>
            <a:pPr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Жесткое окисление этилена</a:t>
            </a:r>
          </a:p>
        </p:txBody>
      </p:sp>
    </p:spTree>
    <p:extLst>
      <p:ext uri="{BB962C8B-B14F-4D97-AF65-F5344CB8AC3E}">
        <p14:creationId xmlns:p14="http://schemas.microsoft.com/office/powerpoint/2010/main" val="30850821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2FCF772-EA33-4BCD-A7D1-82E7557CF1B6}"/>
              </a:ext>
            </a:extLst>
          </p:cNvPr>
          <p:cNvSpPr/>
          <p:nvPr/>
        </p:nvSpPr>
        <p:spPr>
          <a:xfrm>
            <a:off x="1439466" y="1557339"/>
            <a:ext cx="6343650" cy="3959225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dirty="0"/>
          </a:p>
        </p:txBody>
      </p:sp>
      <p:graphicFrame>
        <p:nvGraphicFramePr>
          <p:cNvPr id="21509" name="Object 20">
            <a:extLst>
              <a:ext uri="{FF2B5EF4-FFF2-40B4-BE49-F238E27FC236}">
                <a16:creationId xmlns:a16="http://schemas.microsoft.com/office/drawing/2014/main" id="{6DF63EE7-D8BC-4CA6-AA74-43581113D2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56160" y="1773239"/>
          <a:ext cx="592812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32" name="CS ChemDraw Drawing" r:id="rId3" imgW="3851148" imgH="352044" progId="ChemDraw.Document.6.0">
                  <p:embed/>
                </p:oleObj>
              </mc:Choice>
              <mc:Fallback>
                <p:oleObj name="CS ChemDraw Drawing" r:id="rId3" imgW="3851148" imgH="35204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6160" y="1773239"/>
                        <a:ext cx="5928122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BB66C67-B259-4BB2-B279-46F5A2BEF54E}"/>
              </a:ext>
            </a:extLst>
          </p:cNvPr>
          <p:cNvCxnSpPr/>
          <p:nvPr/>
        </p:nvCxnSpPr>
        <p:spPr>
          <a:xfrm>
            <a:off x="3059906" y="3789363"/>
            <a:ext cx="0" cy="1223962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F8EB676-1C08-4121-860A-1F2AE2936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057" y="3644900"/>
            <a:ext cx="252288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F4EA9D-8AEB-4054-B774-DCE95C7C0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057" y="4437063"/>
            <a:ext cx="252288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684E54-DAA5-4355-BA4B-0F4CF575B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467" y="1989656"/>
            <a:ext cx="216693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A2E9F0-A4C4-4BD2-B6AA-1FCCAB3CB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635" y="2844800"/>
            <a:ext cx="427015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700" dirty="0">
                <a:solidFill>
                  <a:srgbClr val="C00000"/>
                </a:solidFill>
              </a:rPr>
              <a:t>10</a:t>
            </a:r>
            <a:endParaRPr lang="ru-RU" altLang="ru-RU" sz="2700" dirty="0">
              <a:solidFill>
                <a:srgbClr val="C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467F51-2D99-42C8-91F4-D1691E6D7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075" y="2852738"/>
            <a:ext cx="252288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6ED270-D2F0-4A99-A15B-856EBF1ED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3382" y="1987551"/>
            <a:ext cx="216693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05F449-6E47-4894-AA22-E766095DA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898" y="2852738"/>
            <a:ext cx="252288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41" name="Полилиния 40">
            <a:extLst>
              <a:ext uri="{FF2B5EF4-FFF2-40B4-BE49-F238E27FC236}">
                <a16:creationId xmlns:a16="http://schemas.microsoft.com/office/drawing/2014/main" id="{7C643D80-C152-41AC-AB8E-081F1F3ED10A}"/>
              </a:ext>
            </a:extLst>
          </p:cNvPr>
          <p:cNvSpPr/>
          <p:nvPr/>
        </p:nvSpPr>
        <p:spPr>
          <a:xfrm rot="18549995">
            <a:off x="2599135" y="2177256"/>
            <a:ext cx="533400" cy="242888"/>
          </a:xfrm>
          <a:custGeom>
            <a:avLst/>
            <a:gdLst>
              <a:gd name="connsiteX0" fmla="*/ 0 w 1272746"/>
              <a:gd name="connsiteY0" fmla="*/ 873210 h 928815"/>
              <a:gd name="connsiteX1" fmla="*/ 358346 w 1272746"/>
              <a:gd name="connsiteY1" fmla="*/ 897923 h 928815"/>
              <a:gd name="connsiteX2" fmla="*/ 308919 w 1272746"/>
              <a:gd name="connsiteY2" fmla="*/ 687858 h 928815"/>
              <a:gd name="connsiteX3" fmla="*/ 556054 w 1272746"/>
              <a:gd name="connsiteY3" fmla="*/ 687858 h 928815"/>
              <a:gd name="connsiteX4" fmla="*/ 543697 w 1272746"/>
              <a:gd name="connsiteY4" fmla="*/ 477794 h 928815"/>
              <a:gd name="connsiteX5" fmla="*/ 753762 w 1272746"/>
              <a:gd name="connsiteY5" fmla="*/ 502507 h 928815"/>
              <a:gd name="connsiteX6" fmla="*/ 753762 w 1272746"/>
              <a:gd name="connsiteY6" fmla="*/ 304799 h 928815"/>
              <a:gd name="connsiteX7" fmla="*/ 951470 w 1272746"/>
              <a:gd name="connsiteY7" fmla="*/ 341869 h 928815"/>
              <a:gd name="connsiteX8" fmla="*/ 926756 w 1272746"/>
              <a:gd name="connsiteY8" fmla="*/ 156518 h 928815"/>
              <a:gd name="connsiteX9" fmla="*/ 1099751 w 1272746"/>
              <a:gd name="connsiteY9" fmla="*/ 193588 h 928815"/>
              <a:gd name="connsiteX10" fmla="*/ 1075038 w 1272746"/>
              <a:gd name="connsiteY10" fmla="*/ 20594 h 928815"/>
              <a:gd name="connsiteX11" fmla="*/ 1272746 w 1272746"/>
              <a:gd name="connsiteY11" fmla="*/ 70021 h 92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2746" h="928815">
                <a:moveTo>
                  <a:pt x="0" y="873210"/>
                </a:moveTo>
                <a:cubicBezTo>
                  <a:pt x="153430" y="901012"/>
                  <a:pt x="306860" y="928815"/>
                  <a:pt x="358346" y="897923"/>
                </a:cubicBezTo>
                <a:cubicBezTo>
                  <a:pt x="409833" y="867031"/>
                  <a:pt x="275968" y="722869"/>
                  <a:pt x="308919" y="687858"/>
                </a:cubicBezTo>
                <a:cubicBezTo>
                  <a:pt x="341870" y="652847"/>
                  <a:pt x="516924" y="722869"/>
                  <a:pt x="556054" y="687858"/>
                </a:cubicBezTo>
                <a:cubicBezTo>
                  <a:pt x="595184" y="652847"/>
                  <a:pt x="510746" y="508686"/>
                  <a:pt x="543697" y="477794"/>
                </a:cubicBezTo>
                <a:cubicBezTo>
                  <a:pt x="576648" y="446902"/>
                  <a:pt x="718751" y="531339"/>
                  <a:pt x="753762" y="502507"/>
                </a:cubicBezTo>
                <a:cubicBezTo>
                  <a:pt x="788773" y="473675"/>
                  <a:pt x="720811" y="331572"/>
                  <a:pt x="753762" y="304799"/>
                </a:cubicBezTo>
                <a:cubicBezTo>
                  <a:pt x="786713" y="278026"/>
                  <a:pt x="922638" y="366582"/>
                  <a:pt x="951470" y="341869"/>
                </a:cubicBezTo>
                <a:cubicBezTo>
                  <a:pt x="980302" y="317156"/>
                  <a:pt x="902043" y="181231"/>
                  <a:pt x="926756" y="156518"/>
                </a:cubicBezTo>
                <a:cubicBezTo>
                  <a:pt x="951469" y="131805"/>
                  <a:pt x="1075037" y="216242"/>
                  <a:pt x="1099751" y="193588"/>
                </a:cubicBezTo>
                <a:cubicBezTo>
                  <a:pt x="1124465" y="170934"/>
                  <a:pt x="1046206" y="41188"/>
                  <a:pt x="1075038" y="20594"/>
                </a:cubicBezTo>
                <a:cubicBezTo>
                  <a:pt x="1103870" y="0"/>
                  <a:pt x="1188308" y="35010"/>
                  <a:pt x="1272746" y="70021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dirty="0"/>
          </a:p>
        </p:txBody>
      </p:sp>
      <p:graphicFrame>
        <p:nvGraphicFramePr>
          <p:cNvPr id="21521" name="Object 26">
            <a:extLst>
              <a:ext uri="{FF2B5EF4-FFF2-40B4-BE49-F238E27FC236}">
                <a16:creationId xmlns:a16="http://schemas.microsoft.com/office/drawing/2014/main" id="{0883F05E-85E9-4DDE-963B-6DF1A76B04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68254" y="3789363"/>
          <a:ext cx="2334815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33" name="CS ChemDraw Drawing" r:id="rId5" imgW="1589930" imgH="625322" progId="ChemDraw.Document.6.0">
                  <p:embed/>
                </p:oleObj>
              </mc:Choice>
              <mc:Fallback>
                <p:oleObj name="CS ChemDraw Drawing" r:id="rId5" imgW="1589930" imgH="62532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254" y="3789363"/>
                        <a:ext cx="2334815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2" name="Object 27">
            <a:extLst>
              <a:ext uri="{FF2B5EF4-FFF2-40B4-BE49-F238E27FC236}">
                <a16:creationId xmlns:a16="http://schemas.microsoft.com/office/drawing/2014/main" id="{68A2FAC7-F435-4E0B-AD38-AE79AC2700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966914"/>
              </p:ext>
            </p:extLst>
          </p:nvPr>
        </p:nvGraphicFramePr>
        <p:xfrm>
          <a:off x="2789635" y="2708275"/>
          <a:ext cx="4752963" cy="618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34" name="CS ChemDraw Drawing" r:id="rId7" imgW="3273552" imgH="330708" progId="ChemDraw.Document.6.0">
                  <p:embed/>
                </p:oleObj>
              </mc:Choice>
              <mc:Fallback>
                <p:oleObj name="CS ChemDraw Drawing" r:id="rId7" imgW="3273552" imgH="33070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635" y="2708275"/>
                        <a:ext cx="4752963" cy="618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0">
            <a:extLst>
              <a:ext uri="{FF2B5EF4-FFF2-40B4-BE49-F238E27FC236}">
                <a16:creationId xmlns:a16="http://schemas.microsoft.com/office/drawing/2014/main" id="{4F6ED73A-782F-4DF0-B3E2-B10BB09A0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4690" y="6226641"/>
            <a:ext cx="786161" cy="4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405" tIns="19202" rIns="38405" bIns="19202"/>
          <a:lstStyle/>
          <a:p>
            <a:pPr algn="ctr"/>
            <a:fld id="{2C39FA9A-437F-4253-8363-B00CD47D314A}" type="slidenum">
              <a:rPr lang="ru-RU" sz="2300">
                <a:solidFill>
                  <a:srgbClr val="000066"/>
                </a:solidFill>
              </a:rPr>
              <a:pPr algn="ctr"/>
              <a:t>49</a:t>
            </a:fld>
            <a:endParaRPr lang="ru-RU" sz="2300" dirty="0">
              <a:solidFill>
                <a:srgbClr val="000066"/>
              </a:solidFill>
            </a:endParaRPr>
          </a:p>
        </p:txBody>
      </p:sp>
      <p:sp>
        <p:nvSpPr>
          <p:cNvPr id="20" name="Загнутый угол 19">
            <a:extLst>
              <a:ext uri="{FF2B5EF4-FFF2-40B4-BE49-F238E27FC236}">
                <a16:creationId xmlns:a16="http://schemas.microsoft.com/office/drawing/2014/main" id="{ACA1623A-756D-4432-92DB-D38792B7A81B}"/>
              </a:ext>
            </a:extLst>
          </p:cNvPr>
          <p:cNvSpPr/>
          <p:nvPr/>
        </p:nvSpPr>
        <p:spPr>
          <a:xfrm>
            <a:off x="628271" y="632379"/>
            <a:ext cx="4749024" cy="852354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8405" tIns="19202" rIns="38405" bIns="19202" anchor="ctr"/>
          <a:lstStyle/>
          <a:p>
            <a:pPr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Жесткое окисление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алкенов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791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8"/>
          <p:cNvSpPr>
            <a:spLocks noGrp="1"/>
          </p:cNvSpPr>
          <p:nvPr>
            <p:ph type="title"/>
          </p:nvPr>
        </p:nvSpPr>
        <p:spPr>
          <a:xfrm>
            <a:off x="357158" y="167932"/>
            <a:ext cx="8405842" cy="6429420"/>
          </a:xfrm>
        </p:spPr>
        <p:txBody>
          <a:bodyPr/>
          <a:lstStyle/>
          <a:p>
            <a:endParaRPr lang="ru-RU" altLang="ru-RU" dirty="0"/>
          </a:p>
        </p:txBody>
      </p:sp>
      <p:sp>
        <p:nvSpPr>
          <p:cNvPr id="63" name="Rectangle 47"/>
          <p:cNvSpPr>
            <a:spLocks noChangeArrowheads="1"/>
          </p:cNvSpPr>
          <p:nvPr/>
        </p:nvSpPr>
        <p:spPr bwMode="auto">
          <a:xfrm>
            <a:off x="4725764" y="1412776"/>
            <a:ext cx="4094708" cy="517285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C3300"/>
            </a:solidFill>
            <a:miter lim="800000"/>
            <a:headEnd/>
            <a:tailEnd/>
          </a:ln>
          <a:effectLst>
            <a:outerShdw dist="152928" dir="13298012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sz="2000" dirty="0"/>
          </a:p>
        </p:txBody>
      </p:sp>
      <p:sp>
        <p:nvSpPr>
          <p:cNvPr id="71" name="Скругленный прямоугольник 70"/>
          <p:cNvSpPr/>
          <p:nvPr/>
        </p:nvSpPr>
        <p:spPr bwMode="auto">
          <a:xfrm>
            <a:off x="4845023" y="3430227"/>
            <a:ext cx="3871694" cy="556364"/>
          </a:xfrm>
          <a:prstGeom prst="roundRect">
            <a:avLst/>
          </a:prstGeom>
          <a:solidFill>
            <a:srgbClr val="FFEDE1"/>
          </a:solidFill>
          <a:ln w="28575">
            <a:solidFill>
              <a:srgbClr val="0000CC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 bwMode="auto">
          <a:xfrm>
            <a:off x="4845023" y="2708920"/>
            <a:ext cx="3871694" cy="556364"/>
          </a:xfrm>
          <a:prstGeom prst="roundRect">
            <a:avLst/>
          </a:prstGeom>
          <a:solidFill>
            <a:srgbClr val="FFEDE1"/>
          </a:solidFill>
          <a:ln w="28575">
            <a:solidFill>
              <a:srgbClr val="0000CC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4821" name="Rectangle 47"/>
          <p:cNvSpPr>
            <a:spLocks noChangeArrowheads="1"/>
          </p:cNvSpPr>
          <p:nvPr/>
        </p:nvSpPr>
        <p:spPr bwMode="auto">
          <a:xfrm>
            <a:off x="395536" y="1412776"/>
            <a:ext cx="4094708" cy="517285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C3300"/>
            </a:solidFill>
            <a:miter lim="800000"/>
            <a:headEnd/>
            <a:tailEnd/>
          </a:ln>
          <a:effectLst>
            <a:outerShdw dist="152928" dir="13298012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sz="2000" dirty="0"/>
          </a:p>
        </p:txBody>
      </p:sp>
      <p:sp>
        <p:nvSpPr>
          <p:cNvPr id="68" name="Скругленный прямоугольник 67"/>
          <p:cNvSpPr/>
          <p:nvPr/>
        </p:nvSpPr>
        <p:spPr bwMode="auto">
          <a:xfrm>
            <a:off x="549669" y="3389695"/>
            <a:ext cx="3871694" cy="561451"/>
          </a:xfrm>
          <a:prstGeom prst="roundRect">
            <a:avLst/>
          </a:prstGeom>
          <a:solidFill>
            <a:srgbClr val="FFEDE1"/>
          </a:solidFill>
          <a:ln w="28575">
            <a:solidFill>
              <a:srgbClr val="0000CC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 bwMode="auto">
          <a:xfrm>
            <a:off x="484283" y="1985668"/>
            <a:ext cx="3871694" cy="485771"/>
          </a:xfrm>
          <a:prstGeom prst="roundRect">
            <a:avLst/>
          </a:prstGeom>
          <a:solidFill>
            <a:srgbClr val="FFEDE1"/>
          </a:solidFill>
          <a:ln w="28575">
            <a:solidFill>
              <a:srgbClr val="0000CC"/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8445" name="TextBox 11"/>
          <p:cNvSpPr txBox="1">
            <a:spLocks noChangeArrowheads="1"/>
          </p:cNvSpPr>
          <p:nvPr/>
        </p:nvSpPr>
        <p:spPr bwMode="auto">
          <a:xfrm>
            <a:off x="518254" y="1917402"/>
            <a:ext cx="431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dirty="0"/>
              <a:t>1.  </a:t>
            </a:r>
          </a:p>
        </p:txBody>
      </p:sp>
      <p:sp>
        <p:nvSpPr>
          <p:cNvPr id="18446" name="TextBox 14"/>
          <p:cNvSpPr txBox="1">
            <a:spLocks noChangeArrowheads="1"/>
          </p:cNvSpPr>
          <p:nvPr/>
        </p:nvSpPr>
        <p:spPr bwMode="auto">
          <a:xfrm>
            <a:off x="518254" y="2417469"/>
            <a:ext cx="5016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dirty="0"/>
              <a:t>2</a:t>
            </a:r>
            <a:r>
              <a:rPr lang="ru-RU" sz="2000" dirty="0"/>
              <a:t>.  </a:t>
            </a:r>
          </a:p>
        </p:txBody>
      </p:sp>
      <p:sp>
        <p:nvSpPr>
          <p:cNvPr id="18447" name="TextBox 15"/>
          <p:cNvSpPr txBox="1">
            <a:spLocks noChangeArrowheads="1"/>
          </p:cNvSpPr>
          <p:nvPr/>
        </p:nvSpPr>
        <p:spPr bwMode="auto">
          <a:xfrm>
            <a:off x="516667" y="3389695"/>
            <a:ext cx="431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dirty="0"/>
              <a:t>3</a:t>
            </a:r>
            <a:r>
              <a:rPr lang="ru-RU" sz="2000" dirty="0"/>
              <a:t>. </a:t>
            </a:r>
          </a:p>
        </p:txBody>
      </p:sp>
      <p:sp>
        <p:nvSpPr>
          <p:cNvPr id="18448" name="TextBox 16"/>
          <p:cNvSpPr txBox="1">
            <a:spLocks noChangeArrowheads="1"/>
          </p:cNvSpPr>
          <p:nvPr/>
        </p:nvSpPr>
        <p:spPr bwMode="auto">
          <a:xfrm>
            <a:off x="516667" y="4207236"/>
            <a:ext cx="4302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dirty="0"/>
              <a:t>4</a:t>
            </a:r>
            <a:r>
              <a:rPr lang="ru-RU" sz="2000" dirty="0"/>
              <a:t>. </a:t>
            </a:r>
          </a:p>
        </p:txBody>
      </p:sp>
      <p:sp>
        <p:nvSpPr>
          <p:cNvPr id="18449" name="TextBox 17"/>
          <p:cNvSpPr txBox="1">
            <a:spLocks noChangeArrowheads="1"/>
          </p:cNvSpPr>
          <p:nvPr/>
        </p:nvSpPr>
        <p:spPr bwMode="auto">
          <a:xfrm>
            <a:off x="541958" y="4963195"/>
            <a:ext cx="5016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dirty="0"/>
              <a:t>5</a:t>
            </a:r>
            <a:r>
              <a:rPr lang="ru-RU" sz="2000" dirty="0"/>
              <a:t>. </a:t>
            </a:r>
          </a:p>
        </p:txBody>
      </p:sp>
      <p:sp>
        <p:nvSpPr>
          <p:cNvPr id="18450" name="TextBox 18"/>
          <p:cNvSpPr txBox="1">
            <a:spLocks noChangeArrowheads="1"/>
          </p:cNvSpPr>
          <p:nvPr/>
        </p:nvSpPr>
        <p:spPr bwMode="auto">
          <a:xfrm>
            <a:off x="557047" y="5733256"/>
            <a:ext cx="50323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dirty="0"/>
              <a:t>6</a:t>
            </a:r>
            <a:r>
              <a:rPr lang="ru-RU" sz="2000" dirty="0"/>
              <a:t>. </a:t>
            </a:r>
          </a:p>
        </p:txBody>
      </p:sp>
      <p:sp>
        <p:nvSpPr>
          <p:cNvPr id="18457" name="Rectangle 10"/>
          <p:cNvSpPr>
            <a:spLocks noChangeArrowheads="1"/>
          </p:cNvSpPr>
          <p:nvPr/>
        </p:nvSpPr>
        <p:spPr bwMode="auto">
          <a:xfrm>
            <a:off x="8243888" y="6237288"/>
            <a:ext cx="8270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C39FA9A-437F-4253-8363-B00CD47D314A}" type="slidenum">
              <a:rPr lang="ru-RU" sz="3200" b="1">
                <a:solidFill>
                  <a:srgbClr val="000066"/>
                </a:solidFill>
              </a:rPr>
              <a:pPr algn="ctr"/>
              <a:t>5</a:t>
            </a:fld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34" name="TextBox 18"/>
          <p:cNvSpPr txBox="1">
            <a:spLocks noChangeArrowheads="1"/>
          </p:cNvSpPr>
          <p:nvPr/>
        </p:nvSpPr>
        <p:spPr bwMode="auto">
          <a:xfrm>
            <a:off x="4860850" y="1916832"/>
            <a:ext cx="503238" cy="4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dirty="0"/>
              <a:t>7</a:t>
            </a:r>
            <a:r>
              <a:rPr lang="ru-RU" sz="2000" dirty="0"/>
              <a:t>. </a:t>
            </a:r>
          </a:p>
        </p:txBody>
      </p:sp>
      <p:sp>
        <p:nvSpPr>
          <p:cNvPr id="45" name="TextBox 18"/>
          <p:cNvSpPr txBox="1">
            <a:spLocks noChangeArrowheads="1"/>
          </p:cNvSpPr>
          <p:nvPr/>
        </p:nvSpPr>
        <p:spPr bwMode="auto">
          <a:xfrm>
            <a:off x="4860850" y="2715980"/>
            <a:ext cx="503238" cy="4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dirty="0"/>
              <a:t>8</a:t>
            </a:r>
            <a:r>
              <a:rPr lang="ru-RU" sz="2000" dirty="0"/>
              <a:t>. 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601663" y="333228"/>
            <a:ext cx="7858125" cy="714375"/>
            <a:chOff x="601663" y="828201"/>
            <a:chExt cx="7858125" cy="714375"/>
          </a:xfrm>
          <a:solidFill>
            <a:schemeClr val="bg1">
              <a:lumMod val="95000"/>
            </a:schemeClr>
          </a:solidFill>
        </p:grpSpPr>
        <p:sp>
          <p:nvSpPr>
            <p:cNvPr id="35" name="AutoShape 20"/>
            <p:cNvSpPr>
              <a:spLocks noChangeArrowheads="1"/>
            </p:cNvSpPr>
            <p:nvPr/>
          </p:nvSpPr>
          <p:spPr bwMode="auto">
            <a:xfrm>
              <a:off x="601663" y="828201"/>
              <a:ext cx="7858125" cy="714375"/>
            </a:xfrm>
            <a:prstGeom prst="foldedCorner">
              <a:avLst>
                <a:gd name="adj" fmla="val 12500"/>
              </a:avLst>
            </a:prstGeom>
            <a:grpFill/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b="1" i="1"/>
            </a:p>
          </p:txBody>
        </p:sp>
        <p:sp>
          <p:nvSpPr>
            <p:cNvPr id="36" name="TextBox 7"/>
            <p:cNvSpPr txBox="1">
              <a:spLocks noChangeArrowheads="1"/>
            </p:cNvSpPr>
            <p:nvPr/>
          </p:nvSpPr>
          <p:spPr bwMode="auto">
            <a:xfrm>
              <a:off x="601663" y="909638"/>
              <a:ext cx="7777163" cy="5847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 b="1" i="1" dirty="0" err="1">
                  <a:solidFill>
                    <a:srgbClr val="C00000"/>
                  </a:solidFill>
                </a:rPr>
                <a:t>Пропен</a:t>
              </a:r>
              <a:r>
                <a:rPr lang="ru-RU" sz="3200" b="1" i="1" dirty="0">
                  <a:solidFill>
                    <a:srgbClr val="C00000"/>
                  </a:solidFill>
                </a:rPr>
                <a:t> можно получить</a:t>
              </a:r>
            </a:p>
          </p:txBody>
        </p:sp>
      </p:grp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981192" y="1913172"/>
          <a:ext cx="3254118" cy="641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09" name="CS ChemDraw Drawing" r:id="rId3" imgW="2119884" imgH="417576" progId="">
                  <p:embed/>
                </p:oleObj>
              </mc:Choice>
              <mc:Fallback>
                <p:oleObj name="CS ChemDraw Drawing" r:id="rId3" imgW="2119884" imgH="417576" progId="">
                  <p:embed/>
                  <p:pic>
                    <p:nvPicPr>
                      <p:cNvPr id="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192" y="1913172"/>
                        <a:ext cx="3254118" cy="641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066958" y="2476145"/>
          <a:ext cx="3123175" cy="819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10" name="CS ChemDraw Drawing" r:id="rId5" imgW="2078320" imgH="547727" progId="">
                  <p:embed/>
                </p:oleObj>
              </mc:Choice>
              <mc:Fallback>
                <p:oleObj name="CS ChemDraw Drawing" r:id="rId5" imgW="2078320" imgH="547727" progId="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958" y="2476145"/>
                        <a:ext cx="3123175" cy="8195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037250" y="3363466"/>
          <a:ext cx="3486092" cy="641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11" name="CS ChemDraw Drawing" r:id="rId7" imgW="2269236" imgH="417576" progId="">
                  <p:embed/>
                </p:oleObj>
              </mc:Choice>
              <mc:Fallback>
                <p:oleObj name="CS ChemDraw Drawing" r:id="rId7" imgW="2269236" imgH="417576" progId="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7250" y="3363466"/>
                        <a:ext cx="3486092" cy="6415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028388" y="4359767"/>
          <a:ext cx="3346375" cy="317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12" name="CS ChemDraw Drawing" r:id="rId9" imgW="2176272" imgH="208788" progId="">
                  <p:embed/>
                </p:oleObj>
              </mc:Choice>
              <mc:Fallback>
                <p:oleObj name="CS ChemDraw Drawing" r:id="rId9" imgW="2176272" imgH="208788" progId="">
                  <p:embed/>
                  <p:pic>
                    <p:nvPicPr>
                      <p:cNvPr id="6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388" y="4359767"/>
                        <a:ext cx="3346375" cy="3173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019904" y="4918512"/>
          <a:ext cx="3194159" cy="485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13" name="CS ChemDraw Drawing" r:id="rId11" imgW="2119884" imgH="323088" progId="">
                  <p:embed/>
                </p:oleObj>
              </mc:Choice>
              <mc:Fallback>
                <p:oleObj name="CS ChemDraw Drawing" r:id="rId11" imgW="2119884" imgH="323088" progId="">
                  <p:embed/>
                  <p:pic>
                    <p:nvPicPr>
                      <p:cNvPr id="7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904" y="4918512"/>
                        <a:ext cx="3194159" cy="4857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001198" y="5764713"/>
          <a:ext cx="3166094" cy="481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14" name="CS ChemDraw Drawing" r:id="rId13" imgW="2119884" imgH="323088" progId="">
                  <p:embed/>
                </p:oleObj>
              </mc:Choice>
              <mc:Fallback>
                <p:oleObj name="CS ChemDraw Drawing" r:id="rId13" imgW="2119884" imgH="323088" progId="">
                  <p:embed/>
                  <p:pic>
                    <p:nvPicPr>
                      <p:cNvPr id="8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198" y="5764713"/>
                        <a:ext cx="3166094" cy="4814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5206405" y="1945220"/>
          <a:ext cx="3686075" cy="475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15" name="CS ChemDraw Drawing" r:id="rId15" imgW="2188464" imgH="315468" progId="">
                  <p:embed/>
                </p:oleObj>
              </mc:Choice>
              <mc:Fallback>
                <p:oleObj name="CS ChemDraw Drawing" r:id="rId15" imgW="2188464" imgH="315468" progId="">
                  <p:embed/>
                  <p:pic>
                    <p:nvPicPr>
                      <p:cNvPr id="9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6405" y="1945220"/>
                        <a:ext cx="3686075" cy="4756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5235741" y="3375273"/>
          <a:ext cx="31956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16" name="CS ChemDraw Drawing" r:id="rId17" imgW="2119884" imgH="323088" progId="">
                  <p:embed/>
                </p:oleObj>
              </mc:Choice>
              <mc:Fallback>
                <p:oleObj name="CS ChemDraw Drawing" r:id="rId17" imgW="2119884" imgH="323088" progId="">
                  <p:embed/>
                  <p:pic>
                    <p:nvPicPr>
                      <p:cNvPr id="1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5741" y="3375273"/>
                        <a:ext cx="3195638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5221361" y="2659956"/>
          <a:ext cx="316706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17" name="CS ChemDraw Drawing" r:id="rId18" imgW="2119884" imgH="323088" progId="">
                  <p:embed/>
                </p:oleObj>
              </mc:Choice>
              <mc:Fallback>
                <p:oleObj name="CS ChemDraw Drawing" r:id="rId18" imgW="2119884" imgH="323088" progId="">
                  <p:embed/>
                  <p:pic>
                    <p:nvPicPr>
                      <p:cNvPr id="11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361" y="2659956"/>
                        <a:ext cx="3167063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5220072" y="4161140"/>
          <a:ext cx="3455740" cy="63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18" name="CS ChemDraw Drawing" r:id="rId19" imgW="2269236" imgH="417576" progId="">
                  <p:embed/>
                </p:oleObj>
              </mc:Choice>
              <mc:Fallback>
                <p:oleObj name="CS ChemDraw Drawing" r:id="rId19" imgW="2269236" imgH="417576" progId="">
                  <p:embed/>
                  <p:pic>
                    <p:nvPicPr>
                      <p:cNvPr id="12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4161140"/>
                        <a:ext cx="3455740" cy="63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5220072" y="5006731"/>
          <a:ext cx="3369307" cy="510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19" name="CS ChemDraw Drawing" r:id="rId21" imgW="2093535" imgH="317986" progId="">
                  <p:embed/>
                </p:oleObj>
              </mc:Choice>
              <mc:Fallback>
                <p:oleObj name="CS ChemDraw Drawing" r:id="rId21" imgW="2093535" imgH="317986" progId="">
                  <p:embed/>
                  <p:pic>
                    <p:nvPicPr>
                      <p:cNvPr id="13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5006731"/>
                        <a:ext cx="3369307" cy="5105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18"/>
          <p:cNvSpPr txBox="1">
            <a:spLocks noChangeArrowheads="1"/>
          </p:cNvSpPr>
          <p:nvPr/>
        </p:nvSpPr>
        <p:spPr bwMode="auto">
          <a:xfrm>
            <a:off x="4860032" y="3356992"/>
            <a:ext cx="503238" cy="49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dirty="0"/>
              <a:t>9. </a:t>
            </a:r>
          </a:p>
        </p:txBody>
      </p:sp>
      <p:sp>
        <p:nvSpPr>
          <p:cNvPr id="61" name="TextBox 18"/>
          <p:cNvSpPr txBox="1">
            <a:spLocks noChangeArrowheads="1"/>
          </p:cNvSpPr>
          <p:nvPr/>
        </p:nvSpPr>
        <p:spPr bwMode="auto">
          <a:xfrm>
            <a:off x="4788024" y="4149080"/>
            <a:ext cx="6148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dirty="0"/>
              <a:t>10. </a:t>
            </a:r>
          </a:p>
        </p:txBody>
      </p:sp>
      <p:sp>
        <p:nvSpPr>
          <p:cNvPr id="62" name="TextBox 18"/>
          <p:cNvSpPr txBox="1">
            <a:spLocks noChangeArrowheads="1"/>
          </p:cNvSpPr>
          <p:nvPr/>
        </p:nvSpPr>
        <p:spPr bwMode="auto">
          <a:xfrm>
            <a:off x="4788024" y="5020236"/>
            <a:ext cx="64807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dirty="0"/>
              <a:t>11.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59832" y="5157192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(</a:t>
            </a:r>
            <a:r>
              <a:rPr lang="ru-RU" dirty="0" err="1"/>
              <a:t>водн</a:t>
            </a:r>
            <a:r>
              <a:rPr lang="ru-RU" dirty="0"/>
              <a:t>.)</a:t>
            </a:r>
            <a:r>
              <a:rPr lang="en-US" dirty="0"/>
              <a:t>c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3059832" y="600351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(</a:t>
            </a:r>
            <a:r>
              <a:rPr lang="ru-RU" dirty="0" err="1"/>
              <a:t>водн</a:t>
            </a:r>
            <a:r>
              <a:rPr lang="ru-RU" dirty="0"/>
              <a:t>.)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236296" y="29156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(спирт)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308304" y="357591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(спирт)</a:t>
            </a:r>
          </a:p>
        </p:txBody>
      </p:sp>
    </p:spTree>
    <p:extLst>
      <p:ext uri="{BB962C8B-B14F-4D97-AF65-F5344CB8AC3E}">
        <p14:creationId xmlns:p14="http://schemas.microsoft.com/office/powerpoint/2010/main" val="420334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0" grpId="0" animBg="1"/>
      <p:bldP spid="68" grpId="0" animBg="1"/>
      <p:bldP spid="6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2FCF772-EA33-4BCD-A7D1-82E7557CF1B6}"/>
              </a:ext>
            </a:extLst>
          </p:cNvPr>
          <p:cNvSpPr/>
          <p:nvPr/>
        </p:nvSpPr>
        <p:spPr>
          <a:xfrm>
            <a:off x="1439466" y="1567277"/>
            <a:ext cx="6343650" cy="3959225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dirty="0"/>
          </a:p>
        </p:txBody>
      </p:sp>
      <p:graphicFrame>
        <p:nvGraphicFramePr>
          <p:cNvPr id="21509" name="Object 20">
            <a:extLst>
              <a:ext uri="{FF2B5EF4-FFF2-40B4-BE49-F238E27FC236}">
                <a16:creationId xmlns:a16="http://schemas.microsoft.com/office/drawing/2014/main" id="{6DF63EE7-D8BC-4CA6-AA74-43581113D2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56160" y="1773239"/>
          <a:ext cx="592812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56" name="CS ChemDraw Drawing" r:id="rId3" imgW="3851148" imgH="352044" progId="ChemDraw.Document.6.0">
                  <p:embed/>
                </p:oleObj>
              </mc:Choice>
              <mc:Fallback>
                <p:oleObj name="CS ChemDraw Drawing" r:id="rId3" imgW="3851148" imgH="35204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6160" y="1773239"/>
                        <a:ext cx="5928122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BB66C67-B259-4BB2-B279-46F5A2BEF54E}"/>
              </a:ext>
            </a:extLst>
          </p:cNvPr>
          <p:cNvCxnSpPr/>
          <p:nvPr/>
        </p:nvCxnSpPr>
        <p:spPr>
          <a:xfrm>
            <a:off x="3059906" y="3789363"/>
            <a:ext cx="0" cy="1223962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F8EB676-1C08-4121-860A-1F2AE2936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057" y="3644900"/>
            <a:ext cx="252288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F4EA9D-8AEB-4054-B774-DCE95C7C0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057" y="4437063"/>
            <a:ext cx="252288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684E54-DAA5-4355-BA4B-0F4CF575B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467" y="1989655"/>
            <a:ext cx="207460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A2E9F0-A4C4-4BD2-B6AA-1FCCAB3CB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635" y="2824162"/>
            <a:ext cx="225542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467F51-2D99-42C8-91F4-D1691E6D7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075" y="2852738"/>
            <a:ext cx="252288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6ED270-D2F0-4A99-A15B-856EBF1ED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3382" y="1989655"/>
            <a:ext cx="159957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C31ED6-83F8-449A-80FC-B0168374E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7344" y="1987551"/>
            <a:ext cx="440977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 dirty="0">
                <a:solidFill>
                  <a:srgbClr val="C00000"/>
                </a:solidFill>
              </a:rPr>
              <a:t>12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05F449-6E47-4894-AA22-E766095DA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898" y="2852738"/>
            <a:ext cx="252288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41" name="Полилиния 40">
            <a:extLst>
              <a:ext uri="{FF2B5EF4-FFF2-40B4-BE49-F238E27FC236}">
                <a16:creationId xmlns:a16="http://schemas.microsoft.com/office/drawing/2014/main" id="{7C643D80-C152-41AC-AB8E-081F1F3ED10A}"/>
              </a:ext>
            </a:extLst>
          </p:cNvPr>
          <p:cNvSpPr/>
          <p:nvPr/>
        </p:nvSpPr>
        <p:spPr>
          <a:xfrm rot="18549995">
            <a:off x="2599135" y="2177256"/>
            <a:ext cx="533400" cy="242888"/>
          </a:xfrm>
          <a:custGeom>
            <a:avLst/>
            <a:gdLst>
              <a:gd name="connsiteX0" fmla="*/ 0 w 1272746"/>
              <a:gd name="connsiteY0" fmla="*/ 873210 h 928815"/>
              <a:gd name="connsiteX1" fmla="*/ 358346 w 1272746"/>
              <a:gd name="connsiteY1" fmla="*/ 897923 h 928815"/>
              <a:gd name="connsiteX2" fmla="*/ 308919 w 1272746"/>
              <a:gd name="connsiteY2" fmla="*/ 687858 h 928815"/>
              <a:gd name="connsiteX3" fmla="*/ 556054 w 1272746"/>
              <a:gd name="connsiteY3" fmla="*/ 687858 h 928815"/>
              <a:gd name="connsiteX4" fmla="*/ 543697 w 1272746"/>
              <a:gd name="connsiteY4" fmla="*/ 477794 h 928815"/>
              <a:gd name="connsiteX5" fmla="*/ 753762 w 1272746"/>
              <a:gd name="connsiteY5" fmla="*/ 502507 h 928815"/>
              <a:gd name="connsiteX6" fmla="*/ 753762 w 1272746"/>
              <a:gd name="connsiteY6" fmla="*/ 304799 h 928815"/>
              <a:gd name="connsiteX7" fmla="*/ 951470 w 1272746"/>
              <a:gd name="connsiteY7" fmla="*/ 341869 h 928815"/>
              <a:gd name="connsiteX8" fmla="*/ 926756 w 1272746"/>
              <a:gd name="connsiteY8" fmla="*/ 156518 h 928815"/>
              <a:gd name="connsiteX9" fmla="*/ 1099751 w 1272746"/>
              <a:gd name="connsiteY9" fmla="*/ 193588 h 928815"/>
              <a:gd name="connsiteX10" fmla="*/ 1075038 w 1272746"/>
              <a:gd name="connsiteY10" fmla="*/ 20594 h 928815"/>
              <a:gd name="connsiteX11" fmla="*/ 1272746 w 1272746"/>
              <a:gd name="connsiteY11" fmla="*/ 70021 h 92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2746" h="928815">
                <a:moveTo>
                  <a:pt x="0" y="873210"/>
                </a:moveTo>
                <a:cubicBezTo>
                  <a:pt x="153430" y="901012"/>
                  <a:pt x="306860" y="928815"/>
                  <a:pt x="358346" y="897923"/>
                </a:cubicBezTo>
                <a:cubicBezTo>
                  <a:pt x="409833" y="867031"/>
                  <a:pt x="275968" y="722869"/>
                  <a:pt x="308919" y="687858"/>
                </a:cubicBezTo>
                <a:cubicBezTo>
                  <a:pt x="341870" y="652847"/>
                  <a:pt x="516924" y="722869"/>
                  <a:pt x="556054" y="687858"/>
                </a:cubicBezTo>
                <a:cubicBezTo>
                  <a:pt x="595184" y="652847"/>
                  <a:pt x="510746" y="508686"/>
                  <a:pt x="543697" y="477794"/>
                </a:cubicBezTo>
                <a:cubicBezTo>
                  <a:pt x="576648" y="446902"/>
                  <a:pt x="718751" y="531339"/>
                  <a:pt x="753762" y="502507"/>
                </a:cubicBezTo>
                <a:cubicBezTo>
                  <a:pt x="788773" y="473675"/>
                  <a:pt x="720811" y="331572"/>
                  <a:pt x="753762" y="304799"/>
                </a:cubicBezTo>
                <a:cubicBezTo>
                  <a:pt x="786713" y="278026"/>
                  <a:pt x="922638" y="366582"/>
                  <a:pt x="951470" y="341869"/>
                </a:cubicBezTo>
                <a:cubicBezTo>
                  <a:pt x="980302" y="317156"/>
                  <a:pt x="902043" y="181231"/>
                  <a:pt x="926756" y="156518"/>
                </a:cubicBezTo>
                <a:cubicBezTo>
                  <a:pt x="951469" y="131805"/>
                  <a:pt x="1075037" y="216242"/>
                  <a:pt x="1099751" y="193588"/>
                </a:cubicBezTo>
                <a:cubicBezTo>
                  <a:pt x="1124465" y="170934"/>
                  <a:pt x="1046206" y="41188"/>
                  <a:pt x="1075038" y="20594"/>
                </a:cubicBezTo>
                <a:cubicBezTo>
                  <a:pt x="1103870" y="0"/>
                  <a:pt x="1188308" y="35010"/>
                  <a:pt x="1272746" y="70021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dirty="0"/>
          </a:p>
        </p:txBody>
      </p:sp>
      <p:graphicFrame>
        <p:nvGraphicFramePr>
          <p:cNvPr id="21521" name="Object 26">
            <a:extLst>
              <a:ext uri="{FF2B5EF4-FFF2-40B4-BE49-F238E27FC236}">
                <a16:creationId xmlns:a16="http://schemas.microsoft.com/office/drawing/2014/main" id="{0883F05E-85E9-4DDE-963B-6DF1A76B04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68254" y="3789363"/>
          <a:ext cx="2334815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57" name="CS ChemDraw Drawing" r:id="rId5" imgW="1589930" imgH="625322" progId="ChemDraw.Document.6.0">
                  <p:embed/>
                </p:oleObj>
              </mc:Choice>
              <mc:Fallback>
                <p:oleObj name="CS ChemDraw Drawing" r:id="rId5" imgW="1589930" imgH="62532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254" y="3789363"/>
                        <a:ext cx="2334815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2" name="Object 27">
            <a:extLst>
              <a:ext uri="{FF2B5EF4-FFF2-40B4-BE49-F238E27FC236}">
                <a16:creationId xmlns:a16="http://schemas.microsoft.com/office/drawing/2014/main" id="{68A2FAC7-F435-4E0B-AD38-AE79AC2700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982002"/>
              </p:ext>
            </p:extLst>
          </p:nvPr>
        </p:nvGraphicFramePr>
        <p:xfrm>
          <a:off x="2645347" y="2648657"/>
          <a:ext cx="4842492" cy="637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58" name="CS ChemDraw Drawing" r:id="rId7" imgW="3273552" imgH="330708" progId="ChemDraw.Document.6.0">
                  <p:embed/>
                </p:oleObj>
              </mc:Choice>
              <mc:Fallback>
                <p:oleObj name="CS ChemDraw Drawing" r:id="rId7" imgW="3273552" imgH="33070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5347" y="2648657"/>
                        <a:ext cx="4842492" cy="6374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0">
            <a:extLst>
              <a:ext uri="{FF2B5EF4-FFF2-40B4-BE49-F238E27FC236}">
                <a16:creationId xmlns:a16="http://schemas.microsoft.com/office/drawing/2014/main" id="{DC4F945D-9A2E-4300-9273-84D5F02D8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4690" y="6226641"/>
            <a:ext cx="786161" cy="4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405" tIns="19202" rIns="38405" bIns="19202"/>
          <a:lstStyle/>
          <a:p>
            <a:pPr algn="ctr"/>
            <a:fld id="{2C39FA9A-437F-4253-8363-B00CD47D314A}" type="slidenum">
              <a:rPr lang="ru-RU" sz="2300">
                <a:solidFill>
                  <a:srgbClr val="000066"/>
                </a:solidFill>
              </a:rPr>
              <a:pPr algn="ctr"/>
              <a:t>50</a:t>
            </a:fld>
            <a:endParaRPr lang="ru-RU" sz="2300" dirty="0">
              <a:solidFill>
                <a:srgbClr val="000066"/>
              </a:solidFill>
            </a:endParaRPr>
          </a:p>
        </p:txBody>
      </p:sp>
      <p:sp>
        <p:nvSpPr>
          <p:cNvPr id="28" name="Загнутый угол 19">
            <a:extLst>
              <a:ext uri="{FF2B5EF4-FFF2-40B4-BE49-F238E27FC236}">
                <a16:creationId xmlns:a16="http://schemas.microsoft.com/office/drawing/2014/main" id="{63B23F6F-2D39-4260-8FC4-4FA08E7A1C43}"/>
              </a:ext>
            </a:extLst>
          </p:cNvPr>
          <p:cNvSpPr/>
          <p:nvPr/>
        </p:nvSpPr>
        <p:spPr>
          <a:xfrm>
            <a:off x="580815" y="477715"/>
            <a:ext cx="5011016" cy="897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8405" tIns="19202" rIns="38405" bIns="19202" anchor="ctr"/>
          <a:lstStyle/>
          <a:p>
            <a:pPr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Жесткое окисление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алкенов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2590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2FCF772-EA33-4BCD-A7D1-82E7557CF1B6}"/>
              </a:ext>
            </a:extLst>
          </p:cNvPr>
          <p:cNvSpPr/>
          <p:nvPr/>
        </p:nvSpPr>
        <p:spPr>
          <a:xfrm>
            <a:off x="1439466" y="1557339"/>
            <a:ext cx="6343650" cy="3959225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dirty="0"/>
          </a:p>
        </p:txBody>
      </p:sp>
      <p:graphicFrame>
        <p:nvGraphicFramePr>
          <p:cNvPr id="21509" name="Object 20">
            <a:extLst>
              <a:ext uri="{FF2B5EF4-FFF2-40B4-BE49-F238E27FC236}">
                <a16:creationId xmlns:a16="http://schemas.microsoft.com/office/drawing/2014/main" id="{6DF63EE7-D8BC-4CA6-AA74-43581113D2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56160" y="1773239"/>
          <a:ext cx="592812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77" name="CS ChemDraw Drawing" r:id="rId3" imgW="3851148" imgH="352044" progId="ChemDraw.Document.6.0">
                  <p:embed/>
                </p:oleObj>
              </mc:Choice>
              <mc:Fallback>
                <p:oleObj name="CS ChemDraw Drawing" r:id="rId3" imgW="3851148" imgH="35204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6160" y="1773239"/>
                        <a:ext cx="5928122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BB66C67-B259-4BB2-B279-46F5A2BEF54E}"/>
              </a:ext>
            </a:extLst>
          </p:cNvPr>
          <p:cNvCxnSpPr/>
          <p:nvPr/>
        </p:nvCxnSpPr>
        <p:spPr>
          <a:xfrm>
            <a:off x="3059906" y="3789363"/>
            <a:ext cx="0" cy="1223962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F8EB676-1C08-4121-860A-1F2AE2936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057" y="3644900"/>
            <a:ext cx="252288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F4EA9D-8AEB-4054-B774-DCE95C7C0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057" y="4437063"/>
            <a:ext cx="252288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684E54-DAA5-4355-BA4B-0F4CF575B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467" y="1987551"/>
            <a:ext cx="216693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A2E9F0-A4C4-4BD2-B6AA-1FCCAB3CB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635" y="2844800"/>
            <a:ext cx="427015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700" dirty="0">
                <a:solidFill>
                  <a:srgbClr val="C00000"/>
                </a:solidFill>
              </a:rPr>
              <a:t>10</a:t>
            </a:r>
            <a:endParaRPr lang="ru-RU" altLang="ru-RU" sz="2700" dirty="0">
              <a:solidFill>
                <a:srgbClr val="C0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467F51-2D99-42C8-91F4-D1691E6D7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075" y="2852738"/>
            <a:ext cx="252288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6ED270-D2F0-4A99-A15B-856EBF1ED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3382" y="1987551"/>
            <a:ext cx="216694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C31ED6-83F8-449A-80FC-B0168374E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765" y="1987552"/>
            <a:ext cx="381835" cy="86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 dirty="0">
                <a:solidFill>
                  <a:srgbClr val="C00000"/>
                </a:solidFill>
              </a:rPr>
              <a:t>12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05F449-6E47-4894-AA22-E766095DA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898" y="2852738"/>
            <a:ext cx="252288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3AE599-1CEE-4EA7-A7D7-D9B68056B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794" y="2852738"/>
            <a:ext cx="427015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>
                <a:solidFill>
                  <a:srgbClr val="C00000"/>
                </a:solidFill>
              </a:rPr>
              <a:t>12</a:t>
            </a:r>
          </a:p>
        </p:txBody>
      </p:sp>
      <p:sp>
        <p:nvSpPr>
          <p:cNvPr id="41" name="Полилиния 40">
            <a:extLst>
              <a:ext uri="{FF2B5EF4-FFF2-40B4-BE49-F238E27FC236}">
                <a16:creationId xmlns:a16="http://schemas.microsoft.com/office/drawing/2014/main" id="{7C643D80-C152-41AC-AB8E-081F1F3ED10A}"/>
              </a:ext>
            </a:extLst>
          </p:cNvPr>
          <p:cNvSpPr/>
          <p:nvPr/>
        </p:nvSpPr>
        <p:spPr>
          <a:xfrm rot="18549995">
            <a:off x="2599135" y="2177256"/>
            <a:ext cx="533400" cy="242888"/>
          </a:xfrm>
          <a:custGeom>
            <a:avLst/>
            <a:gdLst>
              <a:gd name="connsiteX0" fmla="*/ 0 w 1272746"/>
              <a:gd name="connsiteY0" fmla="*/ 873210 h 928815"/>
              <a:gd name="connsiteX1" fmla="*/ 358346 w 1272746"/>
              <a:gd name="connsiteY1" fmla="*/ 897923 h 928815"/>
              <a:gd name="connsiteX2" fmla="*/ 308919 w 1272746"/>
              <a:gd name="connsiteY2" fmla="*/ 687858 h 928815"/>
              <a:gd name="connsiteX3" fmla="*/ 556054 w 1272746"/>
              <a:gd name="connsiteY3" fmla="*/ 687858 h 928815"/>
              <a:gd name="connsiteX4" fmla="*/ 543697 w 1272746"/>
              <a:gd name="connsiteY4" fmla="*/ 477794 h 928815"/>
              <a:gd name="connsiteX5" fmla="*/ 753762 w 1272746"/>
              <a:gd name="connsiteY5" fmla="*/ 502507 h 928815"/>
              <a:gd name="connsiteX6" fmla="*/ 753762 w 1272746"/>
              <a:gd name="connsiteY6" fmla="*/ 304799 h 928815"/>
              <a:gd name="connsiteX7" fmla="*/ 951470 w 1272746"/>
              <a:gd name="connsiteY7" fmla="*/ 341869 h 928815"/>
              <a:gd name="connsiteX8" fmla="*/ 926756 w 1272746"/>
              <a:gd name="connsiteY8" fmla="*/ 156518 h 928815"/>
              <a:gd name="connsiteX9" fmla="*/ 1099751 w 1272746"/>
              <a:gd name="connsiteY9" fmla="*/ 193588 h 928815"/>
              <a:gd name="connsiteX10" fmla="*/ 1075038 w 1272746"/>
              <a:gd name="connsiteY10" fmla="*/ 20594 h 928815"/>
              <a:gd name="connsiteX11" fmla="*/ 1272746 w 1272746"/>
              <a:gd name="connsiteY11" fmla="*/ 70021 h 92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2746" h="928815">
                <a:moveTo>
                  <a:pt x="0" y="873210"/>
                </a:moveTo>
                <a:cubicBezTo>
                  <a:pt x="153430" y="901012"/>
                  <a:pt x="306860" y="928815"/>
                  <a:pt x="358346" y="897923"/>
                </a:cubicBezTo>
                <a:cubicBezTo>
                  <a:pt x="409833" y="867031"/>
                  <a:pt x="275968" y="722869"/>
                  <a:pt x="308919" y="687858"/>
                </a:cubicBezTo>
                <a:cubicBezTo>
                  <a:pt x="341870" y="652847"/>
                  <a:pt x="516924" y="722869"/>
                  <a:pt x="556054" y="687858"/>
                </a:cubicBezTo>
                <a:cubicBezTo>
                  <a:pt x="595184" y="652847"/>
                  <a:pt x="510746" y="508686"/>
                  <a:pt x="543697" y="477794"/>
                </a:cubicBezTo>
                <a:cubicBezTo>
                  <a:pt x="576648" y="446902"/>
                  <a:pt x="718751" y="531339"/>
                  <a:pt x="753762" y="502507"/>
                </a:cubicBezTo>
                <a:cubicBezTo>
                  <a:pt x="788773" y="473675"/>
                  <a:pt x="720811" y="331572"/>
                  <a:pt x="753762" y="304799"/>
                </a:cubicBezTo>
                <a:cubicBezTo>
                  <a:pt x="786713" y="278026"/>
                  <a:pt x="922638" y="366582"/>
                  <a:pt x="951470" y="341869"/>
                </a:cubicBezTo>
                <a:cubicBezTo>
                  <a:pt x="980302" y="317156"/>
                  <a:pt x="902043" y="181231"/>
                  <a:pt x="926756" y="156518"/>
                </a:cubicBezTo>
                <a:cubicBezTo>
                  <a:pt x="951469" y="131805"/>
                  <a:pt x="1075037" y="216242"/>
                  <a:pt x="1099751" y="193588"/>
                </a:cubicBezTo>
                <a:cubicBezTo>
                  <a:pt x="1124465" y="170934"/>
                  <a:pt x="1046206" y="41188"/>
                  <a:pt x="1075038" y="20594"/>
                </a:cubicBezTo>
                <a:cubicBezTo>
                  <a:pt x="1103870" y="0"/>
                  <a:pt x="1188308" y="35010"/>
                  <a:pt x="1272746" y="70021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dirty="0"/>
          </a:p>
        </p:txBody>
      </p:sp>
      <p:graphicFrame>
        <p:nvGraphicFramePr>
          <p:cNvPr id="21521" name="Object 26">
            <a:extLst>
              <a:ext uri="{FF2B5EF4-FFF2-40B4-BE49-F238E27FC236}">
                <a16:creationId xmlns:a16="http://schemas.microsoft.com/office/drawing/2014/main" id="{0883F05E-85E9-4DDE-963B-6DF1A76B04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68254" y="3789363"/>
          <a:ext cx="2334815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78" name="CS ChemDraw Drawing" r:id="rId5" imgW="1589930" imgH="625322" progId="ChemDraw.Document.6.0">
                  <p:embed/>
                </p:oleObj>
              </mc:Choice>
              <mc:Fallback>
                <p:oleObj name="CS ChemDraw Drawing" r:id="rId5" imgW="1589930" imgH="62532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254" y="3789363"/>
                        <a:ext cx="2334815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2" name="Object 27">
            <a:extLst>
              <a:ext uri="{FF2B5EF4-FFF2-40B4-BE49-F238E27FC236}">
                <a16:creationId xmlns:a16="http://schemas.microsoft.com/office/drawing/2014/main" id="{68A2FAC7-F435-4E0B-AD38-AE79AC2700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517226"/>
              </p:ext>
            </p:extLst>
          </p:nvPr>
        </p:nvGraphicFramePr>
        <p:xfrm>
          <a:off x="2789635" y="2693942"/>
          <a:ext cx="4752975" cy="663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79" name="CS ChemDraw Drawing" r:id="rId7" imgW="3273552" imgH="330708" progId="ChemDraw.Document.6.0">
                  <p:embed/>
                </p:oleObj>
              </mc:Choice>
              <mc:Fallback>
                <p:oleObj name="CS ChemDraw Drawing" r:id="rId7" imgW="3273552" imgH="33070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635" y="2693942"/>
                        <a:ext cx="4752975" cy="6636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0">
            <a:extLst>
              <a:ext uri="{FF2B5EF4-FFF2-40B4-BE49-F238E27FC236}">
                <a16:creationId xmlns:a16="http://schemas.microsoft.com/office/drawing/2014/main" id="{E92971B0-1851-49ED-8AE8-5D104E36A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4690" y="6226641"/>
            <a:ext cx="786161" cy="4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405" tIns="19202" rIns="38405" bIns="19202"/>
          <a:lstStyle/>
          <a:p>
            <a:pPr algn="ctr"/>
            <a:fld id="{2C39FA9A-437F-4253-8363-B00CD47D314A}" type="slidenum">
              <a:rPr lang="ru-RU" sz="2300">
                <a:solidFill>
                  <a:srgbClr val="000066"/>
                </a:solidFill>
              </a:rPr>
              <a:pPr algn="ctr"/>
              <a:t>51</a:t>
            </a:fld>
            <a:endParaRPr lang="ru-RU" sz="2300" dirty="0">
              <a:solidFill>
                <a:srgbClr val="000066"/>
              </a:solidFill>
            </a:endParaRPr>
          </a:p>
        </p:txBody>
      </p:sp>
      <p:sp>
        <p:nvSpPr>
          <p:cNvPr id="29" name="Загнутый угол 19">
            <a:extLst>
              <a:ext uri="{FF2B5EF4-FFF2-40B4-BE49-F238E27FC236}">
                <a16:creationId xmlns:a16="http://schemas.microsoft.com/office/drawing/2014/main" id="{10C2F5A8-2C51-4D45-8520-7563A2892465}"/>
              </a:ext>
            </a:extLst>
          </p:cNvPr>
          <p:cNvSpPr/>
          <p:nvPr/>
        </p:nvSpPr>
        <p:spPr>
          <a:xfrm>
            <a:off x="545522" y="415637"/>
            <a:ext cx="4831773" cy="880211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8405" tIns="19202" rIns="38405" bIns="19202" anchor="ctr"/>
          <a:lstStyle/>
          <a:p>
            <a:pPr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Жесткое окисление этилена</a:t>
            </a:r>
          </a:p>
        </p:txBody>
      </p:sp>
    </p:spTree>
    <p:extLst>
      <p:ext uri="{BB962C8B-B14F-4D97-AF65-F5344CB8AC3E}">
        <p14:creationId xmlns:p14="http://schemas.microsoft.com/office/powerpoint/2010/main" val="8033742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11AD86-BEF6-4BE2-B398-11A3FF07CB18}" type="slidenum">
              <a:rPr lang="en-US" altLang="ru-RU" smtClean="0"/>
              <a:pPr>
                <a:defRPr/>
              </a:pPr>
              <a:t>52</a:t>
            </a:fld>
            <a:endParaRPr lang="en-US" altLang="ru-RU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EF4D8F3-1548-4335-9B3A-6DDD8D41D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868" y="1131650"/>
            <a:ext cx="77625" cy="3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8405" tIns="19202" rIns="38405" bIns="1920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0B0F3C05-0F03-4C21-AEBA-505C3806B2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653892"/>
              </p:ext>
            </p:extLst>
          </p:nvPr>
        </p:nvGraphicFramePr>
        <p:xfrm>
          <a:off x="535527" y="2529205"/>
          <a:ext cx="8072946" cy="1427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84" r:id="rId4" imgW="6148920" imgH="853338" progId="ChemDraw.Document.6.0">
                  <p:embed/>
                </p:oleObj>
              </mc:Choice>
              <mc:Fallback>
                <p:oleObj r:id="rId4" imgW="6148920" imgH="85333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527" y="2529205"/>
                        <a:ext cx="8072946" cy="14273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>
            <a:extLst>
              <a:ext uri="{FF2B5EF4-FFF2-40B4-BE49-F238E27FC236}">
                <a16:creationId xmlns:a16="http://schemas.microsoft.com/office/drawing/2014/main" id="{897A4C9D-54E5-456A-8C54-2308F40F9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1551" y="4079575"/>
            <a:ext cx="77625" cy="3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8405" tIns="19202" rIns="38405" bIns="1920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Picture 10" descr="http://persons-info.com/userfiles/image/persons/0-10000/7000-8000/7533/GARRIES_Karl_Ditrikh1.gif">
            <a:extLst>
              <a:ext uri="{FF2B5EF4-FFF2-40B4-BE49-F238E27FC236}">
                <a16:creationId xmlns:a16="http://schemas.microsoft.com/office/drawing/2014/main" id="{D20ED18C-063A-415B-B092-1C3BF397E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3552" y="356240"/>
            <a:ext cx="1123717" cy="1578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DBB1500D-B6B0-4C2D-BF4F-1AB9375A9A1C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265174" y="690075"/>
            <a:ext cx="2234381" cy="10544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38405" tIns="19202" rIns="38405" bIns="19202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err="1">
                <a:latin typeface="+mn-lt"/>
                <a:cs typeface="+mn-cs"/>
              </a:rPr>
              <a:t>Гарриес</a:t>
            </a:r>
            <a:r>
              <a:rPr lang="ru-RU" sz="1500" b="1" dirty="0"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+mn-lt"/>
                <a:cs typeface="+mn-cs"/>
              </a:rPr>
              <a:t>Карл Дитрих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cs typeface="+mn-cs"/>
              </a:rPr>
              <a:t> (1866–1923)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cs typeface="+mn-cs"/>
              </a:rPr>
              <a:t>немецкий химик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" dirty="0">
              <a:cs typeface="+mn-cs"/>
            </a:endParaRPr>
          </a:p>
        </p:txBody>
      </p:sp>
      <p:pic>
        <p:nvPicPr>
          <p:cNvPr id="168027" name="Picture 91" descr="https://lh3.googleusercontent.com/SeVlRYvHKG_iW1zXJ-wcp6Iy8E5r_i7biiuIYJ_pE3OIjy57j-CIDzKu_uvS-o-9i9fqYg=s151">
            <a:extLst>
              <a:ext uri="{FF2B5EF4-FFF2-40B4-BE49-F238E27FC236}">
                <a16:creationId xmlns:a16="http://schemas.microsoft.com/office/drawing/2014/main" id="{3F9275F5-5A1A-4AB1-B3A9-3AF97251D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9" y="4550957"/>
            <a:ext cx="3687852" cy="188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AE0A5F2-B16C-4940-A2A0-30DC92E53349}"/>
              </a:ext>
            </a:extLst>
          </p:cNvPr>
          <p:cNvSpPr/>
          <p:nvPr/>
        </p:nvSpPr>
        <p:spPr>
          <a:xfrm rot="10800000" flipV="1">
            <a:off x="4336025" y="1832822"/>
            <a:ext cx="3918665" cy="500444"/>
          </a:xfrm>
          <a:prstGeom prst="rect">
            <a:avLst/>
          </a:prstGeom>
        </p:spPr>
        <p:txBody>
          <a:bodyPr wrap="square" lIns="38405" tIns="19202" rIns="38405" bIns="19202">
            <a:spAutoFit/>
          </a:bodyPr>
          <a:lstStyle/>
          <a:p>
            <a:r>
              <a:rPr lang="ru-RU" altLang="ru-RU" sz="1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altLang="ru-RU" sz="1500" dirty="0">
                <a:solidFill>
                  <a:srgbClr val="002060"/>
                </a:solidFill>
              </a:rPr>
              <a:t>Разработал (1902) метод озонирования каучука</a:t>
            </a:r>
            <a:r>
              <a:rPr lang="ru-RU" altLang="ru-RU" sz="15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5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791B758F-E3DB-44CB-93F5-1F2EFCFEB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4690" y="6226641"/>
            <a:ext cx="786161" cy="4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405" tIns="19202" rIns="38405" bIns="19202"/>
          <a:lstStyle/>
          <a:p>
            <a:pPr algn="ctr"/>
            <a:fld id="{2C39FA9A-437F-4253-8363-B00CD47D314A}" type="slidenum">
              <a:rPr lang="ru-RU" sz="2300">
                <a:solidFill>
                  <a:srgbClr val="000066"/>
                </a:solidFill>
              </a:rPr>
              <a:pPr algn="ctr"/>
              <a:t>52</a:t>
            </a:fld>
            <a:endParaRPr lang="ru-RU" sz="2300" dirty="0">
              <a:solidFill>
                <a:srgbClr val="000066"/>
              </a:solidFill>
            </a:endParaRPr>
          </a:p>
        </p:txBody>
      </p:sp>
      <p:sp>
        <p:nvSpPr>
          <p:cNvPr id="15" name="Загнутый угол 19">
            <a:extLst>
              <a:ext uri="{FF2B5EF4-FFF2-40B4-BE49-F238E27FC236}">
                <a16:creationId xmlns:a16="http://schemas.microsoft.com/office/drawing/2014/main" id="{2E77E929-35C6-4DA7-9236-9C3D629268A2}"/>
              </a:ext>
            </a:extLst>
          </p:cNvPr>
          <p:cNvSpPr/>
          <p:nvPr/>
        </p:nvSpPr>
        <p:spPr>
          <a:xfrm>
            <a:off x="249655" y="1656866"/>
            <a:ext cx="3624628" cy="852354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8405" tIns="19202" rIns="38405" bIns="19202" anchor="ctr"/>
          <a:lstStyle/>
          <a:p>
            <a:pPr>
              <a:defRPr/>
            </a:pPr>
            <a:r>
              <a:rPr lang="ru-RU" alt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Реакция </a:t>
            </a:r>
            <a:r>
              <a:rPr lang="ru-RU" alt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Гарриеса</a:t>
            </a:r>
            <a:br>
              <a:rPr lang="ru-RU" alt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восстановитель - цинк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4">
            <a:extLst>
              <a:ext uri="{FF2B5EF4-FFF2-40B4-BE49-F238E27FC236}">
                <a16:creationId xmlns:a16="http://schemas.microsoft.com/office/drawing/2014/main" id="{A1365660-376C-452E-AD71-9341806FA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87788"/>
            <a:ext cx="5328592" cy="829507"/>
          </a:xfrm>
        </p:spPr>
        <p:txBody>
          <a:bodyPr>
            <a:normAutofit fontScale="90000"/>
          </a:bodyPr>
          <a:lstStyle/>
          <a:p>
            <a:pPr algn="ctr"/>
            <a:br>
              <a:rPr lang="ru-RU" altLang="ru-RU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31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Реакция озонирования </a:t>
            </a:r>
            <a:br>
              <a:rPr lang="ru-RU" altLang="ru-RU" sz="31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31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алкенов</a:t>
            </a:r>
            <a:r>
              <a:rPr lang="ru-RU" altLang="ru-RU" sz="31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диенов</a:t>
            </a:r>
            <a:br>
              <a:rPr lang="ru-RU" altLang="ru-RU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altLang="ru-RU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реакция </a:t>
            </a:r>
            <a:r>
              <a:rPr lang="ru-RU" altLang="ru-RU" sz="2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Гарриеса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311124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53654"/>
            <a:ext cx="3765407" cy="927805"/>
          </a:xfrm>
          <a:solidFill>
            <a:schemeClr val="accent3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altLang="ru-RU" sz="16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Реакция </a:t>
            </a:r>
            <a:r>
              <a:rPr lang="ru-RU" altLang="ru-RU" sz="16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Гарриеса</a:t>
            </a:r>
            <a:br>
              <a:rPr lang="ru-RU" altLang="ru-RU" sz="16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озонолиз</a:t>
            </a:r>
            <a:r>
              <a:rPr lang="ru-RU" alt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изомерных </a:t>
            </a:r>
            <a:r>
              <a:rPr lang="ru-RU" alt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гептенов</a:t>
            </a:r>
            <a:endParaRPr lang="en-US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11AD86-BEF6-4BE2-B398-11A3FF07CB18}" type="slidenum">
              <a:rPr lang="en-US" altLang="ru-RU" smtClean="0"/>
              <a:pPr>
                <a:defRPr/>
              </a:pPr>
              <a:t>53</a:t>
            </a:fld>
            <a:endParaRPr lang="en-US" altLang="ru-RU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EF4D8F3-1548-4335-9B3A-6DDD8D41D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868" y="1131650"/>
            <a:ext cx="77625" cy="3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8405" tIns="19202" rIns="38405" bIns="1920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97A4C9D-54E5-456A-8C54-2308F40F9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1551" y="4079575"/>
            <a:ext cx="77625" cy="3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8405" tIns="19202" rIns="38405" bIns="1920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1666" name="Picture 2" descr="https://himija-online.ru/wp-content/uploads/2019/01/%D0%BE%D0%B7%D0%BE%D0%BD%D0%BE%D0%BB%D0%B8%D0%B7-%D0%B3%D0%B5%D0%BF%D1%82%D0%B5%D0%BD%D0%BE%D0%B2.jpg">
            <a:hlinkClick r:id="rId3"/>
            <a:extLst>
              <a:ext uri="{FF2B5EF4-FFF2-40B4-BE49-F238E27FC236}">
                <a16:creationId xmlns:a16="http://schemas.microsoft.com/office/drawing/2014/main" id="{ABF676EF-9388-4B81-92FF-FF5600377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62" y="1729410"/>
            <a:ext cx="4788649" cy="362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34FF5A6-BB63-4F92-9663-3891ECD8B8D2}"/>
              </a:ext>
            </a:extLst>
          </p:cNvPr>
          <p:cNvCxnSpPr/>
          <p:nvPr/>
        </p:nvCxnSpPr>
        <p:spPr bwMode="auto">
          <a:xfrm>
            <a:off x="1538868" y="1939118"/>
            <a:ext cx="342900" cy="457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2" descr="https://himija-online.ru/wp-content/uploads/2019/01/%D0%BE%D0%B7%D0%BE%D0%BD%D0%BE%D0%BB%D0%B8%D0%B7-%D0%B3%D0%B5%D0%BF%D1%82%D0%B5%D0%BD%D0%BE%D0%B2.jpg">
            <a:hlinkClick r:id="rId3"/>
            <a:extLst>
              <a:ext uri="{FF2B5EF4-FFF2-40B4-BE49-F238E27FC236}">
                <a16:creationId xmlns:a16="http://schemas.microsoft.com/office/drawing/2014/main" id="{5DB8F1F7-0ED3-42CB-ADF0-278C14F5A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5" y="1481459"/>
            <a:ext cx="5273376" cy="399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олилиния 10">
            <a:extLst>
              <a:ext uri="{FF2B5EF4-FFF2-40B4-BE49-F238E27FC236}">
                <a16:creationId xmlns:a16="http://schemas.microsoft.com/office/drawing/2014/main" id="{9039E011-0291-4E8A-A364-93059114F1A1}"/>
              </a:ext>
            </a:extLst>
          </p:cNvPr>
          <p:cNvSpPr/>
          <p:nvPr/>
        </p:nvSpPr>
        <p:spPr>
          <a:xfrm rot="15923364">
            <a:off x="1305896" y="1886287"/>
            <a:ext cx="533400" cy="244078"/>
          </a:xfrm>
          <a:custGeom>
            <a:avLst/>
            <a:gdLst>
              <a:gd name="connsiteX0" fmla="*/ 0 w 1272746"/>
              <a:gd name="connsiteY0" fmla="*/ 873210 h 928815"/>
              <a:gd name="connsiteX1" fmla="*/ 358346 w 1272746"/>
              <a:gd name="connsiteY1" fmla="*/ 897923 h 928815"/>
              <a:gd name="connsiteX2" fmla="*/ 308919 w 1272746"/>
              <a:gd name="connsiteY2" fmla="*/ 687858 h 928815"/>
              <a:gd name="connsiteX3" fmla="*/ 556054 w 1272746"/>
              <a:gd name="connsiteY3" fmla="*/ 687858 h 928815"/>
              <a:gd name="connsiteX4" fmla="*/ 543697 w 1272746"/>
              <a:gd name="connsiteY4" fmla="*/ 477794 h 928815"/>
              <a:gd name="connsiteX5" fmla="*/ 753762 w 1272746"/>
              <a:gd name="connsiteY5" fmla="*/ 502507 h 928815"/>
              <a:gd name="connsiteX6" fmla="*/ 753762 w 1272746"/>
              <a:gd name="connsiteY6" fmla="*/ 304799 h 928815"/>
              <a:gd name="connsiteX7" fmla="*/ 951470 w 1272746"/>
              <a:gd name="connsiteY7" fmla="*/ 341869 h 928815"/>
              <a:gd name="connsiteX8" fmla="*/ 926756 w 1272746"/>
              <a:gd name="connsiteY8" fmla="*/ 156518 h 928815"/>
              <a:gd name="connsiteX9" fmla="*/ 1099751 w 1272746"/>
              <a:gd name="connsiteY9" fmla="*/ 193588 h 928815"/>
              <a:gd name="connsiteX10" fmla="*/ 1075038 w 1272746"/>
              <a:gd name="connsiteY10" fmla="*/ 20594 h 928815"/>
              <a:gd name="connsiteX11" fmla="*/ 1272746 w 1272746"/>
              <a:gd name="connsiteY11" fmla="*/ 70021 h 92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2746" h="928815">
                <a:moveTo>
                  <a:pt x="0" y="873210"/>
                </a:moveTo>
                <a:cubicBezTo>
                  <a:pt x="153430" y="901012"/>
                  <a:pt x="306860" y="928815"/>
                  <a:pt x="358346" y="897923"/>
                </a:cubicBezTo>
                <a:cubicBezTo>
                  <a:pt x="409833" y="867031"/>
                  <a:pt x="275968" y="722869"/>
                  <a:pt x="308919" y="687858"/>
                </a:cubicBezTo>
                <a:cubicBezTo>
                  <a:pt x="341870" y="652847"/>
                  <a:pt x="516924" y="722869"/>
                  <a:pt x="556054" y="687858"/>
                </a:cubicBezTo>
                <a:cubicBezTo>
                  <a:pt x="595184" y="652847"/>
                  <a:pt x="510746" y="508686"/>
                  <a:pt x="543697" y="477794"/>
                </a:cubicBezTo>
                <a:cubicBezTo>
                  <a:pt x="576648" y="446902"/>
                  <a:pt x="718751" y="531339"/>
                  <a:pt x="753762" y="502507"/>
                </a:cubicBezTo>
                <a:cubicBezTo>
                  <a:pt x="788773" y="473675"/>
                  <a:pt x="720811" y="331572"/>
                  <a:pt x="753762" y="304799"/>
                </a:cubicBezTo>
                <a:cubicBezTo>
                  <a:pt x="786713" y="278026"/>
                  <a:pt x="922638" y="366582"/>
                  <a:pt x="951470" y="341869"/>
                </a:cubicBezTo>
                <a:cubicBezTo>
                  <a:pt x="980302" y="317156"/>
                  <a:pt x="902043" y="181231"/>
                  <a:pt x="926756" y="156518"/>
                </a:cubicBezTo>
                <a:cubicBezTo>
                  <a:pt x="951469" y="131805"/>
                  <a:pt x="1075037" y="216242"/>
                  <a:pt x="1099751" y="193588"/>
                </a:cubicBezTo>
                <a:cubicBezTo>
                  <a:pt x="1124465" y="170934"/>
                  <a:pt x="1046206" y="41188"/>
                  <a:pt x="1075038" y="20594"/>
                </a:cubicBezTo>
                <a:cubicBezTo>
                  <a:pt x="1103870" y="0"/>
                  <a:pt x="1188308" y="35010"/>
                  <a:pt x="1272746" y="70021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dirty="0"/>
          </a:p>
        </p:txBody>
      </p:sp>
      <p:sp>
        <p:nvSpPr>
          <p:cNvPr id="19" name="Полилиния 10">
            <a:extLst>
              <a:ext uri="{FF2B5EF4-FFF2-40B4-BE49-F238E27FC236}">
                <a16:creationId xmlns:a16="http://schemas.microsoft.com/office/drawing/2014/main" id="{62E9CEBA-B68D-44DF-952E-84B98D34477B}"/>
              </a:ext>
            </a:extLst>
          </p:cNvPr>
          <p:cNvSpPr/>
          <p:nvPr/>
        </p:nvSpPr>
        <p:spPr>
          <a:xfrm rot="18549995" flipH="1" flipV="1">
            <a:off x="1662571" y="3400980"/>
            <a:ext cx="263994" cy="56041"/>
          </a:xfrm>
          <a:custGeom>
            <a:avLst/>
            <a:gdLst>
              <a:gd name="connsiteX0" fmla="*/ 0 w 1272746"/>
              <a:gd name="connsiteY0" fmla="*/ 873210 h 928815"/>
              <a:gd name="connsiteX1" fmla="*/ 358346 w 1272746"/>
              <a:gd name="connsiteY1" fmla="*/ 897923 h 928815"/>
              <a:gd name="connsiteX2" fmla="*/ 308919 w 1272746"/>
              <a:gd name="connsiteY2" fmla="*/ 687858 h 928815"/>
              <a:gd name="connsiteX3" fmla="*/ 556054 w 1272746"/>
              <a:gd name="connsiteY3" fmla="*/ 687858 h 928815"/>
              <a:gd name="connsiteX4" fmla="*/ 543697 w 1272746"/>
              <a:gd name="connsiteY4" fmla="*/ 477794 h 928815"/>
              <a:gd name="connsiteX5" fmla="*/ 753762 w 1272746"/>
              <a:gd name="connsiteY5" fmla="*/ 502507 h 928815"/>
              <a:gd name="connsiteX6" fmla="*/ 753762 w 1272746"/>
              <a:gd name="connsiteY6" fmla="*/ 304799 h 928815"/>
              <a:gd name="connsiteX7" fmla="*/ 951470 w 1272746"/>
              <a:gd name="connsiteY7" fmla="*/ 341869 h 928815"/>
              <a:gd name="connsiteX8" fmla="*/ 926756 w 1272746"/>
              <a:gd name="connsiteY8" fmla="*/ 156518 h 928815"/>
              <a:gd name="connsiteX9" fmla="*/ 1099751 w 1272746"/>
              <a:gd name="connsiteY9" fmla="*/ 193588 h 928815"/>
              <a:gd name="connsiteX10" fmla="*/ 1075038 w 1272746"/>
              <a:gd name="connsiteY10" fmla="*/ 20594 h 928815"/>
              <a:gd name="connsiteX11" fmla="*/ 1272746 w 1272746"/>
              <a:gd name="connsiteY11" fmla="*/ 70021 h 92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2746" h="928815">
                <a:moveTo>
                  <a:pt x="0" y="873210"/>
                </a:moveTo>
                <a:cubicBezTo>
                  <a:pt x="153430" y="901012"/>
                  <a:pt x="306860" y="928815"/>
                  <a:pt x="358346" y="897923"/>
                </a:cubicBezTo>
                <a:cubicBezTo>
                  <a:pt x="409833" y="867031"/>
                  <a:pt x="275968" y="722869"/>
                  <a:pt x="308919" y="687858"/>
                </a:cubicBezTo>
                <a:cubicBezTo>
                  <a:pt x="341870" y="652847"/>
                  <a:pt x="516924" y="722869"/>
                  <a:pt x="556054" y="687858"/>
                </a:cubicBezTo>
                <a:cubicBezTo>
                  <a:pt x="595184" y="652847"/>
                  <a:pt x="510746" y="508686"/>
                  <a:pt x="543697" y="477794"/>
                </a:cubicBezTo>
                <a:cubicBezTo>
                  <a:pt x="576648" y="446902"/>
                  <a:pt x="718751" y="531339"/>
                  <a:pt x="753762" y="502507"/>
                </a:cubicBezTo>
                <a:cubicBezTo>
                  <a:pt x="788773" y="473675"/>
                  <a:pt x="720811" y="331572"/>
                  <a:pt x="753762" y="304799"/>
                </a:cubicBezTo>
                <a:cubicBezTo>
                  <a:pt x="786713" y="278026"/>
                  <a:pt x="922638" y="366582"/>
                  <a:pt x="951470" y="341869"/>
                </a:cubicBezTo>
                <a:cubicBezTo>
                  <a:pt x="980302" y="317156"/>
                  <a:pt x="902043" y="181231"/>
                  <a:pt x="926756" y="156518"/>
                </a:cubicBezTo>
                <a:cubicBezTo>
                  <a:pt x="951469" y="131805"/>
                  <a:pt x="1075037" y="216242"/>
                  <a:pt x="1099751" y="193588"/>
                </a:cubicBezTo>
                <a:cubicBezTo>
                  <a:pt x="1124465" y="170934"/>
                  <a:pt x="1046206" y="41188"/>
                  <a:pt x="1075038" y="20594"/>
                </a:cubicBezTo>
                <a:cubicBezTo>
                  <a:pt x="1103870" y="0"/>
                  <a:pt x="1188308" y="35010"/>
                  <a:pt x="1272746" y="70021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dirty="0"/>
          </a:p>
        </p:txBody>
      </p:sp>
      <p:sp>
        <p:nvSpPr>
          <p:cNvPr id="20" name="Полилиния 10">
            <a:extLst>
              <a:ext uri="{FF2B5EF4-FFF2-40B4-BE49-F238E27FC236}">
                <a16:creationId xmlns:a16="http://schemas.microsoft.com/office/drawing/2014/main" id="{8F99CC60-EFF4-4E5A-8227-C7BD08FEA89B}"/>
              </a:ext>
            </a:extLst>
          </p:cNvPr>
          <p:cNvSpPr/>
          <p:nvPr/>
        </p:nvSpPr>
        <p:spPr>
          <a:xfrm rot="1197198" flipH="1">
            <a:off x="1601476" y="4447392"/>
            <a:ext cx="605333" cy="367650"/>
          </a:xfrm>
          <a:custGeom>
            <a:avLst/>
            <a:gdLst>
              <a:gd name="connsiteX0" fmla="*/ 0 w 1272746"/>
              <a:gd name="connsiteY0" fmla="*/ 873210 h 928815"/>
              <a:gd name="connsiteX1" fmla="*/ 358346 w 1272746"/>
              <a:gd name="connsiteY1" fmla="*/ 897923 h 928815"/>
              <a:gd name="connsiteX2" fmla="*/ 308919 w 1272746"/>
              <a:gd name="connsiteY2" fmla="*/ 687858 h 928815"/>
              <a:gd name="connsiteX3" fmla="*/ 556054 w 1272746"/>
              <a:gd name="connsiteY3" fmla="*/ 687858 h 928815"/>
              <a:gd name="connsiteX4" fmla="*/ 543697 w 1272746"/>
              <a:gd name="connsiteY4" fmla="*/ 477794 h 928815"/>
              <a:gd name="connsiteX5" fmla="*/ 753762 w 1272746"/>
              <a:gd name="connsiteY5" fmla="*/ 502507 h 928815"/>
              <a:gd name="connsiteX6" fmla="*/ 753762 w 1272746"/>
              <a:gd name="connsiteY6" fmla="*/ 304799 h 928815"/>
              <a:gd name="connsiteX7" fmla="*/ 951470 w 1272746"/>
              <a:gd name="connsiteY7" fmla="*/ 341869 h 928815"/>
              <a:gd name="connsiteX8" fmla="*/ 926756 w 1272746"/>
              <a:gd name="connsiteY8" fmla="*/ 156518 h 928815"/>
              <a:gd name="connsiteX9" fmla="*/ 1099751 w 1272746"/>
              <a:gd name="connsiteY9" fmla="*/ 193588 h 928815"/>
              <a:gd name="connsiteX10" fmla="*/ 1075038 w 1272746"/>
              <a:gd name="connsiteY10" fmla="*/ 20594 h 928815"/>
              <a:gd name="connsiteX11" fmla="*/ 1272746 w 1272746"/>
              <a:gd name="connsiteY11" fmla="*/ 70021 h 92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2746" h="928815">
                <a:moveTo>
                  <a:pt x="0" y="873210"/>
                </a:moveTo>
                <a:cubicBezTo>
                  <a:pt x="153430" y="901012"/>
                  <a:pt x="306860" y="928815"/>
                  <a:pt x="358346" y="897923"/>
                </a:cubicBezTo>
                <a:cubicBezTo>
                  <a:pt x="409833" y="867031"/>
                  <a:pt x="275968" y="722869"/>
                  <a:pt x="308919" y="687858"/>
                </a:cubicBezTo>
                <a:cubicBezTo>
                  <a:pt x="341870" y="652847"/>
                  <a:pt x="516924" y="722869"/>
                  <a:pt x="556054" y="687858"/>
                </a:cubicBezTo>
                <a:cubicBezTo>
                  <a:pt x="595184" y="652847"/>
                  <a:pt x="510746" y="508686"/>
                  <a:pt x="543697" y="477794"/>
                </a:cubicBezTo>
                <a:cubicBezTo>
                  <a:pt x="576648" y="446902"/>
                  <a:pt x="718751" y="531339"/>
                  <a:pt x="753762" y="502507"/>
                </a:cubicBezTo>
                <a:cubicBezTo>
                  <a:pt x="788773" y="473675"/>
                  <a:pt x="720811" y="331572"/>
                  <a:pt x="753762" y="304799"/>
                </a:cubicBezTo>
                <a:cubicBezTo>
                  <a:pt x="786713" y="278026"/>
                  <a:pt x="922638" y="366582"/>
                  <a:pt x="951470" y="341869"/>
                </a:cubicBezTo>
                <a:cubicBezTo>
                  <a:pt x="980302" y="317156"/>
                  <a:pt x="902043" y="181231"/>
                  <a:pt x="926756" y="156518"/>
                </a:cubicBezTo>
                <a:cubicBezTo>
                  <a:pt x="951469" y="131805"/>
                  <a:pt x="1075037" y="216242"/>
                  <a:pt x="1099751" y="193588"/>
                </a:cubicBezTo>
                <a:cubicBezTo>
                  <a:pt x="1124465" y="170934"/>
                  <a:pt x="1046206" y="41188"/>
                  <a:pt x="1075038" y="20594"/>
                </a:cubicBezTo>
                <a:cubicBezTo>
                  <a:pt x="1103870" y="0"/>
                  <a:pt x="1188308" y="35010"/>
                  <a:pt x="1272746" y="70021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dirty="0"/>
          </a:p>
        </p:txBody>
      </p:sp>
      <p:sp>
        <p:nvSpPr>
          <p:cNvPr id="21" name="Загнутый угол 19">
            <a:extLst>
              <a:ext uri="{FF2B5EF4-FFF2-40B4-BE49-F238E27FC236}">
                <a16:creationId xmlns:a16="http://schemas.microsoft.com/office/drawing/2014/main" id="{5F8B334D-4E12-48A4-BFCE-CA527293DC5E}"/>
              </a:ext>
            </a:extLst>
          </p:cNvPr>
          <p:cNvSpPr/>
          <p:nvPr/>
        </p:nvSpPr>
        <p:spPr>
          <a:xfrm>
            <a:off x="6399942" y="1729410"/>
            <a:ext cx="2165104" cy="2435087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8405" tIns="19202" rIns="38405" bIns="19202" anchor="ctr"/>
          <a:lstStyle/>
          <a:p>
            <a:r>
              <a:rPr lang="ru-RU" sz="1500" dirty="0">
                <a:solidFill>
                  <a:srgbClr val="002060"/>
                </a:solidFill>
              </a:rPr>
              <a:t>     </a:t>
            </a:r>
          </a:p>
          <a:p>
            <a:endParaRPr lang="ru-RU" sz="1500" dirty="0">
              <a:solidFill>
                <a:srgbClr val="002060"/>
              </a:solidFill>
            </a:endParaRPr>
          </a:p>
          <a:p>
            <a:r>
              <a:rPr lang="ru-RU" sz="1500" dirty="0">
                <a:solidFill>
                  <a:srgbClr val="002060"/>
                </a:solidFill>
              </a:rPr>
              <a:t>      </a:t>
            </a: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Зная число и порядок расположения атомов углерода в полученных альдегидах и кетонах, можно установить структуру исходного </a:t>
            </a:r>
            <a:r>
              <a:rPr lang="ru-RU" sz="1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алкена</a:t>
            </a: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4F386B44-9D86-48CB-9823-B62B1C3A6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4690" y="6226641"/>
            <a:ext cx="786161" cy="4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405" tIns="19202" rIns="38405" bIns="19202"/>
          <a:lstStyle/>
          <a:p>
            <a:pPr algn="ctr"/>
            <a:fld id="{2C39FA9A-437F-4253-8363-B00CD47D314A}" type="slidenum">
              <a:rPr lang="ru-RU" sz="2300">
                <a:solidFill>
                  <a:srgbClr val="000066"/>
                </a:solidFill>
              </a:rPr>
              <a:pPr algn="ctr"/>
              <a:t>53</a:t>
            </a:fld>
            <a:endParaRPr lang="ru-RU" sz="23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71488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3" name="Object 3">
            <a:extLst>
              <a:ext uri="{FF2B5EF4-FFF2-40B4-BE49-F238E27FC236}">
                <a16:creationId xmlns:a16="http://schemas.microsoft.com/office/drawing/2014/main" id="{26334A54-CE77-4C69-A55F-DBE588B762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875031"/>
              </p:ext>
            </p:extLst>
          </p:nvPr>
        </p:nvGraphicFramePr>
        <p:xfrm>
          <a:off x="996033" y="4264026"/>
          <a:ext cx="6870427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34" name="CS ChemDraw Drawing" r:id="rId3" imgW="5769864" imgH="688848" progId="ChemDraw.Document.6.0">
                  <p:embed/>
                </p:oleObj>
              </mc:Choice>
              <mc:Fallback>
                <p:oleObj name="CS ChemDraw Drawing" r:id="rId3" imgW="5769864" imgH="68884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033" y="4264026"/>
                        <a:ext cx="6870427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6">
            <a:extLst>
              <a:ext uri="{FF2B5EF4-FFF2-40B4-BE49-F238E27FC236}">
                <a16:creationId xmlns:a16="http://schemas.microsoft.com/office/drawing/2014/main" id="{42D49474-02A1-4B30-A262-E88289DF9A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1391" y="1557339"/>
          <a:ext cx="3748088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35" name="CS ChemDraw Drawing" r:id="rId5" imgW="2795016" imgH="614172" progId="ChemDraw.Document.6.0">
                  <p:embed/>
                </p:oleObj>
              </mc:Choice>
              <mc:Fallback>
                <p:oleObj name="CS ChemDraw Drawing" r:id="rId5" imgW="2795016" imgH="61417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391" y="1557339"/>
                        <a:ext cx="3748088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7">
            <a:extLst>
              <a:ext uri="{FF2B5EF4-FFF2-40B4-BE49-F238E27FC236}">
                <a16:creationId xmlns:a16="http://schemas.microsoft.com/office/drawing/2014/main" id="{C01D046E-9983-4B2A-8492-24751AEE9F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58666" y="2349501"/>
          <a:ext cx="5261372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36" name="CS ChemDraw Drawing" r:id="rId7" imgW="4119372" imgH="658368" progId="ChemDraw.Document.6.0">
                  <p:embed/>
                </p:oleObj>
              </mc:Choice>
              <mc:Fallback>
                <p:oleObj name="CS ChemDraw Drawing" r:id="rId7" imgW="4119372" imgH="65836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8666" y="2349501"/>
                        <a:ext cx="5261372" cy="112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олилиния 9">
            <a:extLst>
              <a:ext uri="{FF2B5EF4-FFF2-40B4-BE49-F238E27FC236}">
                <a16:creationId xmlns:a16="http://schemas.microsoft.com/office/drawing/2014/main" id="{AD29EA1C-F1B6-483F-9BDC-1D4DA6EEA274}"/>
              </a:ext>
            </a:extLst>
          </p:cNvPr>
          <p:cNvSpPr/>
          <p:nvPr/>
        </p:nvSpPr>
        <p:spPr>
          <a:xfrm rot="18549995">
            <a:off x="2689622" y="1816894"/>
            <a:ext cx="533400" cy="242888"/>
          </a:xfrm>
          <a:custGeom>
            <a:avLst/>
            <a:gdLst>
              <a:gd name="connsiteX0" fmla="*/ 0 w 1272746"/>
              <a:gd name="connsiteY0" fmla="*/ 873210 h 928815"/>
              <a:gd name="connsiteX1" fmla="*/ 358346 w 1272746"/>
              <a:gd name="connsiteY1" fmla="*/ 897923 h 928815"/>
              <a:gd name="connsiteX2" fmla="*/ 308919 w 1272746"/>
              <a:gd name="connsiteY2" fmla="*/ 687858 h 928815"/>
              <a:gd name="connsiteX3" fmla="*/ 556054 w 1272746"/>
              <a:gd name="connsiteY3" fmla="*/ 687858 h 928815"/>
              <a:gd name="connsiteX4" fmla="*/ 543697 w 1272746"/>
              <a:gd name="connsiteY4" fmla="*/ 477794 h 928815"/>
              <a:gd name="connsiteX5" fmla="*/ 753762 w 1272746"/>
              <a:gd name="connsiteY5" fmla="*/ 502507 h 928815"/>
              <a:gd name="connsiteX6" fmla="*/ 753762 w 1272746"/>
              <a:gd name="connsiteY6" fmla="*/ 304799 h 928815"/>
              <a:gd name="connsiteX7" fmla="*/ 951470 w 1272746"/>
              <a:gd name="connsiteY7" fmla="*/ 341869 h 928815"/>
              <a:gd name="connsiteX8" fmla="*/ 926756 w 1272746"/>
              <a:gd name="connsiteY8" fmla="*/ 156518 h 928815"/>
              <a:gd name="connsiteX9" fmla="*/ 1099751 w 1272746"/>
              <a:gd name="connsiteY9" fmla="*/ 193588 h 928815"/>
              <a:gd name="connsiteX10" fmla="*/ 1075038 w 1272746"/>
              <a:gd name="connsiteY10" fmla="*/ 20594 h 928815"/>
              <a:gd name="connsiteX11" fmla="*/ 1272746 w 1272746"/>
              <a:gd name="connsiteY11" fmla="*/ 70021 h 92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2746" h="928815">
                <a:moveTo>
                  <a:pt x="0" y="873210"/>
                </a:moveTo>
                <a:cubicBezTo>
                  <a:pt x="153430" y="901012"/>
                  <a:pt x="306860" y="928815"/>
                  <a:pt x="358346" y="897923"/>
                </a:cubicBezTo>
                <a:cubicBezTo>
                  <a:pt x="409833" y="867031"/>
                  <a:pt x="275968" y="722869"/>
                  <a:pt x="308919" y="687858"/>
                </a:cubicBezTo>
                <a:cubicBezTo>
                  <a:pt x="341870" y="652847"/>
                  <a:pt x="516924" y="722869"/>
                  <a:pt x="556054" y="687858"/>
                </a:cubicBezTo>
                <a:cubicBezTo>
                  <a:pt x="595184" y="652847"/>
                  <a:pt x="510746" y="508686"/>
                  <a:pt x="543697" y="477794"/>
                </a:cubicBezTo>
                <a:cubicBezTo>
                  <a:pt x="576648" y="446902"/>
                  <a:pt x="718751" y="531339"/>
                  <a:pt x="753762" y="502507"/>
                </a:cubicBezTo>
                <a:cubicBezTo>
                  <a:pt x="788773" y="473675"/>
                  <a:pt x="720811" y="331572"/>
                  <a:pt x="753762" y="304799"/>
                </a:cubicBezTo>
                <a:cubicBezTo>
                  <a:pt x="786713" y="278026"/>
                  <a:pt x="922638" y="366582"/>
                  <a:pt x="951470" y="341869"/>
                </a:cubicBezTo>
                <a:cubicBezTo>
                  <a:pt x="980302" y="317156"/>
                  <a:pt x="902043" y="181231"/>
                  <a:pt x="926756" y="156518"/>
                </a:cubicBezTo>
                <a:cubicBezTo>
                  <a:pt x="951469" y="131805"/>
                  <a:pt x="1075037" y="216242"/>
                  <a:pt x="1099751" y="193588"/>
                </a:cubicBezTo>
                <a:cubicBezTo>
                  <a:pt x="1124465" y="170934"/>
                  <a:pt x="1046206" y="41188"/>
                  <a:pt x="1075038" y="20594"/>
                </a:cubicBezTo>
                <a:cubicBezTo>
                  <a:pt x="1103870" y="0"/>
                  <a:pt x="1188308" y="35010"/>
                  <a:pt x="1272746" y="70021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dirty="0"/>
          </a:p>
        </p:txBody>
      </p:sp>
      <p:sp>
        <p:nvSpPr>
          <p:cNvPr id="11" name="Полилиния 10">
            <a:extLst>
              <a:ext uri="{FF2B5EF4-FFF2-40B4-BE49-F238E27FC236}">
                <a16:creationId xmlns:a16="http://schemas.microsoft.com/office/drawing/2014/main" id="{307CB630-1FC8-4FC4-A2D5-38E80BE1A79B}"/>
              </a:ext>
            </a:extLst>
          </p:cNvPr>
          <p:cNvSpPr/>
          <p:nvPr/>
        </p:nvSpPr>
        <p:spPr>
          <a:xfrm rot="18549995">
            <a:off x="1825824" y="1887736"/>
            <a:ext cx="533400" cy="244078"/>
          </a:xfrm>
          <a:custGeom>
            <a:avLst/>
            <a:gdLst>
              <a:gd name="connsiteX0" fmla="*/ 0 w 1272746"/>
              <a:gd name="connsiteY0" fmla="*/ 873210 h 928815"/>
              <a:gd name="connsiteX1" fmla="*/ 358346 w 1272746"/>
              <a:gd name="connsiteY1" fmla="*/ 897923 h 928815"/>
              <a:gd name="connsiteX2" fmla="*/ 308919 w 1272746"/>
              <a:gd name="connsiteY2" fmla="*/ 687858 h 928815"/>
              <a:gd name="connsiteX3" fmla="*/ 556054 w 1272746"/>
              <a:gd name="connsiteY3" fmla="*/ 687858 h 928815"/>
              <a:gd name="connsiteX4" fmla="*/ 543697 w 1272746"/>
              <a:gd name="connsiteY4" fmla="*/ 477794 h 928815"/>
              <a:gd name="connsiteX5" fmla="*/ 753762 w 1272746"/>
              <a:gd name="connsiteY5" fmla="*/ 502507 h 928815"/>
              <a:gd name="connsiteX6" fmla="*/ 753762 w 1272746"/>
              <a:gd name="connsiteY6" fmla="*/ 304799 h 928815"/>
              <a:gd name="connsiteX7" fmla="*/ 951470 w 1272746"/>
              <a:gd name="connsiteY7" fmla="*/ 341869 h 928815"/>
              <a:gd name="connsiteX8" fmla="*/ 926756 w 1272746"/>
              <a:gd name="connsiteY8" fmla="*/ 156518 h 928815"/>
              <a:gd name="connsiteX9" fmla="*/ 1099751 w 1272746"/>
              <a:gd name="connsiteY9" fmla="*/ 193588 h 928815"/>
              <a:gd name="connsiteX10" fmla="*/ 1075038 w 1272746"/>
              <a:gd name="connsiteY10" fmla="*/ 20594 h 928815"/>
              <a:gd name="connsiteX11" fmla="*/ 1272746 w 1272746"/>
              <a:gd name="connsiteY11" fmla="*/ 70021 h 92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2746" h="928815">
                <a:moveTo>
                  <a:pt x="0" y="873210"/>
                </a:moveTo>
                <a:cubicBezTo>
                  <a:pt x="153430" y="901012"/>
                  <a:pt x="306860" y="928815"/>
                  <a:pt x="358346" y="897923"/>
                </a:cubicBezTo>
                <a:cubicBezTo>
                  <a:pt x="409833" y="867031"/>
                  <a:pt x="275968" y="722869"/>
                  <a:pt x="308919" y="687858"/>
                </a:cubicBezTo>
                <a:cubicBezTo>
                  <a:pt x="341870" y="652847"/>
                  <a:pt x="516924" y="722869"/>
                  <a:pt x="556054" y="687858"/>
                </a:cubicBezTo>
                <a:cubicBezTo>
                  <a:pt x="595184" y="652847"/>
                  <a:pt x="510746" y="508686"/>
                  <a:pt x="543697" y="477794"/>
                </a:cubicBezTo>
                <a:cubicBezTo>
                  <a:pt x="576648" y="446902"/>
                  <a:pt x="718751" y="531339"/>
                  <a:pt x="753762" y="502507"/>
                </a:cubicBezTo>
                <a:cubicBezTo>
                  <a:pt x="788773" y="473675"/>
                  <a:pt x="720811" y="331572"/>
                  <a:pt x="753762" y="304799"/>
                </a:cubicBezTo>
                <a:cubicBezTo>
                  <a:pt x="786713" y="278026"/>
                  <a:pt x="922638" y="366582"/>
                  <a:pt x="951470" y="341869"/>
                </a:cubicBezTo>
                <a:cubicBezTo>
                  <a:pt x="980302" y="317156"/>
                  <a:pt x="902043" y="181231"/>
                  <a:pt x="926756" y="156518"/>
                </a:cubicBezTo>
                <a:cubicBezTo>
                  <a:pt x="951469" y="131805"/>
                  <a:pt x="1075037" y="216242"/>
                  <a:pt x="1099751" y="193588"/>
                </a:cubicBezTo>
                <a:cubicBezTo>
                  <a:pt x="1124465" y="170934"/>
                  <a:pt x="1046206" y="41188"/>
                  <a:pt x="1075038" y="20594"/>
                </a:cubicBezTo>
                <a:cubicBezTo>
                  <a:pt x="1103870" y="0"/>
                  <a:pt x="1188308" y="35010"/>
                  <a:pt x="1272746" y="70021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dirty="0"/>
          </a:p>
        </p:txBody>
      </p:sp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9E7A87AB-2C63-4D6C-8C55-EF5775DA3A00}"/>
              </a:ext>
            </a:extLst>
          </p:cNvPr>
          <p:cNvSpPr/>
          <p:nvPr/>
        </p:nvSpPr>
        <p:spPr>
          <a:xfrm rot="18549995">
            <a:off x="1133280" y="4726186"/>
            <a:ext cx="533400" cy="244079"/>
          </a:xfrm>
          <a:custGeom>
            <a:avLst/>
            <a:gdLst>
              <a:gd name="connsiteX0" fmla="*/ 0 w 1272746"/>
              <a:gd name="connsiteY0" fmla="*/ 873210 h 928815"/>
              <a:gd name="connsiteX1" fmla="*/ 358346 w 1272746"/>
              <a:gd name="connsiteY1" fmla="*/ 897923 h 928815"/>
              <a:gd name="connsiteX2" fmla="*/ 308919 w 1272746"/>
              <a:gd name="connsiteY2" fmla="*/ 687858 h 928815"/>
              <a:gd name="connsiteX3" fmla="*/ 556054 w 1272746"/>
              <a:gd name="connsiteY3" fmla="*/ 687858 h 928815"/>
              <a:gd name="connsiteX4" fmla="*/ 543697 w 1272746"/>
              <a:gd name="connsiteY4" fmla="*/ 477794 h 928815"/>
              <a:gd name="connsiteX5" fmla="*/ 753762 w 1272746"/>
              <a:gd name="connsiteY5" fmla="*/ 502507 h 928815"/>
              <a:gd name="connsiteX6" fmla="*/ 753762 w 1272746"/>
              <a:gd name="connsiteY6" fmla="*/ 304799 h 928815"/>
              <a:gd name="connsiteX7" fmla="*/ 951470 w 1272746"/>
              <a:gd name="connsiteY7" fmla="*/ 341869 h 928815"/>
              <a:gd name="connsiteX8" fmla="*/ 926756 w 1272746"/>
              <a:gd name="connsiteY8" fmla="*/ 156518 h 928815"/>
              <a:gd name="connsiteX9" fmla="*/ 1099751 w 1272746"/>
              <a:gd name="connsiteY9" fmla="*/ 193588 h 928815"/>
              <a:gd name="connsiteX10" fmla="*/ 1075038 w 1272746"/>
              <a:gd name="connsiteY10" fmla="*/ 20594 h 928815"/>
              <a:gd name="connsiteX11" fmla="*/ 1272746 w 1272746"/>
              <a:gd name="connsiteY11" fmla="*/ 70021 h 92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2746" h="928815">
                <a:moveTo>
                  <a:pt x="0" y="873210"/>
                </a:moveTo>
                <a:cubicBezTo>
                  <a:pt x="153430" y="901012"/>
                  <a:pt x="306860" y="928815"/>
                  <a:pt x="358346" y="897923"/>
                </a:cubicBezTo>
                <a:cubicBezTo>
                  <a:pt x="409833" y="867031"/>
                  <a:pt x="275968" y="722869"/>
                  <a:pt x="308919" y="687858"/>
                </a:cubicBezTo>
                <a:cubicBezTo>
                  <a:pt x="341870" y="652847"/>
                  <a:pt x="516924" y="722869"/>
                  <a:pt x="556054" y="687858"/>
                </a:cubicBezTo>
                <a:cubicBezTo>
                  <a:pt x="595184" y="652847"/>
                  <a:pt x="510746" y="508686"/>
                  <a:pt x="543697" y="477794"/>
                </a:cubicBezTo>
                <a:cubicBezTo>
                  <a:pt x="576648" y="446902"/>
                  <a:pt x="718751" y="531339"/>
                  <a:pt x="753762" y="502507"/>
                </a:cubicBezTo>
                <a:cubicBezTo>
                  <a:pt x="788773" y="473675"/>
                  <a:pt x="720811" y="331572"/>
                  <a:pt x="753762" y="304799"/>
                </a:cubicBezTo>
                <a:cubicBezTo>
                  <a:pt x="786713" y="278026"/>
                  <a:pt x="922638" y="366582"/>
                  <a:pt x="951470" y="341869"/>
                </a:cubicBezTo>
                <a:cubicBezTo>
                  <a:pt x="980302" y="317156"/>
                  <a:pt x="902043" y="181231"/>
                  <a:pt x="926756" y="156518"/>
                </a:cubicBezTo>
                <a:cubicBezTo>
                  <a:pt x="951469" y="131805"/>
                  <a:pt x="1075037" y="216242"/>
                  <a:pt x="1099751" y="193588"/>
                </a:cubicBezTo>
                <a:cubicBezTo>
                  <a:pt x="1124465" y="170934"/>
                  <a:pt x="1046206" y="41188"/>
                  <a:pt x="1075038" y="20594"/>
                </a:cubicBezTo>
                <a:cubicBezTo>
                  <a:pt x="1103870" y="0"/>
                  <a:pt x="1188308" y="35010"/>
                  <a:pt x="1272746" y="70021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dirty="0"/>
          </a:p>
        </p:txBody>
      </p:sp>
      <p:sp>
        <p:nvSpPr>
          <p:cNvPr id="13" name="Полилиния 12">
            <a:extLst>
              <a:ext uri="{FF2B5EF4-FFF2-40B4-BE49-F238E27FC236}">
                <a16:creationId xmlns:a16="http://schemas.microsoft.com/office/drawing/2014/main" id="{5BB277DE-FD45-4A29-9EA5-AD2C1E5D5112}"/>
              </a:ext>
            </a:extLst>
          </p:cNvPr>
          <p:cNvSpPr/>
          <p:nvPr/>
        </p:nvSpPr>
        <p:spPr>
          <a:xfrm rot="18549995">
            <a:off x="1928813" y="4726187"/>
            <a:ext cx="533400" cy="244078"/>
          </a:xfrm>
          <a:custGeom>
            <a:avLst/>
            <a:gdLst>
              <a:gd name="connsiteX0" fmla="*/ 0 w 1272746"/>
              <a:gd name="connsiteY0" fmla="*/ 873210 h 928815"/>
              <a:gd name="connsiteX1" fmla="*/ 358346 w 1272746"/>
              <a:gd name="connsiteY1" fmla="*/ 897923 h 928815"/>
              <a:gd name="connsiteX2" fmla="*/ 308919 w 1272746"/>
              <a:gd name="connsiteY2" fmla="*/ 687858 h 928815"/>
              <a:gd name="connsiteX3" fmla="*/ 556054 w 1272746"/>
              <a:gd name="connsiteY3" fmla="*/ 687858 h 928815"/>
              <a:gd name="connsiteX4" fmla="*/ 543697 w 1272746"/>
              <a:gd name="connsiteY4" fmla="*/ 477794 h 928815"/>
              <a:gd name="connsiteX5" fmla="*/ 753762 w 1272746"/>
              <a:gd name="connsiteY5" fmla="*/ 502507 h 928815"/>
              <a:gd name="connsiteX6" fmla="*/ 753762 w 1272746"/>
              <a:gd name="connsiteY6" fmla="*/ 304799 h 928815"/>
              <a:gd name="connsiteX7" fmla="*/ 951470 w 1272746"/>
              <a:gd name="connsiteY7" fmla="*/ 341869 h 928815"/>
              <a:gd name="connsiteX8" fmla="*/ 926756 w 1272746"/>
              <a:gd name="connsiteY8" fmla="*/ 156518 h 928815"/>
              <a:gd name="connsiteX9" fmla="*/ 1099751 w 1272746"/>
              <a:gd name="connsiteY9" fmla="*/ 193588 h 928815"/>
              <a:gd name="connsiteX10" fmla="*/ 1075038 w 1272746"/>
              <a:gd name="connsiteY10" fmla="*/ 20594 h 928815"/>
              <a:gd name="connsiteX11" fmla="*/ 1272746 w 1272746"/>
              <a:gd name="connsiteY11" fmla="*/ 70021 h 92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2746" h="928815">
                <a:moveTo>
                  <a:pt x="0" y="873210"/>
                </a:moveTo>
                <a:cubicBezTo>
                  <a:pt x="153430" y="901012"/>
                  <a:pt x="306860" y="928815"/>
                  <a:pt x="358346" y="897923"/>
                </a:cubicBezTo>
                <a:cubicBezTo>
                  <a:pt x="409833" y="867031"/>
                  <a:pt x="275968" y="722869"/>
                  <a:pt x="308919" y="687858"/>
                </a:cubicBezTo>
                <a:cubicBezTo>
                  <a:pt x="341870" y="652847"/>
                  <a:pt x="516924" y="722869"/>
                  <a:pt x="556054" y="687858"/>
                </a:cubicBezTo>
                <a:cubicBezTo>
                  <a:pt x="595184" y="652847"/>
                  <a:pt x="510746" y="508686"/>
                  <a:pt x="543697" y="477794"/>
                </a:cubicBezTo>
                <a:cubicBezTo>
                  <a:pt x="576648" y="446902"/>
                  <a:pt x="718751" y="531339"/>
                  <a:pt x="753762" y="502507"/>
                </a:cubicBezTo>
                <a:cubicBezTo>
                  <a:pt x="788773" y="473675"/>
                  <a:pt x="720811" y="331572"/>
                  <a:pt x="753762" y="304799"/>
                </a:cubicBezTo>
                <a:cubicBezTo>
                  <a:pt x="786713" y="278026"/>
                  <a:pt x="922638" y="366582"/>
                  <a:pt x="951470" y="341869"/>
                </a:cubicBezTo>
                <a:cubicBezTo>
                  <a:pt x="980302" y="317156"/>
                  <a:pt x="902043" y="181231"/>
                  <a:pt x="926756" y="156518"/>
                </a:cubicBezTo>
                <a:cubicBezTo>
                  <a:pt x="951469" y="131805"/>
                  <a:pt x="1075037" y="216242"/>
                  <a:pt x="1099751" y="193588"/>
                </a:cubicBezTo>
                <a:cubicBezTo>
                  <a:pt x="1124465" y="170934"/>
                  <a:pt x="1046206" y="41188"/>
                  <a:pt x="1075038" y="20594"/>
                </a:cubicBezTo>
                <a:cubicBezTo>
                  <a:pt x="1103870" y="0"/>
                  <a:pt x="1188308" y="35010"/>
                  <a:pt x="1272746" y="70021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dirty="0"/>
          </a:p>
        </p:txBody>
      </p:sp>
      <p:graphicFrame>
        <p:nvGraphicFramePr>
          <p:cNvPr id="25610" name="Object 8">
            <a:extLst>
              <a:ext uri="{FF2B5EF4-FFF2-40B4-BE49-F238E27FC236}">
                <a16:creationId xmlns:a16="http://schemas.microsoft.com/office/drawing/2014/main" id="{DF1D5C79-942B-448C-9ED5-7FA88FCCE6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316" y="2781300"/>
          <a:ext cx="864394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37" name="CS ChemDraw Drawing" r:id="rId9" imgW="894654" imgH="142780" progId="ChemDraw.Document.6.0">
                  <p:embed/>
                </p:oleObj>
              </mc:Choice>
              <mc:Fallback>
                <p:oleObj name="CS ChemDraw Drawing" r:id="rId9" imgW="894654" imgH="14278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316" y="2781300"/>
                        <a:ext cx="864394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6" descr="Картинки по запросу образование">
            <a:extLst>
              <a:ext uri="{FF2B5EF4-FFF2-40B4-BE49-F238E27FC236}">
                <a16:creationId xmlns:a16="http://schemas.microsoft.com/office/drawing/2014/main" id="{890FA4D2-C65B-4B9B-8727-16ECCDB0A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6983" y="1456965"/>
            <a:ext cx="816769" cy="134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Загнутый угол 19">
            <a:extLst>
              <a:ext uri="{FF2B5EF4-FFF2-40B4-BE49-F238E27FC236}">
                <a16:creationId xmlns:a16="http://schemas.microsoft.com/office/drawing/2014/main" id="{BCA806F4-24FC-47FA-8B33-EA841951B364}"/>
              </a:ext>
            </a:extLst>
          </p:cNvPr>
          <p:cNvSpPr/>
          <p:nvPr/>
        </p:nvSpPr>
        <p:spPr>
          <a:xfrm>
            <a:off x="366279" y="433404"/>
            <a:ext cx="3662796" cy="848744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8405" tIns="19202" rIns="38405" bIns="19202" anchor="ctr"/>
          <a:lstStyle/>
          <a:p>
            <a:pPr>
              <a:defRPr/>
            </a:pPr>
            <a:r>
              <a:rPr lang="ru-RU" sz="1500" b="1" i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	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Окисление диенов</a:t>
            </a:r>
            <a:endParaRPr lang="ru-RU" sz="3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6219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4695AAB-6DC4-4ADA-807B-6E58C30D7BA0}"/>
              </a:ext>
            </a:extLst>
          </p:cNvPr>
          <p:cNvSpPr/>
          <p:nvPr/>
        </p:nvSpPr>
        <p:spPr>
          <a:xfrm>
            <a:off x="1385888" y="3933826"/>
            <a:ext cx="6426994" cy="2087563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200F8A8-6E9F-4864-B6A7-1981BD254D79}"/>
              </a:ext>
            </a:extLst>
          </p:cNvPr>
          <p:cNvSpPr/>
          <p:nvPr/>
        </p:nvSpPr>
        <p:spPr>
          <a:xfrm>
            <a:off x="1439466" y="1412875"/>
            <a:ext cx="6343650" cy="2020888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/>
          </a:p>
        </p:txBody>
      </p:sp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D995D523-8D93-41D9-97BC-BBF8C6E4ABAF}"/>
              </a:ext>
            </a:extLst>
          </p:cNvPr>
          <p:cNvSpPr/>
          <p:nvPr/>
        </p:nvSpPr>
        <p:spPr>
          <a:xfrm rot="18549995">
            <a:off x="2419946" y="2176661"/>
            <a:ext cx="533400" cy="244079"/>
          </a:xfrm>
          <a:custGeom>
            <a:avLst/>
            <a:gdLst>
              <a:gd name="connsiteX0" fmla="*/ 0 w 1272746"/>
              <a:gd name="connsiteY0" fmla="*/ 873210 h 928815"/>
              <a:gd name="connsiteX1" fmla="*/ 358346 w 1272746"/>
              <a:gd name="connsiteY1" fmla="*/ 897923 h 928815"/>
              <a:gd name="connsiteX2" fmla="*/ 308919 w 1272746"/>
              <a:gd name="connsiteY2" fmla="*/ 687858 h 928815"/>
              <a:gd name="connsiteX3" fmla="*/ 556054 w 1272746"/>
              <a:gd name="connsiteY3" fmla="*/ 687858 h 928815"/>
              <a:gd name="connsiteX4" fmla="*/ 543697 w 1272746"/>
              <a:gd name="connsiteY4" fmla="*/ 477794 h 928815"/>
              <a:gd name="connsiteX5" fmla="*/ 753762 w 1272746"/>
              <a:gd name="connsiteY5" fmla="*/ 502507 h 928815"/>
              <a:gd name="connsiteX6" fmla="*/ 753762 w 1272746"/>
              <a:gd name="connsiteY6" fmla="*/ 304799 h 928815"/>
              <a:gd name="connsiteX7" fmla="*/ 951470 w 1272746"/>
              <a:gd name="connsiteY7" fmla="*/ 341869 h 928815"/>
              <a:gd name="connsiteX8" fmla="*/ 926756 w 1272746"/>
              <a:gd name="connsiteY8" fmla="*/ 156518 h 928815"/>
              <a:gd name="connsiteX9" fmla="*/ 1099751 w 1272746"/>
              <a:gd name="connsiteY9" fmla="*/ 193588 h 928815"/>
              <a:gd name="connsiteX10" fmla="*/ 1075038 w 1272746"/>
              <a:gd name="connsiteY10" fmla="*/ 20594 h 928815"/>
              <a:gd name="connsiteX11" fmla="*/ 1272746 w 1272746"/>
              <a:gd name="connsiteY11" fmla="*/ 70021 h 92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2746" h="928815">
                <a:moveTo>
                  <a:pt x="0" y="873210"/>
                </a:moveTo>
                <a:cubicBezTo>
                  <a:pt x="153430" y="901012"/>
                  <a:pt x="306860" y="928815"/>
                  <a:pt x="358346" y="897923"/>
                </a:cubicBezTo>
                <a:cubicBezTo>
                  <a:pt x="409833" y="867031"/>
                  <a:pt x="275968" y="722869"/>
                  <a:pt x="308919" y="687858"/>
                </a:cubicBezTo>
                <a:cubicBezTo>
                  <a:pt x="341870" y="652847"/>
                  <a:pt x="516924" y="722869"/>
                  <a:pt x="556054" y="687858"/>
                </a:cubicBezTo>
                <a:cubicBezTo>
                  <a:pt x="595184" y="652847"/>
                  <a:pt x="510746" y="508686"/>
                  <a:pt x="543697" y="477794"/>
                </a:cubicBezTo>
                <a:cubicBezTo>
                  <a:pt x="576648" y="446902"/>
                  <a:pt x="718751" y="531339"/>
                  <a:pt x="753762" y="502507"/>
                </a:cubicBezTo>
                <a:cubicBezTo>
                  <a:pt x="788773" y="473675"/>
                  <a:pt x="720811" y="331572"/>
                  <a:pt x="753762" y="304799"/>
                </a:cubicBezTo>
                <a:cubicBezTo>
                  <a:pt x="786713" y="278026"/>
                  <a:pt x="922638" y="366582"/>
                  <a:pt x="951470" y="341869"/>
                </a:cubicBezTo>
                <a:cubicBezTo>
                  <a:pt x="980302" y="317156"/>
                  <a:pt x="902043" y="181231"/>
                  <a:pt x="926756" y="156518"/>
                </a:cubicBezTo>
                <a:cubicBezTo>
                  <a:pt x="951469" y="131805"/>
                  <a:pt x="1075037" y="216242"/>
                  <a:pt x="1099751" y="193588"/>
                </a:cubicBezTo>
                <a:cubicBezTo>
                  <a:pt x="1124465" y="170934"/>
                  <a:pt x="1046206" y="41188"/>
                  <a:pt x="1075038" y="20594"/>
                </a:cubicBezTo>
                <a:cubicBezTo>
                  <a:pt x="1103870" y="0"/>
                  <a:pt x="1188308" y="35010"/>
                  <a:pt x="1272746" y="70021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dirty="0"/>
          </a:p>
        </p:txBody>
      </p:sp>
      <p:sp>
        <p:nvSpPr>
          <p:cNvPr id="26630" name="Rectangle 30">
            <a:extLst>
              <a:ext uri="{FF2B5EF4-FFF2-40B4-BE49-F238E27FC236}">
                <a16:creationId xmlns:a16="http://schemas.microsoft.com/office/drawing/2014/main" id="{E00EE141-C053-4CD5-88AA-ECCE71F98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5917" y="6237288"/>
            <a:ext cx="62031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0B1DD74B-C17E-424A-9518-155105CA1A2A}" type="slidenum">
              <a:rPr lang="ru-RU" altLang="ru-RU" sz="2700" b="1">
                <a:solidFill>
                  <a:srgbClr val="000066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55</a:t>
            </a:fld>
            <a:endParaRPr lang="ru-RU" altLang="ru-RU" sz="2700" b="1">
              <a:solidFill>
                <a:srgbClr val="000066"/>
              </a:solidFill>
            </a:endParaRPr>
          </a:p>
        </p:txBody>
      </p:sp>
      <p:graphicFrame>
        <p:nvGraphicFramePr>
          <p:cNvPr id="26631" name="Object 7">
            <a:extLst>
              <a:ext uri="{FF2B5EF4-FFF2-40B4-BE49-F238E27FC236}">
                <a16:creationId xmlns:a16="http://schemas.microsoft.com/office/drawing/2014/main" id="{D29D40C0-636B-4C89-AAF8-9E5E3D868A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518466"/>
              </p:ext>
            </p:extLst>
          </p:nvPr>
        </p:nvGraphicFramePr>
        <p:xfrm>
          <a:off x="1494235" y="1700214"/>
          <a:ext cx="6288881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0" name="CS ChemDraw Drawing" r:id="rId3" imgW="5058156" imgH="905256" progId="ChemDraw.Document.6.0">
                  <p:embed/>
                </p:oleObj>
              </mc:Choice>
              <mc:Fallback>
                <p:oleObj name="CS ChemDraw Drawing" r:id="rId3" imgW="5058156" imgH="90525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4235" y="1700214"/>
                        <a:ext cx="6288881" cy="147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>
            <a:extLst>
              <a:ext uri="{FF2B5EF4-FFF2-40B4-BE49-F238E27FC236}">
                <a16:creationId xmlns:a16="http://schemas.microsoft.com/office/drawing/2014/main" id="{9A30A94C-038D-4A07-9DFE-8E050076FF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7813" y="4292601"/>
          <a:ext cx="6156722" cy="141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1" name="CS ChemDraw Drawing" r:id="rId5" imgW="4988052" imgH="861060" progId="ChemDraw.Document.6.0">
                  <p:embed/>
                </p:oleObj>
              </mc:Choice>
              <mc:Fallback>
                <p:oleObj name="CS ChemDraw Drawing" r:id="rId5" imgW="4988052" imgH="8610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292601"/>
                        <a:ext cx="6156722" cy="1414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олилиния 17">
            <a:extLst>
              <a:ext uri="{FF2B5EF4-FFF2-40B4-BE49-F238E27FC236}">
                <a16:creationId xmlns:a16="http://schemas.microsoft.com/office/drawing/2014/main" id="{1344CA43-8775-4ECE-8004-56838368B58A}"/>
              </a:ext>
            </a:extLst>
          </p:cNvPr>
          <p:cNvSpPr/>
          <p:nvPr/>
        </p:nvSpPr>
        <p:spPr>
          <a:xfrm rot="18549995">
            <a:off x="1609725" y="4625181"/>
            <a:ext cx="533400" cy="242888"/>
          </a:xfrm>
          <a:custGeom>
            <a:avLst/>
            <a:gdLst>
              <a:gd name="connsiteX0" fmla="*/ 0 w 1272746"/>
              <a:gd name="connsiteY0" fmla="*/ 873210 h 928815"/>
              <a:gd name="connsiteX1" fmla="*/ 358346 w 1272746"/>
              <a:gd name="connsiteY1" fmla="*/ 897923 h 928815"/>
              <a:gd name="connsiteX2" fmla="*/ 308919 w 1272746"/>
              <a:gd name="connsiteY2" fmla="*/ 687858 h 928815"/>
              <a:gd name="connsiteX3" fmla="*/ 556054 w 1272746"/>
              <a:gd name="connsiteY3" fmla="*/ 687858 h 928815"/>
              <a:gd name="connsiteX4" fmla="*/ 543697 w 1272746"/>
              <a:gd name="connsiteY4" fmla="*/ 477794 h 928815"/>
              <a:gd name="connsiteX5" fmla="*/ 753762 w 1272746"/>
              <a:gd name="connsiteY5" fmla="*/ 502507 h 928815"/>
              <a:gd name="connsiteX6" fmla="*/ 753762 w 1272746"/>
              <a:gd name="connsiteY6" fmla="*/ 304799 h 928815"/>
              <a:gd name="connsiteX7" fmla="*/ 951470 w 1272746"/>
              <a:gd name="connsiteY7" fmla="*/ 341869 h 928815"/>
              <a:gd name="connsiteX8" fmla="*/ 926756 w 1272746"/>
              <a:gd name="connsiteY8" fmla="*/ 156518 h 928815"/>
              <a:gd name="connsiteX9" fmla="*/ 1099751 w 1272746"/>
              <a:gd name="connsiteY9" fmla="*/ 193588 h 928815"/>
              <a:gd name="connsiteX10" fmla="*/ 1075038 w 1272746"/>
              <a:gd name="connsiteY10" fmla="*/ 20594 h 928815"/>
              <a:gd name="connsiteX11" fmla="*/ 1272746 w 1272746"/>
              <a:gd name="connsiteY11" fmla="*/ 70021 h 92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2746" h="928815">
                <a:moveTo>
                  <a:pt x="0" y="873210"/>
                </a:moveTo>
                <a:cubicBezTo>
                  <a:pt x="153430" y="901012"/>
                  <a:pt x="306860" y="928815"/>
                  <a:pt x="358346" y="897923"/>
                </a:cubicBezTo>
                <a:cubicBezTo>
                  <a:pt x="409833" y="867031"/>
                  <a:pt x="275968" y="722869"/>
                  <a:pt x="308919" y="687858"/>
                </a:cubicBezTo>
                <a:cubicBezTo>
                  <a:pt x="341870" y="652847"/>
                  <a:pt x="516924" y="722869"/>
                  <a:pt x="556054" y="687858"/>
                </a:cubicBezTo>
                <a:cubicBezTo>
                  <a:pt x="595184" y="652847"/>
                  <a:pt x="510746" y="508686"/>
                  <a:pt x="543697" y="477794"/>
                </a:cubicBezTo>
                <a:cubicBezTo>
                  <a:pt x="576648" y="446902"/>
                  <a:pt x="718751" y="531339"/>
                  <a:pt x="753762" y="502507"/>
                </a:cubicBezTo>
                <a:cubicBezTo>
                  <a:pt x="788773" y="473675"/>
                  <a:pt x="720811" y="331572"/>
                  <a:pt x="753762" y="304799"/>
                </a:cubicBezTo>
                <a:cubicBezTo>
                  <a:pt x="786713" y="278026"/>
                  <a:pt x="922638" y="366582"/>
                  <a:pt x="951470" y="341869"/>
                </a:cubicBezTo>
                <a:cubicBezTo>
                  <a:pt x="980302" y="317156"/>
                  <a:pt x="902043" y="181231"/>
                  <a:pt x="926756" y="156518"/>
                </a:cubicBezTo>
                <a:cubicBezTo>
                  <a:pt x="951469" y="131805"/>
                  <a:pt x="1075037" y="216242"/>
                  <a:pt x="1099751" y="193588"/>
                </a:cubicBezTo>
                <a:cubicBezTo>
                  <a:pt x="1124465" y="170934"/>
                  <a:pt x="1046206" y="41188"/>
                  <a:pt x="1075038" y="20594"/>
                </a:cubicBezTo>
                <a:cubicBezTo>
                  <a:pt x="1103870" y="0"/>
                  <a:pt x="1188308" y="35010"/>
                  <a:pt x="1272746" y="70021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B3469E1-CBBE-403F-9089-EC6F45B8E6D6}"/>
              </a:ext>
            </a:extLst>
          </p:cNvPr>
          <p:cNvSpPr/>
          <p:nvPr/>
        </p:nvSpPr>
        <p:spPr bwMode="auto">
          <a:xfrm>
            <a:off x="2459921" y="1773254"/>
            <a:ext cx="253462" cy="322229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algn="ctr" defTabSz="384048"/>
            <a:r>
              <a:rPr lang="ru-RU" sz="1300" dirty="0">
                <a:solidFill>
                  <a:srgbClr val="C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0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8E0E64B-1FA1-40AC-931D-69295916B8D6}"/>
              </a:ext>
            </a:extLst>
          </p:cNvPr>
          <p:cNvSpPr/>
          <p:nvPr/>
        </p:nvSpPr>
        <p:spPr bwMode="auto">
          <a:xfrm flipH="1">
            <a:off x="2768152" y="1773254"/>
            <a:ext cx="194213" cy="322229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algn="ctr" defTabSz="384048"/>
            <a:r>
              <a:rPr lang="ru-RU" sz="1300" dirty="0">
                <a:solidFill>
                  <a:srgbClr val="C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0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BDC9B78-3904-45ED-B0B0-491B3C4D2BD0}"/>
              </a:ext>
            </a:extLst>
          </p:cNvPr>
          <p:cNvSpPr/>
          <p:nvPr/>
        </p:nvSpPr>
        <p:spPr bwMode="auto">
          <a:xfrm rot="10800000" flipH="1" flipV="1">
            <a:off x="5851663" y="1742248"/>
            <a:ext cx="253462" cy="322229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algn="ctr" defTabSz="384048"/>
            <a:r>
              <a:rPr lang="ru-RU" sz="1300" dirty="0">
                <a:solidFill>
                  <a:srgbClr val="C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+3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328B47A-FB76-4E86-AA55-EDB0B3884E52}"/>
              </a:ext>
            </a:extLst>
          </p:cNvPr>
          <p:cNvSpPr/>
          <p:nvPr/>
        </p:nvSpPr>
        <p:spPr bwMode="auto">
          <a:xfrm rot="10800000" flipH="1" flipV="1">
            <a:off x="7070811" y="1742248"/>
            <a:ext cx="346265" cy="322229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algn="ctr" defTabSz="384048"/>
            <a:r>
              <a:rPr lang="ru-RU" sz="1300" dirty="0">
                <a:solidFill>
                  <a:srgbClr val="C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+3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6086C75-724D-49BF-AEE9-9864EFBEE4EC}"/>
              </a:ext>
            </a:extLst>
          </p:cNvPr>
          <p:cNvSpPr/>
          <p:nvPr/>
        </p:nvSpPr>
        <p:spPr bwMode="auto">
          <a:xfrm>
            <a:off x="1547590" y="4292601"/>
            <a:ext cx="308542" cy="25952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algn="ctr" defTabSz="384048"/>
            <a:r>
              <a:rPr lang="ru-RU" dirty="0">
                <a:solidFill>
                  <a:srgbClr val="C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-1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61A6F46-F5AF-46AE-AE34-6FEA2BF51AB1}"/>
              </a:ext>
            </a:extLst>
          </p:cNvPr>
          <p:cNvSpPr/>
          <p:nvPr/>
        </p:nvSpPr>
        <p:spPr bwMode="auto">
          <a:xfrm rot="10800000" flipV="1">
            <a:off x="1964255" y="4292601"/>
            <a:ext cx="240782" cy="35891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algn="ctr" defTabSz="384048"/>
            <a:r>
              <a:rPr lang="ru-RU" sz="1500" dirty="0">
                <a:solidFill>
                  <a:srgbClr val="C00000"/>
                </a:solidFill>
              </a:rPr>
              <a:t>0</a:t>
            </a:r>
            <a:endParaRPr lang="ru-RU" sz="1500" dirty="0">
              <a:solidFill>
                <a:srgbClr val="C00000"/>
              </a:solidFill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A40B8D1-65E4-43AE-BAB3-D4C6D5568209}"/>
              </a:ext>
            </a:extLst>
          </p:cNvPr>
          <p:cNvSpPr/>
          <p:nvPr/>
        </p:nvSpPr>
        <p:spPr bwMode="auto">
          <a:xfrm rot="10800000" flipH="1" flipV="1">
            <a:off x="7072455" y="4261246"/>
            <a:ext cx="253462" cy="322229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algn="ctr" defTabSz="384048"/>
            <a:r>
              <a:rPr lang="ru-RU" sz="1300" dirty="0">
                <a:solidFill>
                  <a:srgbClr val="C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+3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F812FF3-A0CC-4642-92AA-04E697E39E07}"/>
              </a:ext>
            </a:extLst>
          </p:cNvPr>
          <p:cNvSpPr/>
          <p:nvPr/>
        </p:nvSpPr>
        <p:spPr bwMode="auto">
          <a:xfrm rot="10800000" flipH="1" flipV="1">
            <a:off x="5118653" y="4292601"/>
            <a:ext cx="253462" cy="322229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algn="ctr" defTabSz="384048"/>
            <a:r>
              <a:rPr lang="ru-RU" sz="1300" dirty="0">
                <a:solidFill>
                  <a:srgbClr val="C00000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rPr>
              <a:t>+4</a:t>
            </a:r>
          </a:p>
        </p:txBody>
      </p:sp>
      <p:sp>
        <p:nvSpPr>
          <p:cNvPr id="21" name="Загнутый угол 19">
            <a:extLst>
              <a:ext uri="{FF2B5EF4-FFF2-40B4-BE49-F238E27FC236}">
                <a16:creationId xmlns:a16="http://schemas.microsoft.com/office/drawing/2014/main" id="{527AB275-81E1-460A-9CB8-82D6EB74A722}"/>
              </a:ext>
            </a:extLst>
          </p:cNvPr>
          <p:cNvSpPr/>
          <p:nvPr/>
        </p:nvSpPr>
        <p:spPr>
          <a:xfrm>
            <a:off x="366279" y="318615"/>
            <a:ext cx="3795280" cy="963533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8405" tIns="19202" rIns="38405" bIns="19202" anchor="ctr"/>
          <a:lstStyle/>
          <a:p>
            <a:pPr>
              <a:defRPr/>
            </a:pPr>
            <a:r>
              <a:rPr lang="ru-RU" sz="1500" b="1" i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	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Окисление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алкинов</a:t>
            </a:r>
            <a:endParaRPr lang="ru-RU" sz="3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3772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30">
            <a:extLst>
              <a:ext uri="{FF2B5EF4-FFF2-40B4-BE49-F238E27FC236}">
                <a16:creationId xmlns:a16="http://schemas.microsoft.com/office/drawing/2014/main" id="{27DF0FAA-BA65-4997-A464-8333B7DE9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338" y="6381750"/>
            <a:ext cx="620316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E5EF96EE-4287-4503-8CA3-6EAC3AB90595}" type="slidenum">
              <a:rPr lang="ru-RU" altLang="ru-RU" sz="2700" b="1">
                <a:solidFill>
                  <a:srgbClr val="000066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56</a:t>
            </a:fld>
            <a:endParaRPr lang="ru-RU" altLang="ru-RU" sz="2700" b="1">
              <a:solidFill>
                <a:srgbClr val="000066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7BFC775-D441-4420-9190-8C8933304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287" y="4394233"/>
            <a:ext cx="77625" cy="3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8405" tIns="19202" rIns="38405" bIns="1920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Загнутый угол 19">
            <a:extLst>
              <a:ext uri="{FF2B5EF4-FFF2-40B4-BE49-F238E27FC236}">
                <a16:creationId xmlns:a16="http://schemas.microsoft.com/office/drawing/2014/main" id="{83A35917-FBB7-43C7-9C28-FEDF079CBA62}"/>
              </a:ext>
            </a:extLst>
          </p:cNvPr>
          <p:cNvSpPr/>
          <p:nvPr/>
        </p:nvSpPr>
        <p:spPr>
          <a:xfrm>
            <a:off x="1132035" y="2466756"/>
            <a:ext cx="6140303" cy="1424758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8405" tIns="19202" rIns="38405" bIns="19202" anchor="ctr"/>
          <a:lstStyle/>
          <a:p>
            <a:pPr>
              <a:defRPr/>
            </a:pPr>
            <a:r>
              <a:rPr lang="ru-RU" sz="3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Окисление и восстановление  </a:t>
            </a:r>
            <a:r>
              <a:rPr lang="ru-RU" sz="3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аренов</a:t>
            </a:r>
            <a:endParaRPr lang="ru-RU" sz="3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0690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960369"/>
              </p:ext>
            </p:extLst>
          </p:nvPr>
        </p:nvGraphicFramePr>
        <p:xfrm>
          <a:off x="1535583" y="2040638"/>
          <a:ext cx="1841897" cy="137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55" name="Image" r:id="rId3" imgW="13861777" imgH="7768688" progId="">
                  <p:embed/>
                </p:oleObj>
              </mc:Choice>
              <mc:Fallback>
                <p:oleObj name="Image" r:id="rId3" imgW="13861777" imgH="77686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583" y="2040638"/>
                        <a:ext cx="1841897" cy="1376362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Rectangle 7"/>
          <p:cNvSpPr>
            <a:spLocks noChangeArrowheads="1"/>
          </p:cNvSpPr>
          <p:nvPr/>
        </p:nvSpPr>
        <p:spPr bwMode="auto">
          <a:xfrm rot="10800000" flipV="1">
            <a:off x="1265354" y="3764853"/>
            <a:ext cx="2615028" cy="43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38405" tIns="19202" rIns="38405" bIns="19202"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rgbClr val="002060"/>
                </a:solidFill>
              </a:rPr>
              <a:t>Схема образования </a:t>
            </a:r>
            <a:r>
              <a:rPr lang="el-GR" sz="1300" dirty="0">
                <a:solidFill>
                  <a:srgbClr val="002060"/>
                </a:solidFill>
              </a:rPr>
              <a:t>π</a:t>
            </a:r>
            <a:r>
              <a:rPr lang="ru-RU" sz="1300" dirty="0">
                <a:solidFill>
                  <a:srgbClr val="002060"/>
                </a:solidFill>
              </a:rPr>
              <a:t>-связей в молекуле бензола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263619" y="4112698"/>
            <a:ext cx="2120772" cy="59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38405" tIns="19202" rIns="38405" bIns="19202">
            <a:spAutoFit/>
          </a:bodyPr>
          <a:lstStyle/>
          <a:p>
            <a:pPr algn="ctr">
              <a:defRPr/>
            </a:pPr>
            <a:r>
              <a:rPr lang="ru-RU" sz="1200" dirty="0" err="1">
                <a:solidFill>
                  <a:srgbClr val="002060"/>
                </a:solidFill>
                <a:latin typeface="Arial" pitchFamily="34" charset="0"/>
              </a:rPr>
              <a:t>Делокализация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</a:rPr>
              <a:t> электронной</a:t>
            </a:r>
          </a:p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  <a:latin typeface="Arial" pitchFamily="34" charset="0"/>
              </a:rPr>
              <a:t> плотности в молекуле бензола 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/>
          <a:srcRect l="44565" t="33743" r="40934" b="48498"/>
          <a:stretch/>
        </p:blipFill>
        <p:spPr>
          <a:xfrm>
            <a:off x="5263619" y="1833260"/>
            <a:ext cx="1692491" cy="2071689"/>
          </a:xfrm>
          <a:prstGeom prst="rect">
            <a:avLst/>
          </a:prstGeom>
        </p:spPr>
      </p:pic>
      <p:pic>
        <p:nvPicPr>
          <p:cNvPr id="26" name="Picture 2" descr="https://paulingblog.files.wordpress.com/2019/07/1988i.0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109" y="318615"/>
            <a:ext cx="1159328" cy="188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нутый угол 19">
            <a:extLst>
              <a:ext uri="{FF2B5EF4-FFF2-40B4-BE49-F238E27FC236}">
                <a16:creationId xmlns:a16="http://schemas.microsoft.com/office/drawing/2014/main" id="{A180A2F8-7C1B-4FBB-AEDE-7B9CD556690F}"/>
              </a:ext>
            </a:extLst>
          </p:cNvPr>
          <p:cNvSpPr/>
          <p:nvPr/>
        </p:nvSpPr>
        <p:spPr>
          <a:xfrm>
            <a:off x="251564" y="318615"/>
            <a:ext cx="3520337" cy="963533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8405" tIns="19202" rIns="38405" bIns="19202" anchor="ctr"/>
          <a:lstStyle/>
          <a:p>
            <a:pPr>
              <a:defRPr/>
            </a:pPr>
            <a:r>
              <a:rPr lang="ru-RU" sz="1500" b="1" i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	</a:t>
            </a:r>
            <a:r>
              <a:rPr lang="ru-RU" sz="3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Вспомним!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Электронная структура бензола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A80462C-52FE-45B9-8E97-EF07DAB7493E}"/>
              </a:ext>
            </a:extLst>
          </p:cNvPr>
          <p:cNvSpPr/>
          <p:nvPr/>
        </p:nvSpPr>
        <p:spPr>
          <a:xfrm flipH="1">
            <a:off x="7733109" y="2375453"/>
            <a:ext cx="1130933" cy="611885"/>
          </a:xfrm>
          <a:prstGeom prst="rect">
            <a:avLst/>
          </a:prstGeom>
        </p:spPr>
        <p:txBody>
          <a:bodyPr wrap="square" lIns="38405" tIns="19202" rIns="38405" bIns="19202">
            <a:spAutoFit/>
          </a:bodyPr>
          <a:lstStyle/>
          <a:p>
            <a:pPr>
              <a:lnSpc>
                <a:spcPts val="1355"/>
              </a:lnSpc>
              <a:spcAft>
                <a:spcPts val="0"/>
              </a:spcAft>
            </a:pPr>
            <a:r>
              <a:rPr lang="ru-RU" sz="1300" dirty="0" err="1">
                <a:solidFill>
                  <a:srgbClr val="70757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Лайнус</a:t>
            </a:r>
            <a:r>
              <a:rPr lang="ru-RU" sz="1300" dirty="0">
                <a:solidFill>
                  <a:srgbClr val="70757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Карл </a:t>
            </a:r>
            <a:r>
              <a:rPr lang="ru-RU" sz="1300" dirty="0" err="1">
                <a:solidFill>
                  <a:srgbClr val="70757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Полинг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300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1901-1994</a:t>
            </a:r>
            <a:endParaRPr lang="ru-RU" sz="1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1FCE719-7B52-49B8-BB9B-394A7AB51923}"/>
              </a:ext>
            </a:extLst>
          </p:cNvPr>
          <p:cNvSpPr/>
          <p:nvPr/>
        </p:nvSpPr>
        <p:spPr>
          <a:xfrm>
            <a:off x="4644058" y="490715"/>
            <a:ext cx="2907196" cy="11089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8405" tIns="19202" rIns="38405" bIns="19202">
            <a:spAutoFit/>
          </a:bodyPr>
          <a:lstStyle/>
          <a:p>
            <a:pPr>
              <a:lnSpc>
                <a:spcPct val="107000"/>
              </a:lnSpc>
              <a:spcAft>
                <a:spcPts val="336"/>
              </a:spcAft>
            </a:pPr>
            <a:r>
              <a:rPr lang="ru-RU" sz="13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1954 г.  Нобелевская премия по химии «За изучение природы химической связи и его применение к объяснению строения сложных молекул».</a:t>
            </a:r>
            <a:endParaRPr lang="ru-RU" sz="13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A1C7C073-539F-4DBF-ABB5-75DDE00A2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7480" y="4969322"/>
            <a:ext cx="2012014" cy="1086772"/>
          </a:xfrm>
          <a:prstGeom prst="rect">
            <a:avLst/>
          </a:prstGeom>
          <a:solidFill>
            <a:srgbClr val="FFFFFF"/>
          </a:solidFill>
          <a:ln w="9360">
            <a:solidFill>
              <a:srgbClr val="FF3399"/>
            </a:solidFill>
            <a:miter lim="800000"/>
            <a:headEnd/>
            <a:tailEnd/>
          </a:ln>
        </p:spPr>
        <p:txBody>
          <a:bodyPr lIns="75600" tIns="39312" rIns="75600" bIns="39312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en-US" altLang="ru-RU" sz="13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en-US" altLang="ru-RU" sz="2300" dirty="0">
                <a:solidFill>
                  <a:srgbClr val="000000"/>
                </a:solidFill>
              </a:rPr>
              <a:t>C</a:t>
            </a:r>
            <a:r>
              <a:rPr lang="en-US" altLang="ru-RU" sz="2300" baseline="-25000" dirty="0">
                <a:solidFill>
                  <a:srgbClr val="000000"/>
                </a:solidFill>
              </a:rPr>
              <a:t>n</a:t>
            </a:r>
            <a:r>
              <a:rPr lang="en-US" altLang="ru-RU" sz="2300" dirty="0">
                <a:solidFill>
                  <a:srgbClr val="000000"/>
                </a:solidFill>
              </a:rPr>
              <a:t>H</a:t>
            </a:r>
            <a:r>
              <a:rPr lang="en-US" altLang="ru-RU" sz="2300" baseline="-25000" dirty="0">
                <a:solidFill>
                  <a:srgbClr val="000000"/>
                </a:solidFill>
              </a:rPr>
              <a:t>2n-6</a:t>
            </a:r>
          </a:p>
        </p:txBody>
      </p:sp>
    </p:spTree>
    <p:extLst>
      <p:ext uri="{BB962C8B-B14F-4D97-AF65-F5344CB8AC3E}">
        <p14:creationId xmlns:p14="http://schemas.microsoft.com/office/powerpoint/2010/main" val="4909132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30">
            <a:extLst>
              <a:ext uri="{FF2B5EF4-FFF2-40B4-BE49-F238E27FC236}">
                <a16:creationId xmlns:a16="http://schemas.microsoft.com/office/drawing/2014/main" id="{27DF0FAA-BA65-4997-A464-8333B7DE9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338" y="6381750"/>
            <a:ext cx="620316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E5EF96EE-4287-4503-8CA3-6EAC3AB90595}" type="slidenum">
              <a:rPr lang="ru-RU" altLang="ru-RU" sz="2700" b="1">
                <a:solidFill>
                  <a:srgbClr val="000066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58</a:t>
            </a:fld>
            <a:endParaRPr lang="ru-RU" altLang="ru-RU" sz="2700" b="1" dirty="0">
              <a:solidFill>
                <a:srgbClr val="000066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E222134-5689-4951-9E9D-14183DA4C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49310"/>
            <a:ext cx="2895639" cy="527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8405" tIns="19202" rIns="38405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84048" eaLnBrk="0" hangingPunct="0"/>
            <a:r>
              <a:rPr lang="ru-RU" altLang="ru-RU" sz="500" b="1">
                <a:solidFill>
                  <a:srgbClr val="000000"/>
                </a:solidFill>
                <a:latin typeface="Roboto"/>
              </a:rPr>
              <a:t>манганата калия</a:t>
            </a:r>
            <a:r>
              <a:rPr lang="ru-RU" altLang="ru-RU" sz="500">
                <a:solidFill>
                  <a:srgbClr val="000000"/>
                </a:solidFill>
                <a:latin typeface="Roboto"/>
              </a:rPr>
              <a:t> — качественная реакция на стирол:</a:t>
            </a:r>
            <a:endParaRPr lang="ru-RU" altLang="ru-RU" sz="700"/>
          </a:p>
          <a:p>
            <a:pPr defTabSz="384048" eaLnBrk="0" hangingPunct="0"/>
            <a:r>
              <a:rPr lang="ru-RU" altLang="ru-RU" sz="500">
                <a:solidFill>
                  <a:srgbClr val="13C4A5"/>
                </a:solidFill>
                <a:latin typeface="Roboto"/>
              </a:rPr>
              <a:t>  </a:t>
            </a:r>
            <a:r>
              <a:rPr lang="ru-RU" altLang="ru-RU" sz="2800">
                <a:solidFill>
                  <a:srgbClr val="13C4A5"/>
                </a:solidFill>
                <a:latin typeface="Roboto"/>
              </a:rPr>
              <a:t>                            </a:t>
            </a:r>
            <a:endParaRPr lang="ru-RU" altLang="ru-RU" sz="8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5AA0A3B-D9A1-46B4-B889-8AB9422A3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7889"/>
            <a:ext cx="77625" cy="3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8405" tIns="19202" rIns="38405" bIns="1920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C84B1FD-A015-4680-B2F2-1FE896803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2126" y="2724459"/>
            <a:ext cx="77625" cy="3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8405" tIns="19202" rIns="38405" bIns="1920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B7C60E8-81D6-4B2D-B746-346972CA49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249986"/>
              </p:ext>
            </p:extLst>
          </p:nvPr>
        </p:nvGraphicFramePr>
        <p:xfrm>
          <a:off x="475384" y="2183346"/>
          <a:ext cx="5751368" cy="1391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79" r:id="rId3" imgW="2206080" imgH="432720" progId="ChemDraw.Document.6.0">
                  <p:embed/>
                </p:oleObj>
              </mc:Choice>
              <mc:Fallback>
                <p:oleObj r:id="rId3" imgW="2206080" imgH="4327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384" y="2183346"/>
                        <a:ext cx="5751368" cy="13911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 descr="BirchReductionScheme.svg">
            <a:hlinkClick r:id="rId5"/>
            <a:extLst>
              <a:ext uri="{FF2B5EF4-FFF2-40B4-BE49-F238E27FC236}">
                <a16:creationId xmlns:a16="http://schemas.microsoft.com/office/drawing/2014/main" id="{FCF0A6E4-D704-41DF-85D0-682216EB08D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84" y="4015409"/>
            <a:ext cx="3679288" cy="20971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06BFBF9-0E7A-4646-8B52-B9918F2336CD}"/>
              </a:ext>
            </a:extLst>
          </p:cNvPr>
          <p:cNvSpPr/>
          <p:nvPr/>
        </p:nvSpPr>
        <p:spPr>
          <a:xfrm rot="10800000" flipV="1">
            <a:off x="4356389" y="4460612"/>
            <a:ext cx="3536265" cy="1295662"/>
          </a:xfrm>
          <a:prstGeom prst="rect">
            <a:avLst/>
          </a:prstGeom>
        </p:spPr>
        <p:txBody>
          <a:bodyPr wrap="square" lIns="38405" tIns="19202" rIns="38405" bIns="19202">
            <a:spAutoFit/>
          </a:bodyPr>
          <a:lstStyle/>
          <a:p>
            <a:pPr>
              <a:lnSpc>
                <a:spcPct val="107000"/>
              </a:lnSpc>
              <a:spcAft>
                <a:spcPts val="336"/>
              </a:spcAft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Восстановление по </a:t>
            </a:r>
            <a:r>
              <a:rPr lang="ru-RU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Берчу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336"/>
              </a:spcAft>
            </a:pPr>
            <a:r>
              <a:rPr lang="ru-RU" i="1" dirty="0"/>
              <a:t>        (Артур Джон </a:t>
            </a:r>
            <a:r>
              <a:rPr lang="ru-RU" i="1" dirty="0" err="1"/>
              <a:t>Бёрч</a:t>
            </a:r>
            <a:r>
              <a:rPr lang="ru-RU" i="1" dirty="0"/>
              <a:t> ( 1915 —  1995) — австралийский учёный)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Загнутый угол 19">
            <a:extLst>
              <a:ext uri="{FF2B5EF4-FFF2-40B4-BE49-F238E27FC236}">
                <a16:creationId xmlns:a16="http://schemas.microsoft.com/office/drawing/2014/main" id="{E8335C5C-02CE-49D0-A0A9-BDECAEA50A18}"/>
              </a:ext>
            </a:extLst>
          </p:cNvPr>
          <p:cNvSpPr/>
          <p:nvPr/>
        </p:nvSpPr>
        <p:spPr>
          <a:xfrm>
            <a:off x="272762" y="318615"/>
            <a:ext cx="3881910" cy="922099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8405" tIns="19202" rIns="38405" bIns="19202" anchor="ctr"/>
          <a:lstStyle/>
          <a:p>
            <a:pPr>
              <a:defRPr/>
            </a:pPr>
            <a:r>
              <a:rPr lang="ru-RU" sz="1500" b="1" i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	</a:t>
            </a:r>
            <a:r>
              <a:rPr 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Восстановление бензола</a:t>
            </a:r>
            <a:endParaRPr lang="ru-RU" sz="2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7120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30">
            <a:extLst>
              <a:ext uri="{FF2B5EF4-FFF2-40B4-BE49-F238E27FC236}">
                <a16:creationId xmlns:a16="http://schemas.microsoft.com/office/drawing/2014/main" id="{27DF0FAA-BA65-4997-A464-8333B7DE9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338" y="6381750"/>
            <a:ext cx="620316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E5EF96EE-4287-4503-8CA3-6EAC3AB90595}" type="slidenum">
              <a:rPr lang="ru-RU" altLang="ru-RU" sz="2700" b="1">
                <a:solidFill>
                  <a:srgbClr val="000066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59</a:t>
            </a:fld>
            <a:endParaRPr lang="ru-RU" altLang="ru-RU" sz="2700" b="1">
              <a:solidFill>
                <a:srgbClr val="000066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08D8EA6-B8DF-4218-9AA5-F17F73A7A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24744"/>
            <a:ext cx="3242642" cy="616226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Окисление бензола?!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5AA0A3B-D9A1-46B4-B889-8AB9422A3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7889"/>
            <a:ext cx="77625" cy="3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8405" tIns="19202" rIns="38405" bIns="1920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42DD563-3F31-4335-B148-847D357DB5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374820"/>
              </p:ext>
            </p:extLst>
          </p:nvPr>
        </p:nvGraphicFramePr>
        <p:xfrm>
          <a:off x="879613" y="2081627"/>
          <a:ext cx="4899761" cy="1347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03" r:id="rId3" imgW="2565189" imgH="663358" progId="ChemDraw.Document.6.0">
                  <p:embed/>
                </p:oleObj>
              </mc:Choice>
              <mc:Fallback>
                <p:oleObj r:id="rId3" imgW="2565189" imgH="66335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613" y="2081627"/>
                        <a:ext cx="4899761" cy="13473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1934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AF937612-8A06-4149-9DCD-B2AA1F3A6233}"/>
              </a:ext>
            </a:extLst>
          </p:cNvPr>
          <p:cNvSpPr/>
          <p:nvPr/>
        </p:nvSpPr>
        <p:spPr bwMode="auto">
          <a:xfrm>
            <a:off x="3010382" y="2588794"/>
            <a:ext cx="3292724" cy="494119"/>
          </a:xfrm>
          <a:prstGeom prst="roundRect">
            <a:avLst/>
          </a:prstGeom>
          <a:solidFill>
            <a:srgbClr val="C8A5E3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graphicFrame>
        <p:nvGraphicFramePr>
          <p:cNvPr id="12293" name="Object 6">
            <a:extLst>
              <a:ext uri="{FF2B5EF4-FFF2-40B4-BE49-F238E27FC236}">
                <a16:creationId xmlns:a16="http://schemas.microsoft.com/office/drawing/2014/main" id="{5B5A28F9-4155-4176-8A69-68CBE4FCB2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1232" y="2636256"/>
          <a:ext cx="3282095" cy="459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398" name="CS ChemDraw Drawing" r:id="rId3" imgW="1436262" imgH="232784" progId="ChemDraw.Document.6.0">
                  <p:embed/>
                </p:oleObj>
              </mc:Choice>
              <mc:Fallback>
                <p:oleObj name="CS ChemDraw Drawing" r:id="rId3" imgW="1436262" imgH="232784" progId="ChemDraw.Document.6.0">
                  <p:embed/>
                  <p:pic>
                    <p:nvPicPr>
                      <p:cNvPr id="12293" name="Object 6">
                        <a:extLst>
                          <a:ext uri="{FF2B5EF4-FFF2-40B4-BE49-F238E27FC236}">
                            <a16:creationId xmlns:a16="http://schemas.microsoft.com/office/drawing/2014/main" id="{5B5A28F9-4155-4176-8A69-68CBE4FCB2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232" y="2636256"/>
                        <a:ext cx="3282095" cy="45937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Стрелка вправо 12">
            <a:extLst>
              <a:ext uri="{FF2B5EF4-FFF2-40B4-BE49-F238E27FC236}">
                <a16:creationId xmlns:a16="http://schemas.microsoft.com/office/drawing/2014/main" id="{82E8BD22-8506-4A1F-8650-01D8788BCC9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996532" y="1988343"/>
            <a:ext cx="863600" cy="144463"/>
          </a:xfrm>
          <a:prstGeom prst="rightArrow">
            <a:avLst>
              <a:gd name="adj1" fmla="val 50000"/>
              <a:gd name="adj2" fmla="val 67806"/>
            </a:avLst>
          </a:prstGeom>
          <a:solidFill>
            <a:srgbClr val="FFFF00"/>
          </a:solidFill>
          <a:ln w="9525" algn="ctr">
            <a:solidFill>
              <a:srgbClr val="17375E"/>
            </a:solidFill>
            <a:round/>
            <a:headEnd/>
            <a:tailEnd/>
          </a:ln>
        </p:spPr>
        <p:txBody>
          <a:bodyPr vert="eaVer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12295" name="Object 10">
            <a:extLst>
              <a:ext uri="{FF2B5EF4-FFF2-40B4-BE49-F238E27FC236}">
                <a16:creationId xmlns:a16="http://schemas.microsoft.com/office/drawing/2014/main" id="{5E330430-B7C6-4975-9A1E-380B295F9F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27538" y="3749675"/>
          <a:ext cx="15843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399" name="CS ChemDraw Drawing" r:id="rId5" imgW="882502" imgH="223284" progId="ChemDraw.Document.6.0">
                  <p:embed/>
                </p:oleObj>
              </mc:Choice>
              <mc:Fallback>
                <p:oleObj name="CS ChemDraw Drawing" r:id="rId5" imgW="882502" imgH="223284" progId="ChemDraw.Document.6.0">
                  <p:embed/>
                  <p:pic>
                    <p:nvPicPr>
                      <p:cNvPr id="12295" name="Object 10">
                        <a:extLst>
                          <a:ext uri="{FF2B5EF4-FFF2-40B4-BE49-F238E27FC236}">
                            <a16:creationId xmlns:a16="http://schemas.microsoft.com/office/drawing/2014/main" id="{5E330430-B7C6-4975-9A1E-380B295F9F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3749675"/>
                        <a:ext cx="15843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2F4D7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11">
            <a:extLst>
              <a:ext uri="{FF2B5EF4-FFF2-40B4-BE49-F238E27FC236}">
                <a16:creationId xmlns:a16="http://schemas.microsoft.com/office/drawing/2014/main" id="{9DBCDCB2-9318-4250-89EA-D96B14C1DF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96188" y="2557463"/>
          <a:ext cx="1547812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00" name="CS ChemDraw Drawing" r:id="rId7" imgW="964525" imgH="229359" progId="ChemDraw.Document.6.0">
                  <p:embed/>
                </p:oleObj>
              </mc:Choice>
              <mc:Fallback>
                <p:oleObj name="CS ChemDraw Drawing" r:id="rId7" imgW="964525" imgH="229359" progId="ChemDraw.Document.6.0">
                  <p:embed/>
                  <p:pic>
                    <p:nvPicPr>
                      <p:cNvPr id="12296" name="Object 11">
                        <a:extLst>
                          <a:ext uri="{FF2B5EF4-FFF2-40B4-BE49-F238E27FC236}">
                            <a16:creationId xmlns:a16="http://schemas.microsoft.com/office/drawing/2014/main" id="{9DBCDCB2-9318-4250-89EA-D96B14C1DF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2557463"/>
                        <a:ext cx="1547812" cy="3667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 algn="ctr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12">
            <a:extLst>
              <a:ext uri="{FF2B5EF4-FFF2-40B4-BE49-F238E27FC236}">
                <a16:creationId xmlns:a16="http://schemas.microsoft.com/office/drawing/2014/main" id="{E5D5A379-8E02-4DA1-9A75-B34C197708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16688" y="2205038"/>
          <a:ext cx="935037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01" name="CS ChemDraw Drawing" r:id="rId9" imgW="512004" imgH="249245" progId="ChemDraw.Document.6.0">
                  <p:embed/>
                </p:oleObj>
              </mc:Choice>
              <mc:Fallback>
                <p:oleObj name="CS ChemDraw Drawing" r:id="rId9" imgW="512004" imgH="249245" progId="ChemDraw.Document.6.0">
                  <p:embed/>
                  <p:pic>
                    <p:nvPicPr>
                      <p:cNvPr id="12297" name="Object 12">
                        <a:extLst>
                          <a:ext uri="{FF2B5EF4-FFF2-40B4-BE49-F238E27FC236}">
                            <a16:creationId xmlns:a16="http://schemas.microsoft.com/office/drawing/2014/main" id="{E5D5A379-8E02-4DA1-9A75-B34C197708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2205038"/>
                        <a:ext cx="935037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2F4D7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3">
            <a:extLst>
              <a:ext uri="{FF2B5EF4-FFF2-40B4-BE49-F238E27FC236}">
                <a16:creationId xmlns:a16="http://schemas.microsoft.com/office/drawing/2014/main" id="{BAF5C9EE-192A-4170-9E9C-D1C8AC7A2F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2349500"/>
          <a:ext cx="102552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02" name="CS ChemDraw Drawing" r:id="rId11" imgW="593904" imgH="221765" progId="ChemDraw.Document.6.0">
                  <p:embed/>
                </p:oleObj>
              </mc:Choice>
              <mc:Fallback>
                <p:oleObj name="CS ChemDraw Drawing" r:id="rId11" imgW="593904" imgH="221765" progId="ChemDraw.Document.6.0">
                  <p:embed/>
                  <p:pic>
                    <p:nvPicPr>
                      <p:cNvPr id="12298" name="Object 13">
                        <a:extLst>
                          <a:ext uri="{FF2B5EF4-FFF2-40B4-BE49-F238E27FC236}">
                            <a16:creationId xmlns:a16="http://schemas.microsoft.com/office/drawing/2014/main" id="{BAF5C9EE-192A-4170-9E9C-D1C8AC7A2F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349500"/>
                        <a:ext cx="102552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2F4D7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4">
            <a:extLst>
              <a:ext uri="{FF2B5EF4-FFF2-40B4-BE49-F238E27FC236}">
                <a16:creationId xmlns:a16="http://schemas.microsoft.com/office/drawing/2014/main" id="{6300A9C5-8EB9-4C2A-A1C9-71893C570A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2852738"/>
          <a:ext cx="12969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03" name="CS ChemDraw Drawing" r:id="rId13" imgW="794204" imgH="234305" progId="ChemDraw.Document.6.0">
                  <p:embed/>
                </p:oleObj>
              </mc:Choice>
              <mc:Fallback>
                <p:oleObj name="CS ChemDraw Drawing" r:id="rId13" imgW="794204" imgH="234305" progId="ChemDraw.Document.6.0">
                  <p:embed/>
                  <p:pic>
                    <p:nvPicPr>
                      <p:cNvPr id="12299" name="Object 14">
                        <a:extLst>
                          <a:ext uri="{FF2B5EF4-FFF2-40B4-BE49-F238E27FC236}">
                            <a16:creationId xmlns:a16="http://schemas.microsoft.com/office/drawing/2014/main" id="{6300A9C5-8EB9-4C2A-A1C9-71893C570A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852738"/>
                        <a:ext cx="129698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2F4D7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5">
            <a:extLst>
              <a:ext uri="{FF2B5EF4-FFF2-40B4-BE49-F238E27FC236}">
                <a16:creationId xmlns:a16="http://schemas.microsoft.com/office/drawing/2014/main" id="{5354CA1C-8514-4047-828A-BCBFFBE816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3500438"/>
          <a:ext cx="17287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04" name="CS ChemDraw Drawing" r:id="rId15" imgW="969173" imgH="223655" progId="ChemDraw.Document.6.0">
                  <p:embed/>
                </p:oleObj>
              </mc:Choice>
              <mc:Fallback>
                <p:oleObj name="CS ChemDraw Drawing" r:id="rId15" imgW="969173" imgH="223655" progId="ChemDraw.Document.6.0">
                  <p:embed/>
                  <p:pic>
                    <p:nvPicPr>
                      <p:cNvPr id="12300" name="Object 15">
                        <a:extLst>
                          <a:ext uri="{FF2B5EF4-FFF2-40B4-BE49-F238E27FC236}">
                            <a16:creationId xmlns:a16="http://schemas.microsoft.com/office/drawing/2014/main" id="{5354CA1C-8514-4047-828A-BCBFFBE816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500438"/>
                        <a:ext cx="172878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2F4D7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1" name="Object 16">
            <a:extLst>
              <a:ext uri="{FF2B5EF4-FFF2-40B4-BE49-F238E27FC236}">
                <a16:creationId xmlns:a16="http://schemas.microsoft.com/office/drawing/2014/main" id="{7AC5F684-7BEA-48EF-B100-19594974C1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16688" y="3357563"/>
          <a:ext cx="122396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05" name="CS ChemDraw Drawing" r:id="rId17" imgW="723014" imgH="223284" progId="ChemDraw.Document.6.0">
                  <p:embed/>
                </p:oleObj>
              </mc:Choice>
              <mc:Fallback>
                <p:oleObj name="CS ChemDraw Drawing" r:id="rId17" imgW="723014" imgH="223284" progId="ChemDraw.Document.6.0">
                  <p:embed/>
                  <p:pic>
                    <p:nvPicPr>
                      <p:cNvPr id="12301" name="Object 16">
                        <a:extLst>
                          <a:ext uri="{FF2B5EF4-FFF2-40B4-BE49-F238E27FC236}">
                            <a16:creationId xmlns:a16="http://schemas.microsoft.com/office/drawing/2014/main" id="{7AC5F684-7BEA-48EF-B100-19594974C1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3357563"/>
                        <a:ext cx="1223962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2F4D7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2" name="Object 17">
            <a:extLst>
              <a:ext uri="{FF2B5EF4-FFF2-40B4-BE49-F238E27FC236}">
                <a16:creationId xmlns:a16="http://schemas.microsoft.com/office/drawing/2014/main" id="{70C9CDDE-7B7D-4B82-A365-5E1782A90B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63938" y="5767388"/>
          <a:ext cx="1944687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06" name="CS ChemDraw Drawing" r:id="rId19" imgW="1327404" imgH="518160" progId="ChemDraw.Document.6.0">
                  <p:embed/>
                </p:oleObj>
              </mc:Choice>
              <mc:Fallback>
                <p:oleObj name="CS ChemDraw Drawing" r:id="rId19" imgW="1327404" imgH="518160" progId="ChemDraw.Document.6.0">
                  <p:embed/>
                  <p:pic>
                    <p:nvPicPr>
                      <p:cNvPr id="12302" name="Object 17">
                        <a:extLst>
                          <a:ext uri="{FF2B5EF4-FFF2-40B4-BE49-F238E27FC236}">
                            <a16:creationId xmlns:a16="http://schemas.microsoft.com/office/drawing/2014/main" id="{70C9CDDE-7B7D-4B82-A365-5E1782A90B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5767388"/>
                        <a:ext cx="1944687" cy="7572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 algn="ctr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3" name="Object 20">
            <a:extLst>
              <a:ext uri="{FF2B5EF4-FFF2-40B4-BE49-F238E27FC236}">
                <a16:creationId xmlns:a16="http://schemas.microsoft.com/office/drawing/2014/main" id="{EF923D20-E940-4082-8132-6F41A6AFA3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364038"/>
          <a:ext cx="3219450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07" name="CS ChemDraw Drawing" r:id="rId21" imgW="2215896" imgH="655320" progId="ChemDraw.Document.6.0">
                  <p:embed/>
                </p:oleObj>
              </mc:Choice>
              <mc:Fallback>
                <p:oleObj name="CS ChemDraw Drawing" r:id="rId21" imgW="2215896" imgH="655320" progId="ChemDraw.Document.6.0">
                  <p:embed/>
                  <p:pic>
                    <p:nvPicPr>
                      <p:cNvPr id="12303" name="Object 20">
                        <a:extLst>
                          <a:ext uri="{FF2B5EF4-FFF2-40B4-BE49-F238E27FC236}">
                            <a16:creationId xmlns:a16="http://schemas.microsoft.com/office/drawing/2014/main" id="{EF923D20-E940-4082-8132-6F41A6AFA3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64038"/>
                        <a:ext cx="3219450" cy="9509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 algn="ctr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4" name="Object 21">
            <a:extLst>
              <a:ext uri="{FF2B5EF4-FFF2-40B4-BE49-F238E27FC236}">
                <a16:creationId xmlns:a16="http://schemas.microsoft.com/office/drawing/2014/main" id="{C0A9D756-C5BD-48C2-AC99-EF9C57B5A0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8038" y="592138"/>
          <a:ext cx="259238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08" name="CS ChemDraw Drawing" r:id="rId23" imgW="1755648" imgH="653796" progId="ChemDraw.Document.6.0">
                  <p:embed/>
                </p:oleObj>
              </mc:Choice>
              <mc:Fallback>
                <p:oleObj name="CS ChemDraw Drawing" r:id="rId23" imgW="1755648" imgH="653796" progId="ChemDraw.Document.6.0">
                  <p:embed/>
                  <p:pic>
                    <p:nvPicPr>
                      <p:cNvPr id="12304" name="Object 21">
                        <a:extLst>
                          <a:ext uri="{FF2B5EF4-FFF2-40B4-BE49-F238E27FC236}">
                            <a16:creationId xmlns:a16="http://schemas.microsoft.com/office/drawing/2014/main" id="{C0A9D756-C5BD-48C2-AC99-EF9C57B5A0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592138"/>
                        <a:ext cx="2592387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 algn="ctr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5" name="Object 23">
            <a:extLst>
              <a:ext uri="{FF2B5EF4-FFF2-40B4-BE49-F238E27FC236}">
                <a16:creationId xmlns:a16="http://schemas.microsoft.com/office/drawing/2014/main" id="{EE17AC26-2356-49AD-875C-7B055D54FE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00563" y="1831975"/>
          <a:ext cx="172720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09" name="CS ChemDraw Drawing" r:id="rId25" imgW="1023763" imgH="223284" progId="ChemDraw.Document.6.0">
                  <p:embed/>
                </p:oleObj>
              </mc:Choice>
              <mc:Fallback>
                <p:oleObj name="CS ChemDraw Drawing" r:id="rId25" imgW="1023763" imgH="223284" progId="ChemDraw.Document.6.0">
                  <p:embed/>
                  <p:pic>
                    <p:nvPicPr>
                      <p:cNvPr id="12305" name="Object 23">
                        <a:extLst>
                          <a:ext uri="{FF2B5EF4-FFF2-40B4-BE49-F238E27FC236}">
                            <a16:creationId xmlns:a16="http://schemas.microsoft.com/office/drawing/2014/main" id="{EE17AC26-2356-49AD-875C-7B055D54FE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831975"/>
                        <a:ext cx="1727200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2F4D7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6" name="Стрелка вправо 12">
            <a:extLst>
              <a:ext uri="{FF2B5EF4-FFF2-40B4-BE49-F238E27FC236}">
                <a16:creationId xmlns:a16="http://schemas.microsoft.com/office/drawing/2014/main" id="{5D1FBC1D-59D8-4B4F-90E0-6883DE718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636838"/>
            <a:ext cx="1008062" cy="142875"/>
          </a:xfrm>
          <a:prstGeom prst="rightArrow">
            <a:avLst>
              <a:gd name="adj1" fmla="val 50000"/>
              <a:gd name="adj2" fmla="val 80028"/>
            </a:avLst>
          </a:prstGeom>
          <a:solidFill>
            <a:srgbClr val="FFFF00"/>
          </a:solidFill>
          <a:ln w="9525" algn="ctr">
            <a:solidFill>
              <a:srgbClr val="17375E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307" name="Стрелка вправо 12">
            <a:extLst>
              <a:ext uri="{FF2B5EF4-FFF2-40B4-BE49-F238E27FC236}">
                <a16:creationId xmlns:a16="http://schemas.microsoft.com/office/drawing/2014/main" id="{8593D36A-6A58-4950-95A9-814C41ED00D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35150" y="2708275"/>
            <a:ext cx="1008063" cy="142875"/>
          </a:xfrm>
          <a:prstGeom prst="rightArrow">
            <a:avLst>
              <a:gd name="adj1" fmla="val 50000"/>
              <a:gd name="adj2" fmla="val 80028"/>
            </a:avLst>
          </a:prstGeom>
          <a:solidFill>
            <a:srgbClr val="FFFF00"/>
          </a:solidFill>
          <a:ln w="9525" algn="ctr">
            <a:solidFill>
              <a:srgbClr val="17375E"/>
            </a:solidFill>
            <a:round/>
            <a:headEnd/>
            <a:tailEnd/>
          </a:ln>
        </p:spPr>
        <p:txBody>
          <a:bodyPr rot="10800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308" name="Стрелка вправо 12">
            <a:extLst>
              <a:ext uri="{FF2B5EF4-FFF2-40B4-BE49-F238E27FC236}">
                <a16:creationId xmlns:a16="http://schemas.microsoft.com/office/drawing/2014/main" id="{DCFA6396-CC3F-40D9-A6DA-66DA9C12008D}"/>
              </a:ext>
            </a:extLst>
          </p:cNvPr>
          <p:cNvSpPr>
            <a:spLocks noChangeArrowheads="1"/>
          </p:cNvSpPr>
          <p:nvPr/>
        </p:nvSpPr>
        <p:spPr bwMode="auto">
          <a:xfrm rot="3370633">
            <a:off x="5795169" y="3645694"/>
            <a:ext cx="1008063" cy="142875"/>
          </a:xfrm>
          <a:prstGeom prst="rightArrow">
            <a:avLst>
              <a:gd name="adj1" fmla="val 50000"/>
              <a:gd name="adj2" fmla="val 80028"/>
            </a:avLst>
          </a:prstGeom>
          <a:solidFill>
            <a:srgbClr val="FFFF00"/>
          </a:solidFill>
          <a:ln w="9525" algn="ctr">
            <a:solidFill>
              <a:srgbClr val="17375E"/>
            </a:solidFill>
            <a:round/>
            <a:headEnd/>
            <a:tailEnd/>
          </a:ln>
        </p:spPr>
        <p:txBody>
          <a:bodyPr rot="10800000" vert="eaVer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12309" name="Object 27">
            <a:extLst>
              <a:ext uri="{FF2B5EF4-FFF2-40B4-BE49-F238E27FC236}">
                <a16:creationId xmlns:a16="http://schemas.microsoft.com/office/drawing/2014/main" id="{34F4DDCA-230C-4AD4-939B-8D3F201EDD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00788" y="4437063"/>
          <a:ext cx="259238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10" name="CS ChemDraw Drawing" r:id="rId27" imgW="1755648" imgH="653796" progId="ChemDraw.Document.6.0">
                  <p:embed/>
                </p:oleObj>
              </mc:Choice>
              <mc:Fallback>
                <p:oleObj name="CS ChemDraw Drawing" r:id="rId27" imgW="1755648" imgH="653796" progId="ChemDraw.Document.6.0">
                  <p:embed/>
                  <p:pic>
                    <p:nvPicPr>
                      <p:cNvPr id="12309" name="Object 27">
                        <a:extLst>
                          <a:ext uri="{FF2B5EF4-FFF2-40B4-BE49-F238E27FC236}">
                            <a16:creationId xmlns:a16="http://schemas.microsoft.com/office/drawing/2014/main" id="{34F4DDCA-230C-4AD4-939B-8D3F201EDD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4437063"/>
                        <a:ext cx="2592387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 algn="ctr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0" name="Стрелка вправо 12">
            <a:extLst>
              <a:ext uri="{FF2B5EF4-FFF2-40B4-BE49-F238E27FC236}">
                <a16:creationId xmlns:a16="http://schemas.microsoft.com/office/drawing/2014/main" id="{E10A1C8F-1623-4352-B049-6FEC7EB38C4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96445" y="4418806"/>
            <a:ext cx="2265362" cy="142875"/>
          </a:xfrm>
          <a:prstGeom prst="rightArrow">
            <a:avLst>
              <a:gd name="adj1" fmla="val 50000"/>
              <a:gd name="adj2" fmla="val 179843"/>
            </a:avLst>
          </a:prstGeom>
          <a:solidFill>
            <a:srgbClr val="FFFF00"/>
          </a:solidFill>
          <a:ln w="9525" algn="ctr">
            <a:solidFill>
              <a:srgbClr val="17375E"/>
            </a:solidFill>
            <a:round/>
            <a:headEnd/>
            <a:tailEnd/>
          </a:ln>
        </p:spPr>
        <p:txBody>
          <a:bodyPr rot="10800000" vert="eaVer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311" name="Стрелка вправо 12">
            <a:extLst>
              <a:ext uri="{FF2B5EF4-FFF2-40B4-BE49-F238E27FC236}">
                <a16:creationId xmlns:a16="http://schemas.microsoft.com/office/drawing/2014/main" id="{8C161241-9A15-4300-BA36-B62533CB802E}"/>
              </a:ext>
            </a:extLst>
          </p:cNvPr>
          <p:cNvSpPr>
            <a:spLocks noChangeArrowheads="1"/>
          </p:cNvSpPr>
          <p:nvPr/>
        </p:nvSpPr>
        <p:spPr bwMode="auto">
          <a:xfrm rot="7844729">
            <a:off x="2123281" y="3645694"/>
            <a:ext cx="1008063" cy="142875"/>
          </a:xfrm>
          <a:prstGeom prst="rightArrow">
            <a:avLst>
              <a:gd name="adj1" fmla="val 50000"/>
              <a:gd name="adj2" fmla="val 80028"/>
            </a:avLst>
          </a:prstGeom>
          <a:solidFill>
            <a:srgbClr val="FFFF00"/>
          </a:solidFill>
          <a:ln w="9525" algn="ctr">
            <a:solidFill>
              <a:srgbClr val="17375E"/>
            </a:solidFill>
            <a:round/>
            <a:headEnd/>
            <a:tailEnd/>
          </a:ln>
        </p:spPr>
        <p:txBody>
          <a:bodyPr rot="10800000" vert="eaVer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1518" name="Rectangle 14">
            <a:extLst>
              <a:ext uri="{FF2B5EF4-FFF2-40B4-BE49-F238E27FC236}">
                <a16:creationId xmlns:a16="http://schemas.microsoft.com/office/drawing/2014/main" id="{5BB1AFB9-6943-4583-B763-AF9994F480A9}"/>
              </a:ext>
            </a:extLst>
          </p:cNvPr>
          <p:cNvSpPr>
            <a:spLocks/>
          </p:cNvSpPr>
          <p:nvPr/>
        </p:nvSpPr>
        <p:spPr bwMode="auto">
          <a:xfrm>
            <a:off x="323850" y="0"/>
            <a:ext cx="8229600" cy="4048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EE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Arial" charset="0"/>
                <a:cs typeface="Arial" charset="0"/>
              </a:rPr>
              <a:t>Разные условия – разные продукты</a:t>
            </a:r>
            <a:endParaRPr lang="ru-RU" sz="3200" i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2313" name="Object 15">
            <a:extLst>
              <a:ext uri="{FF2B5EF4-FFF2-40B4-BE49-F238E27FC236}">
                <a16:creationId xmlns:a16="http://schemas.microsoft.com/office/drawing/2014/main" id="{0DE129F4-B3E4-4C16-97BF-5CC66DE200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428875"/>
          <a:ext cx="176847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411" name="CS ChemDraw Drawing" r:id="rId28" imgW="1308459" imgH="477740" progId="ChemDraw.Document.6.0">
                  <p:embed/>
                </p:oleObj>
              </mc:Choice>
              <mc:Fallback>
                <p:oleObj name="CS ChemDraw Drawing" r:id="rId28" imgW="1308459" imgH="477740" progId="ChemDraw.Document.6.0">
                  <p:embed/>
                  <p:pic>
                    <p:nvPicPr>
                      <p:cNvPr id="12313" name="Object 15">
                        <a:extLst>
                          <a:ext uri="{FF2B5EF4-FFF2-40B4-BE49-F238E27FC236}">
                            <a16:creationId xmlns:a16="http://schemas.microsoft.com/office/drawing/2014/main" id="{0DE129F4-B3E4-4C16-97BF-5CC66DE200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28875"/>
                        <a:ext cx="1768475" cy="6429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 algn="ctr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00099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98877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646F424-5684-4557-BAE4-2071DA61D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957" y="868291"/>
            <a:ext cx="5342861" cy="929337"/>
          </a:xfrm>
          <a:solidFill>
            <a:schemeClr val="accent3">
              <a:lumMod val="95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Окисление </a:t>
            </a:r>
            <a:r>
              <a:rPr lang="ru-RU" sz="18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аренов</a:t>
            </a:r>
            <a:r>
              <a:rPr lang="ru-RU" sz="18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Окисление толуола</a:t>
            </a:r>
            <a:br>
              <a:rPr lang="ru-RU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5" name="Rectangle 30">
            <a:extLst>
              <a:ext uri="{FF2B5EF4-FFF2-40B4-BE49-F238E27FC236}">
                <a16:creationId xmlns:a16="http://schemas.microsoft.com/office/drawing/2014/main" id="{27DF0FAA-BA65-4997-A464-8333B7DE9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338" y="6381750"/>
            <a:ext cx="620316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E5EF96EE-4287-4503-8CA3-6EAC3AB90595}" type="slidenum">
              <a:rPr lang="ru-RU" altLang="ru-RU" sz="2700" b="1">
                <a:solidFill>
                  <a:srgbClr val="000066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60</a:t>
            </a:fld>
            <a:endParaRPr lang="ru-RU" altLang="ru-RU" sz="2700" b="1">
              <a:solidFill>
                <a:srgbClr val="000066"/>
              </a:solidFill>
            </a:endParaRPr>
          </a:p>
        </p:txBody>
      </p:sp>
      <p:pic>
        <p:nvPicPr>
          <p:cNvPr id="6" name="Рисунок 5" descr="https://acetyl.ru/pics/a/r6001.png">
            <a:extLst>
              <a:ext uri="{FF2B5EF4-FFF2-40B4-BE49-F238E27FC236}">
                <a16:creationId xmlns:a16="http://schemas.microsoft.com/office/drawing/2014/main" id="{22E3CAC4-534A-4245-A001-9A4DD058276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16" y="1797628"/>
            <a:ext cx="6378814" cy="19590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3399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F5F9EB-60A8-449D-8536-91C281BD9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46" y="-259032"/>
            <a:ext cx="8633107" cy="74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8405" tIns="19202" rIns="38405" bIns="19202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106680" algn="ctr" defTabSz="384048" eaLnBrk="0" hangingPunct="0"/>
            <a:r>
              <a:rPr lang="ru-RU" altLang="ru-RU" sz="400" dirty="0">
                <a:solidFill>
                  <a:srgbClr val="000000"/>
                </a:solidFill>
                <a:cs typeface="Arial" panose="020B0604020202020204" pitchFamily="34" charset="0"/>
              </a:rPr>
              <a:t>ли боковая цепь арена состоит из двух или более углеродов, происходит разрыв боковой цепи между первым и вторым атомами углерода, образуется бензойная кислота и продукт окисления остатка боковой цепи. Например, при окислении </a:t>
            </a:r>
            <a:r>
              <a:rPr lang="ru-RU" altLang="ru-RU" sz="400" dirty="0" err="1">
                <a:solidFill>
                  <a:srgbClr val="000000"/>
                </a:solidFill>
                <a:cs typeface="Arial" panose="020B0604020202020204" pitchFamily="34" charset="0"/>
              </a:rPr>
              <a:t>пропилбензола</a:t>
            </a:r>
            <a:r>
              <a:rPr lang="ru-RU" altLang="ru-RU" sz="400" dirty="0">
                <a:solidFill>
                  <a:srgbClr val="000000"/>
                </a:solidFill>
                <a:cs typeface="Arial" panose="020B0604020202020204" pitchFamily="34" charset="0"/>
              </a:rPr>
              <a:t> отщепляется фрагмент из </a:t>
            </a:r>
            <a:r>
              <a:rPr lang="ru-RU" altLang="ru-RU" sz="400" i="1" dirty="0">
                <a:solidFill>
                  <a:srgbClr val="000000"/>
                </a:solidFill>
                <a:cs typeface="Arial" panose="020B0604020202020204" pitchFamily="34" charset="0"/>
              </a:rPr>
              <a:t>двух</a:t>
            </a:r>
            <a:r>
              <a:rPr lang="ru-RU" altLang="ru-RU" sz="400" dirty="0">
                <a:solidFill>
                  <a:srgbClr val="000000"/>
                </a:solidFill>
                <a:cs typeface="Arial" panose="020B0604020202020204" pitchFamily="34" charset="0"/>
              </a:rPr>
              <a:t> углеродов, который далее окисляется до уксусной кислоты:</a:t>
            </a:r>
            <a:endParaRPr lang="ru-RU" altLang="ru-RU" sz="700" dirty="0"/>
          </a:p>
          <a:p>
            <a:pPr algn="ctr" defTabSz="384048" eaLnBrk="0" hangingPunct="0"/>
            <a:r>
              <a:rPr lang="ru-RU" altLang="ru-RU" sz="400" dirty="0">
                <a:solidFill>
                  <a:srgbClr val="000000"/>
                </a:solidFill>
                <a:cs typeface="Arial" panose="020B0604020202020204" pitchFamily="34" charset="0"/>
              </a:rPr>
              <a:t>  </a:t>
            </a:r>
            <a:r>
              <a:rPr lang="ru-RU" altLang="ru-RU" sz="4200" dirty="0">
                <a:solidFill>
                  <a:srgbClr val="000000"/>
                </a:solidFill>
                <a:cs typeface="Arial" panose="020B0604020202020204" pitchFamily="34" charset="0"/>
              </a:rPr>
              <a:t>                    </a:t>
            </a:r>
            <a:endParaRPr lang="ru-RU" altLang="ru-RU" sz="800" dirty="0"/>
          </a:p>
        </p:txBody>
      </p:sp>
      <p:pic>
        <p:nvPicPr>
          <p:cNvPr id="247818" name="Picture 10" descr="Benzoic acid substance photo.jpg">
            <a:hlinkClick r:id="rId3"/>
            <a:extLst>
              <a:ext uri="{FF2B5EF4-FFF2-40B4-BE49-F238E27FC236}">
                <a16:creationId xmlns:a16="http://schemas.microsoft.com/office/drawing/2014/main" id="{AF3E19C2-EA9E-44F3-86D9-C8ED596D7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11" y="3854764"/>
            <a:ext cx="2123076" cy="171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068E3E-5D10-4DD3-B6EF-C9BE7D469B87}"/>
              </a:ext>
            </a:extLst>
          </p:cNvPr>
          <p:cNvSpPr/>
          <p:nvPr/>
        </p:nvSpPr>
        <p:spPr>
          <a:xfrm>
            <a:off x="141633" y="5953539"/>
            <a:ext cx="7751021" cy="561999"/>
          </a:xfrm>
          <a:prstGeom prst="rect">
            <a:avLst/>
          </a:prstGeom>
          <a:solidFill>
            <a:schemeClr val="bg1"/>
          </a:solidFill>
        </p:spPr>
        <p:txBody>
          <a:bodyPr wrap="square" lIns="38405" tIns="19202" rIns="38405" bIns="19202">
            <a:spAutoFit/>
          </a:bodyPr>
          <a:lstStyle/>
          <a:p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</a:rPr>
              <a:t>	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</a:rPr>
              <a:t>Бензойная кислота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</a:rPr>
              <a:t> — белые кристаллы, плохо растворимые в воде, хорошо — в хлороформе, этаноле, диэтиловом эфире </a:t>
            </a:r>
            <a:endParaRPr lang="ru-RU" sz="17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419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30">
            <a:extLst>
              <a:ext uri="{FF2B5EF4-FFF2-40B4-BE49-F238E27FC236}">
                <a16:creationId xmlns:a16="http://schemas.microsoft.com/office/drawing/2014/main" id="{27DF0FAA-BA65-4997-A464-8333B7DE9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338" y="6381750"/>
            <a:ext cx="620316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E5EF96EE-4287-4503-8CA3-6EAC3AB90595}" type="slidenum">
              <a:rPr lang="ru-RU" altLang="ru-RU" sz="2700" b="1">
                <a:solidFill>
                  <a:srgbClr val="000066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61</a:t>
            </a:fld>
            <a:endParaRPr lang="ru-RU" altLang="ru-RU" sz="2700" b="1">
              <a:solidFill>
                <a:srgbClr val="000066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5204C1F-959A-405E-8BC7-ECF3622F5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409" y="3333496"/>
            <a:ext cx="2748163" cy="125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8405" tIns="19202" rIns="38405" bIns="19202" numCol="1" anchor="ctr" anchorCtr="0" compatLnSpc="1">
            <a:prstTxWarp prst="textNoShape">
              <a:avLst/>
            </a:prstTxWarp>
            <a:spAutoFit/>
          </a:bodyPr>
          <a:lstStyle/>
          <a:p>
            <a:pPr defTabSz="384048" eaLnBrk="0" hangingPunct="0"/>
            <a:r>
              <a:rPr lang="ru-RU" altLang="ru-RU" sz="500">
                <a:solidFill>
                  <a:srgbClr val="646464"/>
                </a:solidFill>
                <a:latin typeface="Roboto"/>
              </a:rPr>
              <a:t>Пиромеллитовая кислота получается из гексаметилбензола через мелли- товую кислоту:</a:t>
            </a:r>
            <a:endParaRPr lang="ru-RU" altLang="ru-RU" sz="700"/>
          </a:p>
          <a:p>
            <a:pPr defTabSz="384048" eaLnBrk="0" hangingPunct="0"/>
            <a:r>
              <a:rPr lang="ru-RU" altLang="ru-RU" sz="800">
                <a:latin typeface="Arial" panose="020B0604020202020204" pitchFamily="34" charset="0"/>
              </a:rPr>
              <a:t>  </a:t>
            </a:r>
            <a:r>
              <a:rPr lang="ru-RU" altLang="ru-RU" sz="7400">
                <a:latin typeface="Arial" panose="020B0604020202020204" pitchFamily="34" charset="0"/>
              </a:rPr>
              <a:t>         </a:t>
            </a:r>
            <a:r>
              <a:rPr lang="ru-RU" altLang="ru-RU" sz="8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43714" name="Picture 2" descr="https://studme.org/htm/img/33/3670/514.png">
            <a:extLst>
              <a:ext uri="{FF2B5EF4-FFF2-40B4-BE49-F238E27FC236}">
                <a16:creationId xmlns:a16="http://schemas.microsoft.com/office/drawing/2014/main" id="{0757B69A-EDA3-4A5F-BEE7-1B92F4DF2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21" y="1846109"/>
            <a:ext cx="5781453" cy="382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A6CFD769-CAC6-4044-97CE-733A5B559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75" y="564134"/>
            <a:ext cx="3652283" cy="1093170"/>
          </a:xfrm>
          <a:solidFill>
            <a:schemeClr val="accent3">
              <a:lumMod val="95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Окисление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аренов</a:t>
            </a:r>
            <a:b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окисление </a:t>
            </a:r>
            <a:r>
              <a:rPr lang="ru-RU" sz="21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гексаметилбензола</a:t>
            </a:r>
            <a:endParaRPr lang="ru-RU" sz="2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F7647D-45B4-4659-9F4A-43D578F73E49}"/>
              </a:ext>
            </a:extLst>
          </p:cNvPr>
          <p:cNvSpPr/>
          <p:nvPr/>
        </p:nvSpPr>
        <p:spPr>
          <a:xfrm>
            <a:off x="6363586" y="1190846"/>
            <a:ext cx="2437514" cy="1608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8405" tIns="19202" rIns="38405" bIns="19202">
            <a:spAutoFit/>
          </a:bodyPr>
          <a:lstStyle/>
          <a:p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r>
              <a:rPr lang="ru-RU" sz="1700" i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Меллитовая</a:t>
            </a:r>
            <a:r>
              <a:rPr lang="ru-RU" sz="17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кислота 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 тонкие шелковисто-блестящие иглы, легко растворимые в воде и в этаноле </a:t>
            </a:r>
            <a:endParaRPr lang="ru-RU" sz="1700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Mellitic-acid-3D-balls.png">
            <a:extLst>
              <a:ext uri="{FF2B5EF4-FFF2-40B4-BE49-F238E27FC236}">
                <a16:creationId xmlns:a16="http://schemas.microsoft.com/office/drawing/2014/main" id="{2A2DD880-12B1-45DA-A5D7-026EF396B3D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835" y="138224"/>
            <a:ext cx="1305645" cy="1707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76846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646F424-5684-4557-BAE4-2071DA61D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37" y="496957"/>
            <a:ext cx="3220279" cy="874644"/>
          </a:xfrm>
          <a:solidFill>
            <a:schemeClr val="accent3">
              <a:lumMod val="9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Окисление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аренов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5" name="Rectangle 30">
            <a:extLst>
              <a:ext uri="{FF2B5EF4-FFF2-40B4-BE49-F238E27FC236}">
                <a16:creationId xmlns:a16="http://schemas.microsoft.com/office/drawing/2014/main" id="{27DF0FAA-BA65-4997-A464-8333B7DE9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338" y="6381750"/>
            <a:ext cx="620316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E5EF96EE-4287-4503-8CA3-6EAC3AB90595}" type="slidenum">
              <a:rPr lang="ru-RU" altLang="ru-RU" sz="2700" b="1">
                <a:solidFill>
                  <a:srgbClr val="000066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62</a:t>
            </a:fld>
            <a:endParaRPr lang="ru-RU" altLang="ru-RU" sz="2700" b="1">
              <a:solidFill>
                <a:srgbClr val="000066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F5F9EB-60A8-449D-8536-91C281BD9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46" y="-259032"/>
            <a:ext cx="8633107" cy="74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8405" tIns="19202" rIns="38405" bIns="19202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106680" algn="ctr" defTabSz="384048" eaLnBrk="0" hangingPunct="0"/>
            <a:r>
              <a:rPr lang="ru-RU" altLang="ru-RU" sz="400">
                <a:solidFill>
                  <a:srgbClr val="000000"/>
                </a:solidFill>
                <a:cs typeface="Arial" panose="020B0604020202020204" pitchFamily="34" charset="0"/>
              </a:rPr>
              <a:t>ли боковая цепь арена состоит из двух или более углеродов, происходит разрыв боковой цепи между первым и вторым атомами углерода, образуется бензойная кислота и продукт окисления остатка боковой цепи. Например, при окислении пропилбензола отщепляется фрагмент из </a:t>
            </a:r>
            <a:r>
              <a:rPr lang="ru-RU" altLang="ru-RU" sz="400" i="1">
                <a:solidFill>
                  <a:srgbClr val="000000"/>
                </a:solidFill>
                <a:cs typeface="Arial" panose="020B0604020202020204" pitchFamily="34" charset="0"/>
              </a:rPr>
              <a:t>двух</a:t>
            </a:r>
            <a:r>
              <a:rPr lang="ru-RU" altLang="ru-RU" sz="400">
                <a:solidFill>
                  <a:srgbClr val="000000"/>
                </a:solidFill>
                <a:cs typeface="Arial" panose="020B0604020202020204" pitchFamily="34" charset="0"/>
              </a:rPr>
              <a:t> углеродов, который далее окисляется до уксусной кислоты:</a:t>
            </a:r>
            <a:endParaRPr lang="ru-RU" altLang="ru-RU" sz="700"/>
          </a:p>
          <a:p>
            <a:pPr algn="ctr" defTabSz="384048" eaLnBrk="0" hangingPunct="0"/>
            <a:r>
              <a:rPr lang="ru-RU" altLang="ru-RU" sz="400">
                <a:solidFill>
                  <a:srgbClr val="000000"/>
                </a:solidFill>
                <a:cs typeface="Arial" panose="020B0604020202020204" pitchFamily="34" charset="0"/>
              </a:rPr>
              <a:t>  </a:t>
            </a:r>
            <a:r>
              <a:rPr lang="ru-RU" altLang="ru-RU" sz="4200">
                <a:solidFill>
                  <a:srgbClr val="000000"/>
                </a:solidFill>
                <a:cs typeface="Arial" panose="020B0604020202020204" pitchFamily="34" charset="0"/>
              </a:rPr>
              <a:t>                    </a:t>
            </a:r>
            <a:endParaRPr lang="ru-RU" altLang="ru-RU" sz="800"/>
          </a:p>
        </p:txBody>
      </p:sp>
      <p:pic>
        <p:nvPicPr>
          <p:cNvPr id="247810" name="Picture 2" descr="https://acetyl.ru/pics/a/r6004.png">
            <a:extLst>
              <a:ext uri="{FF2B5EF4-FFF2-40B4-BE49-F238E27FC236}">
                <a16:creationId xmlns:a16="http://schemas.microsoft.com/office/drawing/2014/main" id="{0A2A03FF-015B-4591-83D7-FAFAFDC8B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37" y="3675812"/>
            <a:ext cx="5756362" cy="1671234"/>
          </a:xfrm>
          <a:prstGeom prst="rect">
            <a:avLst/>
          </a:prstGeom>
          <a:noFill/>
          <a:ln>
            <a:solidFill>
              <a:srgbClr val="FF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chemege.ru/wp-content/uploads/2019/11/%D0%BE%D0%BA%D0%B8%D1%81%D0%BB%D0%B5%D0%BD%D0%B8%D0%B5-%D1%8D%D1%82%D0%B8%D0%BB%D0%B1%D0%B5%D0%BD%D0%B7%D0%BE%D0%BB%D0%B0-%D0%BF%D0%B5%D1%80%D0%BC%D0%B0%D0%BD%D0%B3%D0%B0%D0%BD%D0%B0%D1%82%D0%BE%D0%BC-%D0%B2-%D0%BA%D0%B8%D1%81%D0%BB%D0%BE%D0%B9-%D1%81%D1%80%D0%B5%D0%B4%D0%B5.jpg">
            <a:hlinkClick r:id="rId3"/>
            <a:extLst>
              <a:ext uri="{FF2B5EF4-FFF2-40B4-BE49-F238E27FC236}">
                <a16:creationId xmlns:a16="http://schemas.microsoft.com/office/drawing/2014/main" id="{18A57079-A036-46C1-8B68-C1D40575D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37" y="1510955"/>
            <a:ext cx="5756362" cy="16712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3399"/>
            </a:solidFill>
          </a:ln>
        </p:spPr>
      </p:pic>
    </p:spTree>
    <p:extLst>
      <p:ext uri="{BB962C8B-B14F-4D97-AF65-F5344CB8AC3E}">
        <p14:creationId xmlns:p14="http://schemas.microsoft.com/office/powerpoint/2010/main" val="39646338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30">
            <a:extLst>
              <a:ext uri="{FF2B5EF4-FFF2-40B4-BE49-F238E27FC236}">
                <a16:creationId xmlns:a16="http://schemas.microsoft.com/office/drawing/2014/main" id="{27DF0FAA-BA65-4997-A464-8333B7DE9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338" y="6381750"/>
            <a:ext cx="620316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E5EF96EE-4287-4503-8CA3-6EAC3AB90595}" type="slidenum">
              <a:rPr lang="ru-RU" altLang="ru-RU" sz="2700" b="1">
                <a:solidFill>
                  <a:srgbClr val="000066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63</a:t>
            </a:fld>
            <a:endParaRPr lang="ru-RU" altLang="ru-RU" sz="2700" b="1">
              <a:solidFill>
                <a:srgbClr val="000066"/>
              </a:solidFill>
            </a:endParaRPr>
          </a:p>
        </p:txBody>
      </p:sp>
      <p:pic>
        <p:nvPicPr>
          <p:cNvPr id="245762" name="Picture 2" descr="https://chemege.ru/wp-content/uploads/2019/12/%D0%B6%D0%B5%D1%81%D1%82%D0%BA%D0%BE%D0%B5-%D0%BE%D0%BA%D0%B8%D1%81%D0%BB%D0%B5%D0%BD%D0%B8%D0%B5-%D1%81%D1%82%D0%B8%D1%80%D0%BE%D0%BB%D0%B0.jpg">
            <a:hlinkClick r:id="rId2"/>
            <a:extLst>
              <a:ext uri="{FF2B5EF4-FFF2-40B4-BE49-F238E27FC236}">
                <a16:creationId xmlns:a16="http://schemas.microsoft.com/office/drawing/2014/main" id="{CD1AFB47-0240-4010-AFBB-96DCC4622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79" y="2065652"/>
            <a:ext cx="5430819" cy="125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chemege.ru/wp-content/uploads/2019/12/%D1%81%D1%82%D0%B8%D1%80%D0%BE%D0%BB-%D1%81-%D0%B2%D0%BE%D0%B4%D0%BD%D1%8B%D0%BC-%D1%80%D0%B0%D1%81%D1%82%D0%B2%D0%BE%D1%80%D0%BE%D0%BC-%D0%BF%D0%B5%D1%80%D0%BC%D0%B0%D0%BD%D0%B3%D0%B0%D0%BD%D0%B0%D1%82%D0%B0.jpg">
            <a:hlinkClick r:id="rId4"/>
            <a:extLst>
              <a:ext uri="{FF2B5EF4-FFF2-40B4-BE49-F238E27FC236}">
                <a16:creationId xmlns:a16="http://schemas.microsoft.com/office/drawing/2014/main" id="{1F94BA8E-22AE-4FCE-836E-5E4223B8E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79" y="4254155"/>
            <a:ext cx="5514648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3399"/>
            </a:solidFill>
          </a:ln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55B9698E-9474-4BDF-A815-2D6E95A64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05199"/>
            <a:ext cx="3156929" cy="83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8405" tIns="19202" rIns="38405" bIns="19202" numCol="1" anchor="ctr" anchorCtr="0" compatLnSpc="1">
            <a:prstTxWarp prst="textNoShape">
              <a:avLst/>
            </a:prstTxWarp>
            <a:spAutoFit/>
          </a:bodyPr>
          <a:lstStyle/>
          <a:p>
            <a:pPr defTabSz="384048" eaLnBrk="0" hangingPunct="0"/>
            <a:r>
              <a:rPr lang="ru-RU" altLang="ru-RU" sz="500">
                <a:solidFill>
                  <a:srgbClr val="646464"/>
                </a:solidFill>
                <a:latin typeface="Roboto"/>
              </a:rPr>
              <a:t>зонирование бензола и последующее разложение озо- нида водой приводит к образованию глиоксаля:</a:t>
            </a:r>
            <a:endParaRPr lang="ru-RU" altLang="ru-RU" sz="700"/>
          </a:p>
          <a:p>
            <a:pPr defTabSz="384048" eaLnBrk="0" hangingPunct="0"/>
            <a:r>
              <a:rPr lang="ru-RU" altLang="ru-RU" sz="800">
                <a:latin typeface="Arial" panose="020B0604020202020204" pitchFamily="34" charset="0"/>
              </a:rPr>
              <a:t>  </a:t>
            </a:r>
            <a:r>
              <a:rPr lang="ru-RU" altLang="ru-RU" sz="4700">
                <a:latin typeface="Arial" panose="020B0604020202020204" pitchFamily="34" charset="0"/>
              </a:rPr>
              <a:t>              </a:t>
            </a:r>
            <a:r>
              <a:rPr lang="ru-RU" altLang="ru-RU" sz="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3EED97E-F2A9-43E2-9B63-BB6A6479B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3445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0EF49-1020-4931-B7EA-3439C3AFD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47" y="304802"/>
            <a:ext cx="5423413" cy="815973"/>
          </a:xfrm>
          <a:solidFill>
            <a:schemeClr val="accent3">
              <a:lumMod val="9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Окисление кумола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C98E95C-0D94-4D5A-8DA8-42A50147208C}"/>
              </a:ext>
            </a:extLst>
          </p:cNvPr>
          <p:cNvSpPr/>
          <p:nvPr/>
        </p:nvSpPr>
        <p:spPr>
          <a:xfrm>
            <a:off x="1414463" y="1412875"/>
            <a:ext cx="6315075" cy="1688862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/>
          </a:p>
        </p:txBody>
      </p:sp>
      <p:graphicFrame>
        <p:nvGraphicFramePr>
          <p:cNvPr id="28676" name="Object 4">
            <a:extLst>
              <a:ext uri="{FF2B5EF4-FFF2-40B4-BE49-F238E27FC236}">
                <a16:creationId xmlns:a16="http://schemas.microsoft.com/office/drawing/2014/main" id="{4F425CB4-4A8F-4211-9EC7-2C69421C9B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7813" y="1557339"/>
          <a:ext cx="5880497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36" name="CS ChemDraw Drawing" r:id="rId4" imgW="5661660" imgH="1249680" progId="ChemDraw.Document.6.0">
                  <p:embed/>
                </p:oleObj>
              </mc:Choice>
              <mc:Fallback>
                <p:oleObj name="CS ChemDraw Drawing" r:id="rId4" imgW="5661660" imgH="124968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557339"/>
                        <a:ext cx="5880497" cy="172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FD9C98A-865A-42CC-B45F-878F54B5918E}"/>
              </a:ext>
            </a:extLst>
          </p:cNvPr>
          <p:cNvSpPr/>
          <p:nvPr/>
        </p:nvSpPr>
        <p:spPr>
          <a:xfrm>
            <a:off x="1547813" y="4652964"/>
            <a:ext cx="6210300" cy="1728787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/>
          </a:p>
        </p:txBody>
      </p:sp>
      <p:graphicFrame>
        <p:nvGraphicFramePr>
          <p:cNvPr id="28678" name="Object 5">
            <a:extLst>
              <a:ext uri="{FF2B5EF4-FFF2-40B4-BE49-F238E27FC236}">
                <a16:creationId xmlns:a16="http://schemas.microsoft.com/office/drawing/2014/main" id="{F491F24B-4578-4F50-B871-46F068C63A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541148"/>
              </p:ext>
            </p:extLst>
          </p:nvPr>
        </p:nvGraphicFramePr>
        <p:xfrm>
          <a:off x="2087166" y="4617244"/>
          <a:ext cx="4595813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37" name="CS ChemDraw Drawing" r:id="rId6" imgW="4434840" imgH="1200912" progId="ChemDraw.Document.6.0">
                  <p:embed/>
                </p:oleObj>
              </mc:Choice>
              <mc:Fallback>
                <p:oleObj name="CS ChemDraw Drawing" r:id="rId6" imgW="4434840" imgH="120091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166" y="4617244"/>
                        <a:ext cx="4595813" cy="165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9" name="Picture 7" descr="Кумол: вид молекулы">
            <a:extLst>
              <a:ext uri="{FF2B5EF4-FFF2-40B4-BE49-F238E27FC236}">
                <a16:creationId xmlns:a16="http://schemas.microsoft.com/office/drawing/2014/main" id="{93646FF3-BA97-4FEC-BD79-F58A3529C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46" y="2219093"/>
            <a:ext cx="995479" cy="221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AutoShape 9" descr="data:image/jpeg;base64,/9j/4AAQSkZJRgABAQAAAQABAAD/2wCEAAkGBhQSEBQUEhQVFBQUGBgXFRcXFxcXFxcXFxcXFBcXFxcXHCYeFxokGhQXHy8gIycpLCwsHB8xNTAqNSYrLCkBCQoKDgwOGg8PGiwkHyQsLCwpLCwpLCwsKSwsLCwsLCksLCwsLCwsLCwsLCwsLCwsLCwpKSwsLCwsLCwsLCwsLP/AABEIAPkAygMBIgACEQEDEQH/xAAcAAABBQEBAQAAAAAAAAAAAAACAQMEBQYHAAj/xABGEAABAwIEAgUIBgcIAgMAAAABAAIDBBEFEiExBkETIlFhcQcycoGRobHBFCMzUtHwFSRCQ2Kywhc0goOSotLhs/EWU3P/xAAaAQADAQEBAQAAAAAAAAAAAAAAAQIDBAUG/8QALhEAAgIBAwIDBwQDAAAAAAAAAAECEQMSITEEUUFh8BMUMnGRsdEFIoGhFcHx/9oADAMBAAIRAxEAPwDqIOqK6AI1qAt0V0IRJiPW9a8UoSEqRiFDdLdCUAIvFeXiiwEuvJbJCkB5CURSFNjPJC1ezJS5T4DSByo2Ic6JidjoNqMIWo2pCPJUtl6yYrBXrpUl0CEJSIkl0WA0EQQgIwtCTyK6SyUJMZ5ISishcpoYhQrxchzIYClJZLdeCQHrLxXkVkDBATc0rWglxDQNyTYJ0hc68pFY4zNiucobe3Ik8z2o5GXWNeUSlp2OcHGUt2a0aE7AZjoBcrDz+V2peeoIIx2ZXOI/xOIHuWcxsfUO/wAP8wVAwa+pc2abT2PW6HDCauSvc3f9pNaT9oy3cxlvgU/D5Uqxu74T3OYP6XBYmHzSgnK5vayPYfRYtN0vodu4J8oLa1z43sDJGDNdtyxzb2vrqDqNNd1sWG+y4n5I/wC+SjthP/kYux0G5Hcu3FLVHc+b6zHHHlcYrYmtXgETQlstTjAQo7JCE6AGyEtRkJLIAABKAvWRNVEHgEoCUBKgoEpqUp8qPJukMbJSErxXnFJ2AjXIwUNkbAkVQYRJGogECPWXMfKE39cPoN+a6iGrmnHtS19XZv7AAJ70FIx9TQdK0sGhcN9+9U7+FZ2nQB3gbfGy2+E0X7Z9XzKu4qUKJ4lM68HVvCtjmceAzAfYuPbqPkUEvD85P2Th6x+K7DTUgHIexBUUg7Fj7qu53v8AWZtVpRnPJhw6+F8sshAJaGhouTq4G5O3LZdLom9b1LMUDujeDy5+BWqo3a+I0W8YKKo8nPmeaeuRLAS2RkJLJmABCEhOFBdUABCWyUheQA2lCRKFRAQShIlSGhCozypEhWc4tx/6JCHAAvcbNB9pKEUXB/N1Q1/HFFEbPqYyRuGnOR/ouuV8VcSVEsL88rrGwLQbNsSARYLGxylY5cjg9ju6bp45Fcmd2PlQoB+9ef8AKk/BSqTylUDjbpw302Pb7y2y4O1xSFxXP7dno/4+Fcv6r8H09RV0czA+J7JGHZzHBzdO8KS1cg8jVS69Sy5y/Vut3nO0n2AexdZpZSd+S6YS1Kzyc+P2c3EaxzFBBA6Q72s0drjsuTNYZJNdS43JPtJWj43xjpZuiaepHv3u5qsw6n0vzOg8P+/kqXFmJZU8QAAA05erRTomqPG3QKTGNVojJk6BJU6r0KKZHIWQjurnB6m4y8xqPBU7napylqMjwR+QkyjaRPuERUSjmGhGztlNIU0ABCApxAQmAFl5LZJbxTENXXg5IvAqiQ0qEIkhgyLA+VHzYfF3wC3rlzLyg4iZKjo9MsY08TqbpoZz3iCQCLKTq4iw7bEErOs+a1+NcOzTMY6Juci/V2Ottr77Ki/QFQ3R0Eo/wO+IC4s13Z7HRadPIwxecpkWFTX+yk/0O/BPs4bqXmzaeY/5bvjay5N7Pc2Ubs0vkkxSOOpkje6zp2tbGLE5nNLnEXA007V1bFcUFPA9+mYizR3lcr4S4FrI6mKd8fRNidm6xFzodA0HvVrxjj3S1TWtNmM0PiQL38F3Yr07nznXaPa3F2RoWlz7ncm5PxKt4X22G22/coVKzS/5spkLVojkfBNZKpDJgoIKeiVoyaLOOcBHJMLaqCwo5NAnfiKgJZwEx9L7EEjkwUmwRq+HMQzAsO41HhzC0sL7jvXOsPqix4cOR2+S3UM2oPI/BIZNJQFEUCYCJF4oSUANJbIbomq6ICaEq80JUAMVEoa1zjyBPsC4pUzF73OOpcSfaV1fjCr6OjlN9SMo9ZsuU0kd3tHf7t/khDNLg0NiB2WHs0W0oRssthEfNayjGiHQUXlNbTQJK4ar1NuEtdusiitqWXC5DxbRZKt/8Vne3Q+8FdimGi595QaKxjktzLT69R8CmBDwcXhb7PZ/6Uws/P4KJgI+pHifiVPcFJd9wWhSGBMgp2MqStiZGxFKxMNcie4q/EiiFMoripM59aivPanxySOwlbqldeNnot+CwkI1W4pD9Wz0W/AIQFpC67Qlum6Y9UJwosBCUKUhJZMBopV4JQrIFBRptzUYCAMT5Squ0Ucf3nFx9WnzWMwxnWJ7B7zp+Ku/KHWZqoN5MaB6zqfkq3B4+qTbc/D/ANqq2A02FNWmpBss/hjVoaUbKWgRc03JHXBN051CertlkWVz9ll+MqXPTP083rezX8VqCqfFXdUjkRY/BAGCwTEGNjs85dyCdrdp7PXor1kGYAtLXDuN1j4cbbC7oZWZmtc6xHnNtqfnqCFoMOwmnqWtlic8XuA46m4Ourhm371SSYW1wWIoZPuH4/BGyik+472H5K7pYC2MC5JDbXtre2+pPzWfgqJ4ww9JWCN7GvF6dry3NciOS5L84DTcnQXGoRoHqJbKOT7j/wDSU7+jZT+7d7LIKWWoklaxtXUNve5dQhrdAT9oTladhrfW3epmK8RMw+N30id08jrFkdmNftbZo6rb/tH385clHdlwhPJJRgrbKjEaF8UbpJbRsbqXPcBa/r1JOgHNYit45jAOVjjbts0fP4Ku4o4slrH5pSGsabsjF8rf+Trcz7tlknOdPI2OMXLjZo5k/hz7lzLNKb/bslyz2ZdBj6XHefeT4SNfScRVUxZKMjIC8tADhmJFgA7W9i4iw6t/j3SBlmNHY0D2Cy+fIcKFNW08Rdexidzt0j5LOLRyBygepfQrR1R4BdGPRNLJF3aPEm3qcWqom0w6oRoafzUaokAhJZOIbIsBpKCvWRALQgG6K69ZecNCkBxjiCp6Sqld2vNvVoPgpmFnqt7Nb+1VuIMtNIOx7v5inqGqc0sGW7XEgEciTz/I9a0EjbYbrbW6vqULHR4xDC5rZZGsz7F2jdDaxdawJvoCbnVaKjxSF3mzRHwkb7dCoasqzTQHUKRWbKogqgbASNJ5Wdf2WOqPE8RbFGZJpQxjd3O0Hh3knkNSsq7lJW6R5zlSY08ZHLEYx5WX53CmYwMB0fICXEduUEBvgbrD4vxXNWPLKipcyPK42aAGkiwDbCxI1J53ttrpEMim9Mdzvy9Blw49eWl5eP0HMVrWuqiQRlcXEHkbt963vk9kvSNHY9/xv81geHIs5GfVuVu+4JA2K6Vw1QNiZlZo3MXW7za+y2jF+Jwur2NZFspcJUSPZPmTK0uDS8gaNbbM48gLkD2lNkrdkbivHRSUkkhdlfYtj7TIfNAHPt8AVwXEsQc9zpJXF73G7id3HZafyi8SF01pspMd2xwsfmjaQTmdM7S7thZvZbTVYqjw+aslyxtzPO9hZjB2m2jWj83K4csNf75uorv9z6TossOkxPSrm/HwXl5/Ygue+Z7WMaSXGzWt1JK6TwrwgKVoc/rTyCxtrlB/Yb8zz8FacMcHR0bbjrzOFnPtt/Cwch7z7lrKTDcnWd5x2HZ/2vFn1Ev1DJ7v020F8T7+v78jhzZWm8mR22YnEcEhjqmyyDNK1jbXILWkOcQWsGpcO02HjqF1GnH1bPRbv4Bc84ht9KGhPUbvfLa7762ty5a+1dGg+zZ6LfgF9HjxrFFQjwjyrcnbJdOOqE7ZJT+aESYCJESFMBoBKEgK9daEClCXJboXJDOK4l9tJ6bv5ipODHUjv/pHaouIfayek74lTcGj1v2nT2WPwWy5EXrsLM37wtFi3RrHWJI64zg9YNDm9nWNwULuDZXgX+gSHtfSEa6/ceLahu3Ye3Sxw/dWddirKaB8sh6rBe3MnYNHeTYLKdLdlRi5NRXLKbFsUoMMymOCL6QAQxsbWtI0sczgOoNe89y5xxJxTNVvzTP6o81guGN8BzPedVCxvEXvkdPKLGYlwHwtfXKBpdVBD5XNY0FznaNa0Xue4LzWsmffiPr12PrsOLp/0+F/Fkr6fj7sbmqC5wa0HU2AAuSToAAN1ocV4ZNLhznyAdM98ZI3yjMLM8dde/wWm4R4JFMRLNZ0/IbiPuHa7tPqHadLxLAIaR0jm3dmZbqtJbdwtYO0Dudze3YVwQ6t5+ojh6X4YtOUu9ev5+SPJ6zM5pyybt8HMMDncwBzo3EAMuGtuRpqMu+nzXT8IOg71h8ILJXOa45XF5cNSCTc6g8zutnhVA+LzpHSNsA0EAkW3Nxqb/nv96Ld7nkeFGpjO6rOKcPmmhaIWtcQ4aHMCDsHNc1wy27dT2WULjPF5aekLqc/XPexkegOrnXOh080FNy8WyCLDJI8tqyWJktxfR4bmy22IN0a9JpDHJ00QuH/ACbjJmqo2h5Njaz3N5dXMDa/3iToNACbrV0HDMUEeSJgaBrYCxJ2vI7nt7gqPEOM52RYm5vR5qN8bYrtJBa8gHPrqbE9igYlxDiow/6S2SkLW3dIY7PLWOEWQWcDZ93PuOyy4uqxR6laZ8dvX+zpjHI/FL+fI2sWHtYb2u61u7vI701UutusNNVYlIaWkdUtZNUh87pmAdSEMBYywa2xzXvbu13VLWY9UdHQyuaaieKSsgc1pPXLW9Hm0BvZpJOnI7arTBjxYIaccaRnLDKT3kvV/gvcYla+oYWuBa5jXBwF2kEuF8w5a30vyXRIT1GD+EfBcz4cpXSQUtm9VtPCC43+6CLcr6nXfx1XSmaNaOwAe5dN3uc7jRY056oRgpqm80Jy6Qhbr2ZDdeQA0CvJGogtCDxQu2SlC7ZJjOK15+uk9J3xKscI2b4lVmJfbSem74lT8EedBbmbe5ap9yTXYcFiOL8a6V7RHFM+UHqtkLTEx1wGhrGnJId7uJOpA11tsMLrInSSRZgXsAMjTya4aE91keC8IUYkbPE6+cHJlkGRwJvdmXkASOryUyUX8W50YJ+zerezk1JwjV1MpGUl28j3OBDb/eIJ9g+WnTOHuDY6RoygvkIAdIRqb8m/dHd8Vt207LC5Zpy0AHqG6ktMYNg9rnEX85pNhuQBsF4PX9N1HWPQpaYdu/z/ABx52dfvVcIqaLCsvWf53Idn/aofKHNajfoD1o9/THcVopeIqYxyyNmjkbAC6Xo3B5YGgk3DbnYFYXjvGWzwSRxtJ+rp5QTsWzPOXQa36huvQ6XpcXTQ9njX5fzOTJKUncjm2GYvEJA2Y2DgSCdG+c4WuQbHTS4t3rWzeUBtNG0sIe0WyRnz3N289pLbd/LvXLcWHWHcCP8Ae9QLrSacmqdLy8SYtLlHZ5cUqsTNM2FjYXRyGbMSXtjAYREZera7uvoL99kDaWpgoaRjoJZH0NeTla15zxt+sDmHLfITcB1lzTB+MaulBFPO5gOpFmuBPg4FXtP5ZMSb+9Y7vdGz5AJ6dW7e5us6htFbGxirpKhuMAwSxvqI4pWRlpz9R4ZoMoLrnsHIq+w2hz4FVxQ0csDyACxweXSyZY7yNa7XW1tOxcv/ALW676R9IvF0pjEWbo/2A4vAte25KdqPLPibm6TtZ6Mcd/8AcCkod2VPqb+Fdnz2/wCHTsewqrY6gqqSMSTQw9FLE4hps6Mb3I2N+d7271Gp+Hfo0dJJUzRRuhdUyzFxABfUNcCGkm2mbU87aLkdXx/iM9muq5zc2AY7JcnlaO11R1vSZrzZ8zhe775iLkXu7U7FVSRi8rr15/k6xWeUenpKdlNRk1D42CNshFoxlFg4/fPcNO9daoX3hjJNyWNJPbdoJPtXybSbr6xw77CL/wDNn8oWiZkWlOOqE5dN0/mhGpA9dJmXrryNgBCWyUNRZVoSNoXp4tQuYkFHDsXFqiX03fEp/C69kbfrHBozE3cbDYbnkUOPx2qZvTd8VkOKaksLNi29y07Ejt7VUnW6CKV0zUcO4rGcYmyvuZmzRkcrRsiMZB2N8knvU7hzzeH3djp2+3KPkqXhzibDssHSPfDLE8yFxZfM94LZA5zQ7qHMTbS2id/R1LT/AEeWnxQS9DLGWxF7QQC8B7mjMMtm3J6q53qqzshKF8+X9NFxwlgENVW1sUsE5L5qhhqGG0bG579GdCM5I0v2piXAo6fDMRnjDhLHK+ka6+hhdJGx1xs4kEjMtJw8ynpauWcYtSmCWSWR0IkiALpL5SXdIbltxy5KX9KwtlNUwS4hTvZVySSOyyR3b0jrjLYm5aQCDbcbLP2T7dzp96irSe37e/hz64KDE8BhpKqSOnGVkuFzOkbcm5A0ce82+Kr8E4enlL45Z87pKakkDtskR6YNjAtra3d431TuH8R4PRdMDVzVj5GdETlebRW+zY4gADvB5aWVLjHljAaGYfTNhsxsfSy2dIGMBDGgA20vpmLuemquMWnuc+TOmqTvz7lJxdwTIx7nQgytjOVwbq4E9fNYakdf1LFubYkHQjlzXU+DKt74Q97i5zy5ziTqSXHVX9Vg0M32kbH97mgn27qmctHDFMwytETnOLQ4ljmtuAQ1zhYOs4EaLqkvk2o3X6jmHta92n+q4UR3kmpuUk/rLP8AgEWFGQq+Iacsd0cGR5As7JCbEF5DLFtsozN69sxyi/ckHFLWdM9sXXfLnj0jDY25S1rQA29wCB2EC1tTfYjyR0//AN03+z/ij/slpgNZZz62D+hXyKjGVHG7iG5IWMLXteLkkXazo9ALW07Dt6yaTEMRkqHgvsXAZWhrQNLkgWG/neK6rF5PKNn7sutzc9x9wsFY0eERRfZxsZ6LQPfzSe4HN+GuBp53AvaYY+bnCziP4Wnn3nTxX0nTstGwDYNaPYAFhaZq6DE3qN9EfAJoCVTjqhOWRU7OqEXRJANWSZU7kXsiYHmtSliQFEqEDZJZE5N3SA41xLF+uTemVhOOGWEfrXROKB+uTel8lQYvwwKyLR+R7D1Tu2xGoI+a0atWSjlKujwrLydGbAk9YiwaGF7iSLWb0jb689L2Ums8nlazaEyDtjIf7vO9yhCkrYv2KmPUHzZG6jYnTcWWHHJYn/x2Quja0xuMoeWWkbYhhLTqdBq0geB5KwPBc7mBw6OzW7hzjezBLyboSHtFjrdVrZaoODh0+YBwvZ97PJLh4EuJI53Kejpa14s1lU7NqQBKbkgNuQNzlAHhoqtCDr+FnwwdK+Rl8rHZL9brlwI35WGo7VStWlovJtiU1stLKBsOktHYf5hBAWywLyFvuHVsrQ0fu4rknxeQA31A+KTGRuAm/qzP8X8xW3giTdDhUcT5Io2hrIy1rRroAxvM6nxVgIlD5NIpUNsZqjDPWnY2ogErsrSAGIXNTwakcxMnggTNUYx6lTpWqM5naqRDQUDfiFvYT1G+i34LCUzfkt7COoz0R8AqQidTnqhOgpuBvVTllIHkK8QksmBFDkQkKERogwrQkXOhShiUNSA5PxcP1yXxHwCawkaO8R81I4yZasl77fAJjB9neLf6ltWwjSYcNle0yqMPZoFcwBZyAmNCMnRAwJ4t0WZQ1ZNSjRP5UErUmBjmf3io9Jv8gUgtUcf3qoHew/7VK8VDZrFggJQvJbJI0PISiSFUZvkjSKKWXUqYGyZcjgihYm/m628MnUb6I+AWJgFjfb8hbOnb1G+iPgqSEWMEnVCPOm4GHKEeQoA9nSdKlMZQ9GexMAROUXTphrUVldIkeFT3LwqR2JghCQlQ0c142q2mreLbW+AUHCJAQ4Dtb/UmeMZ/1yXbf5BN8PvuJLfw6e1beBLN1hhuFdwMWfwl2i0FO9ZSGiayJPGPRMxSJ98lwoGNFqZqHaJ4lR6gJMZix/e6nxZ/KphKhOsK6oGm0bj3aOHyUxyhmkT1krSkuiASruXZ438UJunAUrnhUkQyDLf1JlTJlDI1uhIgOILbU9R9W3bzR8AsU3RaiCrZkaM480fBWvIReQVByhH0xUCnrWZR1wnPp0f3wlQEozFe6cqIa6P7wSfT4/vD3p0Bmv0jJ99yX6fJ993tKr+kSmRdLRnZNdWvP7bvaU2+pf8Afd7SovSJDIiqEUmL4M2Qk/tnW55+KpsKjMcrhsbbd4K0U83WKiT0rX67OGxG/h3hNx2GaDDZLhX8D1j8Oqiw2cPWNQtJR17DzWLoZcRyKQHaKHFUNT/0lvasyg0xUOsFHfjcXIlx/hBPv296gVOKl+gGUe/8AihmRpq3NXVBve+gPbk6v4q4z9ijSYawvzMs1w9h8UZvsR+HqUyXcaHg9ONeo9u9G0oodseD9l5zkgK8SEIVjUhQZfz8k44+1KGJ/MQwVPgGoUPYjuU3prq13FySmu9qISBQ2yJTIU67gSelCLpVD6RLnKVBZALu9ISlH4fNNHzl1EBapSV5J2qb2sdEGZvWTbWpybdANvV8038Nk0SIWp9tlHTrfz7lPKsoktmI5ozMe1RhzRHb89yWnawHhNZC6pUaTc+KHsU0UKajXdIau3NMDzimzufz2qbBImfSrJRWdyinkhO6bSXgMsP0g37p9qE4gPu+/wD6UI7rx5eCWlICacRPIAe/4pt1YTuVHO357kgToRJbL61Ma/RV0fJTG7jwTQiUx6LOmufs+aU80NUyhxFn8EB81eSodH//2Q==">
            <a:extLst>
              <a:ext uri="{FF2B5EF4-FFF2-40B4-BE49-F238E27FC236}">
                <a16:creationId xmlns:a16="http://schemas.microsoft.com/office/drawing/2014/main" id="{20830916-F61A-4EA9-B52A-75A447A177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500"/>
          </a:p>
        </p:txBody>
      </p:sp>
      <p:sp>
        <p:nvSpPr>
          <p:cNvPr id="28681" name="AutoShape 15" descr="data:image/jpeg;base64,/9j/4AAQSkZJRgABAQAAAQABAAD/2wCEAAkGBhQSEBQUEhQVFBQUGBgXFRcXFxcXFxcXFxcXFBcXFxcXHCYeFxokGhQXHy8gIycpLCwsHB8xNTAqNSYrLCkBCQoKDgwOGg8PGiwkHyQsLCwpLCwpLCwsKSwsLCwsLCksLCwsLCwsLCwsLCwsLCwsLCwpKSwsLCwsLCwsLCwsLP/AABEIAPkAygMBIgACEQEDEQH/xAAcAAABBQEBAQAAAAAAAAAAAAACAQMEBQYHAAj/xABGEAABAwIEAgUIBgcIAgMAAAABAAIDBBEFEiExBkETIlFhcQcycoGRobHBFCMzUtHwFSRCQ2Kywhc0goOSotLhs/EWU3P/xAAaAQADAQEBAQAAAAAAAAAAAAAAAQIDBAUG/8QALhEAAgIBAwIDBwQDAAAAAAAAAAECEQMSITEEUUFh8BMUMnGRsdEFIoGhFcHx/9oADAMBAAIRAxEAPwDqIOqK6AI1qAt0V0IRJiPW9a8UoSEqRiFDdLdCUAIvFeXiiwEuvJbJCkB5CURSFNjPJC1ezJS5T4DSByo2Ic6JidjoNqMIWo2pCPJUtl6yYrBXrpUl0CEJSIkl0WA0EQQgIwtCTyK6SyUJMZ5ISishcpoYhQrxchzIYClJZLdeCQHrLxXkVkDBATc0rWglxDQNyTYJ0hc68pFY4zNiucobe3Ik8z2o5GXWNeUSlp2OcHGUt2a0aE7AZjoBcrDz+V2peeoIIx2ZXOI/xOIHuWcxsfUO/wAP8wVAwa+pc2abT2PW6HDCauSvc3f9pNaT9oy3cxlvgU/D5Uqxu74T3OYP6XBYmHzSgnK5vayPYfRYtN0vodu4J8oLa1z43sDJGDNdtyxzb2vrqDqNNd1sWG+y4n5I/wC+SjthP/kYux0G5Hcu3FLVHc+b6zHHHlcYrYmtXgETQlstTjAQo7JCE6AGyEtRkJLIAABKAvWRNVEHgEoCUBKgoEpqUp8qPJukMbJSErxXnFJ2AjXIwUNkbAkVQYRJGogECPWXMfKE39cPoN+a6iGrmnHtS19XZv7AAJ70FIx9TQdK0sGhcN9+9U7+FZ2nQB3gbfGy2+E0X7Z9XzKu4qUKJ4lM68HVvCtjmceAzAfYuPbqPkUEvD85P2Th6x+K7DTUgHIexBUUg7Fj7qu53v8AWZtVpRnPJhw6+F8sshAJaGhouTq4G5O3LZdLom9b1LMUDujeDy5+BWqo3a+I0W8YKKo8nPmeaeuRLAS2RkJLJmABCEhOFBdUABCWyUheQA2lCRKFRAQShIlSGhCozypEhWc4tx/6JCHAAvcbNB9pKEUXB/N1Q1/HFFEbPqYyRuGnOR/ouuV8VcSVEsL88rrGwLQbNsSARYLGxylY5cjg9ju6bp45Fcmd2PlQoB+9ef8AKk/BSqTylUDjbpw302Pb7y2y4O1xSFxXP7dno/4+Fcv6r8H09RV0czA+J7JGHZzHBzdO8KS1cg8jVS69Sy5y/Vut3nO0n2AexdZpZSd+S6YS1Kzyc+P2c3EaxzFBBA6Q72s0drjsuTNYZJNdS43JPtJWj43xjpZuiaepHv3u5qsw6n0vzOg8P+/kqXFmJZU8QAAA05erRTomqPG3QKTGNVojJk6BJU6r0KKZHIWQjurnB6m4y8xqPBU7napylqMjwR+QkyjaRPuERUSjmGhGztlNIU0ABCApxAQmAFl5LZJbxTENXXg5IvAqiQ0qEIkhgyLA+VHzYfF3wC3rlzLyg4iZKjo9MsY08TqbpoZz3iCQCLKTq4iw7bEErOs+a1+NcOzTMY6Juci/V2Ottr77Ki/QFQ3R0Eo/wO+IC4s13Z7HRadPIwxecpkWFTX+yk/0O/BPs4bqXmzaeY/5bvjay5N7Pc2Ubs0vkkxSOOpkje6zp2tbGLE5nNLnEXA007V1bFcUFPA9+mYizR3lcr4S4FrI6mKd8fRNidm6xFzodA0HvVrxjj3S1TWtNmM0PiQL38F3Yr07nznXaPa3F2RoWlz7ncm5PxKt4X22G22/coVKzS/5spkLVojkfBNZKpDJgoIKeiVoyaLOOcBHJMLaqCwo5NAnfiKgJZwEx9L7EEjkwUmwRq+HMQzAsO41HhzC0sL7jvXOsPqix4cOR2+S3UM2oPI/BIZNJQFEUCYCJF4oSUANJbIbomq6ICaEq80JUAMVEoa1zjyBPsC4pUzF73OOpcSfaV1fjCr6OjlN9SMo9ZsuU0kd3tHf7t/khDNLg0NiB2WHs0W0oRssthEfNayjGiHQUXlNbTQJK4ar1NuEtdusiitqWXC5DxbRZKt/8Vne3Q+8FdimGi595QaKxjktzLT69R8CmBDwcXhb7PZ/6Uws/P4KJgI+pHifiVPcFJd9wWhSGBMgp2MqStiZGxFKxMNcie4q/EiiFMoripM59aivPanxySOwlbqldeNnot+CwkI1W4pD9Wz0W/AIQFpC67Qlum6Y9UJwosBCUKUhJZMBopV4JQrIFBRptzUYCAMT5Squ0Ucf3nFx9WnzWMwxnWJ7B7zp+Ku/KHWZqoN5MaB6zqfkq3B4+qTbc/D/ANqq2A02FNWmpBss/hjVoaUbKWgRc03JHXBN051CertlkWVz9ll+MqXPTP083rezX8VqCqfFXdUjkRY/BAGCwTEGNjs85dyCdrdp7PXor1kGYAtLXDuN1j4cbbC7oZWZmtc6xHnNtqfnqCFoMOwmnqWtlic8XuA46m4Ourhm371SSYW1wWIoZPuH4/BGyik+472H5K7pYC2MC5JDbXtre2+pPzWfgqJ4ww9JWCN7GvF6dry3NciOS5L84DTcnQXGoRoHqJbKOT7j/wDSU7+jZT+7d7LIKWWoklaxtXUNve5dQhrdAT9oTladhrfW3epmK8RMw+N30id08jrFkdmNftbZo6rb/tH385clHdlwhPJJRgrbKjEaF8UbpJbRsbqXPcBa/r1JOgHNYit45jAOVjjbts0fP4Ku4o4slrH5pSGsabsjF8rf+Trcz7tlknOdPI2OMXLjZo5k/hz7lzLNKb/bslyz2ZdBj6XHefeT4SNfScRVUxZKMjIC8tADhmJFgA7W9i4iw6t/j3SBlmNHY0D2Cy+fIcKFNW08Rdexidzt0j5LOLRyBygepfQrR1R4BdGPRNLJF3aPEm3qcWqom0w6oRoafzUaokAhJZOIbIsBpKCvWRALQgG6K69ZecNCkBxjiCp6Sqld2vNvVoPgpmFnqt7Nb+1VuIMtNIOx7v5inqGqc0sGW7XEgEciTz/I9a0EjbYbrbW6vqULHR4xDC5rZZGsz7F2jdDaxdawJvoCbnVaKjxSF3mzRHwkb7dCoasqzTQHUKRWbKogqgbASNJ5Wdf2WOqPE8RbFGZJpQxjd3O0Hh3knkNSsq7lJW6R5zlSY08ZHLEYx5WX53CmYwMB0fICXEduUEBvgbrD4vxXNWPLKipcyPK42aAGkiwDbCxI1J53ttrpEMim9Mdzvy9Blw49eWl5eP0HMVrWuqiQRlcXEHkbt963vk9kvSNHY9/xv81geHIs5GfVuVu+4JA2K6Vw1QNiZlZo3MXW7za+y2jF+Jwur2NZFspcJUSPZPmTK0uDS8gaNbbM48gLkD2lNkrdkbivHRSUkkhdlfYtj7TIfNAHPt8AVwXEsQc9zpJXF73G7id3HZafyi8SF01pspMd2xwsfmjaQTmdM7S7thZvZbTVYqjw+aslyxtzPO9hZjB2m2jWj83K4csNf75uorv9z6TossOkxPSrm/HwXl5/Ygue+Z7WMaSXGzWt1JK6TwrwgKVoc/rTyCxtrlB/Yb8zz8FacMcHR0bbjrzOFnPtt/Cwch7z7lrKTDcnWd5x2HZ/2vFn1Ev1DJ7v020F8T7+v78jhzZWm8mR22YnEcEhjqmyyDNK1jbXILWkOcQWsGpcO02HjqF1GnH1bPRbv4Bc84ht9KGhPUbvfLa7762ty5a+1dGg+zZ6LfgF9HjxrFFQjwjyrcnbJdOOqE7ZJT+aESYCJESFMBoBKEgK9daEClCXJboXJDOK4l9tJ6bv5ipODHUjv/pHaouIfayek74lTcGj1v2nT2WPwWy5EXrsLM37wtFi3RrHWJI64zg9YNDm9nWNwULuDZXgX+gSHtfSEa6/ceLahu3Ye3Sxw/dWddirKaB8sh6rBe3MnYNHeTYLKdLdlRi5NRXLKbFsUoMMymOCL6QAQxsbWtI0sczgOoNe89y5xxJxTNVvzTP6o81guGN8BzPedVCxvEXvkdPKLGYlwHwtfXKBpdVBD5XNY0FznaNa0Xue4LzWsmffiPr12PrsOLp/0+F/Fkr6fj7sbmqC5wa0HU2AAuSToAAN1ocV4ZNLhznyAdM98ZI3yjMLM8dde/wWm4R4JFMRLNZ0/IbiPuHa7tPqHadLxLAIaR0jm3dmZbqtJbdwtYO0Dudze3YVwQ6t5+ojh6X4YtOUu9ev5+SPJ6zM5pyybt8HMMDncwBzo3EAMuGtuRpqMu+nzXT8IOg71h8ILJXOa45XF5cNSCTc6g8zutnhVA+LzpHSNsA0EAkW3Nxqb/nv96Ld7nkeFGpjO6rOKcPmmhaIWtcQ4aHMCDsHNc1wy27dT2WULjPF5aekLqc/XPexkegOrnXOh080FNy8WyCLDJI8tqyWJktxfR4bmy22IN0a9JpDHJ00QuH/ACbjJmqo2h5Njaz3N5dXMDa/3iToNACbrV0HDMUEeSJgaBrYCxJ2vI7nt7gqPEOM52RYm5vR5qN8bYrtJBa8gHPrqbE9igYlxDiow/6S2SkLW3dIY7PLWOEWQWcDZ93PuOyy4uqxR6laZ8dvX+zpjHI/FL+fI2sWHtYb2u61u7vI701UutusNNVYlIaWkdUtZNUh87pmAdSEMBYywa2xzXvbu13VLWY9UdHQyuaaieKSsgc1pPXLW9Hm0BvZpJOnI7arTBjxYIaccaRnLDKT3kvV/gvcYla+oYWuBa5jXBwF2kEuF8w5a30vyXRIT1GD+EfBcz4cpXSQUtm9VtPCC43+6CLcr6nXfx1XSmaNaOwAe5dN3uc7jRY056oRgpqm80Jy6Qhbr2ZDdeQA0CvJGogtCDxQu2SlC7ZJjOK15+uk9J3xKscI2b4lVmJfbSem74lT8EedBbmbe5ap9yTXYcFiOL8a6V7RHFM+UHqtkLTEx1wGhrGnJId7uJOpA11tsMLrInSSRZgXsAMjTya4aE91keC8IUYkbPE6+cHJlkGRwJvdmXkASOryUyUX8W50YJ+zerezk1JwjV1MpGUl28j3OBDb/eIJ9g+WnTOHuDY6RoygvkIAdIRqb8m/dHd8Vt207LC5Zpy0AHqG6ktMYNg9rnEX85pNhuQBsF4PX9N1HWPQpaYdu/z/ABx52dfvVcIqaLCsvWf53Idn/aofKHNajfoD1o9/THcVopeIqYxyyNmjkbAC6Xo3B5YGgk3DbnYFYXjvGWzwSRxtJ+rp5QTsWzPOXQa36huvQ6XpcXTQ9njX5fzOTJKUncjm2GYvEJA2Y2DgSCdG+c4WuQbHTS4t3rWzeUBtNG0sIe0WyRnz3N289pLbd/LvXLcWHWHcCP8Ae9QLrSacmqdLy8SYtLlHZ5cUqsTNM2FjYXRyGbMSXtjAYREZera7uvoL99kDaWpgoaRjoJZH0NeTla15zxt+sDmHLfITcB1lzTB+MaulBFPO5gOpFmuBPg4FXtP5ZMSb+9Y7vdGz5AJ6dW7e5us6htFbGxirpKhuMAwSxvqI4pWRlpz9R4ZoMoLrnsHIq+w2hz4FVxQ0csDyACxweXSyZY7yNa7XW1tOxcv/ALW676R9IvF0pjEWbo/2A4vAte25KdqPLPibm6TtZ6Mcd/8AcCkod2VPqb+Fdnz2/wCHTsewqrY6gqqSMSTQw9FLE4hps6Mb3I2N+d7271Gp+Hfo0dJJUzRRuhdUyzFxABfUNcCGkm2mbU87aLkdXx/iM9muq5zc2AY7JcnlaO11R1vSZrzZ8zhe775iLkXu7U7FVSRi8rr15/k6xWeUenpKdlNRk1D42CNshFoxlFg4/fPcNO9daoX3hjJNyWNJPbdoJPtXybSbr6xw77CL/wDNn8oWiZkWlOOqE5dN0/mhGpA9dJmXrryNgBCWyUNRZVoSNoXp4tQuYkFHDsXFqiX03fEp/C69kbfrHBozE3cbDYbnkUOPx2qZvTd8VkOKaksLNi29y07Ejt7VUnW6CKV0zUcO4rGcYmyvuZmzRkcrRsiMZB2N8knvU7hzzeH3djp2+3KPkqXhzibDssHSPfDLE8yFxZfM94LZA5zQ7qHMTbS2id/R1LT/AEeWnxQS9DLGWxF7QQC8B7mjMMtm3J6q53qqzshKF8+X9NFxwlgENVW1sUsE5L5qhhqGG0bG579GdCM5I0v2piXAo6fDMRnjDhLHK+ka6+hhdJGx1xs4kEjMtJw8ynpauWcYtSmCWSWR0IkiALpL5SXdIbltxy5KX9KwtlNUwS4hTvZVySSOyyR3b0jrjLYm5aQCDbcbLP2T7dzp96irSe37e/hz64KDE8BhpKqSOnGVkuFzOkbcm5A0ce82+Kr8E4enlL45Z87pKakkDtskR6YNjAtra3d431TuH8R4PRdMDVzVj5GdETlebRW+zY4gADvB5aWVLjHljAaGYfTNhsxsfSy2dIGMBDGgA20vpmLuemquMWnuc+TOmqTvz7lJxdwTIx7nQgytjOVwbq4E9fNYakdf1LFubYkHQjlzXU+DKt74Q97i5zy5ziTqSXHVX9Vg0M32kbH97mgn27qmctHDFMwytETnOLQ4ljmtuAQ1zhYOs4EaLqkvk2o3X6jmHta92n+q4UR3kmpuUk/rLP8AgEWFGQq+Iacsd0cGR5As7JCbEF5DLFtsozN69sxyi/ckHFLWdM9sXXfLnj0jDY25S1rQA29wCB2EC1tTfYjyR0//AN03+z/ij/slpgNZZz62D+hXyKjGVHG7iG5IWMLXteLkkXazo9ALW07Dt6yaTEMRkqHgvsXAZWhrQNLkgWG/neK6rF5PKNn7sutzc9x9wsFY0eERRfZxsZ6LQPfzSe4HN+GuBp53AvaYY+bnCziP4Wnn3nTxX0nTstGwDYNaPYAFhaZq6DE3qN9EfAJoCVTjqhOWRU7OqEXRJANWSZU7kXsiYHmtSliQFEqEDZJZE5N3SA41xLF+uTemVhOOGWEfrXROKB+uTel8lQYvwwKyLR+R7D1Tu2xGoI+a0atWSjlKujwrLydGbAk9YiwaGF7iSLWb0jb689L2Ums8nlazaEyDtjIf7vO9yhCkrYv2KmPUHzZG6jYnTcWWHHJYn/x2Quja0xuMoeWWkbYhhLTqdBq0geB5KwPBc7mBw6OzW7hzjezBLyboSHtFjrdVrZaoODh0+YBwvZ97PJLh4EuJI53Kejpa14s1lU7NqQBKbkgNuQNzlAHhoqtCDr+FnwwdK+Rl8rHZL9brlwI35WGo7VStWlovJtiU1stLKBsOktHYf5hBAWywLyFvuHVsrQ0fu4rknxeQA31A+KTGRuAm/qzP8X8xW3giTdDhUcT5Io2hrIy1rRroAxvM6nxVgIlD5NIpUNsZqjDPWnY2ogErsrSAGIXNTwakcxMnggTNUYx6lTpWqM5naqRDQUDfiFvYT1G+i34LCUzfkt7COoz0R8AqQidTnqhOgpuBvVTllIHkK8QksmBFDkQkKERogwrQkXOhShiUNSA5PxcP1yXxHwCawkaO8R81I4yZasl77fAJjB9neLf6ltWwjSYcNle0yqMPZoFcwBZyAmNCMnRAwJ4t0WZQ1ZNSjRP5UErUmBjmf3io9Jv8gUgtUcf3qoHew/7VK8VDZrFggJQvJbJI0PISiSFUZvkjSKKWXUqYGyZcjgihYm/m628MnUb6I+AWJgFjfb8hbOnb1G+iPgqSEWMEnVCPOm4GHKEeQoA9nSdKlMZQ9GexMAROUXTphrUVldIkeFT3LwqR2JghCQlQ0c142q2mreLbW+AUHCJAQ4Dtb/UmeMZ/1yXbf5BN8PvuJLfw6e1beBLN1hhuFdwMWfwl2i0FO9ZSGiayJPGPRMxSJ98lwoGNFqZqHaJ4lR6gJMZix/e6nxZ/KphKhOsK6oGm0bj3aOHyUxyhmkT1krSkuiASruXZ438UJunAUrnhUkQyDLf1JlTJlDI1uhIgOILbU9R9W3bzR8AsU3RaiCrZkaM480fBWvIReQVByhH0xUCnrWZR1wnPp0f3wlQEozFe6cqIa6P7wSfT4/vD3p0Bmv0jJ99yX6fJ993tKr+kSmRdLRnZNdWvP7bvaU2+pf8Afd7SovSJDIiqEUmL4M2Qk/tnW55+KpsKjMcrhsbbd4K0U83WKiT0rX67OGxG/h3hNx2GaDDZLhX8D1j8Oqiw2cPWNQtJR17DzWLoZcRyKQHaKHFUNT/0lvasyg0xUOsFHfjcXIlx/hBPv296gVOKl+gGUe/8AihmRpq3NXVBve+gPbk6v4q4z9ijSYawvzMs1w9h8UZvsR+HqUyXcaHg9ONeo9u9G0oodseD9l5zkgK8SEIVjUhQZfz8k44+1KGJ/MQwVPgGoUPYjuU3prq13FySmu9qISBQ2yJTIU67gSelCLpVD6RLnKVBZALu9ISlH4fNNHzl1EBapSV5J2qb2sdEGZvWTbWpybdANvV8038Nk0SIWp9tlHTrfz7lPKsoktmI5ozMe1RhzRHb89yWnawHhNZC6pUaTc+KHsU0UKajXdIau3NMDzimzufz2qbBImfSrJRWdyinkhO6bSXgMsP0g37p9qE4gPu+/wD6UI7rx5eCWlICacRPIAe/4pt1YTuVHO357kgToRJbL61Ma/RV0fJTG7jwTQiUx6LOmufs+aU80NUyhxFn8EB81eSodH//2Q==">
            <a:extLst>
              <a:ext uri="{FF2B5EF4-FFF2-40B4-BE49-F238E27FC236}">
                <a16:creationId xmlns:a16="http://schemas.microsoft.com/office/drawing/2014/main" id="{C6641E9D-CE2D-4768-A1B1-9E15352C37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500"/>
          </a:p>
        </p:txBody>
      </p:sp>
      <p:pic>
        <p:nvPicPr>
          <p:cNvPr id="28682" name="Picture 17" descr="http://gortest.su/wp-content/uploads/2009/01/aceton1.jpg">
            <a:extLst>
              <a:ext uri="{FF2B5EF4-FFF2-40B4-BE49-F238E27FC236}">
                <a16:creationId xmlns:a16="http://schemas.microsoft.com/office/drawing/2014/main" id="{AA932367-F6CB-489D-BFD3-1D1D0BFF2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835" y="3141663"/>
            <a:ext cx="872728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Rectangle 30">
            <a:extLst>
              <a:ext uri="{FF2B5EF4-FFF2-40B4-BE49-F238E27FC236}">
                <a16:creationId xmlns:a16="http://schemas.microsoft.com/office/drawing/2014/main" id="{08E09361-3369-4FFC-84DD-5590E6526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5917" y="6237288"/>
            <a:ext cx="62031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FA04A21A-EFCC-49D4-8419-2E13DFAD27E8}" type="slidenum">
              <a:rPr lang="ru-RU" altLang="ru-RU" sz="2700" b="1">
                <a:solidFill>
                  <a:srgbClr val="000066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64</a:t>
            </a:fld>
            <a:endParaRPr lang="ru-RU" altLang="ru-RU" sz="2700" b="1">
              <a:solidFill>
                <a:srgbClr val="000066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F29AED1-00AA-4FA9-9A0B-12500BCB7577}"/>
              </a:ext>
            </a:extLst>
          </p:cNvPr>
          <p:cNvSpPr/>
          <p:nvPr/>
        </p:nvSpPr>
        <p:spPr>
          <a:xfrm>
            <a:off x="4278796" y="768350"/>
            <a:ext cx="3479317" cy="631505"/>
          </a:xfrm>
          <a:prstGeom prst="rect">
            <a:avLst/>
          </a:prstGeom>
        </p:spPr>
        <p:txBody>
          <a:bodyPr wrap="square" lIns="38405" tIns="19202" rIns="38405" bIns="19202">
            <a:spAutoFit/>
          </a:bodyPr>
          <a:lstStyle/>
          <a:p>
            <a:pPr>
              <a:lnSpc>
                <a:spcPct val="107000"/>
              </a:lnSpc>
              <a:spcAft>
                <a:spcPts val="336"/>
              </a:spcAft>
            </a:pPr>
            <a:r>
              <a:rPr lang="ru-RU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Кумольный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метод синтеза фенола</a:t>
            </a:r>
            <a:endParaRPr lang="ru-RU" sz="1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A77426-20DE-40FB-9FDD-FE174FA531B8}"/>
              </a:ext>
            </a:extLst>
          </p:cNvPr>
          <p:cNvSpPr/>
          <p:nvPr/>
        </p:nvSpPr>
        <p:spPr>
          <a:xfrm>
            <a:off x="1625048" y="3506789"/>
            <a:ext cx="5057931" cy="8697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8405" tIns="19202" rIns="38405" bIns="19202">
            <a:spAutoFit/>
          </a:bodyPr>
          <a:lstStyle/>
          <a:p>
            <a:r>
              <a:rPr lang="ru-RU" altLang="ru-RU" dirty="0">
                <a:solidFill>
                  <a:srgbClr val="002060"/>
                </a:solidFill>
              </a:rPr>
              <a:t>Метод был разработан в нашей стране Р.Ю. </a:t>
            </a:r>
            <a:r>
              <a:rPr lang="ru-RU" altLang="ru-RU" dirty="0" err="1">
                <a:solidFill>
                  <a:srgbClr val="002060"/>
                </a:solidFill>
              </a:rPr>
              <a:t>Удрисом</a:t>
            </a:r>
            <a:r>
              <a:rPr lang="ru-RU" altLang="ru-RU" dirty="0">
                <a:solidFill>
                  <a:srgbClr val="002060"/>
                </a:solidFill>
              </a:rPr>
              <a:t>, Б.Д. </a:t>
            </a:r>
            <a:r>
              <a:rPr lang="ru-RU" altLang="ru-RU" dirty="0" err="1">
                <a:solidFill>
                  <a:srgbClr val="002060"/>
                </a:solidFill>
              </a:rPr>
              <a:t>Кружаловым</a:t>
            </a:r>
            <a:r>
              <a:rPr lang="ru-RU" altLang="ru-RU" dirty="0">
                <a:solidFill>
                  <a:srgbClr val="002060"/>
                </a:solidFill>
              </a:rPr>
              <a:t> и др. в 1949 г.</a:t>
            </a:r>
            <a:br>
              <a:rPr lang="ru-RU" alt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367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4E2000C-949A-4749-B341-06E5D04338A1}"/>
              </a:ext>
            </a:extLst>
          </p:cNvPr>
          <p:cNvSpPr/>
          <p:nvPr/>
        </p:nvSpPr>
        <p:spPr>
          <a:xfrm>
            <a:off x="816971" y="664552"/>
            <a:ext cx="7446083" cy="5184543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/>
          </a:p>
        </p:txBody>
      </p:sp>
      <p:sp>
        <p:nvSpPr>
          <p:cNvPr id="30723" name="Прямоугольник 22">
            <a:extLst>
              <a:ext uri="{FF2B5EF4-FFF2-40B4-BE49-F238E27FC236}">
                <a16:creationId xmlns:a16="http://schemas.microsoft.com/office/drawing/2014/main" id="{72B8A859-83DD-4158-A314-284D7CA6C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1" y="2852738"/>
            <a:ext cx="4050506" cy="65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dirty="0"/>
              <a:t>+    CO</a:t>
            </a:r>
            <a:r>
              <a:rPr lang="en-US" altLang="ru-RU" sz="2000" baseline="-25000" dirty="0"/>
              <a:t>2</a:t>
            </a:r>
            <a:r>
              <a:rPr lang="en-US" altLang="ru-RU" sz="2000" dirty="0"/>
              <a:t>  +      H</a:t>
            </a:r>
            <a:r>
              <a:rPr lang="en-US" altLang="ru-RU" sz="2000" baseline="-25000" dirty="0"/>
              <a:t>2</a:t>
            </a:r>
            <a:r>
              <a:rPr lang="en-US" altLang="ru-RU" sz="2000" dirty="0"/>
              <a:t>O  +       MnSO</a:t>
            </a:r>
            <a:r>
              <a:rPr lang="en-US" altLang="ru-RU" sz="2000" baseline="-25000" dirty="0"/>
              <a:t>4 </a:t>
            </a:r>
            <a:r>
              <a:rPr lang="en-US" altLang="ru-RU" sz="2000" dirty="0"/>
              <a:t> +     K</a:t>
            </a:r>
            <a:r>
              <a:rPr lang="en-US" altLang="ru-RU" sz="2000" baseline="-25000" dirty="0"/>
              <a:t>2</a:t>
            </a:r>
            <a:r>
              <a:rPr lang="en-US" altLang="ru-RU" sz="2000" dirty="0"/>
              <a:t>SO</a:t>
            </a:r>
            <a:r>
              <a:rPr lang="en-US" altLang="ru-RU" sz="2000" baseline="-25000" dirty="0"/>
              <a:t>4</a:t>
            </a:r>
            <a:endParaRPr lang="ru-RU" altLang="ru-RU" sz="2000" baseline="-25000" dirty="0"/>
          </a:p>
        </p:txBody>
      </p:sp>
      <p:graphicFrame>
        <p:nvGraphicFramePr>
          <p:cNvPr id="30724" name="Object 6">
            <a:extLst>
              <a:ext uri="{FF2B5EF4-FFF2-40B4-BE49-F238E27FC236}">
                <a16:creationId xmlns:a16="http://schemas.microsoft.com/office/drawing/2014/main" id="{7F1D4E50-08B4-4141-9335-188DD2CA35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7606" y="3789363"/>
          <a:ext cx="2201466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60" name="CS ChemDraw Drawing" r:id="rId3" imgW="1591056" imgH="937260" progId="ChemDraw.Document.6.0">
                  <p:embed/>
                </p:oleObj>
              </mc:Choice>
              <mc:Fallback>
                <p:oleObj name="CS ChemDraw Drawing" r:id="rId3" imgW="1591056" imgH="9372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606" y="3789363"/>
                        <a:ext cx="2201466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D534E851-A8AE-495A-A8B3-15D1EC514E4A}"/>
              </a:ext>
            </a:extLst>
          </p:cNvPr>
          <p:cNvCxnSpPr/>
          <p:nvPr/>
        </p:nvCxnSpPr>
        <p:spPr>
          <a:xfrm>
            <a:off x="3545681" y="3789363"/>
            <a:ext cx="0" cy="64770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C3DCFB7F-6219-4D19-90B8-01DE16641D46}"/>
              </a:ext>
            </a:extLst>
          </p:cNvPr>
          <p:cNvCxnSpPr/>
          <p:nvPr/>
        </p:nvCxnSpPr>
        <p:spPr>
          <a:xfrm>
            <a:off x="3545681" y="4581525"/>
            <a:ext cx="0" cy="935038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7" name="Rectangle 30">
            <a:extLst>
              <a:ext uri="{FF2B5EF4-FFF2-40B4-BE49-F238E27FC236}">
                <a16:creationId xmlns:a16="http://schemas.microsoft.com/office/drawing/2014/main" id="{7B59CBC7-FD1E-4488-90FA-86B08719D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5917" y="6265863"/>
            <a:ext cx="62031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997D5B45-E1BF-46D1-A7E5-DC99F38F016C}" type="slidenum">
              <a:rPr lang="ru-RU" altLang="ru-RU" sz="2700" b="1">
                <a:solidFill>
                  <a:srgbClr val="000066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65</a:t>
            </a:fld>
            <a:endParaRPr lang="ru-RU" altLang="ru-RU" sz="2700" b="1">
              <a:solidFill>
                <a:srgbClr val="000066"/>
              </a:solidFill>
            </a:endParaRPr>
          </a:p>
        </p:txBody>
      </p:sp>
      <p:sp>
        <p:nvSpPr>
          <p:cNvPr id="30738" name="TextBox 38">
            <a:extLst>
              <a:ext uri="{FF2B5EF4-FFF2-40B4-BE49-F238E27FC236}">
                <a16:creationId xmlns:a16="http://schemas.microsoft.com/office/drawing/2014/main" id="{F3FA15F9-49C0-4A8C-8FB4-A3A3F8A8D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1628776"/>
            <a:ext cx="378619" cy="4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/>
              <a:t>t</a:t>
            </a:r>
            <a:endParaRPr lang="ru-RU" altLang="ru-RU" sz="2400"/>
          </a:p>
        </p:txBody>
      </p:sp>
      <p:graphicFrame>
        <p:nvGraphicFramePr>
          <p:cNvPr id="30739" name="Object 7">
            <a:extLst>
              <a:ext uri="{FF2B5EF4-FFF2-40B4-BE49-F238E27FC236}">
                <a16:creationId xmlns:a16="http://schemas.microsoft.com/office/drawing/2014/main" id="{E5C94FAE-152E-49EE-9852-9A71BF2A13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447797"/>
              </p:ext>
            </p:extLst>
          </p:nvPr>
        </p:nvGraphicFramePr>
        <p:xfrm>
          <a:off x="1756064" y="801687"/>
          <a:ext cx="5413664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61" name="CS ChemDraw Drawing" r:id="rId5" imgW="4302252" imgH="1054608" progId="ChemDraw.Document.6.0">
                  <p:embed/>
                </p:oleObj>
              </mc:Choice>
              <mc:Fallback>
                <p:oleObj name="CS ChemDraw Drawing" r:id="rId5" imgW="4302252" imgH="105460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064" y="801687"/>
                        <a:ext cx="5413664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0" name="TextBox 40">
            <a:extLst>
              <a:ext uri="{FF2B5EF4-FFF2-40B4-BE49-F238E27FC236}">
                <a16:creationId xmlns:a16="http://schemas.microsoft.com/office/drawing/2014/main" id="{26014D5E-FCB5-4F16-A066-608B57B99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1729" y="2636839"/>
            <a:ext cx="323850" cy="26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500">
                <a:solidFill>
                  <a:srgbClr val="0000CC"/>
                </a:solidFill>
              </a:rPr>
              <a:t>+4</a:t>
            </a:r>
            <a:endParaRPr lang="ru-RU" altLang="ru-RU" sz="15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176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4E2000C-949A-4749-B341-06E5D04338A1}"/>
              </a:ext>
            </a:extLst>
          </p:cNvPr>
          <p:cNvSpPr/>
          <p:nvPr/>
        </p:nvSpPr>
        <p:spPr>
          <a:xfrm>
            <a:off x="816971" y="664552"/>
            <a:ext cx="7446083" cy="5184543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/>
          </a:p>
        </p:txBody>
      </p:sp>
      <p:sp>
        <p:nvSpPr>
          <p:cNvPr id="30723" name="Прямоугольник 22">
            <a:extLst>
              <a:ext uri="{FF2B5EF4-FFF2-40B4-BE49-F238E27FC236}">
                <a16:creationId xmlns:a16="http://schemas.microsoft.com/office/drawing/2014/main" id="{72B8A859-83DD-4158-A314-284D7CA6C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1" y="2852738"/>
            <a:ext cx="4050506" cy="65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dirty="0"/>
              <a:t>+    CO</a:t>
            </a:r>
            <a:r>
              <a:rPr lang="en-US" altLang="ru-RU" sz="2000" baseline="-25000" dirty="0"/>
              <a:t>2</a:t>
            </a:r>
            <a:r>
              <a:rPr lang="en-US" altLang="ru-RU" sz="2000" dirty="0"/>
              <a:t>  +      H</a:t>
            </a:r>
            <a:r>
              <a:rPr lang="en-US" altLang="ru-RU" sz="2000" baseline="-25000" dirty="0"/>
              <a:t>2</a:t>
            </a:r>
            <a:r>
              <a:rPr lang="en-US" altLang="ru-RU" sz="2000" dirty="0"/>
              <a:t>O  +       MnSO</a:t>
            </a:r>
            <a:r>
              <a:rPr lang="en-US" altLang="ru-RU" sz="2000" baseline="-25000" dirty="0"/>
              <a:t>4 </a:t>
            </a:r>
            <a:r>
              <a:rPr lang="en-US" altLang="ru-RU" sz="2000" dirty="0"/>
              <a:t> +     K</a:t>
            </a:r>
            <a:r>
              <a:rPr lang="en-US" altLang="ru-RU" sz="2000" baseline="-25000" dirty="0"/>
              <a:t>2</a:t>
            </a:r>
            <a:r>
              <a:rPr lang="en-US" altLang="ru-RU" sz="2000" dirty="0"/>
              <a:t>SO</a:t>
            </a:r>
            <a:r>
              <a:rPr lang="en-US" altLang="ru-RU" sz="2000" baseline="-25000" dirty="0"/>
              <a:t>4</a:t>
            </a:r>
            <a:endParaRPr lang="ru-RU" altLang="ru-RU" sz="2000" baseline="-25000" dirty="0"/>
          </a:p>
        </p:txBody>
      </p:sp>
      <p:graphicFrame>
        <p:nvGraphicFramePr>
          <p:cNvPr id="30724" name="Object 6">
            <a:extLst>
              <a:ext uri="{FF2B5EF4-FFF2-40B4-BE49-F238E27FC236}">
                <a16:creationId xmlns:a16="http://schemas.microsoft.com/office/drawing/2014/main" id="{7F1D4E50-08B4-4141-9335-188DD2CA35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7606" y="3789363"/>
          <a:ext cx="2201466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84" name="CS ChemDraw Drawing" r:id="rId3" imgW="1591056" imgH="937260" progId="ChemDraw.Document.6.0">
                  <p:embed/>
                </p:oleObj>
              </mc:Choice>
              <mc:Fallback>
                <p:oleObj name="CS ChemDraw Drawing" r:id="rId3" imgW="1591056" imgH="9372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606" y="3789363"/>
                        <a:ext cx="2201466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BE45FC9B-5195-4164-98B7-59B5118D6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907" y="3789363"/>
            <a:ext cx="427015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>
                <a:solidFill>
                  <a:srgbClr val="C00000"/>
                </a:solidFill>
              </a:rPr>
              <a:t>18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05FF55-08C6-4963-8017-BD98926BE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254" y="4724400"/>
            <a:ext cx="252288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>
                <a:solidFill>
                  <a:srgbClr val="C00000"/>
                </a:solidFill>
              </a:rPr>
              <a:t>5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D534E851-A8AE-495A-A8B3-15D1EC514E4A}"/>
              </a:ext>
            </a:extLst>
          </p:cNvPr>
          <p:cNvCxnSpPr/>
          <p:nvPr/>
        </p:nvCxnSpPr>
        <p:spPr>
          <a:xfrm>
            <a:off x="3545681" y="3789363"/>
            <a:ext cx="0" cy="64770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C3DCFB7F-6219-4D19-90B8-01DE16641D46}"/>
              </a:ext>
            </a:extLst>
          </p:cNvPr>
          <p:cNvCxnSpPr/>
          <p:nvPr/>
        </p:nvCxnSpPr>
        <p:spPr>
          <a:xfrm>
            <a:off x="3545681" y="4581525"/>
            <a:ext cx="0" cy="935038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7" name="Rectangle 30">
            <a:extLst>
              <a:ext uri="{FF2B5EF4-FFF2-40B4-BE49-F238E27FC236}">
                <a16:creationId xmlns:a16="http://schemas.microsoft.com/office/drawing/2014/main" id="{7B59CBC7-FD1E-4488-90FA-86B08719D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5917" y="6265863"/>
            <a:ext cx="62031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997D5B45-E1BF-46D1-A7E5-DC99F38F016C}" type="slidenum">
              <a:rPr lang="ru-RU" altLang="ru-RU" sz="2700" b="1">
                <a:solidFill>
                  <a:srgbClr val="000066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66</a:t>
            </a:fld>
            <a:endParaRPr lang="ru-RU" altLang="ru-RU" sz="2700" b="1">
              <a:solidFill>
                <a:srgbClr val="000066"/>
              </a:solidFill>
            </a:endParaRPr>
          </a:p>
        </p:txBody>
      </p:sp>
      <p:sp>
        <p:nvSpPr>
          <p:cNvPr id="30738" name="TextBox 38">
            <a:extLst>
              <a:ext uri="{FF2B5EF4-FFF2-40B4-BE49-F238E27FC236}">
                <a16:creationId xmlns:a16="http://schemas.microsoft.com/office/drawing/2014/main" id="{F3FA15F9-49C0-4A8C-8FB4-A3A3F8A8D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1628776"/>
            <a:ext cx="378619" cy="4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/>
              <a:t>t</a:t>
            </a:r>
            <a:endParaRPr lang="ru-RU" altLang="ru-RU" sz="2400"/>
          </a:p>
        </p:txBody>
      </p:sp>
      <p:graphicFrame>
        <p:nvGraphicFramePr>
          <p:cNvPr id="30739" name="Object 7">
            <a:extLst>
              <a:ext uri="{FF2B5EF4-FFF2-40B4-BE49-F238E27FC236}">
                <a16:creationId xmlns:a16="http://schemas.microsoft.com/office/drawing/2014/main" id="{E5C94FAE-152E-49EE-9852-9A71BF2A13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312061"/>
              </p:ext>
            </p:extLst>
          </p:nvPr>
        </p:nvGraphicFramePr>
        <p:xfrm>
          <a:off x="1513233" y="796959"/>
          <a:ext cx="6000750" cy="1839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85" name="CS ChemDraw Drawing" r:id="rId5" imgW="4302252" imgH="1054608" progId="ChemDraw.Document.6.0">
                  <p:embed/>
                </p:oleObj>
              </mc:Choice>
              <mc:Fallback>
                <p:oleObj name="CS ChemDraw Drawing" r:id="rId5" imgW="4302252" imgH="105460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3233" y="796959"/>
                        <a:ext cx="6000750" cy="1839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0" name="TextBox 40">
            <a:extLst>
              <a:ext uri="{FF2B5EF4-FFF2-40B4-BE49-F238E27FC236}">
                <a16:creationId xmlns:a16="http://schemas.microsoft.com/office/drawing/2014/main" id="{26014D5E-FCB5-4F16-A066-608B57B99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1729" y="2636839"/>
            <a:ext cx="323850" cy="26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500">
                <a:solidFill>
                  <a:srgbClr val="0000CC"/>
                </a:solidFill>
              </a:rPr>
              <a:t>+4</a:t>
            </a:r>
            <a:endParaRPr lang="ru-RU" altLang="ru-RU" sz="15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566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4E2000C-949A-4749-B341-06E5D04338A1}"/>
              </a:ext>
            </a:extLst>
          </p:cNvPr>
          <p:cNvSpPr/>
          <p:nvPr/>
        </p:nvSpPr>
        <p:spPr>
          <a:xfrm>
            <a:off x="740612" y="654613"/>
            <a:ext cx="7446083" cy="5184543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/>
          </a:p>
        </p:txBody>
      </p:sp>
      <p:sp>
        <p:nvSpPr>
          <p:cNvPr id="30723" name="Прямоугольник 22">
            <a:extLst>
              <a:ext uri="{FF2B5EF4-FFF2-40B4-BE49-F238E27FC236}">
                <a16:creationId xmlns:a16="http://schemas.microsoft.com/office/drawing/2014/main" id="{72B8A859-83DD-4158-A314-284D7CA6C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5682" y="2852738"/>
            <a:ext cx="4429125" cy="34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dirty="0"/>
              <a:t>+    CO</a:t>
            </a:r>
            <a:r>
              <a:rPr lang="en-US" altLang="ru-RU" sz="2000" baseline="-25000" dirty="0"/>
              <a:t>2</a:t>
            </a:r>
            <a:r>
              <a:rPr lang="en-US" altLang="ru-RU" sz="2000" dirty="0"/>
              <a:t> +      H</a:t>
            </a:r>
            <a:r>
              <a:rPr lang="en-US" altLang="ru-RU" sz="2000" baseline="-25000" dirty="0"/>
              <a:t>2</a:t>
            </a:r>
            <a:r>
              <a:rPr lang="en-US" altLang="ru-RU" sz="2000" dirty="0"/>
              <a:t>O  +       MnSO</a:t>
            </a:r>
            <a:r>
              <a:rPr lang="en-US" altLang="ru-RU" sz="2000" baseline="-25000" dirty="0"/>
              <a:t>4 </a:t>
            </a:r>
            <a:r>
              <a:rPr lang="en-US" altLang="ru-RU" sz="2000" dirty="0"/>
              <a:t> +     K</a:t>
            </a:r>
            <a:r>
              <a:rPr lang="en-US" altLang="ru-RU" sz="2000" baseline="-25000" dirty="0"/>
              <a:t>2</a:t>
            </a:r>
            <a:r>
              <a:rPr lang="en-US" altLang="ru-RU" sz="2000" dirty="0"/>
              <a:t>SO</a:t>
            </a:r>
            <a:r>
              <a:rPr lang="en-US" altLang="ru-RU" sz="2000" baseline="-25000" dirty="0"/>
              <a:t>4</a:t>
            </a:r>
            <a:endParaRPr lang="ru-RU" altLang="ru-RU" sz="2000" baseline="-25000" dirty="0"/>
          </a:p>
        </p:txBody>
      </p:sp>
      <p:graphicFrame>
        <p:nvGraphicFramePr>
          <p:cNvPr id="30724" name="Object 6">
            <a:extLst>
              <a:ext uri="{FF2B5EF4-FFF2-40B4-BE49-F238E27FC236}">
                <a16:creationId xmlns:a16="http://schemas.microsoft.com/office/drawing/2014/main" id="{7F1D4E50-08B4-4141-9335-188DD2CA35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7606" y="3789363"/>
          <a:ext cx="2201466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08" name="CS ChemDraw Drawing" r:id="rId3" imgW="1591056" imgH="937260" progId="ChemDraw.Document.6.0">
                  <p:embed/>
                </p:oleObj>
              </mc:Choice>
              <mc:Fallback>
                <p:oleObj name="CS ChemDraw Drawing" r:id="rId3" imgW="1591056" imgH="9372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606" y="3789363"/>
                        <a:ext cx="2201466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BE45FC9B-5195-4164-98B7-59B5118D6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907" y="3789363"/>
            <a:ext cx="427015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>
                <a:solidFill>
                  <a:srgbClr val="C00000"/>
                </a:solidFill>
              </a:rPr>
              <a:t>18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05FF55-08C6-4963-8017-BD98926BE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254" y="4724400"/>
            <a:ext cx="252288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>
                <a:solidFill>
                  <a:srgbClr val="C00000"/>
                </a:solidFill>
              </a:rPr>
              <a:t>5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D534E851-A8AE-495A-A8B3-15D1EC514E4A}"/>
              </a:ext>
            </a:extLst>
          </p:cNvPr>
          <p:cNvCxnSpPr/>
          <p:nvPr/>
        </p:nvCxnSpPr>
        <p:spPr>
          <a:xfrm>
            <a:off x="3545681" y="3789363"/>
            <a:ext cx="0" cy="64770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C3DCFB7F-6219-4D19-90B8-01DE16641D46}"/>
              </a:ext>
            </a:extLst>
          </p:cNvPr>
          <p:cNvCxnSpPr/>
          <p:nvPr/>
        </p:nvCxnSpPr>
        <p:spPr>
          <a:xfrm>
            <a:off x="3545681" y="4581525"/>
            <a:ext cx="0" cy="935038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49C869E-70CC-418F-83D9-4B94324AB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989138"/>
            <a:ext cx="252288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EF8CB6-8AB9-4619-AF19-F82098A92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673" y="1916113"/>
            <a:ext cx="252288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7184EA-B2CC-4F9A-B94B-365D730F9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9403" y="2764864"/>
            <a:ext cx="803627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 dirty="0">
                <a:solidFill>
                  <a:srgbClr val="C00000"/>
                </a:solidFill>
              </a:rPr>
              <a:t>18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C996B8-028D-4217-8B1F-BF20F5F56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932" y="1844675"/>
            <a:ext cx="427015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>
                <a:solidFill>
                  <a:srgbClr val="C00000"/>
                </a:solidFill>
              </a:rPr>
              <a:t>18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2B91FC-9AC1-47F2-A367-D89443A24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905" y="2781300"/>
            <a:ext cx="698231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 dirty="0">
                <a:solidFill>
                  <a:srgbClr val="C00000"/>
                </a:solidFill>
              </a:rPr>
              <a:t>10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6D6829D-2FD5-4728-9B5B-ABCA07C9D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098" y="2831385"/>
            <a:ext cx="630511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30737" name="Rectangle 30">
            <a:extLst>
              <a:ext uri="{FF2B5EF4-FFF2-40B4-BE49-F238E27FC236}">
                <a16:creationId xmlns:a16="http://schemas.microsoft.com/office/drawing/2014/main" id="{7B59CBC7-FD1E-4488-90FA-86B08719D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5917" y="6265863"/>
            <a:ext cx="62031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997D5B45-E1BF-46D1-A7E5-DC99F38F016C}" type="slidenum">
              <a:rPr lang="ru-RU" altLang="ru-RU" sz="2700" b="1">
                <a:solidFill>
                  <a:srgbClr val="000066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67</a:t>
            </a:fld>
            <a:endParaRPr lang="ru-RU" altLang="ru-RU" sz="2700" b="1">
              <a:solidFill>
                <a:srgbClr val="000066"/>
              </a:solidFill>
            </a:endParaRPr>
          </a:p>
        </p:txBody>
      </p:sp>
      <p:sp>
        <p:nvSpPr>
          <p:cNvPr id="30738" name="TextBox 38">
            <a:extLst>
              <a:ext uri="{FF2B5EF4-FFF2-40B4-BE49-F238E27FC236}">
                <a16:creationId xmlns:a16="http://schemas.microsoft.com/office/drawing/2014/main" id="{F3FA15F9-49C0-4A8C-8FB4-A3A3F8A8D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1628776"/>
            <a:ext cx="378619" cy="4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/>
              <a:t>t</a:t>
            </a:r>
            <a:endParaRPr lang="ru-RU" altLang="ru-RU" sz="2400"/>
          </a:p>
        </p:txBody>
      </p:sp>
      <p:graphicFrame>
        <p:nvGraphicFramePr>
          <p:cNvPr id="30739" name="Object 7">
            <a:extLst>
              <a:ext uri="{FF2B5EF4-FFF2-40B4-BE49-F238E27FC236}">
                <a16:creationId xmlns:a16="http://schemas.microsoft.com/office/drawing/2014/main" id="{E5C94FAE-152E-49EE-9852-9A71BF2A13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808389"/>
              </p:ext>
            </p:extLst>
          </p:nvPr>
        </p:nvGraphicFramePr>
        <p:xfrm>
          <a:off x="1534716" y="765175"/>
          <a:ext cx="5791200" cy="1829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09" name="CS ChemDraw Drawing" r:id="rId5" imgW="4302252" imgH="1054608" progId="ChemDraw.Document.6.0">
                  <p:embed/>
                </p:oleObj>
              </mc:Choice>
              <mc:Fallback>
                <p:oleObj name="CS ChemDraw Drawing" r:id="rId5" imgW="4302252" imgH="105460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4716" y="765175"/>
                        <a:ext cx="5791200" cy="1829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0" name="TextBox 40">
            <a:extLst>
              <a:ext uri="{FF2B5EF4-FFF2-40B4-BE49-F238E27FC236}">
                <a16:creationId xmlns:a16="http://schemas.microsoft.com/office/drawing/2014/main" id="{26014D5E-FCB5-4F16-A066-608B57B99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1729" y="2636839"/>
            <a:ext cx="323850" cy="26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500">
                <a:solidFill>
                  <a:srgbClr val="0000CC"/>
                </a:solidFill>
              </a:rPr>
              <a:t>+4</a:t>
            </a:r>
            <a:endParaRPr lang="ru-RU" altLang="ru-RU" sz="15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946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4E2000C-949A-4749-B341-06E5D04338A1}"/>
              </a:ext>
            </a:extLst>
          </p:cNvPr>
          <p:cNvSpPr/>
          <p:nvPr/>
        </p:nvSpPr>
        <p:spPr>
          <a:xfrm>
            <a:off x="816971" y="664552"/>
            <a:ext cx="7800255" cy="5184543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/>
          </a:p>
        </p:txBody>
      </p:sp>
      <p:sp>
        <p:nvSpPr>
          <p:cNvPr id="30723" name="Прямоугольник 22">
            <a:extLst>
              <a:ext uri="{FF2B5EF4-FFF2-40B4-BE49-F238E27FC236}">
                <a16:creationId xmlns:a16="http://schemas.microsoft.com/office/drawing/2014/main" id="{72B8A859-83DD-4158-A314-284D7CA6C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852738"/>
            <a:ext cx="4253120" cy="65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dirty="0"/>
              <a:t>+    CO</a:t>
            </a:r>
            <a:r>
              <a:rPr lang="en-US" altLang="ru-RU" sz="2000" baseline="-25000" dirty="0"/>
              <a:t>2</a:t>
            </a:r>
            <a:r>
              <a:rPr lang="en-US" altLang="ru-RU" sz="2000" dirty="0"/>
              <a:t>  +      H</a:t>
            </a:r>
            <a:r>
              <a:rPr lang="en-US" altLang="ru-RU" sz="2000" baseline="-25000" dirty="0"/>
              <a:t>2</a:t>
            </a:r>
            <a:r>
              <a:rPr lang="en-US" altLang="ru-RU" sz="2000" dirty="0"/>
              <a:t>O  +       MnSO</a:t>
            </a:r>
            <a:r>
              <a:rPr lang="en-US" altLang="ru-RU" sz="2000" baseline="-25000" dirty="0"/>
              <a:t>4 </a:t>
            </a:r>
            <a:r>
              <a:rPr lang="en-US" altLang="ru-RU" sz="2000" dirty="0"/>
              <a:t> +     K</a:t>
            </a:r>
            <a:r>
              <a:rPr lang="en-US" altLang="ru-RU" sz="2000" baseline="-25000" dirty="0"/>
              <a:t>2</a:t>
            </a:r>
            <a:r>
              <a:rPr lang="en-US" altLang="ru-RU" sz="2000" dirty="0"/>
              <a:t>SO</a:t>
            </a:r>
            <a:r>
              <a:rPr lang="en-US" altLang="ru-RU" sz="2000" baseline="-25000" dirty="0"/>
              <a:t>4</a:t>
            </a:r>
            <a:endParaRPr lang="ru-RU" altLang="ru-RU" sz="2000" baseline="-25000" dirty="0"/>
          </a:p>
        </p:txBody>
      </p:sp>
      <p:graphicFrame>
        <p:nvGraphicFramePr>
          <p:cNvPr id="30724" name="Object 6">
            <a:extLst>
              <a:ext uri="{FF2B5EF4-FFF2-40B4-BE49-F238E27FC236}">
                <a16:creationId xmlns:a16="http://schemas.microsoft.com/office/drawing/2014/main" id="{7F1D4E50-08B4-4141-9335-188DD2CA35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7606" y="3789363"/>
          <a:ext cx="2201466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32" name="CS ChemDraw Drawing" r:id="rId3" imgW="1591056" imgH="937260" progId="ChemDraw.Document.6.0">
                  <p:embed/>
                </p:oleObj>
              </mc:Choice>
              <mc:Fallback>
                <p:oleObj name="CS ChemDraw Drawing" r:id="rId3" imgW="1591056" imgH="9372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606" y="3789363"/>
                        <a:ext cx="2201466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BE45FC9B-5195-4164-98B7-59B5118D6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907" y="3789363"/>
            <a:ext cx="427015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>
                <a:solidFill>
                  <a:srgbClr val="C00000"/>
                </a:solidFill>
              </a:rPr>
              <a:t>18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05FF55-08C6-4963-8017-BD98926BE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254" y="4724400"/>
            <a:ext cx="252288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>
                <a:solidFill>
                  <a:srgbClr val="C00000"/>
                </a:solidFill>
              </a:rPr>
              <a:t>5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D534E851-A8AE-495A-A8B3-15D1EC514E4A}"/>
              </a:ext>
            </a:extLst>
          </p:cNvPr>
          <p:cNvCxnSpPr/>
          <p:nvPr/>
        </p:nvCxnSpPr>
        <p:spPr>
          <a:xfrm>
            <a:off x="3545681" y="3789363"/>
            <a:ext cx="0" cy="64770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C3DCFB7F-6219-4D19-90B8-01DE16641D46}"/>
              </a:ext>
            </a:extLst>
          </p:cNvPr>
          <p:cNvCxnSpPr/>
          <p:nvPr/>
        </p:nvCxnSpPr>
        <p:spPr>
          <a:xfrm>
            <a:off x="3545681" y="4581525"/>
            <a:ext cx="0" cy="935038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49C869E-70CC-418F-83D9-4B94324AB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989138"/>
            <a:ext cx="252288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EF8CB6-8AB9-4619-AF19-F82098A92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673" y="1916113"/>
            <a:ext cx="252288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7184EA-B2CC-4F9A-B94B-365D730F9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194" y="2771775"/>
            <a:ext cx="427015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>
                <a:solidFill>
                  <a:srgbClr val="C00000"/>
                </a:solidFill>
              </a:rPr>
              <a:t>18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C996B8-028D-4217-8B1F-BF20F5F56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932" y="1844675"/>
            <a:ext cx="427015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>
                <a:solidFill>
                  <a:srgbClr val="C00000"/>
                </a:solidFill>
              </a:rPr>
              <a:t>18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522B170-46F2-48D7-8241-EBD501C0E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51" y="1844675"/>
            <a:ext cx="427015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>
                <a:solidFill>
                  <a:srgbClr val="C00000"/>
                </a:solidFill>
              </a:rPr>
              <a:t>27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2B91FC-9AC1-47F2-A367-D89443A24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1922" y="2754925"/>
            <a:ext cx="513944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 dirty="0">
                <a:solidFill>
                  <a:srgbClr val="C00000"/>
                </a:solidFill>
              </a:rPr>
              <a:t> </a:t>
            </a:r>
            <a:r>
              <a:rPr lang="ru-RU" altLang="ru-RU" sz="2500" dirty="0">
                <a:solidFill>
                  <a:srgbClr val="C00000"/>
                </a:solidFill>
              </a:rPr>
              <a:t>10</a:t>
            </a:r>
            <a:r>
              <a:rPr lang="ru-RU" altLang="ru-RU" sz="27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6D6829D-2FD5-4728-9B5B-ABCA07C9D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066" y="2708275"/>
            <a:ext cx="252288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30737" name="Rectangle 30">
            <a:extLst>
              <a:ext uri="{FF2B5EF4-FFF2-40B4-BE49-F238E27FC236}">
                <a16:creationId xmlns:a16="http://schemas.microsoft.com/office/drawing/2014/main" id="{7B59CBC7-FD1E-4488-90FA-86B08719D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5917" y="6265863"/>
            <a:ext cx="62031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997D5B45-E1BF-46D1-A7E5-DC99F38F016C}" type="slidenum">
              <a:rPr lang="ru-RU" altLang="ru-RU" sz="2700" b="1">
                <a:solidFill>
                  <a:srgbClr val="000066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68</a:t>
            </a:fld>
            <a:endParaRPr lang="ru-RU" altLang="ru-RU" sz="2700" b="1">
              <a:solidFill>
                <a:srgbClr val="000066"/>
              </a:solidFill>
            </a:endParaRPr>
          </a:p>
        </p:txBody>
      </p:sp>
      <p:sp>
        <p:nvSpPr>
          <p:cNvPr id="30738" name="TextBox 38">
            <a:extLst>
              <a:ext uri="{FF2B5EF4-FFF2-40B4-BE49-F238E27FC236}">
                <a16:creationId xmlns:a16="http://schemas.microsoft.com/office/drawing/2014/main" id="{F3FA15F9-49C0-4A8C-8FB4-A3A3F8A8D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1628776"/>
            <a:ext cx="378619" cy="4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/>
              <a:t>t</a:t>
            </a:r>
            <a:endParaRPr lang="ru-RU" altLang="ru-RU" sz="2400"/>
          </a:p>
        </p:txBody>
      </p:sp>
      <p:graphicFrame>
        <p:nvGraphicFramePr>
          <p:cNvPr id="30739" name="Object 7">
            <a:extLst>
              <a:ext uri="{FF2B5EF4-FFF2-40B4-BE49-F238E27FC236}">
                <a16:creationId xmlns:a16="http://schemas.microsoft.com/office/drawing/2014/main" id="{E5C94FAE-152E-49EE-9852-9A71BF2A13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34716" y="765176"/>
          <a:ext cx="579120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33" name="CS ChemDraw Drawing" r:id="rId5" imgW="4302252" imgH="1054608" progId="ChemDraw.Document.6.0">
                  <p:embed/>
                </p:oleObj>
              </mc:Choice>
              <mc:Fallback>
                <p:oleObj name="CS ChemDraw Drawing" r:id="rId5" imgW="4302252" imgH="105460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4716" y="765176"/>
                        <a:ext cx="5791200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0" name="TextBox 40">
            <a:extLst>
              <a:ext uri="{FF2B5EF4-FFF2-40B4-BE49-F238E27FC236}">
                <a16:creationId xmlns:a16="http://schemas.microsoft.com/office/drawing/2014/main" id="{26014D5E-FCB5-4F16-A066-608B57B99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1729" y="2636839"/>
            <a:ext cx="323850" cy="26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500">
                <a:solidFill>
                  <a:srgbClr val="0000CC"/>
                </a:solidFill>
              </a:rPr>
              <a:t>+4</a:t>
            </a:r>
            <a:endParaRPr lang="ru-RU" altLang="ru-RU" sz="15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728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4E2000C-949A-4749-B341-06E5D04338A1}"/>
              </a:ext>
            </a:extLst>
          </p:cNvPr>
          <p:cNvSpPr/>
          <p:nvPr/>
        </p:nvSpPr>
        <p:spPr>
          <a:xfrm>
            <a:off x="816971" y="664552"/>
            <a:ext cx="7446083" cy="5184543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/>
          </a:p>
        </p:txBody>
      </p:sp>
      <p:sp>
        <p:nvSpPr>
          <p:cNvPr id="30723" name="Прямоугольник 22">
            <a:extLst>
              <a:ext uri="{FF2B5EF4-FFF2-40B4-BE49-F238E27FC236}">
                <a16:creationId xmlns:a16="http://schemas.microsoft.com/office/drawing/2014/main" id="{72B8A859-83DD-4158-A314-284D7CA6C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852738"/>
            <a:ext cx="4819650" cy="34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dirty="0"/>
              <a:t>+    CO</a:t>
            </a:r>
            <a:r>
              <a:rPr lang="en-US" altLang="ru-RU" sz="2000" baseline="-25000" dirty="0"/>
              <a:t>2</a:t>
            </a:r>
            <a:r>
              <a:rPr lang="en-US" altLang="ru-RU" sz="2000" dirty="0"/>
              <a:t>  +      H</a:t>
            </a:r>
            <a:r>
              <a:rPr lang="en-US" altLang="ru-RU" sz="2000" baseline="-25000" dirty="0"/>
              <a:t>2</a:t>
            </a:r>
            <a:r>
              <a:rPr lang="en-US" altLang="ru-RU" sz="2000" dirty="0"/>
              <a:t>O  +       MnSO</a:t>
            </a:r>
            <a:r>
              <a:rPr lang="en-US" altLang="ru-RU" sz="2000" baseline="-25000" dirty="0"/>
              <a:t>4 </a:t>
            </a:r>
            <a:r>
              <a:rPr lang="en-US" altLang="ru-RU" sz="2000" dirty="0"/>
              <a:t> +     K</a:t>
            </a:r>
            <a:r>
              <a:rPr lang="en-US" altLang="ru-RU" sz="2000" baseline="-25000" dirty="0"/>
              <a:t>2</a:t>
            </a:r>
            <a:r>
              <a:rPr lang="en-US" altLang="ru-RU" sz="2000" dirty="0"/>
              <a:t>SO</a:t>
            </a:r>
            <a:r>
              <a:rPr lang="en-US" altLang="ru-RU" sz="2000" baseline="-25000" dirty="0"/>
              <a:t>4</a:t>
            </a:r>
            <a:endParaRPr lang="ru-RU" altLang="ru-RU" sz="2000" baseline="-25000" dirty="0"/>
          </a:p>
        </p:txBody>
      </p:sp>
      <p:graphicFrame>
        <p:nvGraphicFramePr>
          <p:cNvPr id="30724" name="Object 6">
            <a:extLst>
              <a:ext uri="{FF2B5EF4-FFF2-40B4-BE49-F238E27FC236}">
                <a16:creationId xmlns:a16="http://schemas.microsoft.com/office/drawing/2014/main" id="{7F1D4E50-08B4-4141-9335-188DD2CA35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7606" y="3789363"/>
          <a:ext cx="2201466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56" name="CS ChemDraw Drawing" r:id="rId3" imgW="1591056" imgH="937260" progId="ChemDraw.Document.6.0">
                  <p:embed/>
                </p:oleObj>
              </mc:Choice>
              <mc:Fallback>
                <p:oleObj name="CS ChemDraw Drawing" r:id="rId3" imgW="1591056" imgH="9372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606" y="3789363"/>
                        <a:ext cx="2201466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BE45FC9B-5195-4164-98B7-59B5118D6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907" y="3789363"/>
            <a:ext cx="427015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>
                <a:solidFill>
                  <a:srgbClr val="C00000"/>
                </a:solidFill>
              </a:rPr>
              <a:t>18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05FF55-08C6-4963-8017-BD98926BE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254" y="4724400"/>
            <a:ext cx="252288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>
                <a:solidFill>
                  <a:srgbClr val="C00000"/>
                </a:solidFill>
              </a:rPr>
              <a:t>5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D534E851-A8AE-495A-A8B3-15D1EC514E4A}"/>
              </a:ext>
            </a:extLst>
          </p:cNvPr>
          <p:cNvCxnSpPr/>
          <p:nvPr/>
        </p:nvCxnSpPr>
        <p:spPr>
          <a:xfrm>
            <a:off x="3545681" y="3789363"/>
            <a:ext cx="0" cy="64770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C3DCFB7F-6219-4D19-90B8-01DE16641D46}"/>
              </a:ext>
            </a:extLst>
          </p:cNvPr>
          <p:cNvCxnSpPr/>
          <p:nvPr/>
        </p:nvCxnSpPr>
        <p:spPr>
          <a:xfrm>
            <a:off x="3545681" y="4581525"/>
            <a:ext cx="0" cy="935038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49C869E-70CC-418F-83D9-4B94324AB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989138"/>
            <a:ext cx="252288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EF8CB6-8AB9-4619-AF19-F82098A92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673" y="1916113"/>
            <a:ext cx="252288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7184EA-B2CC-4F9A-B94B-365D730F9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194" y="2771775"/>
            <a:ext cx="427015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>
                <a:solidFill>
                  <a:srgbClr val="C00000"/>
                </a:solidFill>
              </a:rPr>
              <a:t>18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C996B8-028D-4217-8B1F-BF20F5F56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932" y="1844675"/>
            <a:ext cx="427015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>
                <a:solidFill>
                  <a:srgbClr val="C00000"/>
                </a:solidFill>
              </a:rPr>
              <a:t>18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522B170-46F2-48D7-8241-EBD501C0E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51" y="1844675"/>
            <a:ext cx="427015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>
                <a:solidFill>
                  <a:srgbClr val="C00000"/>
                </a:solidFill>
              </a:rPr>
              <a:t>27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5094C6-9F30-4A1D-B0D8-2F4C612CA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223" y="2781300"/>
            <a:ext cx="427015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 dirty="0">
                <a:solidFill>
                  <a:srgbClr val="C00000"/>
                </a:solidFill>
              </a:rPr>
              <a:t>42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2B91FC-9AC1-47F2-A367-D89443A24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1" y="2781300"/>
            <a:ext cx="427015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6D6829D-2FD5-4728-9B5B-ABCA07C9D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066" y="2708275"/>
            <a:ext cx="252288" cy="4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0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30737" name="Rectangle 30">
            <a:extLst>
              <a:ext uri="{FF2B5EF4-FFF2-40B4-BE49-F238E27FC236}">
                <a16:creationId xmlns:a16="http://schemas.microsoft.com/office/drawing/2014/main" id="{7B59CBC7-FD1E-4488-90FA-86B08719D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5917" y="6265863"/>
            <a:ext cx="62031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997D5B45-E1BF-46D1-A7E5-DC99F38F016C}" type="slidenum">
              <a:rPr lang="ru-RU" altLang="ru-RU" sz="2700" b="1">
                <a:solidFill>
                  <a:srgbClr val="000066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69</a:t>
            </a:fld>
            <a:endParaRPr lang="ru-RU" altLang="ru-RU" sz="2700" b="1">
              <a:solidFill>
                <a:srgbClr val="000066"/>
              </a:solidFill>
            </a:endParaRPr>
          </a:p>
        </p:txBody>
      </p:sp>
      <p:sp>
        <p:nvSpPr>
          <p:cNvPr id="30738" name="TextBox 38">
            <a:extLst>
              <a:ext uri="{FF2B5EF4-FFF2-40B4-BE49-F238E27FC236}">
                <a16:creationId xmlns:a16="http://schemas.microsoft.com/office/drawing/2014/main" id="{F3FA15F9-49C0-4A8C-8FB4-A3A3F8A8D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1628776"/>
            <a:ext cx="378619" cy="4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/>
              <a:t>t</a:t>
            </a:r>
            <a:endParaRPr lang="ru-RU" altLang="ru-RU" sz="2400"/>
          </a:p>
        </p:txBody>
      </p:sp>
      <p:graphicFrame>
        <p:nvGraphicFramePr>
          <p:cNvPr id="30739" name="Object 7">
            <a:extLst>
              <a:ext uri="{FF2B5EF4-FFF2-40B4-BE49-F238E27FC236}">
                <a16:creationId xmlns:a16="http://schemas.microsoft.com/office/drawing/2014/main" id="{E5C94FAE-152E-49EE-9852-9A71BF2A13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34716" y="765176"/>
          <a:ext cx="579120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57" name="CS ChemDraw Drawing" r:id="rId5" imgW="4302252" imgH="1054608" progId="ChemDraw.Document.6.0">
                  <p:embed/>
                </p:oleObj>
              </mc:Choice>
              <mc:Fallback>
                <p:oleObj name="CS ChemDraw Drawing" r:id="rId5" imgW="4302252" imgH="105460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4716" y="765176"/>
                        <a:ext cx="5791200" cy="188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0" name="TextBox 40">
            <a:extLst>
              <a:ext uri="{FF2B5EF4-FFF2-40B4-BE49-F238E27FC236}">
                <a16:creationId xmlns:a16="http://schemas.microsoft.com/office/drawing/2014/main" id="{26014D5E-FCB5-4F16-A066-608B57B99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1729" y="2636839"/>
            <a:ext cx="323850" cy="26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500">
                <a:solidFill>
                  <a:srgbClr val="0000CC"/>
                </a:solidFill>
              </a:rPr>
              <a:t>+4</a:t>
            </a:r>
            <a:endParaRPr lang="ru-RU" altLang="ru-RU" sz="15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21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utoShape 5"/>
          <p:cNvSpPr>
            <a:spLocks noChangeArrowheads="1"/>
          </p:cNvSpPr>
          <p:nvPr/>
        </p:nvSpPr>
        <p:spPr bwMode="auto">
          <a:xfrm>
            <a:off x="323528" y="2492896"/>
            <a:ext cx="8571235" cy="4032448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>
            <a:prstShdw prst="shdw17" dist="17961" dir="2700000">
              <a:srgbClr val="4D0000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323528" y="231611"/>
            <a:ext cx="8571235" cy="190124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16401" name="Object 17"/>
          <p:cNvGraphicFramePr>
            <a:graphicFrameLocks noChangeAspect="1"/>
          </p:cNvGraphicFramePr>
          <p:nvPr/>
        </p:nvGraphicFramePr>
        <p:xfrm>
          <a:off x="470668" y="2789634"/>
          <a:ext cx="8205788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38" name="CS ChemDraw Drawing" r:id="rId3" imgW="5898567" imgH="2947757" progId="">
                  <p:embed/>
                </p:oleObj>
              </mc:Choice>
              <mc:Fallback>
                <p:oleObj name="CS ChemDraw Drawing" r:id="rId3" imgW="5898567" imgH="2947757" progId="">
                  <p:embed/>
                  <p:pic>
                    <p:nvPicPr>
                      <p:cNvPr id="1640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668" y="2789634"/>
                        <a:ext cx="8205788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31"/>
          <p:cNvGrpSpPr/>
          <p:nvPr/>
        </p:nvGrpSpPr>
        <p:grpSpPr>
          <a:xfrm>
            <a:off x="359247" y="204029"/>
            <a:ext cx="8424713" cy="1995899"/>
            <a:chOff x="359247" y="60013"/>
            <a:chExt cx="8424713" cy="1995899"/>
          </a:xfrm>
        </p:grpSpPr>
        <p:graphicFrame>
          <p:nvGraphicFramePr>
            <p:cNvPr id="16387" name="Object 3"/>
            <p:cNvGraphicFramePr>
              <a:graphicFrameLocks noChangeAspect="1"/>
            </p:cNvGraphicFramePr>
            <p:nvPr/>
          </p:nvGraphicFramePr>
          <p:xfrm>
            <a:off x="359247" y="335637"/>
            <a:ext cx="2052513" cy="4290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039" name="CS ChemDraw Drawing" r:id="rId5" imgW="1152144" imgH="237744" progId="">
                    <p:embed/>
                  </p:oleObj>
                </mc:Choice>
                <mc:Fallback>
                  <p:oleObj name="CS ChemDraw Drawing" r:id="rId5" imgW="1152144" imgH="237744" progId="">
                    <p:embed/>
                    <p:pic>
                      <p:nvPicPr>
                        <p:cNvPr id="1638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247" y="335637"/>
                          <a:ext cx="2052513" cy="4290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843808" y="101243"/>
              <a:ext cx="179918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2KOH</a:t>
              </a:r>
              <a:endParaRPr kumimoji="0" lang="en-US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2771800" y="492061"/>
              <a:ext cx="18722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C</a:t>
              </a:r>
              <a:r>
                <a:rPr kumimoji="0" lang="en-US" b="1" i="0" u="none" strike="noStrike" cap="none" normalizeH="0" baseline="-3000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2</a:t>
              </a: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H</a:t>
              </a:r>
              <a:r>
                <a:rPr kumimoji="0" lang="en-US" b="1" i="0" u="none" strike="noStrike" cap="none" normalizeH="0" baseline="-3000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5</a:t>
              </a: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OH</a:t>
              </a: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5076056" y="60013"/>
              <a:ext cx="8640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H</a:t>
              </a:r>
              <a:r>
                <a:rPr kumimoji="0" lang="ru-RU" b="1" i="0" u="none" strike="noStrike" cap="none" normalizeH="0" baseline="-3000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2</a:t>
              </a: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O</a:t>
              </a: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4860032" y="523999"/>
              <a:ext cx="15121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Hg</a:t>
              </a:r>
              <a:r>
                <a:rPr kumimoji="0" lang="en-US" b="1" i="0" u="none" strike="noStrike" cap="none" normalizeH="0" baseline="3000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2+</a:t>
              </a: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, H</a:t>
              </a:r>
              <a:r>
                <a:rPr kumimoji="0" lang="en-US" b="1" i="0" u="none" strike="noStrike" cap="none" normalizeH="0" baseline="3000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+</a:t>
              </a: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6156176" y="220578"/>
              <a:ext cx="82758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6876256" y="60013"/>
              <a:ext cx="11521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+HCN</a:t>
              </a:r>
              <a:endParaRPr kumimoji="0" lang="en-US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7956376" y="222319"/>
              <a:ext cx="82758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539552" y="1254532"/>
              <a:ext cx="17281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H</a:t>
              </a:r>
              <a:r>
                <a:rPr kumimoji="0" lang="ru-RU" b="1" i="0" u="none" strike="noStrike" cap="none" normalizeH="0" baseline="-3000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2</a:t>
              </a: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O</a:t>
              </a:r>
              <a:r>
                <a:rPr lang="ru-RU" b="1" dirty="0">
                  <a:solidFill>
                    <a:srgbClr val="002060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, </a:t>
              </a:r>
              <a:r>
                <a:rPr lang="en-US" b="1" dirty="0" err="1">
                  <a:solidFill>
                    <a:srgbClr val="002060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HCl</a:t>
              </a: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2160240" y="1413937"/>
              <a:ext cx="82758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4"/>
            <p:cNvSpPr>
              <a:spLocks noChangeArrowheads="1"/>
            </p:cNvSpPr>
            <p:nvPr/>
          </p:nvSpPr>
          <p:spPr bwMode="auto">
            <a:xfrm>
              <a:off x="2915816" y="1224915"/>
              <a:ext cx="18722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H</a:t>
              </a:r>
              <a:r>
                <a:rPr kumimoji="0" lang="en-US" b="1" i="0" u="none" strike="noStrike" cap="none" normalizeH="0" baseline="-3000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2</a:t>
              </a: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SO</a:t>
              </a:r>
              <a:r>
                <a:rPr lang="en-US" b="1" baseline="-30000" dirty="0">
                  <a:solidFill>
                    <a:srgbClr val="002060"/>
                  </a:solidFill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4</a:t>
              </a: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3168352" y="1686580"/>
              <a:ext cx="82758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b="1" baseline="30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kumimoji="0" lang="en-US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4320480" y="1371546"/>
              <a:ext cx="82758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5"/>
            <p:cNvSpPr>
              <a:spLocks noChangeArrowheads="1"/>
            </p:cNvSpPr>
            <p:nvPr/>
          </p:nvSpPr>
          <p:spPr bwMode="auto">
            <a:xfrm>
              <a:off x="5365104" y="1284149"/>
              <a:ext cx="12231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HBr</a:t>
              </a:r>
              <a:endParaRPr kumimoji="0" lang="en-US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6372200" y="1371546"/>
              <a:ext cx="82758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2298340" y="3372381"/>
            <a:ext cx="104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2060"/>
                </a:solidFill>
                <a:latin typeface="+mn-lt"/>
                <a:ea typeface="Calibri" pitchFamily="34" charset="0"/>
                <a:cs typeface="Arabic Typesetting" panose="03020402040406030203" pitchFamily="66" charset="-78"/>
              </a:rPr>
              <a:t>- </a:t>
            </a:r>
            <a:r>
              <a:rPr lang="en-US" b="1" dirty="0">
                <a:solidFill>
                  <a:srgbClr val="002060"/>
                </a:solidFill>
                <a:latin typeface="+mn-lt"/>
                <a:ea typeface="Calibri" pitchFamily="34" charset="0"/>
                <a:cs typeface="Arabic Typesetting" panose="03020402040406030203" pitchFamily="66" charset="-78"/>
              </a:rPr>
              <a:t>2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Arabic Typesetting" panose="03020402040406030203" pitchFamily="66" charset="-78"/>
              </a:rPr>
              <a:t>K</a:t>
            </a:r>
            <a:r>
              <a:rPr lang="en-US" b="1" dirty="0">
                <a:solidFill>
                  <a:srgbClr val="002060"/>
                </a:solidFill>
                <a:latin typeface="+mn-lt"/>
                <a:ea typeface="Calibri" pitchFamily="34" charset="0"/>
                <a:cs typeface="Arabic Typesetting" panose="03020402040406030203" pitchFamily="66" charset="-78"/>
              </a:rPr>
              <a:t>Cl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  <a:cs typeface="Arabic Typesetting" panose="03020402040406030203" pitchFamily="66" charset="-78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2298340" y="3686835"/>
            <a:ext cx="1008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Arabic Typesetting" panose="03020402040406030203" pitchFamily="66" charset="-78"/>
              </a:rPr>
              <a:t>- 2H</a:t>
            </a:r>
            <a:r>
              <a:rPr kumimoji="0" lang="ru-RU" b="1" i="0" u="none" strike="noStrike" cap="none" normalizeH="0" baseline="-3000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Arabic Typesetting" panose="03020402040406030203" pitchFamily="66" charset="-78"/>
              </a:rPr>
              <a:t>2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Arabic Typesetting" panose="03020402040406030203" pitchFamily="66" charset="-78"/>
              </a:rPr>
              <a:t>O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abic Typesetting" panose="03020402040406030203" pitchFamily="66" charset="-78"/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4067944" y="363434"/>
            <a:ext cx="8275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А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4716016" y="2940333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Arabic Typesetting" panose="03020402040406030203" pitchFamily="66" charset="-78"/>
              </a:rPr>
              <a:t>+ H</a:t>
            </a:r>
            <a:r>
              <a:rPr kumimoji="0" lang="ru-RU" b="1" i="0" u="none" strike="noStrike" cap="none" normalizeH="0" baseline="-3000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Arabic Typesetting" panose="03020402040406030203" pitchFamily="66" charset="-78"/>
              </a:rPr>
              <a:t>2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Arabic Typesetting" panose="03020402040406030203" pitchFamily="66" charset="-78"/>
              </a:rPr>
              <a:t>O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abic Typesetting" panose="03020402040406030203" pitchFamily="66" charset="-78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4644008" y="3372381"/>
            <a:ext cx="1152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Arabic Typesetting" panose="03020402040406030203" pitchFamily="66" charset="-78"/>
              </a:rPr>
              <a:t>Hg</a:t>
            </a:r>
            <a:r>
              <a:rPr kumimoji="0" lang="en-US" b="1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Arabic Typesetting" panose="03020402040406030203" pitchFamily="66" charset="-78"/>
              </a:rPr>
              <a:t>2+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Arabic Typesetting" panose="03020402040406030203" pitchFamily="66" charset="-78"/>
              </a:rPr>
              <a:t>, H</a:t>
            </a:r>
            <a:r>
              <a:rPr kumimoji="0" lang="en-US" b="1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Arabic Typesetting" panose="03020402040406030203" pitchFamily="66" charset="-78"/>
              </a:rPr>
              <a:t>+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abic Typesetting" panose="03020402040406030203" pitchFamily="66" charset="-78"/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3275856" y="3501008"/>
            <a:ext cx="504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А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683568" y="3980383"/>
            <a:ext cx="1152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2060"/>
                </a:solidFill>
                <a:latin typeface="+mn-lt"/>
                <a:cs typeface="Arabic Typesetting" panose="03020402040406030203" pitchFamily="66" charset="-78"/>
              </a:rPr>
              <a:t>+HCN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  <a:cs typeface="Arabic Typesetting" panose="03020402040406030203" pitchFamily="66" charset="-78"/>
            </a:endParaRP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6084168" y="3409836"/>
            <a:ext cx="4320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2232248" y="4797152"/>
            <a:ext cx="8275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"/>
          <p:cNvSpPr>
            <a:spLocks noChangeArrowheads="1"/>
          </p:cNvSpPr>
          <p:nvPr/>
        </p:nvSpPr>
        <p:spPr bwMode="auto">
          <a:xfrm>
            <a:off x="4355976" y="3948445"/>
            <a:ext cx="17281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Arabic Typesetting" panose="03020402040406030203" pitchFamily="66" charset="-78"/>
              </a:rPr>
              <a:t>H</a:t>
            </a:r>
            <a:r>
              <a:rPr kumimoji="0" lang="ru-RU" b="1" i="0" u="none" strike="noStrike" cap="none" normalizeH="0" baseline="-3000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Arabic Typesetting" panose="03020402040406030203" pitchFamily="66" charset="-78"/>
              </a:rPr>
              <a:t>2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Arabic Typesetting" panose="03020402040406030203" pitchFamily="66" charset="-78"/>
              </a:rPr>
              <a:t>O</a:t>
            </a:r>
            <a:r>
              <a:rPr lang="ru-RU" b="1" dirty="0">
                <a:solidFill>
                  <a:srgbClr val="002060"/>
                </a:solidFill>
                <a:latin typeface="+mn-lt"/>
                <a:ea typeface="Calibri" pitchFamily="34" charset="0"/>
                <a:cs typeface="Arabic Typesetting" panose="03020402040406030203" pitchFamily="66" charset="-78"/>
              </a:rPr>
              <a:t>, </a:t>
            </a:r>
            <a:r>
              <a:rPr lang="en-US" b="1" dirty="0" err="1">
                <a:solidFill>
                  <a:srgbClr val="002060"/>
                </a:solidFill>
                <a:highlight>
                  <a:srgbClr val="FFFF00"/>
                </a:highlight>
                <a:latin typeface="+mn-lt"/>
                <a:ea typeface="Calibri" pitchFamily="34" charset="0"/>
                <a:cs typeface="Arabic Typesetting" panose="03020402040406030203" pitchFamily="66" charset="-78"/>
              </a:rPr>
              <a:t>HCl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+mn-lt"/>
              <a:cs typeface="Arabic Typesetting" panose="03020402040406030203" pitchFamily="66" charset="-78"/>
            </a:endParaRP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4355976" y="4340423"/>
            <a:ext cx="1656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Arabic Typesetting" panose="03020402040406030203" pitchFamily="66" charset="-78"/>
              </a:rPr>
              <a:t>-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Arabic Typesetting" panose="03020402040406030203" pitchFamily="66" charset="-78"/>
              </a:rPr>
              <a:t>NH</a:t>
            </a:r>
            <a:r>
              <a:rPr lang="en-US" b="1" baseline="-30000" dirty="0">
                <a:solidFill>
                  <a:srgbClr val="002060"/>
                </a:solidFill>
                <a:latin typeface="+mn-lt"/>
                <a:ea typeface="Calibri" pitchFamily="34" charset="0"/>
                <a:cs typeface="Arabic Typesetting" panose="03020402040406030203" pitchFamily="66" charset="-78"/>
              </a:rPr>
              <a:t>4</a:t>
            </a:r>
            <a:r>
              <a:rPr lang="en-US" b="1" dirty="0">
                <a:solidFill>
                  <a:srgbClr val="002060"/>
                </a:solidFill>
                <a:latin typeface="+mn-lt"/>
                <a:ea typeface="Calibri" pitchFamily="34" charset="0"/>
                <a:cs typeface="Arabic Typesetting" panose="03020402040406030203" pitchFamily="66" charset="-78"/>
              </a:rPr>
              <a:t>Cl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abic Typesetting" panose="03020402040406030203" pitchFamily="66" charset="-78"/>
            </a:endParaRPr>
          </a:p>
        </p:txBody>
      </p:sp>
      <p:sp>
        <p:nvSpPr>
          <p:cNvPr id="48" name="Rectangle 5"/>
          <p:cNvSpPr>
            <a:spLocks noChangeArrowheads="1"/>
          </p:cNvSpPr>
          <p:nvPr/>
        </p:nvSpPr>
        <p:spPr bwMode="auto">
          <a:xfrm>
            <a:off x="5976664" y="4725144"/>
            <a:ext cx="4675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2574032" y="5793913"/>
            <a:ext cx="8275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4104456" y="5132715"/>
            <a:ext cx="1223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err="1">
                <a:solidFill>
                  <a:srgbClr val="002060"/>
                </a:solidFill>
                <a:latin typeface="+mn-lt"/>
                <a:cs typeface="Arabic Typesetting" panose="03020402040406030203" pitchFamily="66" charset="-78"/>
              </a:rPr>
              <a:t>HBr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  <a:cs typeface="Arabic Typesetting" panose="03020402040406030203" pitchFamily="66" charset="-78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611560" y="5132511"/>
            <a:ext cx="1872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2060"/>
                </a:solidFill>
                <a:latin typeface="+mn-lt"/>
                <a:ea typeface="Calibri" pitchFamily="34" charset="0"/>
                <a:cs typeface="Arabic Typesetting" panose="03020402040406030203" pitchFamily="66" charset="-78"/>
              </a:rPr>
              <a:t>H</a:t>
            </a:r>
            <a:r>
              <a:rPr kumimoji="0" lang="en-US" b="1" i="0" u="none" strike="noStrike" cap="none" normalizeH="0" baseline="-3000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Arabic Typesetting" panose="03020402040406030203" pitchFamily="66" charset="-78"/>
              </a:rPr>
              <a:t>2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itchFamily="34" charset="0"/>
                <a:cs typeface="Arabic Typesetting" panose="03020402040406030203" pitchFamily="66" charset="-78"/>
              </a:rPr>
              <a:t>SO</a:t>
            </a:r>
            <a:r>
              <a:rPr lang="en-US" b="1" baseline="-30000" dirty="0">
                <a:solidFill>
                  <a:srgbClr val="002060"/>
                </a:solidFill>
                <a:latin typeface="+mn-lt"/>
                <a:ea typeface="Calibri" pitchFamily="34" charset="0"/>
                <a:cs typeface="Arabic Typesetting" panose="03020402040406030203" pitchFamily="66" charset="-78"/>
              </a:rPr>
              <a:t>4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abic Typesetting" panose="03020402040406030203" pitchFamily="66" charset="-78"/>
            </a:endParaRPr>
          </a:p>
        </p:txBody>
      </p:sp>
      <p:cxnSp>
        <p:nvCxnSpPr>
          <p:cNvPr id="40" name="Прямая со стрелкой 39"/>
          <p:cNvCxnSpPr/>
          <p:nvPr/>
        </p:nvCxnSpPr>
        <p:spPr bwMode="auto">
          <a:xfrm flipV="1">
            <a:off x="4734272" y="650305"/>
            <a:ext cx="1349896" cy="841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 bwMode="auto">
          <a:xfrm flipV="1">
            <a:off x="6785992" y="644694"/>
            <a:ext cx="1197260" cy="420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 bwMode="auto">
          <a:xfrm flipV="1">
            <a:off x="395536" y="1870234"/>
            <a:ext cx="1656184" cy="420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 bwMode="auto">
          <a:xfrm>
            <a:off x="2705268" y="1876546"/>
            <a:ext cx="14357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 bwMode="auto">
          <a:xfrm>
            <a:off x="4895528" y="1863632"/>
            <a:ext cx="14357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 bwMode="auto">
          <a:xfrm flipV="1">
            <a:off x="2502024" y="656981"/>
            <a:ext cx="1493912" cy="1016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8388424" y="6309320"/>
            <a:ext cx="8270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7DDF45D-68B4-40FE-8C22-714AAC0A0956}" type="slidenum">
              <a:rPr lang="ru-RU" sz="3200" b="1">
                <a:solidFill>
                  <a:srgbClr val="000066"/>
                </a:solidFill>
              </a:rPr>
              <a:pPr algn="ctr"/>
              <a:t>7</a:t>
            </a:fld>
            <a:endParaRPr lang="ru-RU" sz="32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34" grpId="0"/>
      <p:bldP spid="35" grpId="0"/>
      <p:bldP spid="37" grpId="0"/>
      <p:bldP spid="38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50" grpId="0"/>
      <p:bldP spid="52" grpId="0"/>
      <p:bldP spid="5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646F424-5684-4557-BAE4-2071DA61D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264" y="417443"/>
            <a:ext cx="7126356" cy="1148654"/>
          </a:xfrm>
          <a:solidFill>
            <a:schemeClr val="accent3">
              <a:lumMod val="9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Окисление ароматических углеводородов</a:t>
            </a:r>
          </a:p>
        </p:txBody>
      </p:sp>
      <p:graphicFrame>
        <p:nvGraphicFramePr>
          <p:cNvPr id="27651" name="Object 7">
            <a:extLst>
              <a:ext uri="{FF2B5EF4-FFF2-40B4-BE49-F238E27FC236}">
                <a16:creationId xmlns:a16="http://schemas.microsoft.com/office/drawing/2014/main" id="{B31D2A21-A023-4D61-BAE5-8225EB2142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0010" y="2133601"/>
          <a:ext cx="5130403" cy="316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1" name="CS ChemDraw Drawing" r:id="rId3" imgW="4602480" imgH="2132076" progId="ChemDraw.Document.6.0">
                  <p:embed/>
                </p:oleObj>
              </mc:Choice>
              <mc:Fallback>
                <p:oleObj name="CS ChemDraw Drawing" r:id="rId3" imgW="4602480" imgH="213207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0010" y="2133601"/>
                        <a:ext cx="5130403" cy="316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9CF6D47A-992E-43E8-80AF-3589168E5815}"/>
              </a:ext>
            </a:extLst>
          </p:cNvPr>
          <p:cNvSpPr/>
          <p:nvPr/>
        </p:nvSpPr>
        <p:spPr>
          <a:xfrm rot="1883946">
            <a:off x="2553891" y="4291014"/>
            <a:ext cx="400050" cy="325437"/>
          </a:xfrm>
          <a:custGeom>
            <a:avLst/>
            <a:gdLst>
              <a:gd name="connsiteX0" fmla="*/ 0 w 1272746"/>
              <a:gd name="connsiteY0" fmla="*/ 873210 h 928815"/>
              <a:gd name="connsiteX1" fmla="*/ 358346 w 1272746"/>
              <a:gd name="connsiteY1" fmla="*/ 897923 h 928815"/>
              <a:gd name="connsiteX2" fmla="*/ 308919 w 1272746"/>
              <a:gd name="connsiteY2" fmla="*/ 687858 h 928815"/>
              <a:gd name="connsiteX3" fmla="*/ 556054 w 1272746"/>
              <a:gd name="connsiteY3" fmla="*/ 687858 h 928815"/>
              <a:gd name="connsiteX4" fmla="*/ 543697 w 1272746"/>
              <a:gd name="connsiteY4" fmla="*/ 477794 h 928815"/>
              <a:gd name="connsiteX5" fmla="*/ 753762 w 1272746"/>
              <a:gd name="connsiteY5" fmla="*/ 502507 h 928815"/>
              <a:gd name="connsiteX6" fmla="*/ 753762 w 1272746"/>
              <a:gd name="connsiteY6" fmla="*/ 304799 h 928815"/>
              <a:gd name="connsiteX7" fmla="*/ 951470 w 1272746"/>
              <a:gd name="connsiteY7" fmla="*/ 341869 h 928815"/>
              <a:gd name="connsiteX8" fmla="*/ 926756 w 1272746"/>
              <a:gd name="connsiteY8" fmla="*/ 156518 h 928815"/>
              <a:gd name="connsiteX9" fmla="*/ 1099751 w 1272746"/>
              <a:gd name="connsiteY9" fmla="*/ 193588 h 928815"/>
              <a:gd name="connsiteX10" fmla="*/ 1075038 w 1272746"/>
              <a:gd name="connsiteY10" fmla="*/ 20594 h 928815"/>
              <a:gd name="connsiteX11" fmla="*/ 1272746 w 1272746"/>
              <a:gd name="connsiteY11" fmla="*/ 70021 h 92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2746" h="928815">
                <a:moveTo>
                  <a:pt x="0" y="873210"/>
                </a:moveTo>
                <a:cubicBezTo>
                  <a:pt x="153430" y="901012"/>
                  <a:pt x="306860" y="928815"/>
                  <a:pt x="358346" y="897923"/>
                </a:cubicBezTo>
                <a:cubicBezTo>
                  <a:pt x="409833" y="867031"/>
                  <a:pt x="275968" y="722869"/>
                  <a:pt x="308919" y="687858"/>
                </a:cubicBezTo>
                <a:cubicBezTo>
                  <a:pt x="341870" y="652847"/>
                  <a:pt x="516924" y="722869"/>
                  <a:pt x="556054" y="687858"/>
                </a:cubicBezTo>
                <a:cubicBezTo>
                  <a:pt x="595184" y="652847"/>
                  <a:pt x="510746" y="508686"/>
                  <a:pt x="543697" y="477794"/>
                </a:cubicBezTo>
                <a:cubicBezTo>
                  <a:pt x="576648" y="446902"/>
                  <a:pt x="718751" y="531339"/>
                  <a:pt x="753762" y="502507"/>
                </a:cubicBezTo>
                <a:cubicBezTo>
                  <a:pt x="788773" y="473675"/>
                  <a:pt x="720811" y="331572"/>
                  <a:pt x="753762" y="304799"/>
                </a:cubicBezTo>
                <a:cubicBezTo>
                  <a:pt x="786713" y="278026"/>
                  <a:pt x="922638" y="366582"/>
                  <a:pt x="951470" y="341869"/>
                </a:cubicBezTo>
                <a:cubicBezTo>
                  <a:pt x="980302" y="317156"/>
                  <a:pt x="902043" y="181231"/>
                  <a:pt x="926756" y="156518"/>
                </a:cubicBezTo>
                <a:cubicBezTo>
                  <a:pt x="951469" y="131805"/>
                  <a:pt x="1075037" y="216242"/>
                  <a:pt x="1099751" y="193588"/>
                </a:cubicBezTo>
                <a:cubicBezTo>
                  <a:pt x="1124465" y="170934"/>
                  <a:pt x="1046206" y="41188"/>
                  <a:pt x="1075038" y="20594"/>
                </a:cubicBezTo>
                <a:cubicBezTo>
                  <a:pt x="1103870" y="0"/>
                  <a:pt x="1188308" y="35010"/>
                  <a:pt x="1272746" y="70021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dirty="0"/>
          </a:p>
        </p:txBody>
      </p:sp>
      <p:sp>
        <p:nvSpPr>
          <p:cNvPr id="27655" name="Rectangle 30">
            <a:extLst>
              <a:ext uri="{FF2B5EF4-FFF2-40B4-BE49-F238E27FC236}">
                <a16:creationId xmlns:a16="http://schemas.microsoft.com/office/drawing/2014/main" id="{27DF0FAA-BA65-4997-A464-8333B7DE9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338" y="6381750"/>
            <a:ext cx="620316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E5EF96EE-4287-4503-8CA3-6EAC3AB90595}" type="slidenum">
              <a:rPr lang="ru-RU" altLang="ru-RU" sz="2700" b="1">
                <a:solidFill>
                  <a:srgbClr val="000066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70</a:t>
            </a:fld>
            <a:endParaRPr lang="ru-RU" altLang="ru-RU" sz="2700" b="1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548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646F424-5684-4557-BAE4-2071DA61D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81" y="700088"/>
            <a:ext cx="6877257" cy="828674"/>
          </a:xfrm>
          <a:solidFill>
            <a:schemeClr val="accent3">
              <a:lumMod val="9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Окисление ароматических углеводородов</a:t>
            </a:r>
          </a:p>
        </p:txBody>
      </p:sp>
      <p:graphicFrame>
        <p:nvGraphicFramePr>
          <p:cNvPr id="27651" name="Object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31D2A21-A023-4D61-BAE5-8225EB2142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20375" y="2163764"/>
          <a:ext cx="5130403" cy="316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04" name="CS ChemDraw Drawing" r:id="rId3" imgW="4602480" imgH="2132076" progId="ChemDraw.Document.6.0">
                  <p:embed/>
                </p:oleObj>
              </mc:Choice>
              <mc:Fallback>
                <p:oleObj name="CS ChemDraw Drawing" r:id="rId3" imgW="4602480" imgH="213207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375" y="2163764"/>
                        <a:ext cx="5130403" cy="316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9CF6D47A-992E-43E8-80AF-3589168E5815}"/>
              </a:ext>
            </a:extLst>
          </p:cNvPr>
          <p:cNvSpPr/>
          <p:nvPr/>
        </p:nvSpPr>
        <p:spPr>
          <a:xfrm rot="1883946">
            <a:off x="2553891" y="4291014"/>
            <a:ext cx="400050" cy="325437"/>
          </a:xfrm>
          <a:custGeom>
            <a:avLst/>
            <a:gdLst>
              <a:gd name="connsiteX0" fmla="*/ 0 w 1272746"/>
              <a:gd name="connsiteY0" fmla="*/ 873210 h 928815"/>
              <a:gd name="connsiteX1" fmla="*/ 358346 w 1272746"/>
              <a:gd name="connsiteY1" fmla="*/ 897923 h 928815"/>
              <a:gd name="connsiteX2" fmla="*/ 308919 w 1272746"/>
              <a:gd name="connsiteY2" fmla="*/ 687858 h 928815"/>
              <a:gd name="connsiteX3" fmla="*/ 556054 w 1272746"/>
              <a:gd name="connsiteY3" fmla="*/ 687858 h 928815"/>
              <a:gd name="connsiteX4" fmla="*/ 543697 w 1272746"/>
              <a:gd name="connsiteY4" fmla="*/ 477794 h 928815"/>
              <a:gd name="connsiteX5" fmla="*/ 753762 w 1272746"/>
              <a:gd name="connsiteY5" fmla="*/ 502507 h 928815"/>
              <a:gd name="connsiteX6" fmla="*/ 753762 w 1272746"/>
              <a:gd name="connsiteY6" fmla="*/ 304799 h 928815"/>
              <a:gd name="connsiteX7" fmla="*/ 951470 w 1272746"/>
              <a:gd name="connsiteY7" fmla="*/ 341869 h 928815"/>
              <a:gd name="connsiteX8" fmla="*/ 926756 w 1272746"/>
              <a:gd name="connsiteY8" fmla="*/ 156518 h 928815"/>
              <a:gd name="connsiteX9" fmla="*/ 1099751 w 1272746"/>
              <a:gd name="connsiteY9" fmla="*/ 193588 h 928815"/>
              <a:gd name="connsiteX10" fmla="*/ 1075038 w 1272746"/>
              <a:gd name="connsiteY10" fmla="*/ 20594 h 928815"/>
              <a:gd name="connsiteX11" fmla="*/ 1272746 w 1272746"/>
              <a:gd name="connsiteY11" fmla="*/ 70021 h 92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2746" h="928815">
                <a:moveTo>
                  <a:pt x="0" y="873210"/>
                </a:moveTo>
                <a:cubicBezTo>
                  <a:pt x="153430" y="901012"/>
                  <a:pt x="306860" y="928815"/>
                  <a:pt x="358346" y="897923"/>
                </a:cubicBezTo>
                <a:cubicBezTo>
                  <a:pt x="409833" y="867031"/>
                  <a:pt x="275968" y="722869"/>
                  <a:pt x="308919" y="687858"/>
                </a:cubicBezTo>
                <a:cubicBezTo>
                  <a:pt x="341870" y="652847"/>
                  <a:pt x="516924" y="722869"/>
                  <a:pt x="556054" y="687858"/>
                </a:cubicBezTo>
                <a:cubicBezTo>
                  <a:pt x="595184" y="652847"/>
                  <a:pt x="510746" y="508686"/>
                  <a:pt x="543697" y="477794"/>
                </a:cubicBezTo>
                <a:cubicBezTo>
                  <a:pt x="576648" y="446902"/>
                  <a:pt x="718751" y="531339"/>
                  <a:pt x="753762" y="502507"/>
                </a:cubicBezTo>
                <a:cubicBezTo>
                  <a:pt x="788773" y="473675"/>
                  <a:pt x="720811" y="331572"/>
                  <a:pt x="753762" y="304799"/>
                </a:cubicBezTo>
                <a:cubicBezTo>
                  <a:pt x="786713" y="278026"/>
                  <a:pt x="922638" y="366582"/>
                  <a:pt x="951470" y="341869"/>
                </a:cubicBezTo>
                <a:cubicBezTo>
                  <a:pt x="980302" y="317156"/>
                  <a:pt x="902043" y="181231"/>
                  <a:pt x="926756" y="156518"/>
                </a:cubicBezTo>
                <a:cubicBezTo>
                  <a:pt x="951469" y="131805"/>
                  <a:pt x="1075037" y="216242"/>
                  <a:pt x="1099751" y="193588"/>
                </a:cubicBezTo>
                <a:cubicBezTo>
                  <a:pt x="1124465" y="170934"/>
                  <a:pt x="1046206" y="41188"/>
                  <a:pt x="1075038" y="20594"/>
                </a:cubicBezTo>
                <a:cubicBezTo>
                  <a:pt x="1103870" y="0"/>
                  <a:pt x="1188308" y="35010"/>
                  <a:pt x="1272746" y="70021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dirty="0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2EBBECCC-8592-4D2E-9CE3-6EDCA16A96E1}"/>
              </a:ext>
            </a:extLst>
          </p:cNvPr>
          <p:cNvSpPr/>
          <p:nvPr/>
        </p:nvSpPr>
        <p:spPr>
          <a:xfrm>
            <a:off x="2574131" y="4537076"/>
            <a:ext cx="485775" cy="792163"/>
          </a:xfrm>
          <a:prstGeom prst="roundRect">
            <a:avLst/>
          </a:prstGeom>
          <a:noFill/>
          <a:ln w="1905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/>
          </a:p>
        </p:txBody>
      </p:sp>
      <p:graphicFrame>
        <p:nvGraphicFramePr>
          <p:cNvPr id="17" name="Object 8">
            <a:extLst>
              <a:ext uri="{FF2B5EF4-FFF2-40B4-BE49-F238E27FC236}">
                <a16:creationId xmlns:a16="http://schemas.microsoft.com/office/drawing/2014/main" id="{08F4A07F-1113-4D6F-A3CD-4218655493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21831" y="4005263"/>
          <a:ext cx="4158854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05" name="CS ChemDraw Drawing" r:id="rId5" imgW="3512820" imgH="1336548" progId="ChemDraw.Document.6.0">
                  <p:embed/>
                </p:oleObj>
              </mc:Choice>
              <mc:Fallback>
                <p:oleObj name="CS ChemDraw Drawing" r:id="rId5" imgW="3512820" imgH="133654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831" y="4005263"/>
                        <a:ext cx="4158854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30">
            <a:extLst>
              <a:ext uri="{FF2B5EF4-FFF2-40B4-BE49-F238E27FC236}">
                <a16:creationId xmlns:a16="http://schemas.microsoft.com/office/drawing/2014/main" id="{27DF0FAA-BA65-4997-A464-8333B7DE9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338" y="6381750"/>
            <a:ext cx="620316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E5EF96EE-4287-4503-8CA3-6EAC3AB90595}" type="slidenum">
              <a:rPr lang="ru-RU" altLang="ru-RU" sz="2700" b="1">
                <a:solidFill>
                  <a:srgbClr val="000066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71</a:t>
            </a:fld>
            <a:endParaRPr lang="ru-RU" altLang="ru-RU" sz="2700" b="1">
              <a:solidFill>
                <a:srgbClr val="000066"/>
              </a:solidFill>
            </a:endParaRPr>
          </a:p>
        </p:txBody>
      </p:sp>
      <p:pic>
        <p:nvPicPr>
          <p:cNvPr id="3" name="Рисунок 2" descr="Направленный вправо указательный палец, тыльная сторона руки">
            <a:extLst>
              <a:ext uri="{FF2B5EF4-FFF2-40B4-BE49-F238E27FC236}">
                <a16:creationId xmlns:a16="http://schemas.microsoft.com/office/drawing/2014/main" id="{0A9FAB94-C1CB-44D5-A85A-19CE8CA700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98037" y="1723818"/>
            <a:ext cx="790369" cy="105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233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E3B4E00-C3C8-439F-8FA4-B6F6E70EB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" y="308916"/>
            <a:ext cx="7911758" cy="108871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27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Окисление конденсированных ароматических углеводородов.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Нафталин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11AD86-BEF6-4BE2-B398-11A3FF07CB18}" type="slidenum">
              <a:rPr lang="en-US" altLang="ru-RU" smtClean="0"/>
              <a:pPr>
                <a:defRPr/>
              </a:pPr>
              <a:t>72</a:t>
            </a:fld>
            <a:endParaRPr lang="en-US" altLang="ru-RU" dirty="0"/>
          </a:p>
        </p:txBody>
      </p:sp>
      <p:sp>
        <p:nvSpPr>
          <p:cNvPr id="3" name="Rectangle 439">
            <a:extLst>
              <a:ext uri="{FF2B5EF4-FFF2-40B4-BE49-F238E27FC236}">
                <a16:creationId xmlns:a16="http://schemas.microsoft.com/office/drawing/2014/main" id="{0C5C51FF-8097-433D-92EF-04EE893EC77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312559" y="4654307"/>
            <a:ext cx="12634626" cy="3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405" tIns="19202" rIns="38405" bIns="1920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00C2C90-3850-4332-8A0A-C70305ACD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7889"/>
            <a:ext cx="77625" cy="3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8405" tIns="19202" rIns="38405" bIns="1920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AB9AA506-9A34-4286-82CA-CD0364D311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9013" y="1657199"/>
          <a:ext cx="4261632" cy="1977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76" r:id="rId4" imgW="3430524" imgH="1210056" progId="ChemDraw.Document.6.0">
                  <p:embed/>
                </p:oleObj>
              </mc:Choice>
              <mc:Fallback>
                <p:oleObj r:id="rId4" imgW="3430524" imgH="121005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013" y="1657199"/>
                        <a:ext cx="4261632" cy="19773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">
            <a:extLst>
              <a:ext uri="{FF2B5EF4-FFF2-40B4-BE49-F238E27FC236}">
                <a16:creationId xmlns:a16="http://schemas.microsoft.com/office/drawing/2014/main" id="{1A3C9CAA-63BF-4BD9-922B-9ED672417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7889"/>
            <a:ext cx="77625" cy="3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8405" tIns="19202" rIns="38405" bIns="1920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0F0440A1-7E1C-4C4B-820C-81E7C9B435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156183"/>
              </p:ext>
            </p:extLst>
          </p:nvPr>
        </p:nvGraphicFramePr>
        <p:xfrm>
          <a:off x="2228171" y="4141632"/>
          <a:ext cx="6001429" cy="2030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77" r:id="rId6" imgW="5786628" imgH="1502664" progId="ChemDraw.Document.6.0">
                  <p:embed/>
                </p:oleObj>
              </mc:Choice>
              <mc:Fallback>
                <p:oleObj r:id="rId6" imgW="5786628" imgH="150266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171" y="4141632"/>
                        <a:ext cx="6001429" cy="20305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833" name="Picture 9" descr="https://lh3.googleusercontent.com/64a9pkEAoNhCXfZ9P6avLZ80z9_H0YGOKh6_oCebHXyZvpAJMPlBnEGeU26y7LQvKjZ_oA=s99">
            <a:extLst>
              <a:ext uri="{FF2B5EF4-FFF2-40B4-BE49-F238E27FC236}">
                <a16:creationId xmlns:a16="http://schemas.microsoft.com/office/drawing/2014/main" id="{DAE531CD-C311-4F92-9103-B75AED005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289" y="316475"/>
            <a:ext cx="1520604" cy="174075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</p:pic>
      <p:pic>
        <p:nvPicPr>
          <p:cNvPr id="205837" name="Picture 13" descr="https://lh3.googleusercontent.com/loLls8JkKTRPGO0P11o7EOjXl6yUIO1ycb_K01MU0yt48Kjj3MERH9gY7wDhSiZTxDu5mw=s85">
            <a:extLst>
              <a:ext uri="{FF2B5EF4-FFF2-40B4-BE49-F238E27FC236}">
                <a16:creationId xmlns:a16="http://schemas.microsoft.com/office/drawing/2014/main" id="{6FAD5A6E-853F-4BFD-BFCF-F98D393F8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" y="4240526"/>
            <a:ext cx="1642936" cy="219058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09">
            <a:extLst>
              <a:ext uri="{FF2B5EF4-FFF2-40B4-BE49-F238E27FC236}">
                <a16:creationId xmlns:a16="http://schemas.microsoft.com/office/drawing/2014/main" id="{4D42AAF0-5EC4-46D6-8ED8-485DE2AA5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7889"/>
            <a:ext cx="77625" cy="3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8405" tIns="19202" rIns="38405" bIns="1920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522059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E3B4E00-C3C8-439F-8FA4-B6F6E70EB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" y="308916"/>
            <a:ext cx="3975131" cy="1088719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Восстановление нафталина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11AD86-BEF6-4BE2-B398-11A3FF07CB18}" type="slidenum">
              <a:rPr lang="en-US" altLang="ru-RU" smtClean="0"/>
              <a:pPr>
                <a:defRPr/>
              </a:pPr>
              <a:t>73</a:t>
            </a:fld>
            <a:endParaRPr lang="en-US" altLang="ru-RU" dirty="0"/>
          </a:p>
        </p:txBody>
      </p:sp>
      <p:sp>
        <p:nvSpPr>
          <p:cNvPr id="3" name="Rectangle 439">
            <a:extLst>
              <a:ext uri="{FF2B5EF4-FFF2-40B4-BE49-F238E27FC236}">
                <a16:creationId xmlns:a16="http://schemas.microsoft.com/office/drawing/2014/main" id="{0C5C51FF-8097-433D-92EF-04EE893EC77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312559" y="4654307"/>
            <a:ext cx="12634626" cy="3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405" tIns="19202" rIns="38405" bIns="1920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00C2C90-3850-4332-8A0A-C70305ACD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7889"/>
            <a:ext cx="77625" cy="3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8405" tIns="19202" rIns="38405" bIns="1920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1A3C9CAA-63BF-4BD9-922B-9ED672417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7889"/>
            <a:ext cx="77625" cy="3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8405" tIns="19202" rIns="38405" bIns="1920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09">
            <a:extLst>
              <a:ext uri="{FF2B5EF4-FFF2-40B4-BE49-F238E27FC236}">
                <a16:creationId xmlns:a16="http://schemas.microsoft.com/office/drawing/2014/main" id="{4D42AAF0-5EC4-46D6-8ED8-485DE2AA5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7889"/>
            <a:ext cx="77625" cy="3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8405" tIns="19202" rIns="38405" bIns="1920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2B9AC88-3BB9-4ABF-BDE6-0137B1D473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732344"/>
              </p:ext>
            </p:extLst>
          </p:nvPr>
        </p:nvGraphicFramePr>
        <p:xfrm>
          <a:off x="626893" y="2137470"/>
          <a:ext cx="7540041" cy="1583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91" r:id="rId4" imgW="5830824" imgH="836676" progId="ChemDraw.Document.6.0">
                  <p:embed/>
                </p:oleObj>
              </mc:Choice>
              <mc:Fallback>
                <p:oleObj r:id="rId4" imgW="5830824" imgH="83667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893" y="2137470"/>
                        <a:ext cx="7540041" cy="15836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8995903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E3B4E00-C3C8-439F-8FA4-B6F6E70EB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5" y="365766"/>
            <a:ext cx="7911758" cy="1088719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Окисление конденсированных ароматических углеводородов.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Антрацен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11AD86-BEF6-4BE2-B398-11A3FF07CB18}" type="slidenum">
              <a:rPr lang="en-US" altLang="ru-RU" smtClean="0"/>
              <a:pPr>
                <a:defRPr/>
              </a:pPr>
              <a:t>74</a:t>
            </a:fld>
            <a:endParaRPr lang="en-US" altLang="ru-RU" dirty="0"/>
          </a:p>
        </p:txBody>
      </p:sp>
      <p:sp>
        <p:nvSpPr>
          <p:cNvPr id="3" name="Rectangle 439">
            <a:extLst>
              <a:ext uri="{FF2B5EF4-FFF2-40B4-BE49-F238E27FC236}">
                <a16:creationId xmlns:a16="http://schemas.microsoft.com/office/drawing/2014/main" id="{0C5C51FF-8097-433D-92EF-04EE893EC77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312559" y="4654307"/>
            <a:ext cx="12634626" cy="3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405" tIns="19202" rIns="38405" bIns="1920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00C2C90-3850-4332-8A0A-C70305ACD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7889"/>
            <a:ext cx="77625" cy="3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8405" tIns="19202" rIns="38405" bIns="1920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1A3C9CAA-63BF-4BD9-922B-9ED672417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7889"/>
            <a:ext cx="77625" cy="3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8405" tIns="19202" rIns="38405" bIns="1920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3FB2259-7E1B-4AD2-9F9A-9EF4EFCAF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7889"/>
            <a:ext cx="77625" cy="3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8405" tIns="19202" rIns="38405" bIns="1920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B24D948-FA7A-41A3-AAD3-AE567EDDE1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715255"/>
              </p:ext>
            </p:extLst>
          </p:nvPr>
        </p:nvGraphicFramePr>
        <p:xfrm>
          <a:off x="689660" y="2326883"/>
          <a:ext cx="6108333" cy="2730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15" r:id="rId4" imgW="4596384" imgH="1418844" progId="ChemDraw.Document.6.0">
                  <p:embed/>
                </p:oleObj>
              </mc:Choice>
              <mc:Fallback>
                <p:oleObj r:id="rId4" imgW="4596384" imgH="141884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660" y="2326883"/>
                        <a:ext cx="6108333" cy="27300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7877" name="Picture 5" descr="Pk-zvlQlCteRN5UJjLt2AC2-lq4AAWXnA_Le7fQ2O6IgmjzBGPba_ryPZnJ15ciBQ7WGMyc=s127">
            <a:extLst>
              <a:ext uri="{FF2B5EF4-FFF2-40B4-BE49-F238E27FC236}">
                <a16:creationId xmlns:a16="http://schemas.microsoft.com/office/drawing/2014/main" id="{C2B1266C-3173-4F2A-B0AE-94AFC0D16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146" y="754562"/>
            <a:ext cx="2274161" cy="171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191096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Прямоугольник 10">
            <a:extLst>
              <a:ext uri="{FF2B5EF4-FFF2-40B4-BE49-F238E27FC236}">
                <a16:creationId xmlns:a16="http://schemas.microsoft.com/office/drawing/2014/main" id="{4DDD4E46-1E0F-42CF-8B1C-04E630696832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27053" y="1482365"/>
            <a:ext cx="3638174" cy="26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ru-RU" altLang="ru-RU" sz="2400" i="1" dirty="0">
                <a:solidFill>
                  <a:srgbClr val="002060"/>
                </a:solidFill>
                <a:latin typeface="Corbel" panose="020B0503020204020204" pitchFamily="34" charset="0"/>
              </a:rPr>
              <a:t>Первичные спирты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C58D857-7D4D-4675-9B70-5A89D5BE4570}"/>
              </a:ext>
            </a:extLst>
          </p:cNvPr>
          <p:cNvSpPr/>
          <p:nvPr/>
        </p:nvSpPr>
        <p:spPr>
          <a:xfrm>
            <a:off x="1140515" y="1900052"/>
            <a:ext cx="6735794" cy="4121336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/>
          </a:p>
        </p:txBody>
      </p:sp>
      <p:graphicFrame>
        <p:nvGraphicFramePr>
          <p:cNvPr id="31749" name="Object 13">
            <a:extLst>
              <a:ext uri="{FF2B5EF4-FFF2-40B4-BE49-F238E27FC236}">
                <a16:creationId xmlns:a16="http://schemas.microsoft.com/office/drawing/2014/main" id="{08BC2288-B9D8-4E02-8704-5A7B6D3D32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867191"/>
              </p:ext>
            </p:extLst>
          </p:nvPr>
        </p:nvGraphicFramePr>
        <p:xfrm>
          <a:off x="2022497" y="1900052"/>
          <a:ext cx="3159919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57" name="CS ChemDraw Drawing" r:id="rId4" imgW="2526792" imgH="647700" progId="ChemDraw.Document.6.0">
                  <p:embed/>
                </p:oleObj>
              </mc:Choice>
              <mc:Fallback>
                <p:oleObj name="CS ChemDraw Drawing" r:id="rId4" imgW="2526792" imgH="6477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497" y="1900052"/>
                        <a:ext cx="3159919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14">
            <a:extLst>
              <a:ext uri="{FF2B5EF4-FFF2-40B4-BE49-F238E27FC236}">
                <a16:creationId xmlns:a16="http://schemas.microsoft.com/office/drawing/2014/main" id="{30FB3DD0-D21B-4B6D-9FCF-F5F6D3859F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630689"/>
              </p:ext>
            </p:extLst>
          </p:nvPr>
        </p:nvGraphicFramePr>
        <p:xfrm>
          <a:off x="1996109" y="3122726"/>
          <a:ext cx="3901679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58" name="CS ChemDraw Drawing" r:id="rId6" imgW="3134868" imgH="627888" progId="ChemDraw.Document.6.0">
                  <p:embed/>
                </p:oleObj>
              </mc:Choice>
              <mc:Fallback>
                <p:oleObj name="CS ChemDraw Drawing" r:id="rId6" imgW="3134868" imgH="62788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109" y="3122726"/>
                        <a:ext cx="3901679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15">
            <a:extLst>
              <a:ext uri="{FF2B5EF4-FFF2-40B4-BE49-F238E27FC236}">
                <a16:creationId xmlns:a16="http://schemas.microsoft.com/office/drawing/2014/main" id="{D907E707-E68D-44BA-AB83-2C544B02F6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964572"/>
              </p:ext>
            </p:extLst>
          </p:nvPr>
        </p:nvGraphicFramePr>
        <p:xfrm>
          <a:off x="2246140" y="4497043"/>
          <a:ext cx="3401616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59" name="CS ChemDraw Drawing" r:id="rId8" imgW="3049014" imgH="695309" progId="ChemDraw.Document.6.0">
                  <p:embed/>
                </p:oleObj>
              </mc:Choice>
              <mc:Fallback>
                <p:oleObj name="CS ChemDraw Drawing" r:id="rId8" imgW="3049014" imgH="69530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140" y="4497043"/>
                        <a:ext cx="3401616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Загнутый угол 19">
            <a:extLst>
              <a:ext uri="{FF2B5EF4-FFF2-40B4-BE49-F238E27FC236}">
                <a16:creationId xmlns:a16="http://schemas.microsoft.com/office/drawing/2014/main" id="{BBFF4F4F-1B4F-4068-923A-8FAC26F4DB35}"/>
              </a:ext>
            </a:extLst>
          </p:cNvPr>
          <p:cNvSpPr/>
          <p:nvPr/>
        </p:nvSpPr>
        <p:spPr>
          <a:xfrm>
            <a:off x="346336" y="295275"/>
            <a:ext cx="7201225" cy="1110720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8405" tIns="19202" rIns="38405" bIns="19202" anchor="ctr"/>
          <a:lstStyle/>
          <a:p>
            <a:pPr>
              <a:defRPr/>
            </a:pPr>
            <a:r>
              <a:rPr lang="ru-RU" sz="1500" b="1" i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	</a:t>
            </a:r>
            <a:r>
              <a:rPr lang="ru-RU" sz="3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Окисление спиртов</a:t>
            </a:r>
          </a:p>
        </p:txBody>
      </p:sp>
    </p:spTree>
    <p:extLst>
      <p:ext uri="{BB962C8B-B14F-4D97-AF65-F5344CB8AC3E}">
        <p14:creationId xmlns:p14="http://schemas.microsoft.com/office/powerpoint/2010/main" val="27151785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67C8623-ED31-43CB-B7F0-59F38276D548}"/>
              </a:ext>
            </a:extLst>
          </p:cNvPr>
          <p:cNvSpPr/>
          <p:nvPr/>
        </p:nvSpPr>
        <p:spPr>
          <a:xfrm>
            <a:off x="700709" y="1814611"/>
            <a:ext cx="6462919" cy="2097157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/>
          </a:p>
        </p:txBody>
      </p:sp>
      <p:graphicFrame>
        <p:nvGraphicFramePr>
          <p:cNvPr id="31753" name="Object 16">
            <a:extLst>
              <a:ext uri="{FF2B5EF4-FFF2-40B4-BE49-F238E27FC236}">
                <a16:creationId xmlns:a16="http://schemas.microsoft.com/office/drawing/2014/main" id="{8EE3DE03-48D2-46F2-906C-D78CF5B631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565438"/>
              </p:ext>
            </p:extLst>
          </p:nvPr>
        </p:nvGraphicFramePr>
        <p:xfrm>
          <a:off x="1757362" y="2547096"/>
          <a:ext cx="3900488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72" name="CS ChemDraw Drawing" r:id="rId4" imgW="3051048" imgH="598932" progId="ChemDraw.Document.6.0">
                  <p:embed/>
                </p:oleObj>
              </mc:Choice>
              <mc:Fallback>
                <p:oleObj name="CS ChemDraw Drawing" r:id="rId4" imgW="3051048" imgH="59893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362" y="2547096"/>
                        <a:ext cx="3900488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4" name="Прямоугольник 23">
            <a:extLst>
              <a:ext uri="{FF2B5EF4-FFF2-40B4-BE49-F238E27FC236}">
                <a16:creationId xmlns:a16="http://schemas.microsoft.com/office/drawing/2014/main" id="{77E22A3B-4274-48D0-802B-F48A85A51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896" y="1473200"/>
            <a:ext cx="3316156" cy="26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ru-RU" alt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Вторичные спирты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7BCA0C7-C4E3-48C6-833E-84B9AD48D54A}"/>
              </a:ext>
            </a:extLst>
          </p:cNvPr>
          <p:cNvSpPr/>
          <p:nvPr/>
        </p:nvSpPr>
        <p:spPr>
          <a:xfrm>
            <a:off x="790213" y="4597966"/>
            <a:ext cx="6373415" cy="1144588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/>
          </a:p>
        </p:txBody>
      </p:sp>
      <p:sp>
        <p:nvSpPr>
          <p:cNvPr id="31756" name="Прямоугольник 25">
            <a:extLst>
              <a:ext uri="{FF2B5EF4-FFF2-40B4-BE49-F238E27FC236}">
                <a16:creationId xmlns:a16="http://schemas.microsoft.com/office/drawing/2014/main" id="{8BDA2922-8233-4DAA-BB2C-75884B36A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709" y="4194314"/>
            <a:ext cx="3083678" cy="26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05" tIns="19202" rIns="38405" bIns="192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ru-RU" altLang="ru-R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Третичные спирты</a:t>
            </a:r>
          </a:p>
        </p:txBody>
      </p:sp>
      <p:graphicFrame>
        <p:nvGraphicFramePr>
          <p:cNvPr id="31757" name="Object 17">
            <a:extLst>
              <a:ext uri="{FF2B5EF4-FFF2-40B4-BE49-F238E27FC236}">
                <a16:creationId xmlns:a16="http://schemas.microsoft.com/office/drawing/2014/main" id="{B671339A-C1BC-43BE-B2A2-D67846721F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878962"/>
              </p:ext>
            </p:extLst>
          </p:nvPr>
        </p:nvGraphicFramePr>
        <p:xfrm>
          <a:off x="2917446" y="4551364"/>
          <a:ext cx="2268141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73" name="CS ChemDraw Drawing" r:id="rId6" imgW="2026590" imgH="780511" progId="ChemDraw.Document.6.0">
                  <p:embed/>
                </p:oleObj>
              </mc:Choice>
              <mc:Fallback>
                <p:oleObj name="CS ChemDraw Drawing" r:id="rId6" imgW="2026590" imgH="78051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446" y="4551364"/>
                        <a:ext cx="2268141" cy="116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2D9CED3-E2ED-4CD7-BB59-0E44C23E5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Загнутый угол 19">
            <a:extLst>
              <a:ext uri="{FF2B5EF4-FFF2-40B4-BE49-F238E27FC236}">
                <a16:creationId xmlns:a16="http://schemas.microsoft.com/office/drawing/2014/main" id="{F8406B70-8B3D-4AA3-82D8-F3E7EC3AA336}"/>
              </a:ext>
            </a:extLst>
          </p:cNvPr>
          <p:cNvSpPr/>
          <p:nvPr/>
        </p:nvSpPr>
        <p:spPr>
          <a:xfrm>
            <a:off x="353291" y="484909"/>
            <a:ext cx="6810337" cy="817419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8405" tIns="19202" rIns="38405" bIns="19202" anchor="ctr"/>
          <a:lstStyle/>
          <a:p>
            <a:pPr>
              <a:defRPr/>
            </a:pPr>
            <a:r>
              <a:rPr lang="ru-RU" sz="1500" b="1" i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	</a:t>
            </a:r>
            <a:r>
              <a:rPr lang="ru-RU" sz="3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Окисление спиртов</a:t>
            </a:r>
          </a:p>
        </p:txBody>
      </p:sp>
    </p:spTree>
    <p:extLst>
      <p:ext uri="{BB962C8B-B14F-4D97-AF65-F5344CB8AC3E}">
        <p14:creationId xmlns:p14="http://schemas.microsoft.com/office/powerpoint/2010/main" val="66686748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2">
            <a:extLst>
              <a:ext uri="{FF2B5EF4-FFF2-40B4-BE49-F238E27FC236}">
                <a16:creationId xmlns:a16="http://schemas.microsoft.com/office/drawing/2014/main" id="{DA1CDF22-4192-48FC-BF7F-9D769DCCB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0281" y="6094413"/>
            <a:ext cx="4049316" cy="73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 b="1" i="1" dirty="0">
                <a:solidFill>
                  <a:srgbClr val="002060"/>
                </a:solidFill>
              </a:rPr>
              <a:t>Признак реакции – изменение цвета</a:t>
            </a:r>
            <a:r>
              <a:rPr lang="en-US" altLang="ru-RU" sz="1500" b="1" i="1" dirty="0">
                <a:solidFill>
                  <a:srgbClr val="002060"/>
                </a:solidFill>
              </a:rPr>
              <a:t> </a:t>
            </a:r>
            <a:r>
              <a:rPr lang="ru-RU" altLang="ru-RU" sz="1500" b="1" i="1" dirty="0">
                <a:solidFill>
                  <a:srgbClr val="002060"/>
                </a:solidFill>
              </a:rPr>
              <a:t>осадка</a:t>
            </a:r>
            <a:endParaRPr lang="en-US" altLang="ru-RU" sz="1500" b="1" i="1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 b="1" i="1" dirty="0">
                <a:solidFill>
                  <a:srgbClr val="002060"/>
                </a:solidFill>
              </a:rPr>
              <a:t>с голубого на кирпично-красный</a:t>
            </a:r>
          </a:p>
        </p:txBody>
      </p:sp>
      <p:graphicFrame>
        <p:nvGraphicFramePr>
          <p:cNvPr id="33796" name="Object 14">
            <a:extLst>
              <a:ext uri="{FF2B5EF4-FFF2-40B4-BE49-F238E27FC236}">
                <a16:creationId xmlns:a16="http://schemas.microsoft.com/office/drawing/2014/main" id="{C9A3F879-CB9E-47F4-BDE2-F2F2425875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81288" y="4324351"/>
          <a:ext cx="1021556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14" name="Фотография Photo Editor" r:id="rId3" imgW="3600000" imgH="3952381" progId="">
                  <p:embed/>
                </p:oleObj>
              </mc:Choice>
              <mc:Fallback>
                <p:oleObj name="Фотография Photo Editor" r:id="rId3" imgW="3600000" imgH="395238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288" y="4324351"/>
                        <a:ext cx="1021556" cy="149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16">
            <a:extLst>
              <a:ext uri="{FF2B5EF4-FFF2-40B4-BE49-F238E27FC236}">
                <a16:creationId xmlns:a16="http://schemas.microsoft.com/office/drawing/2014/main" id="{D55651AB-71FE-4236-BFB2-C5FFDF6AB2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05250" y="4294189"/>
          <a:ext cx="1045369" cy="150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15" name="Фотография Photo Editor" r:id="rId5" imgW="4296375" imgH="3734321" progId="">
                  <p:embed/>
                </p:oleObj>
              </mc:Choice>
              <mc:Fallback>
                <p:oleObj name="Фотография Photo Editor" r:id="rId5" imgW="4296375" imgH="373432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0" y="4294189"/>
                        <a:ext cx="1045369" cy="150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15">
            <a:extLst>
              <a:ext uri="{FF2B5EF4-FFF2-40B4-BE49-F238E27FC236}">
                <a16:creationId xmlns:a16="http://schemas.microsoft.com/office/drawing/2014/main" id="{480EA857-2018-4FC3-B4BB-32C1608FC0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66123" y="4294188"/>
          <a:ext cx="1054894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16" name="Фотография Photo Editor" r:id="rId7" imgW="3600000" imgH="3952381" progId="">
                  <p:embed/>
                </p:oleObj>
              </mc:Choice>
              <mc:Fallback>
                <p:oleObj name="Фотография Photo Editor" r:id="rId7" imgW="3600000" imgH="395238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6123" y="4294188"/>
                        <a:ext cx="1054894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E3FFBEB-438C-4DEE-B05C-0EC95224A746}"/>
              </a:ext>
            </a:extLst>
          </p:cNvPr>
          <p:cNvSpPr/>
          <p:nvPr/>
        </p:nvSpPr>
        <p:spPr>
          <a:xfrm>
            <a:off x="1331119" y="2060576"/>
            <a:ext cx="6373416" cy="1800225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/>
          </a:p>
        </p:txBody>
      </p:sp>
      <p:graphicFrame>
        <p:nvGraphicFramePr>
          <p:cNvPr id="33800" name="Object 6">
            <a:extLst>
              <a:ext uri="{FF2B5EF4-FFF2-40B4-BE49-F238E27FC236}">
                <a16:creationId xmlns:a16="http://schemas.microsoft.com/office/drawing/2014/main" id="{2F3F352E-35C5-4FE5-8F57-5A9F7861D6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25241" y="2276475"/>
          <a:ext cx="5400675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17" name="CS ChemDraw Drawing" r:id="rId9" imgW="4655820" imgH="829056" progId="ChemDraw.Document.6.0">
                  <p:embed/>
                </p:oleObj>
              </mc:Choice>
              <mc:Fallback>
                <p:oleObj name="CS ChemDraw Drawing" r:id="rId9" imgW="4655820" imgH="82905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241" y="2276475"/>
                        <a:ext cx="5400675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1" name="Text Box 9">
            <a:extLst>
              <a:ext uri="{FF2B5EF4-FFF2-40B4-BE49-F238E27FC236}">
                <a16:creationId xmlns:a16="http://schemas.microsoft.com/office/drawing/2014/main" id="{0D339A31-B1AF-4AA0-A1B7-137EF1AB6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728" y="1352550"/>
            <a:ext cx="5655685" cy="5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05" tIns="19202" rIns="38405" bIns="1920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700" dirty="0"/>
              <a:t>Получение </a:t>
            </a:r>
            <a:r>
              <a:rPr lang="ru-RU" altLang="ru-RU" sz="1700" dirty="0">
                <a:solidFill>
                  <a:srgbClr val="002060"/>
                </a:solidFill>
              </a:rPr>
              <a:t>гидроксида меди(</a:t>
            </a:r>
            <a:r>
              <a:rPr lang="en-US" altLang="ru-RU" sz="1700" dirty="0">
                <a:solidFill>
                  <a:srgbClr val="002060"/>
                </a:solidFill>
              </a:rPr>
              <a:t>II</a:t>
            </a:r>
            <a:r>
              <a:rPr lang="ru-RU" altLang="ru-RU" sz="1700" dirty="0">
                <a:solidFill>
                  <a:srgbClr val="002060"/>
                </a:solidFill>
              </a:rPr>
              <a:t>):  </a:t>
            </a:r>
            <a:r>
              <a:rPr lang="ru-RU" altLang="ru-RU" sz="1700" b="1" dirty="0"/>
              <a:t> </a:t>
            </a:r>
            <a:r>
              <a:rPr lang="en-US" altLang="ru-RU" sz="1700" dirty="0"/>
              <a:t>Cu</a:t>
            </a:r>
            <a:r>
              <a:rPr lang="en-US" altLang="ru-RU" sz="1700" baseline="30000" dirty="0"/>
              <a:t>2+</a:t>
            </a:r>
            <a:r>
              <a:rPr lang="en-US" altLang="ru-RU" sz="1700" dirty="0"/>
              <a:t> + 2OH</a:t>
            </a:r>
            <a:r>
              <a:rPr lang="en-US" altLang="ru-RU" sz="1700" baseline="30000" dirty="0"/>
              <a:t>-</a:t>
            </a:r>
            <a:r>
              <a:rPr lang="en-US" altLang="ru-RU" sz="1700" dirty="0"/>
              <a:t> = Cu(OH)</a:t>
            </a:r>
            <a:r>
              <a:rPr lang="en-US" altLang="ru-RU" sz="1700" baseline="-25000" dirty="0"/>
              <a:t>2</a:t>
            </a:r>
            <a:r>
              <a:rPr lang="en-US" altLang="ru-RU" sz="1700" dirty="0">
                <a:sym typeface="Symbol" panose="05050102010706020507" pitchFamily="18" charset="2"/>
              </a:rPr>
              <a:t> 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363CC29-2DE0-4B1C-96B8-24B0E0046BB2}"/>
              </a:ext>
            </a:extLst>
          </p:cNvPr>
          <p:cNvSpPr txBox="1">
            <a:spLocks/>
          </p:cNvSpPr>
          <p:nvPr/>
        </p:nvSpPr>
        <p:spPr>
          <a:xfrm>
            <a:off x="1925241" y="115889"/>
            <a:ext cx="4923234" cy="504825"/>
          </a:xfrm>
          <a:prstGeom prst="rect">
            <a:avLst/>
          </a:prstGeom>
        </p:spPr>
        <p:txBody>
          <a:bodyPr lIns="38405" tIns="19202" rIns="38405" bIns="19202"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0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803" name="Rectangle 30">
            <a:extLst>
              <a:ext uri="{FF2B5EF4-FFF2-40B4-BE49-F238E27FC236}">
                <a16:creationId xmlns:a16="http://schemas.microsoft.com/office/drawing/2014/main" id="{672EB4F6-D271-4018-86E6-14315E60F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5917" y="6265863"/>
            <a:ext cx="62031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8D204D08-EDE3-41C3-B8DC-E5083FD9794D}" type="slidenum">
              <a:rPr lang="ru-RU" altLang="ru-RU" sz="2700" b="1">
                <a:solidFill>
                  <a:srgbClr val="000066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77</a:t>
            </a:fld>
            <a:endParaRPr lang="ru-RU" altLang="ru-RU" sz="2700" b="1">
              <a:solidFill>
                <a:srgbClr val="000066"/>
              </a:solidFill>
            </a:endParaRPr>
          </a:p>
        </p:txBody>
      </p:sp>
      <p:sp>
        <p:nvSpPr>
          <p:cNvPr id="33804" name="Прямоугольник 12">
            <a:extLst>
              <a:ext uri="{FF2B5EF4-FFF2-40B4-BE49-F238E27FC236}">
                <a16:creationId xmlns:a16="http://schemas.microsoft.com/office/drawing/2014/main" id="{CCD4A371-6ED7-4C64-B787-80C0A2DF7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291" y="2781301"/>
            <a:ext cx="192976" cy="26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500">
                <a:sym typeface="Symbol" panose="05050102010706020507" pitchFamily="18" charset="2"/>
              </a:rPr>
              <a:t></a:t>
            </a:r>
            <a:endParaRPr lang="ru-RU" altLang="ru-RU" sz="1500"/>
          </a:p>
        </p:txBody>
      </p:sp>
      <p:sp>
        <p:nvSpPr>
          <p:cNvPr id="15" name="Загнутый угол 19">
            <a:extLst>
              <a:ext uri="{FF2B5EF4-FFF2-40B4-BE49-F238E27FC236}">
                <a16:creationId xmlns:a16="http://schemas.microsoft.com/office/drawing/2014/main" id="{96476C4E-CC06-4862-B093-07CA2D79655B}"/>
              </a:ext>
            </a:extLst>
          </p:cNvPr>
          <p:cNvSpPr/>
          <p:nvPr/>
        </p:nvSpPr>
        <p:spPr>
          <a:xfrm>
            <a:off x="426028" y="295275"/>
            <a:ext cx="7121533" cy="763587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8405" tIns="19202" rIns="38405" bIns="19202" anchor="ctr"/>
          <a:lstStyle/>
          <a:p>
            <a:pPr>
              <a:defRPr/>
            </a:pPr>
            <a:r>
              <a:rPr lang="ru-RU" sz="1500" b="1" i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	</a:t>
            </a:r>
            <a:r>
              <a:rPr lang="ru-RU" sz="3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Окисление  альдегидов</a:t>
            </a:r>
          </a:p>
        </p:txBody>
      </p:sp>
    </p:spTree>
    <p:extLst>
      <p:ext uri="{BB962C8B-B14F-4D97-AF65-F5344CB8AC3E}">
        <p14:creationId xmlns:p14="http://schemas.microsoft.com/office/powerpoint/2010/main" val="13653127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08228AD-9D99-4765-B21F-6B5583224D86}"/>
              </a:ext>
            </a:extLst>
          </p:cNvPr>
          <p:cNvSpPr/>
          <p:nvPr/>
        </p:nvSpPr>
        <p:spPr>
          <a:xfrm>
            <a:off x="1162515" y="2492376"/>
            <a:ext cx="6650367" cy="1667030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/>
          </a:p>
        </p:txBody>
      </p:sp>
      <p:graphicFrame>
        <p:nvGraphicFramePr>
          <p:cNvPr id="34820" name="Object 10">
            <a:extLst>
              <a:ext uri="{FF2B5EF4-FFF2-40B4-BE49-F238E27FC236}">
                <a16:creationId xmlns:a16="http://schemas.microsoft.com/office/drawing/2014/main" id="{A9929F4B-12A1-4AB9-A972-6729DB96E0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09738" y="2636839"/>
          <a:ext cx="5631656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0" name="CS ChemDraw Drawing" r:id="rId4" imgW="5413248" imgH="861060" progId="ChemDraw.Document.6.0">
                  <p:embed/>
                </p:oleObj>
              </mc:Choice>
              <mc:Fallback>
                <p:oleObj name="CS ChemDraw Drawing" r:id="rId4" imgW="5413248" imgH="8610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738" y="2636839"/>
                        <a:ext cx="5631656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17">
            <a:extLst>
              <a:ext uri="{FF2B5EF4-FFF2-40B4-BE49-F238E27FC236}">
                <a16:creationId xmlns:a16="http://schemas.microsoft.com/office/drawing/2014/main" id="{89DE6C0D-448E-4443-8DED-E320066C03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093455"/>
              </p:ext>
            </p:extLst>
          </p:nvPr>
        </p:nvGraphicFramePr>
        <p:xfrm>
          <a:off x="3546277" y="4338968"/>
          <a:ext cx="1723947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1" name="Фотография Photo Editor" r:id="rId6" imgW="2886478" imgH="3428571" progId="">
                  <p:embed/>
                </p:oleObj>
              </mc:Choice>
              <mc:Fallback>
                <p:oleObj name="Фотография Photo Editor" r:id="rId6" imgW="2886478" imgH="342857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277" y="4338968"/>
                        <a:ext cx="1723947" cy="222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5" name="Text Box 6">
            <a:extLst>
              <a:ext uri="{FF2B5EF4-FFF2-40B4-BE49-F238E27FC236}">
                <a16:creationId xmlns:a16="http://schemas.microsoft.com/office/drawing/2014/main" id="{690AEB76-3FF6-4650-BAC4-C559DE7F4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82" y="1826786"/>
            <a:ext cx="7188481" cy="11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05" tIns="19202" rIns="38405" bIns="1920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ru-RU" altLang="ru-RU" sz="2400" i="1" dirty="0">
                <a:solidFill>
                  <a:srgbClr val="002060"/>
                </a:solidFill>
                <a:latin typeface="Corbel" panose="020B0503020204020204" pitchFamily="34" charset="0"/>
              </a:rPr>
              <a:t>Реактив </a:t>
            </a:r>
            <a:r>
              <a:rPr lang="ru-RU" altLang="ru-RU" sz="2400" i="1" dirty="0" err="1">
                <a:solidFill>
                  <a:srgbClr val="002060"/>
                </a:solidFill>
                <a:latin typeface="Corbel" panose="020B0503020204020204" pitchFamily="34" charset="0"/>
              </a:rPr>
              <a:t>Толленса</a:t>
            </a:r>
            <a:r>
              <a:rPr lang="ru-RU" altLang="ru-RU" sz="2400" i="1" dirty="0">
                <a:solidFill>
                  <a:srgbClr val="0000CC"/>
                </a:solidFill>
                <a:latin typeface="Corbel" panose="020B0503020204020204" pitchFamily="34" charset="0"/>
              </a:rPr>
              <a:t>: </a:t>
            </a:r>
            <a:r>
              <a:rPr lang="ru-RU" altLang="ru-RU" sz="2400" i="1" dirty="0">
                <a:solidFill>
                  <a:srgbClr val="C00000"/>
                </a:solidFill>
                <a:latin typeface="Corbel" panose="020B0503020204020204" pitchFamily="34" charset="0"/>
              </a:rPr>
              <a:t>   </a:t>
            </a:r>
            <a:r>
              <a:rPr lang="en-US" altLang="ru-RU" sz="1800" dirty="0"/>
              <a:t>Ag</a:t>
            </a:r>
            <a:r>
              <a:rPr lang="en-US" altLang="ru-RU" sz="1800" baseline="-25000" dirty="0"/>
              <a:t>2</a:t>
            </a:r>
            <a:r>
              <a:rPr lang="en-US" altLang="ru-RU" sz="1800" dirty="0"/>
              <a:t>O + 4NH</a:t>
            </a:r>
            <a:r>
              <a:rPr lang="en-US" altLang="ru-RU" sz="1800" baseline="-25000" dirty="0"/>
              <a:t>3</a:t>
            </a:r>
            <a:r>
              <a:rPr lang="en-US" altLang="ru-RU" sz="1800" dirty="0"/>
              <a:t> + 2H</a:t>
            </a:r>
            <a:r>
              <a:rPr lang="en-US" altLang="ru-RU" sz="1800" baseline="-25000" dirty="0"/>
              <a:t>2</a:t>
            </a:r>
            <a:r>
              <a:rPr lang="en-US" altLang="ru-RU" sz="1800" dirty="0"/>
              <a:t>O → </a:t>
            </a:r>
            <a:r>
              <a:rPr lang="en-US" altLang="ru-RU" sz="1800" dirty="0">
                <a:solidFill>
                  <a:srgbClr val="002060"/>
                </a:solidFill>
              </a:rPr>
              <a:t>2[Ag(NH</a:t>
            </a:r>
            <a:r>
              <a:rPr lang="en-US" altLang="ru-RU" sz="1800" baseline="-25000" dirty="0">
                <a:solidFill>
                  <a:srgbClr val="002060"/>
                </a:solidFill>
              </a:rPr>
              <a:t>3</a:t>
            </a:r>
            <a:r>
              <a:rPr lang="en-US" altLang="ru-RU" sz="1800" dirty="0">
                <a:solidFill>
                  <a:srgbClr val="002060"/>
                </a:solidFill>
              </a:rPr>
              <a:t>)</a:t>
            </a:r>
            <a:r>
              <a:rPr lang="en-US" altLang="ru-RU" sz="1800" baseline="-25000" dirty="0">
                <a:solidFill>
                  <a:srgbClr val="002060"/>
                </a:solidFill>
              </a:rPr>
              <a:t>2</a:t>
            </a:r>
            <a:r>
              <a:rPr lang="en-US" altLang="ru-RU" sz="1800" dirty="0">
                <a:solidFill>
                  <a:srgbClr val="002060"/>
                </a:solidFill>
              </a:rPr>
              <a:t>]OH</a:t>
            </a:r>
            <a:endParaRPr lang="ru-RU" altLang="ru-RU" sz="18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1800" i="1" dirty="0">
                <a:solidFill>
                  <a:srgbClr val="002060"/>
                </a:solidFill>
              </a:rPr>
              <a:t>(Предложен </a:t>
            </a:r>
            <a:r>
              <a:rPr lang="ru-RU" altLang="ru-RU" sz="1800" i="1" dirty="0" err="1">
                <a:solidFill>
                  <a:srgbClr val="002060"/>
                </a:solidFill>
                <a:hlinkClick r:id="rId8" tooltip="Толленс, Бернхард (страница отсутствует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Бернхардом</a:t>
            </a:r>
            <a:r>
              <a:rPr lang="ru-RU" altLang="ru-RU" sz="1800" i="1" dirty="0">
                <a:solidFill>
                  <a:srgbClr val="002060"/>
                </a:solidFill>
                <a:hlinkClick r:id="rId8" tooltip="Толленс, Бернхард (страница отсутствует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altLang="ru-RU" sz="1800" i="1" dirty="0" err="1">
                <a:solidFill>
                  <a:srgbClr val="002060"/>
                </a:solidFill>
                <a:hlinkClick r:id="rId8" tooltip="Толленс, Бернхард (страница отсутствует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Толленсом</a:t>
            </a:r>
            <a:r>
              <a:rPr lang="ru-RU" altLang="ru-RU" sz="1800" i="1" dirty="0">
                <a:solidFill>
                  <a:srgbClr val="002060"/>
                </a:solidFill>
              </a:rPr>
              <a:t> в 1881)</a:t>
            </a:r>
            <a:r>
              <a:rPr lang="ru-RU" altLang="ru-RU" sz="1800" dirty="0"/>
              <a:t>.</a:t>
            </a:r>
          </a:p>
          <a:p>
            <a:pPr eaLnBrk="1" hangingPunct="1">
              <a:spcBef>
                <a:spcPct val="0"/>
              </a:spcBef>
            </a:pPr>
            <a:endParaRPr lang="ru-RU" altLang="ru-RU" sz="1800" dirty="0"/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ru-RU" sz="1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4826" name="AutoShape 15" descr="data:image/jpeg;base64,/9j/4AAQSkZJRgABAQAAAQABAAD/2wCEAAkGBxQSEhQUEhQUFRQXGBcWFBQVFBcXFRQXFBUWFxUYFRcYHSggGBolHBQUITEhJSkrLi4uFx8zODMsNygtLisBCgoKDg0OFw8QFCwcFBwsKywsLCwsLCwsLCwsLCwsLCwsLCwsLCssNywsLCwsKys3Kys3NysrKysrKyssKyssK//AABEIAR0AsQMBIgACEQEDEQH/xAAbAAABBQEBAAAAAAAAAAAAAAAAAgMEBQYBB//EAEMQAAIBAgMEBQUPBAICAwAAAAECAwARBBIhBQYTMSJBUWFxIzRzgZEUFiQyM0JTVJOhsbK00fBScpLBFeEHYkNEgv/EABgBAQEBAQEAAAAAAAAAAAAAAAABAgME/8QAHBEBAQEAAwEBAQAAAAAAAAAAAAERAjFREiFB/9oADAMBAAIRAxEAPwDw2iinIIWdlRAWZiAqgXJJ0AA6zQN0Va+9zFfQv7BR73MV9A/soKqirX3uYr6B/YKPe5ivoH9lBVUVa+9zFfQP7BR728V9A/sFBVUVa+9vFfQP7BR73MV9A/sFBVUVa+9vFfQP7BR73MV9A/soKqirX3uYr6B/YKPe3ivoH9goKqirX3uYr6F/YKPe5ivoH9goKqirX3uYr6F/YKPe3ivoH9goKqirX3uYr6F/YKPe5ivoX9goKqipWO2fJCQJUZCRdcwtcXIuO3UGotAUUUUBVzub59hfTR/mFU1XO5vn2F9NH+YUHom7uwsM+FgZoI2YxqWJUEk9p76mHd/C/V4f8BXd1l+B4fW3k1q0cjs17q8t5Xe3eSYp32Bhfq8X+Apptg4X6CL/ABFWri566bYVdqZFWNhYX6CL/GursLDfV4v8BU8pXOIL21v6/wAfWPbWpb6mRBOw8L9BF/gK4NiYb6CL/AVLkY/NAPibeHVTZxA0va9gbA6AE2vfspt9MhobDw30EP8AgtJOwsPf5GL7NP2p+PEgkAAk68vG1ieo9dLklYkWUjXW46j6+fd3VNvq5PDa7Gw30EP2SftXf+Hw31eD7JP2qUXC8zz5DUknuA/mlIWcWDWsDY3OnPuGvtt11NvpJPHE2LhrebwfZJ+1KfYuGH/1oPsU/ahcW1xZDr2kDquev+Wp5o2OrNp/QvLTlckX9XdWbeXq5Ec7Fw31fD/Yp+1A2Lh/q2H+xT9qkxU4vOn1fT5iIdj4b6th/sU/aujYuH+r4f7CP9qml6VGL1JyvpkeSbzi0OEA0AXEWA5D4VNyrO1o96vksJ4Yj9XNWcr2OAooooCrnc3z7C+mj/MKpqudzfPsL6aP8woPUd11vg8P6Nfwqxc2qBusfgWH9Gv4VLkNeWz9d50SXF6Zfto1oVKsK4TUWWMlr21BFje1gfjW7fCppSmmFqrJDrcc7d4NrX7KSigdXVa55kd9LAoYVR0vTUbNawFjY2vr0h291Ly05yGtRQMPf4x7DppY2toezu7zQmHC/FAH4+rupRkpa1FNFdRe+lOo966y6UyFoFqbUvNe1qRHD111FsT/AAVjkHLVJj0tTKVIHVWVeRb1fJYTwxH6uas5Wj3p+Swn9uI/VzVnK9zziiiigKudzfPsL6aP8wqmq53N8+wvpo/zCg9R3ZYe48P6Nalsb8hVfuyfgmH9GtWLHsrz3t2nRIoN9KFpTGpA2aaNOsKZrSGMfiREhY29Z66ymJ3tcXCBT3kVdb0RIY14mbLmvZTY6A29WtY87JRjdX6PtYX5af7qzA1NvJMWvnIPdUaba88nx5HI7L6VzGbLeMnNp48/XTRU2reREzDbami+JI/gTcew1b4TfaZT01Rx1gCzeojrrKNz/Cuov850+YPXNkbYixKkxk3HxlOjD1dnfU4rWB/8eQFsQz62VCD35iAB9x9leiWrlZlajiCllKSBrTtxaudajkaU8BSUalBqyrx/er5LC+GI/VzVnK0e9XyWE8MR+rmrOV7nmFFFFAVc7m+fYX00f5hVNVzub59hfTR/mFB6husg9x4fT/41qfJUDdk/A8P6Nf8AdT68/wDXWUlRXWpZptjVUkVxloJrgNEQsfAGIBOgBJv/ADuqixsqRnyUa3JuxK3v2X6hatBjIizKFFyQRYddQsbu3iXXkg7if+6DA4/EMzksxa5vc6+2or4snQ2t4Vpp9ysWb6Rj/wDVqr59zcUt9Iz4P+9bliKOXEEgL80XsPGkIe6pU+xp05xt4jX8KhlSOYI8QRWkehf+PcUnDeMABw2Yn+oHQey1q14avM9xGtiltyKtf2f9V6YK5cu246FrgpSmnUjrDRsa04gpwJoK6q1mxXju9XyWE8MR+rmrOVo96vksJ4Yj9XNWcr2PMKKKKAq53N8+wvpo/wAwqmq53N8+wvpo/wAwoPUd1z8Dw/o1qW0lQd2j8Dw/o1qW615727R0yU0zXpL31pAWkKUXoL9lItagmqi52NHYM58L/jakS7QdnyAFdL9IWuKc2ZN0VUX1vc2Nh2AHqNVbbvAzE8RwSSV6Q6PZbS+lh/uopveLbhwiC4u7LpfkLddZTB7anmJZ1d0HMhbKO+/WKut9o/K54z0lHTDdLQcioNwGFZ/FvdV8pMx5m7KAbjt05a663vVmYi2TFK5sDeoO0YQ1swFhqLgdVVmx1e5ZddTqeWhPdr6qs8cxOQE3JuNBpVwPbr4SJZc66GzAfdeteDWBwE/Au69K2oF7L2Ek1usJPxERrWzKGt2XF7VnksSYqkUzGlPqKy04WoBpL0CsjyHer5LCeGI/VzVnK0e9XyWE8MR+rmrOV7HnFFFFAVc7m+fYX00f5hVNVzub59hfTR/mFB6Zu95nh/RrUxmqDu75nB6NalHUV5/67GXkpKteh1oy1QZq5eustSMLhi9rX5/y1EWOwDo48KkYqdIrsqFmNgcq3Ougv2C5o2dhuHmBPM1S7349o4mSP4z3BPXYjU86yrJ7U26jTPdXVweTDnbq++puDw8DrnAykjUAkC/eL2qtjxCTKDkGdSAB1nQa+u5+6puE2XnY2LLz0Ui3jr4VpEbF4z5osANLDqHhUWA/PbkL5R29Wn30vbWzzCCTz5c/xt/qndk4biyImnLrFxYanSroZ3fwDSu0bXEejG/UL3sPHlXoMcdrAchTOEwKxXy9fM9ZtUsCsWtQ4tKFJFFjUV0ilZaAK6DWR47vV8lhPDEfq5qzlaPer5LCeGI/VzVnK9jziiiigKudzfPsL6aP8wqmq53N8+wvpo/zCg9L3c8zw9/o1qVeom7h+B4f0a1OK153WGSt6TTrU0aquVYYWS3xb3PK3dUICpuzG6QHtqC1ytbU61T7SwIY3OpOgPWL9Zq8eQAVX4icW9v+v3qRWZh3fCljzYG630INha1vVTahuUeh1JDWPqF9at8VPqVHO1we8aHT1VGmjyjMdOWbs5A/vWkUW0nLKok5k6Ffi2076h7yM2FMMsb2kJNgBpkUdY69TVntHEIrXlIEa69p5XK269RWL3h2ucTLnIsoGVF52F73Pea1Iza3Gx9+IZLLMOG50vzjJ8eY9daqJweWoPWNQa8My1MwO1JoT5OR08G09nKnx4uvbgKVavP9k7+OLLMgcdbKcrezkfurW7M3lw82ivlb+lxlPqPI1y5cbGpVram27KcZqQ9ZV47vV8lhP7cR+rmrOVo96vksJ4Yj9XNWcr2POKKKKAq53N8+wvpo/wAwqmq53N8+wvpo/wAwoPSt3TbB4f0a1LaSoW7vmcHo1/3Upq897do4z0gtXXfupoSCqH1NKixYUix1/nOsxPiGmxWS5yIt7DkSe376uoQAOX3c6C/915l6r9YqvxJupHiRry5aeuopm069ardq4xhG1uYBt6v9UFyjdZ52HIc7kU3jsSpUj+kXPVc6j/dZLCb4+T6QGcL3gXHK9qh7Sx8kcCh75nNzfQnQWNa+U0zvDjsy5Brrc+vUGqJALcufI+HPSkvISbnnQGrpJjBZpFK50FaByA2NS1ktUSFaXm1qWNRb4Xb88Q6EjADqJuPvrf7q7YOKiu/yi6PbQHsYdl9a8sGunt7q1+4eNCYgoeTrlH9wNxf76xykxYz29PyWE8MR+rmrOVpN6/ksL4Yj9XNWbrq5CiiigKudzfPsL6aP8wqmq53N8+wvpo/zCg9H2AfgmH9GtTLVE3dt7kw/o1/CpbNXndYjy02QADTjtULH4kRozdgoqg2PNbFSqevQeomtaq3UVhdmyXxat/Ve/wDjW2kcL4W1rVgalmA0Gp7hp6zyFRcRqD4H76Hxl2IHIHn1dtF83V/P4agze7GyBJOoYXAexHr669U27sXDzxHjqMqqSG5FABqVPVoK8+3ckUYt1b5rhwL2vp9+tav/AMgbRtAsEZ6cxF9eSDn9/wCBq3diSfjySaIZmKAhCxyZjdstza/fa1NqlT8WmtgLAaDuA5euoyofVXTWcNhaDS5DamGN61EOrXE566UlTehRRdPRC505VOwcxjdWB1Ugg+BqNHpy5/hS0BvWcXTu8j5oMGe1Zz7cVLWfq9295tgfRzfqZaoq05iiiigKudzfPsL6aP8AMKpqudzfPsL6aP8AMKD0XdtvgsHo1qVK1Qd3D8Fg/sWpchNed1hoteqXeFc0bJ3c6ti1VOMBzHsOoqxWW2IrHExKeo3v3KCT+FbmeTtNjWW2XHlxV7fMbXtJIH+6tcZirvl7PZWqkJkPSVRbU8/511aBLCxrMzMb3F9NQew9tXeC2gJE0+OPjC/3jxqYM1j8UYMXnHUdR2g86sodpNiXknfQKMqXvppoB6r+2qHeOS8xq1MZigji6yM7+L6gHwFhWr0kRnW5JpiQW1PKpUiiNbvoPxqjxOILnu6hWoVySXMe6hbUR0m1aZO3rqrrSBS0Y3FUTIqUimkK5pQBrIVt3zbA+jm/Uy1RVe7d82wPo5v1MtUVVkUUUUBVzub59hfTR/mFU1XO5vn2F9NH+YUHoW7g+CQf2LUuWoW7vmsPo1qRIbHtvXnvbtOkbFnq5X0vVTjccqC1r209lT8ZqdOr8arsSY2uXB5cvxpFVeyMaZMXduWUgAdViDUyc2Yn+Cq3ATx+6lCLYG4udSdNPDlVji3yntN+VbqI7qesEdfZcdo7qg4mVo/KIbEf7OoPaNKc2ljGkddCALi56725Wpvai2QDrv8A6/7qhjZkHujEJfUE537gupHh1eur3bWLSIkvq51Cj/fYKrdh44YfDyS2Bdjw4+3ldj4cqocROXJZjcnmauaxpzGYtpGu3qA5Dwpha4BTqR6VoOCkjwrtreFJJqmOkUtGtSAaUoqokg0+hvTSGlq9ZgXt3zbA+jm/Uy1RVe7d82wPo5v1MtUVVkUUUUBVzub59hfTR/mFU1XO5vn2F9NH+YUG62C3wWEf+i1LZuvsqJu8B7mhv/QKZ2htGOM2Zh4DU3rhY6z+GsZjCPirc9tVO0nbh3PPUfhScTvAhNgD46VCx22FaMooNzbU8gOukjSBhHyyxn/2H4/91cYw5m9Z0qhiPSX+4fjWhni6d9eutckJZBmA7NfCoO15LZbEg3Bqzy6k1T7X+Pbs0pOxBxDEhQOSL3c2NyfaR7Kj0/i1sxH85Cm1FdGLCotedPIKRGlq6DUVxjSVFLYURr1VpK5alA101y+lBIgGanjDbqNQ41671ZYeYmwNSr+GtvebYH0c36mWqKr7b/m2C/sm/VS1Q1XMUUUUBVzub59hfTR/mFU1XG55tjsKToONHqf7hQbbYHSw0Sg2PDA5ctKjSbtQjpSOx+6/rpGyMS8UcathsVdVANoG7KVtCd5W1gxYXqAgauNl8dZYrNs4CEAcCwI5g9It6zyqgdLc1t31q5iVQiPCYksRa7Qt7ao8PsmYk54cSB/6wuSf2rXGU2K+IC415EfjW2wuGWRzfqF9Os30rNT7Pna1sLMAOvhNmPjpVmDPqPc+JAIsbQuD7RTlLSWERYoFGYdRt7D1VWYSISTAHt1/GpzYOQJlTDYnn9C1N4TZ0gJL4fFctMsL/jUkpsVm1ovLSW5ZjY+yo2SrTG7LnZyUw+Itpa8TX5eFMf8AEYn6vP8AZP8AtW4mxCpFTzsfEfV5/sm/aj/hZ/q8/wBk9VNiATSr1NGxsR9XxH2TftR/w+I+rz/Yt+1aTUPNSkF6mHY+I+r4j7Jv2pceypxzw+I+xb9qfhrvuQBb0pYOVqnQ4STKVbD4q3oGrqQyrouGxNu+Fr1F2Kzb3m2B9HN+plqirQbyRssGCV1KsI5SVYWZb4mUi4OouKz9GBRRRQFdFcooNdu5hA+FFlg4pxccSGaLOH4kbHhsQpIBYLrpbtFci3Ou8Mckwjll4LBBE7qqTuUBzjonKbA3PWQDca0OE2xPEmSOaRFvmyoxUZiLZtOu2l6k7H3imgeC7yPDBIJUgMjCPMpzaDULr2DrNBaQboK8QlSe6lUZQyoh1xJw7g5pLCxGZTfpctDeuY7dNI3jj4zs0k80C2huLwTLGzEKxJuDmsB1W76h7PlxmIZ+BJIczRqQZlUsczPCnSIzEFWIA6wTUfaOOxaPGZZpM6kzRMJQ1jIcxdHViASRckG9xQWx3PQDM+IITLhmBWIO1sUZFGgkt0TH1E3B07Kh4jd1UTEZpDxIA5ZQoKPkxUeG6LZr2Jkve3zSKTBvROIpUaSRnk4QWUynNGsTO2UdxMjdYtUZt4cQVZDKSjR8IpYZCgtYZe0EBr88wvzoLvdTDR4iExvEmeOQPAwVA2KcKx9yMx5ltCDY9hvmUVEGw1njE5kEbyri5EiSECNfcicRkvm6IKXtodRr21TptWcCICVwITmhsx8mTY3T+k6DUdgqdj95ZZYEiZnuGlaRzITxuMUvnFurIOs3uaC4xu4ZTiWlLFHcZcgzGOPDHEFgoY9I5SAvr5VWHYcPBmmE0hEXC0MOXNxwxTm/UUNzy1uL0lMZj2MTiTEEyylomDtmeaNVjLKQb5wrKt+w03ImNeQwkyu+JKOVz5xOQTkbNchwCGsb6WNBb7Q3HEWe8xOWQp8nrkGHabO1mOQEqV1sAOkSBTse4Q4mQzj5fg3yr8U4dZwwBcZj0gMov1m9UY2tjsjT8afJxQGk4jaytEVF9bljGpHgLUYfauNdWkWaciHLIzcQ9AkCBWuTe9iqX7Dagd2Gq+5Ma+VCyCAxs6KxXNLla2YHmDUifYAcGSR1jb3NHiykcYCGIssfQ6QHENwxFgLlhpa1VhjxUMTDppFKVDqG6LEjOgkUHQkdIBrXGop/3DjTmw1pLRsFaIvZVZ2uqWJtctqFHM8hegvNmbrRx41VZ+IkU2FSRXiBEhxLrlULmtlylrk8iBprTB3OQlGM5VZpIEjAivlOK42TN0xYK0LA2voQR2VT7P2/NFilxDvI7qyFwXIaQRspCOddOgo1HVTx3nl4UqBpA0kqScTinMqxpIix8tRaQ63HIUEzH7n8KBpmlvlihkyhR0jLLw3C9LkuhDdd7dRtXbf2KuHWJkdnEnG0ZApXgymPqY3uVJprC7w4mMgrM+iqgBN1yxkmMZTpZSSQOo60xjdrzTIiSuXCFimbUrntmAPO1xe3bftoIV65RRQFFFFAUUV0UHKK1mzoMG8MaytGgIAdrsMQJjNr2qIuH12IHP416ei3fwRClp8mcnLeVcoEU4SQ5zGucMhupyi5R+ygpd0MWkWMw8krBI0kV2YhjYLryUEk+qrPBYrCrAqMYz5LERyqY2LtMWk9zzJJl0VQ0fYQFfQ5rGXNsDZ6BFbENxCAXHFQR9KLOAHCMQNUObKQc1udJwGytmSRKXneN/JggyqQCxGc24eawueQNramgVLtbD5IPKxlopHZ7RPeRFw2HjULeP5zriCA1rZ7m16k7Q2rgmWUo0BchQwfDytxVOEiQiIqFCusyytdsou4a5tVRtbAYBFXgzOxLRZmLBrI+cSdAIOkuVTz+dyqYdjbNAbNinBuQAjpJYBWN75EDXbINLfO56GgssTtfZ7lwWQBpIzmEJYLbBPHxAnDHQWcxMUuc2QmxrE7bkVpbq6P0VDPHGY0ZgoBZVIB10uSBc3Nq0I2Zs0q1ppAwC5RxUysTJIpJYx9EZVjOgOXPextaocOBwPuiZGkfhBoxDIJFGhkRZL9AhrKzG4/o+dQObJ2jFGmAvMUaHEyyScMNxI1fgZWF1yn5JrgX0I0N7VcYfebCDGYaVlK2EQkMDFYIeHI5ZYY3jLcNug5UWsSwBsai4bYOAk6AnYOelmEiskaqrl83kxcLkIzXFwym2tRxszZ2TNxmBKAhOKpKsyZrtaLqYMpXuBv0hQV2HxMIwcqE6nEwyiEk52ijSZW6YTKD5VRfxNtLUvCYzD5McEHBEkCJFG7tIzMs8MjDOqAco25gcwO+pU+ysAuJZPdDcARxkOpVyXaWNXW9lFspdr9QF7G1imTZWCGJjQTkxNDmdhIthLdxk4nD6KkBW1W+ttOoE7X24JYWU8MzTtA0zorhAMOjIpOb55z3OUADLpe9hew7y4dMdi5RIrxyyQsoZHyMqm7OvQzpOmmQ2AF258jVDZWzdL4lwLAhhZi3kpGOZMgMdnVVtdydNBmBEpNi7Lt0sS4OcA2kRgAVjJAOQZtWfp2AFteWocwe2cOk2BHERoELe6eJFmawxErqZOgczmJkBK36xWPxuIaRrsQSBa4AF7aAmwFz3861e7+ycC74sPKSiEiItIqER5tZL5GDsO63rvoRbH2Z5MHFS6hMx6AF2jlL98YDLGNQSL8tbgMZRWt2hsvZyxnh4hy9lKtcPfoqGHDCg/GzfO0FufXV43B4ZcLE6SFsQx8pHcWQXlHLLe/Rj6/nd+gU1FFFAUUUUBRRRQFdrlFBpd3Ts/hfCw/EzvomfVGWPIdNLqyyeOfXkKnJPsvOQ0VkDMQUfEMSPg+UXYjo3OK+aDZVHPU4yig2om2VmjGQZc1pGPun4qrLYiz3ux4XVpflzpObZVrZTpfpeXuwLKe344XOBoFzWvcVQ7vYuGKRjiI+IpSwGVW1zoToxFrqHXNzXPcAkVpG27s8xgthlLcQAxiJFZowwYHOp6Ommly1rGwN6CK82zCjeSYNnltkklUlBG4hsHDDVshJJ0N9MulTGw+yZM/DZUuGjTimcAPIi5JNL2VGVgc2nS1vpRHtjZoDExAkniZPcqgA3VAoPFNhZTJkvlOYi46mzvBs/l7kFsrZTwE+MzBjcCS9rXUdIleY7KBvEjZbRSLHZZTYROTPlS7kKSDcGyFc5PWGygiwqt2OcFwl4w8rne+YTZbcM8K/DI8nn526fZpVqm39nAeZa5v6VIy8YvfVvjFQq9g1FiKjYPauD4ksskC5Q0DRw5VJJyhJxYAKUtnYcukF0FzYJccOy2U2ZFJzouc4gEFy3CdraBlAUN8zW/cI+0m2YEl4IzMU8mfLjK4Da2Y2s3Q0Oa1j6zD7eweS0mFVmyWzCCMDOwBfRXXS+YA36IsQByqTNtrZskhHucxowVbiFLrZ5STZX0IDRdIXLZLEAG9AhG2Rl+K7MVvYtMoVskakZgGucySuDa15ADoKbwn/GyEZgkVsrEE4ixyxRM63zNozDEL/Vcx20vUgbc2cHzcDOGsxX3NGoQhUQC3EtYZHbKNG4wuQV1ye2Z45J5HhTJGzEolgMo7LAkDwvQavFDZKggXZ+iylTOYxmdmCm5zWClA3XzA1F6zm8kUCTZcPqgUXObMCzXcgMCQcoYJcaHIT11U0UHb1yiigKKKKAooooCiiigKKKKAooooCiiigKKKKAooooCiiigKKKKB/DYOSS/Djd7fGyKWte/Ow05H2GrKbdfFJIsTQuHYRG2ll90ECHO3xUzEgdIim9hbwz4PicBgOIuVwVVuVwCLjQjM2vfU/Bb84yIyMjoDJwgx4af/AAIqR9XLKi6d1BAk3cxQLKYJSysysqoWYFAha6jXLaWM5uXTGutLXdjFFHcQPZPjAizjVQfJnpfOXq5G/Kp3v8xt1PEW6lSvk00KPhnXq/qwcH+J7TXI9+cYIzEHXhmPgleGljHw44sp0/ohjHqvQUuH2XNIFMcMrhyVQrGzBmUEkLYakAE2HZXZNlTqnEaGUR2B4hjYJYkAHMRaxJHtq2wu+eJjKFOEvDzhAIYwFSS5dLAWyliWt21zGb6YyWJopJAUdSjeTQEgmInUDn5GPXu76DPUUUUH/9k=">
            <a:extLst>
              <a:ext uri="{FF2B5EF4-FFF2-40B4-BE49-F238E27FC236}">
                <a16:creationId xmlns:a16="http://schemas.microsoft.com/office/drawing/2014/main" id="{24145B6F-ED22-4904-9AE1-18FBB39BE1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500"/>
          </a:p>
        </p:txBody>
      </p:sp>
      <p:sp>
        <p:nvSpPr>
          <p:cNvPr id="34829" name="Rectangle 30">
            <a:extLst>
              <a:ext uri="{FF2B5EF4-FFF2-40B4-BE49-F238E27FC236}">
                <a16:creationId xmlns:a16="http://schemas.microsoft.com/office/drawing/2014/main" id="{E452C575-1F03-491A-A73B-7708FF6C2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5917" y="6237288"/>
            <a:ext cx="62031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D7E25011-3269-4BD4-B651-3AC0DCA5C63B}" type="slidenum">
              <a:rPr lang="ru-RU" altLang="ru-RU" sz="2700" b="1">
                <a:solidFill>
                  <a:srgbClr val="000066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78</a:t>
            </a:fld>
            <a:endParaRPr lang="ru-RU" altLang="ru-RU" sz="2700" b="1">
              <a:solidFill>
                <a:srgbClr val="000066"/>
              </a:solidFill>
            </a:endParaRPr>
          </a:p>
        </p:txBody>
      </p:sp>
      <p:sp>
        <p:nvSpPr>
          <p:cNvPr id="34830" name="Прямоугольник 13">
            <a:extLst>
              <a:ext uri="{FF2B5EF4-FFF2-40B4-BE49-F238E27FC236}">
                <a16:creationId xmlns:a16="http://schemas.microsoft.com/office/drawing/2014/main" id="{A04EA843-B296-4652-BEAE-FDD5E97B4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478" y="3203576"/>
            <a:ext cx="192976" cy="26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500">
                <a:sym typeface="Symbol" panose="05050102010706020507" pitchFamily="18" charset="2"/>
              </a:rPr>
              <a:t></a:t>
            </a:r>
            <a:endParaRPr lang="ru-RU" altLang="ru-RU" sz="1500"/>
          </a:p>
        </p:txBody>
      </p:sp>
      <p:sp>
        <p:nvSpPr>
          <p:cNvPr id="34831" name="TextBox 14">
            <a:extLst>
              <a:ext uri="{FF2B5EF4-FFF2-40B4-BE49-F238E27FC236}">
                <a16:creationId xmlns:a16="http://schemas.microsoft.com/office/drawing/2014/main" id="{CA8B1655-8DA4-4CCA-B1FA-C5FDB2259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225" y="2924176"/>
            <a:ext cx="323850" cy="34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/>
              <a:t>t</a:t>
            </a:r>
            <a:endParaRPr lang="ru-RU" altLang="ru-RU" sz="2000"/>
          </a:p>
        </p:txBody>
      </p:sp>
      <p:sp>
        <p:nvSpPr>
          <p:cNvPr id="12" name="Загнутый угол 19">
            <a:extLst>
              <a:ext uri="{FF2B5EF4-FFF2-40B4-BE49-F238E27FC236}">
                <a16:creationId xmlns:a16="http://schemas.microsoft.com/office/drawing/2014/main" id="{731C5D7E-AE36-4412-B328-A92D6FA5C03B}"/>
              </a:ext>
            </a:extLst>
          </p:cNvPr>
          <p:cNvSpPr/>
          <p:nvPr/>
        </p:nvSpPr>
        <p:spPr>
          <a:xfrm>
            <a:off x="363682" y="414493"/>
            <a:ext cx="6650367" cy="966613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8405" tIns="19202" rIns="38405" bIns="19202" anchor="ctr"/>
          <a:lstStyle/>
          <a:p>
            <a:pPr>
              <a:defRPr/>
            </a:pPr>
            <a:r>
              <a:rPr lang="ru-RU" alt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Окисление альдегидов</a:t>
            </a:r>
            <a:br>
              <a:rPr lang="ru-RU" alt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реакция «серебряного зеркала»</a:t>
            </a:r>
            <a:endParaRPr lang="ru-RU" sz="2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4591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5">
            <a:extLst>
              <a:ext uri="{FF2B5EF4-FFF2-40B4-BE49-F238E27FC236}">
                <a16:creationId xmlns:a16="http://schemas.microsoft.com/office/drawing/2014/main" id="{65E0DCB5-83EF-41A7-AF4E-A93E87BF9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49" y="490538"/>
            <a:ext cx="6949998" cy="720981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eaLnBrk="1" hangingPunct="1"/>
            <a:r>
              <a:rPr lang="ru-RU" altLang="ru-RU" sz="3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Реакции окисления фенола</a:t>
            </a:r>
            <a:endParaRPr lang="ru-RU" alt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91">
            <a:extLst>
              <a:ext uri="{FF2B5EF4-FFF2-40B4-BE49-F238E27FC236}">
                <a16:creationId xmlns:a16="http://schemas.microsoft.com/office/drawing/2014/main" id="{3C82F1FC-69C5-4430-B930-996140220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9298" y="5162516"/>
            <a:ext cx="77625" cy="3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8405" tIns="19202" rIns="38405" bIns="1920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B43D238-2FBF-49E7-9220-CA5835FB9B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9400" y="1535815"/>
          <a:ext cx="6381285" cy="264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56" r:id="rId3" imgW="4495800" imgH="1551432" progId="ChemDraw.Document.6.0">
                  <p:embed/>
                </p:oleObj>
              </mc:Choice>
              <mc:Fallback>
                <p:oleObj r:id="rId3" imgW="4495800" imgH="155143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400" y="1535815"/>
                        <a:ext cx="6381285" cy="2642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727D97C-53DF-4896-95A8-854AE3311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7889"/>
            <a:ext cx="77625" cy="3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8405" tIns="19202" rIns="38405" bIns="1920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62977CA1-3F2E-4500-A60C-D368137B91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2261" y="4178652"/>
          <a:ext cx="4293959" cy="1159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57" r:id="rId5" imgW="2854452" imgH="675132" progId="ChemDraw.Document.6.0">
                  <p:embed/>
                </p:oleObj>
              </mc:Choice>
              <mc:Fallback>
                <p:oleObj r:id="rId5" imgW="2854452" imgH="67513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261" y="4178652"/>
                        <a:ext cx="4293959" cy="11599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0">
            <a:extLst>
              <a:ext uri="{FF2B5EF4-FFF2-40B4-BE49-F238E27FC236}">
                <a16:creationId xmlns:a16="http://schemas.microsoft.com/office/drawing/2014/main" id="{6A5046D1-4807-498A-9456-7560E0670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8291" y="5825958"/>
            <a:ext cx="77625" cy="31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8405" tIns="19202" rIns="38405" bIns="1920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D589B499-304E-446E-84FE-EB73BFC6E2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2261" y="5419494"/>
          <a:ext cx="4293959" cy="1112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58" r:id="rId7" imgW="3128772" imgH="656844" progId="ChemDraw.Document.6.0">
                  <p:embed/>
                </p:oleObj>
              </mc:Choice>
              <mc:Fallback>
                <p:oleObj r:id="rId7" imgW="3128772" imgH="65684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261" y="5419494"/>
                        <a:ext cx="4293959" cy="11124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0958" name="Picture 14" descr="https://lh3.googleusercontent.com/h5LPIZaHMVxET0fcCmD8e-6K9XLxhonvZG5UhWKWoAAJW-2DXUIpFpZdI5I6UQgMvSvoyn8=s125">
            <a:extLst>
              <a:ext uri="{FF2B5EF4-FFF2-40B4-BE49-F238E27FC236}">
                <a16:creationId xmlns:a16="http://schemas.microsoft.com/office/drawing/2014/main" id="{3145C57B-0CFB-4896-B9A9-1CEF60659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379" y="3072121"/>
            <a:ext cx="1187822" cy="10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https://lh3.googleusercontent.com/q9MLswRqO41FG-PBxeWNjcVUoNKdcwoiVWwvfXAyzhhl3yUOiczERVgUDUTMUqY-7T3EuQ=s88">
            <a:hlinkClick r:id="rId10"/>
            <a:extLst>
              <a:ext uri="{FF2B5EF4-FFF2-40B4-BE49-F238E27FC236}">
                <a16:creationId xmlns:a16="http://schemas.microsoft.com/office/drawing/2014/main" id="{13942961-217B-4646-A7E8-C8CB84E94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935" y="266973"/>
            <a:ext cx="1466823" cy="188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770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6" name="Rectangle 108"/>
          <p:cNvSpPr>
            <a:spLocks noChangeArrowheads="1"/>
          </p:cNvSpPr>
          <p:nvPr/>
        </p:nvSpPr>
        <p:spPr bwMode="auto">
          <a:xfrm>
            <a:off x="1371600" y="2030495"/>
            <a:ext cx="2271464" cy="922338"/>
          </a:xfrm>
          <a:prstGeom prst="rect">
            <a:avLst/>
          </a:prstGeom>
          <a:solidFill>
            <a:schemeClr val="bg1"/>
          </a:solidFill>
          <a:ln w="9525" cap="sq" algn="ctr">
            <a:solidFill>
              <a:srgbClr val="FF6600"/>
            </a:solidFill>
            <a:miter lim="800000"/>
            <a:headEnd type="none" w="sm" len="sm"/>
            <a:tailEnd type="none" w="med" len="lg"/>
          </a:ln>
          <a:effectLst>
            <a:outerShdw dist="71842" dir="2700000" algn="ctr" rotWithShape="0">
              <a:srgbClr val="FF660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  +  H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ru-RU" sz="32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AutoShape 106"/>
          <p:cNvSpPr>
            <a:spLocks noChangeArrowheads="1"/>
          </p:cNvSpPr>
          <p:nvPr/>
        </p:nvSpPr>
        <p:spPr bwMode="auto">
          <a:xfrm rot="16220175" flipH="1">
            <a:off x="4853781" y="4109244"/>
            <a:ext cx="111125" cy="2351088"/>
          </a:xfrm>
          <a:prstGeom prst="downArrow">
            <a:avLst>
              <a:gd name="adj1" fmla="val 50000"/>
              <a:gd name="adj2" fmla="val 473628"/>
            </a:avLst>
          </a:prstGeom>
          <a:ln>
            <a:headEnd type="none" w="sm" len="sm"/>
            <a:tailEnd type="none" w="med" len="lg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>
              <a:defRPr/>
            </a:pPr>
            <a:endParaRPr lang="ru-RU">
              <a:cs typeface="Arial" pitchFamily="34" charset="0"/>
            </a:endParaRPr>
          </a:p>
        </p:txBody>
      </p:sp>
      <p:sp>
        <p:nvSpPr>
          <p:cNvPr id="74772" name="Text Box 24"/>
          <p:cNvSpPr txBox="1">
            <a:spLocks noChangeArrowheads="1"/>
          </p:cNvSpPr>
          <p:nvPr/>
        </p:nvSpPr>
        <p:spPr bwMode="auto">
          <a:xfrm>
            <a:off x="3276600" y="4868863"/>
            <a:ext cx="3600450" cy="400050"/>
          </a:xfrm>
          <a:prstGeom prst="rect">
            <a:avLst/>
          </a:prstGeom>
          <a:noFill/>
          <a:ln w="19050" cap="sq" algn="ctr">
            <a:noFill/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/>
          <a:p>
            <a:r>
              <a:rPr lang="en-US" altLang="ru-RU" sz="2000"/>
              <a:t>ZnO, Cr</a:t>
            </a:r>
            <a:r>
              <a:rPr lang="en-US" altLang="ru-RU" sz="2000" baseline="-25000"/>
              <a:t>2</a:t>
            </a:r>
            <a:r>
              <a:rPr lang="en-US" altLang="ru-RU" sz="2000"/>
              <a:t>O</a:t>
            </a:r>
            <a:r>
              <a:rPr lang="en-US" altLang="ru-RU" sz="2000" baseline="-25000"/>
              <a:t>3</a:t>
            </a:r>
            <a:r>
              <a:rPr lang="ru-RU" altLang="ru-RU" sz="2000"/>
              <a:t>, </a:t>
            </a:r>
            <a:r>
              <a:rPr lang="en-US" altLang="ru-RU" sz="2000"/>
              <a:t>250 </a:t>
            </a:r>
            <a:r>
              <a:rPr lang="ru-RU" altLang="ru-RU" sz="2000"/>
              <a:t>атм, 280</a:t>
            </a:r>
            <a:r>
              <a:rPr lang="en-US" altLang="ru-RU" sz="2000" baseline="30000"/>
              <a:t>0</a:t>
            </a:r>
            <a:r>
              <a:rPr lang="en-US" altLang="ru-RU" sz="2000"/>
              <a:t> C</a:t>
            </a:r>
          </a:p>
        </p:txBody>
      </p:sp>
      <p:sp>
        <p:nvSpPr>
          <p:cNvPr id="10" name="Rectangle 108"/>
          <p:cNvSpPr>
            <a:spLocks noChangeArrowheads="1"/>
          </p:cNvSpPr>
          <p:nvPr/>
        </p:nvSpPr>
        <p:spPr bwMode="auto">
          <a:xfrm>
            <a:off x="6553200" y="5013325"/>
            <a:ext cx="2339975" cy="473075"/>
          </a:xfrm>
          <a:prstGeom prst="rect">
            <a:avLst/>
          </a:prstGeom>
          <a:solidFill>
            <a:schemeClr val="bg1"/>
          </a:solidFill>
          <a:ln w="9525" cap="sq" algn="ctr">
            <a:solidFill>
              <a:srgbClr val="FF6600"/>
            </a:solidFill>
            <a:miter lim="800000"/>
            <a:headEnd type="none" w="sm" len="sm"/>
            <a:tailEnd type="none" w="med" len="lg"/>
          </a:ln>
          <a:effectLst>
            <a:outerShdw dist="71842" dir="2700000" algn="ctr" rotWithShape="0">
              <a:srgbClr val="FF6600"/>
            </a:outerShdw>
          </a:effectLst>
        </p:spPr>
        <p:txBody>
          <a:bodyPr wrap="none" anchor="ctr"/>
          <a:lstStyle/>
          <a:p>
            <a:r>
              <a:rPr lang="ru-RU" altLang="ru-RU" sz="3200" dirty="0"/>
              <a:t>С</a:t>
            </a:r>
            <a:r>
              <a:rPr lang="en-US" altLang="ru-RU" sz="3200" dirty="0"/>
              <a:t>H</a:t>
            </a:r>
            <a:r>
              <a:rPr lang="en-US" altLang="ru-RU" sz="3200" b="1" baseline="-25000" dirty="0"/>
              <a:t>3</a:t>
            </a:r>
            <a:r>
              <a:rPr lang="en-US" altLang="ru-RU" sz="3200" dirty="0"/>
              <a:t>OH</a:t>
            </a:r>
            <a:endParaRPr lang="ru-RU" altLang="ru-RU" sz="3200" b="1" dirty="0"/>
          </a:p>
        </p:txBody>
      </p:sp>
      <p:sp>
        <p:nvSpPr>
          <p:cNvPr id="63507" name="Rectangle 30"/>
          <p:cNvSpPr>
            <a:spLocks noChangeArrowheads="1"/>
          </p:cNvSpPr>
          <p:nvPr/>
        </p:nvSpPr>
        <p:spPr bwMode="auto">
          <a:xfrm>
            <a:off x="8243888" y="6237288"/>
            <a:ext cx="8270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546D078D-9F3A-49B3-A980-686E8413D8EE}" type="slidenum">
              <a:rPr lang="ru-RU" altLang="ru-RU" sz="3200" b="1">
                <a:solidFill>
                  <a:srgbClr val="000066"/>
                </a:solidFill>
              </a:rPr>
              <a:pPr/>
              <a:t>8</a:t>
            </a:fld>
            <a:endParaRPr lang="ru-RU" altLang="ru-RU" sz="3200" b="1">
              <a:solidFill>
                <a:srgbClr val="000066"/>
              </a:solidFill>
            </a:endParaRPr>
          </a:p>
        </p:txBody>
      </p:sp>
      <p:graphicFrame>
        <p:nvGraphicFramePr>
          <p:cNvPr id="63508" name="Object 1"/>
          <p:cNvGraphicFramePr>
            <a:graphicFrameLocks noChangeAspect="1"/>
          </p:cNvGraphicFramePr>
          <p:nvPr/>
        </p:nvGraphicFramePr>
        <p:xfrm>
          <a:off x="3149600" y="5867400"/>
          <a:ext cx="49276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36" name="CS ChemDraw Drawing" r:id="rId3" imgW="2890782" imgH="415360" progId="">
                  <p:embed/>
                </p:oleObj>
              </mc:Choice>
              <mc:Fallback>
                <p:oleObj name="CS ChemDraw Drawing" r:id="rId3" imgW="2890782" imgH="415360" progId="">
                  <p:embed/>
                  <p:pic>
                    <p:nvPicPr>
                      <p:cNvPr id="6350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5867400"/>
                        <a:ext cx="4927600" cy="70326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 w="9525">
                        <a:solidFill>
                          <a:srgbClr val="9966FF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chemeClr val="folHlink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Стрелка вниз 22"/>
          <p:cNvSpPr/>
          <p:nvPr/>
        </p:nvSpPr>
        <p:spPr>
          <a:xfrm>
            <a:off x="1371600" y="3505200"/>
            <a:ext cx="228600" cy="838200"/>
          </a:xfrm>
          <a:prstGeom prst="downArrow">
            <a:avLst/>
          </a:prstGeom>
          <a:ln>
            <a:headEnd type="none" w="sm" len="sm"/>
            <a:tailEnd type="none" w="med" len="lg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>
              <a:defRPr/>
            </a:pPr>
            <a:endParaRPr lang="ru-RU">
              <a:cs typeface="Arial" pitchFamily="34" charset="0"/>
            </a:endParaRPr>
          </a:p>
        </p:txBody>
      </p:sp>
      <p:sp>
        <p:nvSpPr>
          <p:cNvPr id="63510" name="TextBox 24"/>
          <p:cNvSpPr txBox="1">
            <a:spLocks noChangeArrowheads="1"/>
          </p:cNvSpPr>
          <p:nvPr/>
        </p:nvSpPr>
        <p:spPr bwMode="auto">
          <a:xfrm>
            <a:off x="500034" y="4495800"/>
            <a:ext cx="300516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000" i="1" dirty="0">
                <a:solidFill>
                  <a:srgbClr val="C00000"/>
                </a:solidFill>
                <a:latin typeface="Arial" charset="0"/>
              </a:rPr>
              <a:t>Реакция Фишера-</a:t>
            </a:r>
            <a:r>
              <a:rPr lang="ru-RU" altLang="ru-RU" sz="2000" i="1" dirty="0" err="1">
                <a:solidFill>
                  <a:srgbClr val="C00000"/>
                </a:solidFill>
                <a:latin typeface="Arial" charset="0"/>
              </a:rPr>
              <a:t>Тропша</a:t>
            </a:r>
            <a:endParaRPr lang="ru-RU" altLang="ru-RU" sz="2000" i="1" dirty="0">
              <a:solidFill>
                <a:srgbClr val="C00000"/>
              </a:solidFill>
              <a:latin typeface="Arial" charset="0"/>
            </a:endParaRPr>
          </a:p>
          <a:p>
            <a:r>
              <a:rPr lang="ru-RU" altLang="ru-RU" dirty="0" err="1">
                <a:latin typeface="Arial" charset="0"/>
              </a:rPr>
              <a:t>синтин</a:t>
            </a:r>
            <a:r>
              <a:rPr lang="ru-RU" altLang="ru-RU" dirty="0">
                <a:latin typeface="Arial" charset="0"/>
              </a:rPr>
              <a:t> </a:t>
            </a:r>
          </a:p>
          <a:p>
            <a:r>
              <a:rPr lang="ru-RU" altLang="ru-RU" sz="2400" i="1" dirty="0">
                <a:solidFill>
                  <a:srgbClr val="002060"/>
                </a:solidFill>
                <a:latin typeface="Arial" charset="0"/>
              </a:rPr>
              <a:t>(синтетический бензин)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1600200" y="3581400"/>
            <a:ext cx="16002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66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Fe/Al</a:t>
            </a:r>
            <a:r>
              <a:rPr lang="en-US" sz="1600" baseline="-25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2</a:t>
            </a:r>
            <a:r>
              <a:rPr lang="en-US" sz="16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O</a:t>
            </a:r>
            <a:r>
              <a:rPr lang="en-US" sz="1600" baseline="-25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3</a:t>
            </a:r>
            <a:r>
              <a:rPr lang="ru-RU" sz="1600" baseline="-25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,</a:t>
            </a:r>
            <a:r>
              <a:rPr lang="ru-RU" sz="16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en-US" sz="16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Ru, Co, Ni</a:t>
            </a:r>
          </a:p>
        </p:txBody>
      </p:sp>
      <p:sp>
        <p:nvSpPr>
          <p:cNvPr id="28" name="Стрелка вправо 27"/>
          <p:cNvSpPr/>
          <p:nvPr/>
        </p:nvSpPr>
        <p:spPr>
          <a:xfrm rot="1983165" flipV="1">
            <a:off x="3272609" y="3786322"/>
            <a:ext cx="1360659" cy="169757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8859569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2" descr="3d человечек - преимущества в использовании вертоле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1452" y="4237349"/>
            <a:ext cx="1026319" cy="182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D7C5D165-D051-4EFF-80FA-6EECEB3B6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4690" y="6226641"/>
            <a:ext cx="786161" cy="4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405" tIns="19202" rIns="38405" bIns="19202"/>
          <a:lstStyle/>
          <a:p>
            <a:pPr algn="ctr"/>
            <a:fld id="{2C39FA9A-437F-4253-8363-B00CD47D314A}" type="slidenum">
              <a:rPr lang="ru-RU" sz="2700" b="1">
                <a:solidFill>
                  <a:srgbClr val="000066"/>
                </a:solidFill>
              </a:rPr>
              <a:pPr algn="ctr"/>
              <a:t>80</a:t>
            </a:fld>
            <a:endParaRPr lang="ru-RU" sz="2700" b="1" dirty="0">
              <a:solidFill>
                <a:srgbClr val="000066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6FA2EBF-728B-470B-A184-7E12A4887D25}"/>
              </a:ext>
            </a:extLst>
          </p:cNvPr>
          <p:cNvSpPr/>
          <p:nvPr/>
        </p:nvSpPr>
        <p:spPr>
          <a:xfrm>
            <a:off x="610529" y="3322152"/>
            <a:ext cx="7510346" cy="664463"/>
          </a:xfrm>
          <a:prstGeom prst="rect">
            <a:avLst/>
          </a:prstGeom>
        </p:spPr>
        <p:txBody>
          <a:bodyPr wrap="square" lIns="38405" tIns="19202" rIns="38405" bIns="19202">
            <a:spAutoFit/>
          </a:bodyPr>
          <a:lstStyle/>
          <a:p>
            <a:pPr marL="192024">
              <a:lnSpc>
                <a:spcPct val="107000"/>
              </a:lnSpc>
              <a:spcAft>
                <a:spcPts val="5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5HCHO + 4KMnO</a:t>
            </a:r>
            <a:r>
              <a:rPr lang="en-US" baseline="-250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+ 6H</a:t>
            </a:r>
            <a:r>
              <a:rPr lang="en-US" baseline="-250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baseline="-250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4MnSO</a:t>
            </a:r>
            <a:r>
              <a:rPr lang="en-US" baseline="-25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+ 2K</a:t>
            </a:r>
            <a:r>
              <a:rPr lang="en-US" baseline="-25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baseline="-25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+ 5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baseline="-25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aseline="-25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+ 11H</a:t>
            </a:r>
            <a:r>
              <a:rPr lang="en-US" baseline="-25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нутый угол 19">
            <a:extLst>
              <a:ext uri="{FF2B5EF4-FFF2-40B4-BE49-F238E27FC236}">
                <a16:creationId xmlns:a16="http://schemas.microsoft.com/office/drawing/2014/main" id="{865E93D5-D64A-4662-A3D1-942152C16856}"/>
              </a:ext>
            </a:extLst>
          </p:cNvPr>
          <p:cNvSpPr/>
          <p:nvPr/>
        </p:nvSpPr>
        <p:spPr>
          <a:xfrm>
            <a:off x="276770" y="401142"/>
            <a:ext cx="7049146" cy="691678"/>
          </a:xfrm>
          <a:prstGeom prst="foldedCorner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8405" tIns="19202" rIns="38405" bIns="19202" anchor="ctr"/>
          <a:lstStyle/>
          <a:p>
            <a:pPr>
              <a:defRPr/>
            </a:pPr>
            <a:r>
              <a:rPr lang="ru-RU" sz="1500" b="1" i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	</a:t>
            </a:r>
          </a:p>
          <a:p>
            <a:pPr algn="ctr">
              <a:defRPr/>
            </a:pPr>
            <a:r>
              <a:rPr lang="ru-RU" sz="3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Окисление формальдегида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DEF26DC-8DF6-4026-9743-78353713942F}"/>
              </a:ext>
            </a:extLst>
          </p:cNvPr>
          <p:cNvSpPr/>
          <p:nvPr/>
        </p:nvSpPr>
        <p:spPr>
          <a:xfrm>
            <a:off x="610530" y="4170069"/>
            <a:ext cx="6247471" cy="368100"/>
          </a:xfrm>
          <a:prstGeom prst="rect">
            <a:avLst/>
          </a:prstGeom>
        </p:spPr>
        <p:txBody>
          <a:bodyPr wrap="square" lIns="38405" tIns="19202" rIns="38405" bIns="19202">
            <a:spAutoFit/>
          </a:bodyPr>
          <a:lstStyle/>
          <a:p>
            <a:pPr marL="192024">
              <a:lnSpc>
                <a:spcPct val="107000"/>
              </a:lnSpc>
              <a:spcAft>
                <a:spcPts val="50"/>
              </a:spcAft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 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НСНО + 2С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aseline="-250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HCOOH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u-RU" baseline="-25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↓ + 2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baseline="-25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D6D6790-83A4-4BF4-9338-B278146062ED}"/>
              </a:ext>
            </a:extLst>
          </p:cNvPr>
          <p:cNvSpPr/>
          <p:nvPr/>
        </p:nvSpPr>
        <p:spPr>
          <a:xfrm>
            <a:off x="769434" y="5123874"/>
            <a:ext cx="6556482" cy="592777"/>
          </a:xfrm>
          <a:prstGeom prst="rect">
            <a:avLst/>
          </a:prstGeom>
        </p:spPr>
        <p:txBody>
          <a:bodyPr wrap="square" lIns="38405" tIns="19202" rIns="38405" bIns="19202">
            <a:spAutoFit/>
          </a:bodyPr>
          <a:lstStyle/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НСНО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+ 4[Ag(NH</a:t>
            </a:r>
            <a:r>
              <a:rPr lang="en-US" baseline="-250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en-US" baseline="-250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]OH</a:t>
            </a:r>
            <a:r>
              <a:rPr lang="en-US" baseline="-25000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→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(NH</a:t>
            </a:r>
            <a:r>
              <a:rPr lang="en-US" baseline="-25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en-US" baseline="-25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</a:t>
            </a:r>
            <a:r>
              <a:rPr lang="en-US" baseline="-25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+ 6NH</a:t>
            </a:r>
            <a:r>
              <a:rPr lang="en-US" baseline="-25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+ 4Ag ↓ + 2 H</a:t>
            </a:r>
            <a:r>
              <a:rPr lang="en-US" baseline="-25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92514" name="Picture 2" descr="https://lh3.googleusercontent.com/p1kaOwxWvBW-HEvaTLVfOsUDZQU848pJXZwMP3-rg5KLyKKOIQq-kTyIHsYpHmFjAujwF3c=s153">
            <a:hlinkClick r:id="rId3"/>
            <a:extLst>
              <a:ext uri="{FF2B5EF4-FFF2-40B4-BE49-F238E27FC236}">
                <a16:creationId xmlns:a16="http://schemas.microsoft.com/office/drawing/2014/main" id="{E6F6A180-4F4C-48BB-BC38-F95DD12E3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689711"/>
            <a:ext cx="1731227" cy="113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B12394E-A72F-4C2B-966E-9BA470D262A6}"/>
              </a:ext>
            </a:extLst>
          </p:cNvPr>
          <p:cNvSpPr/>
          <p:nvPr/>
        </p:nvSpPr>
        <p:spPr>
          <a:xfrm>
            <a:off x="610529" y="1343957"/>
            <a:ext cx="4499517" cy="17389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38100">
            <a:solidFill>
              <a:srgbClr val="892B63"/>
            </a:solidFill>
          </a:ln>
        </p:spPr>
        <p:txBody>
          <a:bodyPr wrap="square" lIns="38405" tIns="19202" rIns="38405" bIns="19202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   Получение формальдегида</a:t>
            </a:r>
          </a:p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катализатор 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Ag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; температура 650—720 °C.</a:t>
            </a:r>
          </a:p>
          <a:p>
            <a:endParaRPr lang="ru-RU" dirty="0">
              <a:solidFill>
                <a:srgbClr val="2021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</a:t>
            </a:r>
            <a:r>
              <a:rPr lang="ru-RU" dirty="0"/>
              <a:t>2 СН</a:t>
            </a:r>
            <a:r>
              <a:rPr lang="ru-RU" baseline="-25000" dirty="0"/>
              <a:t>3</a:t>
            </a:r>
            <a:r>
              <a:rPr lang="ru-RU" dirty="0"/>
              <a:t>ОН + О</a:t>
            </a:r>
            <a:r>
              <a:rPr lang="ru-RU" baseline="-25000" dirty="0"/>
              <a:t>2  </a:t>
            </a:r>
            <a:r>
              <a:rPr lang="ru-RU" dirty="0"/>
              <a:t>→ НСНО+ 2 </a:t>
            </a:r>
            <a:r>
              <a:rPr lang="en-US" dirty="0"/>
              <a:t>H</a:t>
            </a:r>
            <a:r>
              <a:rPr lang="ru-RU" baseline="-25000" dirty="0"/>
              <a:t>2</a:t>
            </a:r>
            <a:r>
              <a:rPr lang="en-US" dirty="0"/>
              <a:t>O</a:t>
            </a:r>
            <a:endParaRPr lang="ru-RU" dirty="0"/>
          </a:p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34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195AEC-EE76-4DC3-AF03-DAFEF5447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119" y="404814"/>
            <a:ext cx="2915841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Окисляются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225CB0E-857F-4FB7-8710-07FFC11AD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25" y="404814"/>
            <a:ext cx="2915841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Устойчивы к окислению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A161DCA-BD45-486F-9190-1A0A1EE79778}"/>
              </a:ext>
            </a:extLst>
          </p:cNvPr>
          <p:cNvSpPr/>
          <p:nvPr/>
        </p:nvSpPr>
        <p:spPr>
          <a:xfrm>
            <a:off x="1601392" y="1268413"/>
            <a:ext cx="2430065" cy="52562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/>
          </a:p>
        </p:txBody>
      </p:sp>
      <p:graphicFrame>
        <p:nvGraphicFramePr>
          <p:cNvPr id="37893" name="Object 10">
            <a:extLst>
              <a:ext uri="{FF2B5EF4-FFF2-40B4-BE49-F238E27FC236}">
                <a16:creationId xmlns:a16="http://schemas.microsoft.com/office/drawing/2014/main" id="{72B9D53A-EFE1-47F7-A058-280AD0553A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7438" y="1339851"/>
          <a:ext cx="602456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13" name="CS ChemDraw Drawing" r:id="rId3" imgW="414670" imgH="704787" progId="ChemDraw.Document.6.0">
                  <p:embed/>
                </p:oleObj>
              </mc:Choice>
              <mc:Fallback>
                <p:oleObj name="CS ChemDraw Drawing" r:id="rId3" imgW="414670" imgH="70478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1339851"/>
                        <a:ext cx="602456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11">
            <a:extLst>
              <a:ext uri="{FF2B5EF4-FFF2-40B4-BE49-F238E27FC236}">
                <a16:creationId xmlns:a16="http://schemas.microsoft.com/office/drawing/2014/main" id="{58A76B41-5F92-4A4F-AAB4-269FF411B0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8819" y="5156200"/>
          <a:ext cx="102751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14" name="CS ChemDraw Drawing" r:id="rId5" imgW="645548" imgH="508844" progId="ChemDraw.Document.6.0">
                  <p:embed/>
                </p:oleObj>
              </mc:Choice>
              <mc:Fallback>
                <p:oleObj name="CS ChemDraw Drawing" r:id="rId5" imgW="645548" imgH="50884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819" y="5156200"/>
                        <a:ext cx="1027510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12">
            <a:extLst>
              <a:ext uri="{FF2B5EF4-FFF2-40B4-BE49-F238E27FC236}">
                <a16:creationId xmlns:a16="http://schemas.microsoft.com/office/drawing/2014/main" id="{EF8FD81D-DC0D-4688-8B97-310721B05D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25241" y="3213100"/>
          <a:ext cx="168354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15" name="CS ChemDraw Drawing" r:id="rId7" imgW="955480" imgH="196269" progId="ChemDraw.Document.6.0">
                  <p:embed/>
                </p:oleObj>
              </mc:Choice>
              <mc:Fallback>
                <p:oleObj name="CS ChemDraw Drawing" r:id="rId7" imgW="955480" imgH="19626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241" y="3213100"/>
                        <a:ext cx="1683544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13">
            <a:extLst>
              <a:ext uri="{FF2B5EF4-FFF2-40B4-BE49-F238E27FC236}">
                <a16:creationId xmlns:a16="http://schemas.microsoft.com/office/drawing/2014/main" id="{9B1B8938-18FE-42B4-90B5-4DDBB24460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0010" y="3789364"/>
          <a:ext cx="1425178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16" name="CS ChemDraw Drawing" r:id="rId9" imgW="850499" imgH="418403" progId="ChemDraw.Document.6.0">
                  <p:embed/>
                </p:oleObj>
              </mc:Choice>
              <mc:Fallback>
                <p:oleObj name="CS ChemDraw Drawing" r:id="rId9" imgW="850499" imgH="41840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0010" y="3789364"/>
                        <a:ext cx="1425178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6C1EB88-8C9E-4578-A0CE-F3E5DC61324C}"/>
              </a:ext>
            </a:extLst>
          </p:cNvPr>
          <p:cNvSpPr/>
          <p:nvPr/>
        </p:nvSpPr>
        <p:spPr>
          <a:xfrm>
            <a:off x="4842273" y="1196976"/>
            <a:ext cx="2807494" cy="525621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/>
          </a:p>
        </p:txBody>
      </p:sp>
      <p:graphicFrame>
        <p:nvGraphicFramePr>
          <p:cNvPr id="37898" name="Object 14">
            <a:extLst>
              <a:ext uri="{FF2B5EF4-FFF2-40B4-BE49-F238E27FC236}">
                <a16:creationId xmlns:a16="http://schemas.microsoft.com/office/drawing/2014/main" id="{0FB67B8A-7105-4075-9851-7CE3F9984F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4741" y="1196976"/>
          <a:ext cx="1079897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17" name="CS ChemDraw Drawing" r:id="rId11" imgW="1022604" imgH="1263396" progId="ChemDraw.Document.6.0">
                  <p:embed/>
                </p:oleObj>
              </mc:Choice>
              <mc:Fallback>
                <p:oleObj name="CS ChemDraw Drawing" r:id="rId11" imgW="1022604" imgH="126339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4741" y="1196976"/>
                        <a:ext cx="1079897" cy="178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9" name="Object 15">
            <a:extLst>
              <a:ext uri="{FF2B5EF4-FFF2-40B4-BE49-F238E27FC236}">
                <a16:creationId xmlns:a16="http://schemas.microsoft.com/office/drawing/2014/main" id="{021BE311-7D5B-43D7-8FBE-6334BDDEDE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36394" y="5157789"/>
          <a:ext cx="123825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18" name="CS ChemDraw Drawing" r:id="rId13" imgW="744279" imgH="425302" progId="ChemDraw.Document.6.0">
                  <p:embed/>
                </p:oleObj>
              </mc:Choice>
              <mc:Fallback>
                <p:oleObj name="CS ChemDraw Drawing" r:id="rId13" imgW="744279" imgH="42530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394" y="5157789"/>
                        <a:ext cx="123825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0" name="Object 16">
            <a:extLst>
              <a:ext uri="{FF2B5EF4-FFF2-40B4-BE49-F238E27FC236}">
                <a16:creationId xmlns:a16="http://schemas.microsoft.com/office/drawing/2014/main" id="{085A9BCA-90D2-4FDF-A672-C3DE40323F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36394" y="3213101"/>
          <a:ext cx="1295400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19" name="CS ChemDraw Drawing" r:id="rId15" imgW="862670" imgH="722696" progId="ChemDraw.Document.6.0">
                  <p:embed/>
                </p:oleObj>
              </mc:Choice>
              <mc:Fallback>
                <p:oleObj name="CS ChemDraw Drawing" r:id="rId15" imgW="862670" imgH="72269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394" y="3213101"/>
                        <a:ext cx="1295400" cy="144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CFAE194B-CA82-463E-969D-E54D11E052CD}"/>
              </a:ext>
            </a:extLst>
          </p:cNvPr>
          <p:cNvCxnSpPr/>
          <p:nvPr/>
        </p:nvCxnSpPr>
        <p:spPr>
          <a:xfrm>
            <a:off x="6678216" y="2420938"/>
            <a:ext cx="6477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A9CF1B07-DABE-48A9-908F-ADD7C03AE046}"/>
              </a:ext>
            </a:extLst>
          </p:cNvPr>
          <p:cNvCxnSpPr/>
          <p:nvPr/>
        </p:nvCxnSpPr>
        <p:spPr>
          <a:xfrm>
            <a:off x="6840141" y="3860800"/>
            <a:ext cx="6477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C42CCC09-75FE-433A-B58C-B56F27723EDC}"/>
              </a:ext>
            </a:extLst>
          </p:cNvPr>
          <p:cNvCxnSpPr/>
          <p:nvPr/>
        </p:nvCxnSpPr>
        <p:spPr>
          <a:xfrm>
            <a:off x="6840141" y="5805488"/>
            <a:ext cx="6477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5AB11E7A-713A-41F6-8C0F-E624F70E7B79}"/>
              </a:ext>
            </a:extLst>
          </p:cNvPr>
          <p:cNvCxnSpPr/>
          <p:nvPr/>
        </p:nvCxnSpPr>
        <p:spPr>
          <a:xfrm flipH="1">
            <a:off x="6893719" y="2205038"/>
            <a:ext cx="216694" cy="4318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7506B713-39AE-4BEA-AC15-7B94E61A7C91}"/>
              </a:ext>
            </a:extLst>
          </p:cNvPr>
          <p:cNvCxnSpPr/>
          <p:nvPr/>
        </p:nvCxnSpPr>
        <p:spPr>
          <a:xfrm flipH="1">
            <a:off x="6948487" y="2205038"/>
            <a:ext cx="215504" cy="4318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B383E0A9-E66C-4B28-A4B5-566B01025914}"/>
              </a:ext>
            </a:extLst>
          </p:cNvPr>
          <p:cNvCxnSpPr/>
          <p:nvPr/>
        </p:nvCxnSpPr>
        <p:spPr>
          <a:xfrm flipH="1">
            <a:off x="7002066" y="3644900"/>
            <a:ext cx="216694" cy="4318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92DA6CDC-7234-47C7-9B79-8D0C5586F917}"/>
              </a:ext>
            </a:extLst>
          </p:cNvPr>
          <p:cNvCxnSpPr/>
          <p:nvPr/>
        </p:nvCxnSpPr>
        <p:spPr>
          <a:xfrm flipH="1">
            <a:off x="7056835" y="3644900"/>
            <a:ext cx="215503" cy="4318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A6FFE4AB-B8E2-449F-A637-75B555D985F4}"/>
              </a:ext>
            </a:extLst>
          </p:cNvPr>
          <p:cNvCxnSpPr/>
          <p:nvPr/>
        </p:nvCxnSpPr>
        <p:spPr>
          <a:xfrm flipH="1">
            <a:off x="7056835" y="5661025"/>
            <a:ext cx="215503" cy="4318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024D18E4-6665-470C-A43B-C1601D64BC46}"/>
              </a:ext>
            </a:extLst>
          </p:cNvPr>
          <p:cNvCxnSpPr/>
          <p:nvPr/>
        </p:nvCxnSpPr>
        <p:spPr>
          <a:xfrm flipH="1">
            <a:off x="7056835" y="5589588"/>
            <a:ext cx="215503" cy="4318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Левая фигурная скобка 35">
            <a:extLst>
              <a:ext uri="{FF2B5EF4-FFF2-40B4-BE49-F238E27FC236}">
                <a16:creationId xmlns:a16="http://schemas.microsoft.com/office/drawing/2014/main" id="{5DE4636A-9FE6-4617-B431-0A043FE65FA3}"/>
              </a:ext>
            </a:extLst>
          </p:cNvPr>
          <p:cNvSpPr/>
          <p:nvPr/>
        </p:nvSpPr>
        <p:spPr>
          <a:xfrm>
            <a:off x="1709737" y="3141663"/>
            <a:ext cx="215504" cy="1655762"/>
          </a:xfrm>
          <a:prstGeom prst="leftBrace">
            <a:avLst>
              <a:gd name="adj1" fmla="val 56954"/>
              <a:gd name="adj2" fmla="val 52238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dirty="0">
              <a:solidFill>
                <a:srgbClr val="0000CC"/>
              </a:solidFill>
            </a:endParaRPr>
          </a:p>
        </p:txBody>
      </p:sp>
      <p:pic>
        <p:nvPicPr>
          <p:cNvPr id="26" name="Picture 4" descr="https://encrypted-tbn1.gstatic.com/images?q=tbn:ANd9GcToSbpmqXUC9YEeyBqeZTbv8rK9Pht-j0W_-FwWCrwxuz1h60a1vw">
            <a:extLst>
              <a:ext uri="{FF2B5EF4-FFF2-40B4-BE49-F238E27FC236}">
                <a16:creationId xmlns:a16="http://schemas.microsoft.com/office/drawing/2014/main" id="{07CABEAB-3C6E-4DFC-83E6-C25D85C0B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98923" y="1073945"/>
            <a:ext cx="971550" cy="130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366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C222055-3BF7-44AA-83C7-3F1266A44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134805"/>
            <a:ext cx="77625" cy="26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500"/>
          </a:p>
        </p:txBody>
      </p:sp>
      <p:sp>
        <p:nvSpPr>
          <p:cNvPr id="38915" name="Rectangle 5">
            <a:extLst>
              <a:ext uri="{FF2B5EF4-FFF2-40B4-BE49-F238E27FC236}">
                <a16:creationId xmlns:a16="http://schemas.microsoft.com/office/drawing/2014/main" id="{36839CF6-E4AD-43F1-AB7A-D1ADB3CF7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-134805"/>
            <a:ext cx="77625" cy="26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405" tIns="19202" rIns="38405" bIns="19202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500"/>
          </a:p>
        </p:txBody>
      </p:sp>
      <p:graphicFrame>
        <p:nvGraphicFramePr>
          <p:cNvPr id="38916" name="Object 6">
            <a:extLst>
              <a:ext uri="{FF2B5EF4-FFF2-40B4-BE49-F238E27FC236}">
                <a16:creationId xmlns:a16="http://schemas.microsoft.com/office/drawing/2014/main" id="{880F8135-AC77-4F6C-9129-0618815EB9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7812" y="4508500"/>
          <a:ext cx="4387454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92" name="CS ChemDraw Drawing" r:id="rId4" imgW="3986784" imgH="1031748" progId="ChemDraw.Document.6.0">
                  <p:embed/>
                </p:oleObj>
              </mc:Choice>
              <mc:Fallback>
                <p:oleObj name="CS ChemDraw Drawing" r:id="rId4" imgW="3986784" imgH="1031748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2" y="4508500"/>
                        <a:ext cx="4387454" cy="151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1350AFC-3B4A-483B-931B-ACA6906DAAD4}"/>
              </a:ext>
            </a:extLst>
          </p:cNvPr>
          <p:cNvSpPr/>
          <p:nvPr/>
        </p:nvSpPr>
        <p:spPr>
          <a:xfrm>
            <a:off x="543622" y="1341439"/>
            <a:ext cx="7322838" cy="2808287"/>
          </a:xfrm>
          <a:prstGeom prst="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  <a:effectLst>
            <a:outerShdw blurRad="139700" dist="228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/>
          </a:p>
        </p:txBody>
      </p:sp>
      <p:graphicFrame>
        <p:nvGraphicFramePr>
          <p:cNvPr id="38918" name="Object 7">
            <a:extLst>
              <a:ext uri="{FF2B5EF4-FFF2-40B4-BE49-F238E27FC236}">
                <a16:creationId xmlns:a16="http://schemas.microsoft.com/office/drawing/2014/main" id="{96A5B684-2D80-44CB-84E8-0C8D0E9CC9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119" y="1700214"/>
          <a:ext cx="6565106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93" name="CS ChemDraw Drawing" r:id="rId6" imgW="6390132" imgH="1406652" progId="ChemDraw.Document.6.0">
                  <p:embed/>
                </p:oleObj>
              </mc:Choice>
              <mc:Fallback>
                <p:oleObj name="CS ChemDraw Drawing" r:id="rId6" imgW="6390132" imgH="140665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119" y="1700214"/>
                        <a:ext cx="6565106" cy="192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TextBox 10">
            <a:extLst>
              <a:ext uri="{FF2B5EF4-FFF2-40B4-BE49-F238E27FC236}">
                <a16:creationId xmlns:a16="http://schemas.microsoft.com/office/drawing/2014/main" id="{DFA1818E-BE3B-4638-B2A2-8428F4267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028" y="5949950"/>
            <a:ext cx="2376488" cy="65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C00000"/>
                </a:solidFill>
              </a:rPr>
              <a:t>адипиновая кислота</a:t>
            </a:r>
          </a:p>
        </p:txBody>
      </p:sp>
      <p:pic>
        <p:nvPicPr>
          <p:cNvPr id="38920" name="Picture 9" descr="http://pics.livejournal.com/plast_center/pic/000g8dz1">
            <a:extLst>
              <a:ext uri="{FF2B5EF4-FFF2-40B4-BE49-F238E27FC236}">
                <a16:creationId xmlns:a16="http://schemas.microsoft.com/office/drawing/2014/main" id="{1C176427-24FE-41E6-9478-C7F202713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917" y="4508500"/>
            <a:ext cx="1976888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TextBox 12">
            <a:extLst>
              <a:ext uri="{FF2B5EF4-FFF2-40B4-BE49-F238E27FC236}">
                <a16:creationId xmlns:a16="http://schemas.microsoft.com/office/drawing/2014/main" id="{8DCBAA6E-C14E-4C02-9224-627F974AF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646" y="6222381"/>
            <a:ext cx="2542478" cy="5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8405" tIns="19202" rIns="38405" bIns="1920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700" i="1" dirty="0">
                <a:solidFill>
                  <a:srgbClr val="002060"/>
                </a:solidFill>
              </a:rPr>
              <a:t>Полиамидные  полимеры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6DE5450-EB96-43E5-93DF-203AA7AA4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85" y="448921"/>
            <a:ext cx="7449015" cy="748055"/>
          </a:xfrm>
          <a:solidFill>
            <a:schemeClr val="accent3">
              <a:lumMod val="95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3000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Окисление кетонов</a:t>
            </a:r>
            <a:endParaRPr lang="ru-RU" sz="3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B1A39320-76A2-4CDC-8144-162F8504887B}"/>
              </a:ext>
            </a:extLst>
          </p:cNvPr>
          <p:cNvSpPr/>
          <p:nvPr/>
        </p:nvSpPr>
        <p:spPr>
          <a:xfrm rot="18549995">
            <a:off x="1514476" y="2489598"/>
            <a:ext cx="619125" cy="335756"/>
          </a:xfrm>
          <a:custGeom>
            <a:avLst/>
            <a:gdLst>
              <a:gd name="connsiteX0" fmla="*/ 0 w 1272746"/>
              <a:gd name="connsiteY0" fmla="*/ 873210 h 928815"/>
              <a:gd name="connsiteX1" fmla="*/ 358346 w 1272746"/>
              <a:gd name="connsiteY1" fmla="*/ 897923 h 928815"/>
              <a:gd name="connsiteX2" fmla="*/ 308919 w 1272746"/>
              <a:gd name="connsiteY2" fmla="*/ 687858 h 928815"/>
              <a:gd name="connsiteX3" fmla="*/ 556054 w 1272746"/>
              <a:gd name="connsiteY3" fmla="*/ 687858 h 928815"/>
              <a:gd name="connsiteX4" fmla="*/ 543697 w 1272746"/>
              <a:gd name="connsiteY4" fmla="*/ 477794 h 928815"/>
              <a:gd name="connsiteX5" fmla="*/ 753762 w 1272746"/>
              <a:gd name="connsiteY5" fmla="*/ 502507 h 928815"/>
              <a:gd name="connsiteX6" fmla="*/ 753762 w 1272746"/>
              <a:gd name="connsiteY6" fmla="*/ 304799 h 928815"/>
              <a:gd name="connsiteX7" fmla="*/ 951470 w 1272746"/>
              <a:gd name="connsiteY7" fmla="*/ 341869 h 928815"/>
              <a:gd name="connsiteX8" fmla="*/ 926756 w 1272746"/>
              <a:gd name="connsiteY8" fmla="*/ 156518 h 928815"/>
              <a:gd name="connsiteX9" fmla="*/ 1099751 w 1272746"/>
              <a:gd name="connsiteY9" fmla="*/ 193588 h 928815"/>
              <a:gd name="connsiteX10" fmla="*/ 1075038 w 1272746"/>
              <a:gd name="connsiteY10" fmla="*/ 20594 h 928815"/>
              <a:gd name="connsiteX11" fmla="*/ 1272746 w 1272746"/>
              <a:gd name="connsiteY11" fmla="*/ 70021 h 92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2746" h="928815">
                <a:moveTo>
                  <a:pt x="0" y="873210"/>
                </a:moveTo>
                <a:cubicBezTo>
                  <a:pt x="153430" y="901012"/>
                  <a:pt x="306860" y="928815"/>
                  <a:pt x="358346" y="897923"/>
                </a:cubicBezTo>
                <a:cubicBezTo>
                  <a:pt x="409833" y="867031"/>
                  <a:pt x="275968" y="722869"/>
                  <a:pt x="308919" y="687858"/>
                </a:cubicBezTo>
                <a:cubicBezTo>
                  <a:pt x="341870" y="652847"/>
                  <a:pt x="516924" y="722869"/>
                  <a:pt x="556054" y="687858"/>
                </a:cubicBezTo>
                <a:cubicBezTo>
                  <a:pt x="595184" y="652847"/>
                  <a:pt x="510746" y="508686"/>
                  <a:pt x="543697" y="477794"/>
                </a:cubicBezTo>
                <a:cubicBezTo>
                  <a:pt x="576648" y="446902"/>
                  <a:pt x="718751" y="531339"/>
                  <a:pt x="753762" y="502507"/>
                </a:cubicBezTo>
                <a:cubicBezTo>
                  <a:pt x="788773" y="473675"/>
                  <a:pt x="720811" y="331572"/>
                  <a:pt x="753762" y="304799"/>
                </a:cubicBezTo>
                <a:cubicBezTo>
                  <a:pt x="786713" y="278026"/>
                  <a:pt x="922638" y="366582"/>
                  <a:pt x="951470" y="341869"/>
                </a:cubicBezTo>
                <a:cubicBezTo>
                  <a:pt x="980302" y="317156"/>
                  <a:pt x="902043" y="181231"/>
                  <a:pt x="926756" y="156518"/>
                </a:cubicBezTo>
                <a:cubicBezTo>
                  <a:pt x="951469" y="131805"/>
                  <a:pt x="1075037" y="216242"/>
                  <a:pt x="1099751" y="193588"/>
                </a:cubicBezTo>
                <a:cubicBezTo>
                  <a:pt x="1124465" y="170934"/>
                  <a:pt x="1046206" y="41188"/>
                  <a:pt x="1075038" y="20594"/>
                </a:cubicBezTo>
                <a:cubicBezTo>
                  <a:pt x="1103870" y="0"/>
                  <a:pt x="1188308" y="35010"/>
                  <a:pt x="1272746" y="70021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dirty="0"/>
          </a:p>
        </p:txBody>
      </p:sp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5AEE34C8-5F1D-44D4-8149-55645B5A043F}"/>
              </a:ext>
            </a:extLst>
          </p:cNvPr>
          <p:cNvSpPr/>
          <p:nvPr/>
        </p:nvSpPr>
        <p:spPr>
          <a:xfrm rot="18549995">
            <a:off x="1893095" y="2489598"/>
            <a:ext cx="619125" cy="335756"/>
          </a:xfrm>
          <a:custGeom>
            <a:avLst/>
            <a:gdLst>
              <a:gd name="connsiteX0" fmla="*/ 0 w 1272746"/>
              <a:gd name="connsiteY0" fmla="*/ 873210 h 928815"/>
              <a:gd name="connsiteX1" fmla="*/ 358346 w 1272746"/>
              <a:gd name="connsiteY1" fmla="*/ 897923 h 928815"/>
              <a:gd name="connsiteX2" fmla="*/ 308919 w 1272746"/>
              <a:gd name="connsiteY2" fmla="*/ 687858 h 928815"/>
              <a:gd name="connsiteX3" fmla="*/ 556054 w 1272746"/>
              <a:gd name="connsiteY3" fmla="*/ 687858 h 928815"/>
              <a:gd name="connsiteX4" fmla="*/ 543697 w 1272746"/>
              <a:gd name="connsiteY4" fmla="*/ 477794 h 928815"/>
              <a:gd name="connsiteX5" fmla="*/ 753762 w 1272746"/>
              <a:gd name="connsiteY5" fmla="*/ 502507 h 928815"/>
              <a:gd name="connsiteX6" fmla="*/ 753762 w 1272746"/>
              <a:gd name="connsiteY6" fmla="*/ 304799 h 928815"/>
              <a:gd name="connsiteX7" fmla="*/ 951470 w 1272746"/>
              <a:gd name="connsiteY7" fmla="*/ 341869 h 928815"/>
              <a:gd name="connsiteX8" fmla="*/ 926756 w 1272746"/>
              <a:gd name="connsiteY8" fmla="*/ 156518 h 928815"/>
              <a:gd name="connsiteX9" fmla="*/ 1099751 w 1272746"/>
              <a:gd name="connsiteY9" fmla="*/ 193588 h 928815"/>
              <a:gd name="connsiteX10" fmla="*/ 1075038 w 1272746"/>
              <a:gd name="connsiteY10" fmla="*/ 20594 h 928815"/>
              <a:gd name="connsiteX11" fmla="*/ 1272746 w 1272746"/>
              <a:gd name="connsiteY11" fmla="*/ 70021 h 92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2746" h="928815">
                <a:moveTo>
                  <a:pt x="0" y="873210"/>
                </a:moveTo>
                <a:cubicBezTo>
                  <a:pt x="153430" y="901012"/>
                  <a:pt x="306860" y="928815"/>
                  <a:pt x="358346" y="897923"/>
                </a:cubicBezTo>
                <a:cubicBezTo>
                  <a:pt x="409833" y="867031"/>
                  <a:pt x="275968" y="722869"/>
                  <a:pt x="308919" y="687858"/>
                </a:cubicBezTo>
                <a:cubicBezTo>
                  <a:pt x="341870" y="652847"/>
                  <a:pt x="516924" y="722869"/>
                  <a:pt x="556054" y="687858"/>
                </a:cubicBezTo>
                <a:cubicBezTo>
                  <a:pt x="595184" y="652847"/>
                  <a:pt x="510746" y="508686"/>
                  <a:pt x="543697" y="477794"/>
                </a:cubicBezTo>
                <a:cubicBezTo>
                  <a:pt x="576648" y="446902"/>
                  <a:pt x="718751" y="531339"/>
                  <a:pt x="753762" y="502507"/>
                </a:cubicBezTo>
                <a:cubicBezTo>
                  <a:pt x="788773" y="473675"/>
                  <a:pt x="720811" y="331572"/>
                  <a:pt x="753762" y="304799"/>
                </a:cubicBezTo>
                <a:cubicBezTo>
                  <a:pt x="786713" y="278026"/>
                  <a:pt x="922638" y="366582"/>
                  <a:pt x="951470" y="341869"/>
                </a:cubicBezTo>
                <a:cubicBezTo>
                  <a:pt x="980302" y="317156"/>
                  <a:pt x="902043" y="181231"/>
                  <a:pt x="926756" y="156518"/>
                </a:cubicBezTo>
                <a:cubicBezTo>
                  <a:pt x="951469" y="131805"/>
                  <a:pt x="1075037" y="216242"/>
                  <a:pt x="1099751" y="193588"/>
                </a:cubicBezTo>
                <a:cubicBezTo>
                  <a:pt x="1124465" y="170934"/>
                  <a:pt x="1046206" y="41188"/>
                  <a:pt x="1075038" y="20594"/>
                </a:cubicBezTo>
                <a:cubicBezTo>
                  <a:pt x="1103870" y="0"/>
                  <a:pt x="1188308" y="35010"/>
                  <a:pt x="1272746" y="70021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8405" tIns="19202" rIns="38405" bIns="1920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401690191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http://900igr.net/datas/pedagogika/Otkrytoe-zanjatie/0039-039-ZHelaem-udac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6" name="Rectangle 108"/>
          <p:cNvSpPr>
            <a:spLocks noChangeArrowheads="1"/>
          </p:cNvSpPr>
          <p:nvPr/>
        </p:nvSpPr>
        <p:spPr bwMode="auto">
          <a:xfrm>
            <a:off x="361950" y="2636838"/>
            <a:ext cx="2305050" cy="647700"/>
          </a:xfrm>
          <a:prstGeom prst="rect">
            <a:avLst/>
          </a:prstGeom>
          <a:solidFill>
            <a:schemeClr val="bg1"/>
          </a:solidFill>
          <a:ln w="9525" cap="sq" algn="ctr">
            <a:solidFill>
              <a:srgbClr val="FF6600"/>
            </a:solidFill>
            <a:miter lim="800000"/>
            <a:headEnd type="none" w="sm" len="sm"/>
            <a:tailEnd type="none" w="med" len="lg"/>
          </a:ln>
          <a:effectLst>
            <a:outerShdw dist="71842" dir="2700000" algn="ctr" rotWithShape="0">
              <a:srgbClr val="FF6600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</a:t>
            </a: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  +  H</a:t>
            </a:r>
            <a:r>
              <a:rPr lang="en-US" sz="3200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ru-RU" sz="3200" baseline="-25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3354" name="AutoShape 106"/>
          <p:cNvSpPr>
            <a:spLocks noChangeArrowheads="1"/>
          </p:cNvSpPr>
          <p:nvPr/>
        </p:nvSpPr>
        <p:spPr bwMode="auto">
          <a:xfrm rot="16220175" flipH="1">
            <a:off x="4733131" y="-123031"/>
            <a:ext cx="198438" cy="2501900"/>
          </a:xfrm>
          <a:prstGeom prst="downArrow">
            <a:avLst>
              <a:gd name="adj1" fmla="val 50000"/>
              <a:gd name="adj2" fmla="val 399761"/>
            </a:avLst>
          </a:prstGeom>
          <a:ln>
            <a:headEnd type="none" w="sm" len="sm"/>
            <a:tailEnd type="none" w="med" len="lg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>
              <a:defRPr/>
            </a:pPr>
            <a:endParaRPr lang="ru-RU">
              <a:cs typeface="Arial" pitchFamily="34" charset="0"/>
            </a:endParaRPr>
          </a:p>
        </p:txBody>
      </p:sp>
      <p:sp>
        <p:nvSpPr>
          <p:cNvPr id="2" name="AutoShape 106"/>
          <p:cNvSpPr>
            <a:spLocks noChangeArrowheads="1"/>
          </p:cNvSpPr>
          <p:nvPr/>
        </p:nvSpPr>
        <p:spPr bwMode="auto">
          <a:xfrm rot="16220175" flipH="1">
            <a:off x="4831556" y="742157"/>
            <a:ext cx="149225" cy="2497138"/>
          </a:xfrm>
          <a:prstGeom prst="downArrow">
            <a:avLst>
              <a:gd name="adj1" fmla="val 50000"/>
              <a:gd name="adj2" fmla="val 473628"/>
            </a:avLst>
          </a:prstGeom>
          <a:ln>
            <a:headEnd type="none" w="sm" len="sm"/>
            <a:tailEnd type="none" w="med" len="lg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>
              <a:defRPr/>
            </a:pPr>
            <a:endParaRPr lang="ru-RU">
              <a:cs typeface="Arial" pitchFamily="34" charset="0"/>
            </a:endParaRPr>
          </a:p>
        </p:txBody>
      </p:sp>
      <p:sp>
        <p:nvSpPr>
          <p:cNvPr id="3" name="AutoShape 106"/>
          <p:cNvSpPr>
            <a:spLocks noChangeArrowheads="1"/>
          </p:cNvSpPr>
          <p:nvPr/>
        </p:nvSpPr>
        <p:spPr bwMode="auto">
          <a:xfrm rot="16220175" flipH="1">
            <a:off x="4767262" y="1738313"/>
            <a:ext cx="131763" cy="2503488"/>
          </a:xfrm>
          <a:prstGeom prst="downArrow">
            <a:avLst>
              <a:gd name="adj1" fmla="val 50000"/>
              <a:gd name="adj2" fmla="val 478889"/>
            </a:avLst>
          </a:prstGeom>
          <a:ln>
            <a:headEnd type="none" w="sm" len="sm"/>
            <a:tailEnd type="none" w="med" len="lg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>
              <a:defRPr/>
            </a:pPr>
            <a:endParaRPr lang="ru-RU">
              <a:cs typeface="Arial" pitchFamily="34" charset="0"/>
            </a:endParaRPr>
          </a:p>
        </p:txBody>
      </p:sp>
      <p:sp>
        <p:nvSpPr>
          <p:cNvPr id="4" name="AutoShape 106"/>
          <p:cNvSpPr>
            <a:spLocks noChangeArrowheads="1"/>
          </p:cNvSpPr>
          <p:nvPr/>
        </p:nvSpPr>
        <p:spPr bwMode="auto">
          <a:xfrm rot="16220175" flipH="1">
            <a:off x="4775200" y="2887663"/>
            <a:ext cx="115887" cy="2351088"/>
          </a:xfrm>
          <a:prstGeom prst="downArrow">
            <a:avLst>
              <a:gd name="adj1" fmla="val 50000"/>
              <a:gd name="adj2" fmla="val 473625"/>
            </a:avLst>
          </a:prstGeom>
          <a:ln>
            <a:headEnd type="none" w="sm" len="sm"/>
            <a:tailEnd type="none" w="med" len="lg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>
              <a:defRPr/>
            </a:pPr>
            <a:endParaRPr lang="ru-RU">
              <a:cs typeface="Arial" pitchFamily="34" charset="0"/>
            </a:endParaRPr>
          </a:p>
        </p:txBody>
      </p:sp>
      <p:sp>
        <p:nvSpPr>
          <p:cNvPr id="5" name="AutoShape 106"/>
          <p:cNvSpPr>
            <a:spLocks noChangeArrowheads="1"/>
          </p:cNvSpPr>
          <p:nvPr/>
        </p:nvSpPr>
        <p:spPr bwMode="auto">
          <a:xfrm rot="16220175" flipH="1">
            <a:off x="4853781" y="4109244"/>
            <a:ext cx="111125" cy="2351088"/>
          </a:xfrm>
          <a:prstGeom prst="downArrow">
            <a:avLst>
              <a:gd name="adj1" fmla="val 50000"/>
              <a:gd name="adj2" fmla="val 473628"/>
            </a:avLst>
          </a:prstGeom>
          <a:ln>
            <a:headEnd type="none" w="sm" len="sm"/>
            <a:tailEnd type="none" w="med" len="lg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>
              <a:defRPr/>
            </a:pPr>
            <a:endParaRPr lang="ru-RU">
              <a:cs typeface="Arial" pitchFamily="34" charset="0"/>
            </a:endParaRPr>
          </a:p>
        </p:txBody>
      </p:sp>
      <p:sp>
        <p:nvSpPr>
          <p:cNvPr id="74768" name="Text Box 24"/>
          <p:cNvSpPr txBox="1">
            <a:spLocks noChangeArrowheads="1"/>
          </p:cNvSpPr>
          <p:nvPr/>
        </p:nvSpPr>
        <p:spPr bwMode="auto">
          <a:xfrm>
            <a:off x="3419475" y="693738"/>
            <a:ext cx="2663825" cy="396875"/>
          </a:xfrm>
          <a:prstGeom prst="rect">
            <a:avLst/>
          </a:prstGeom>
          <a:noFill/>
          <a:ln w="19050" cap="sq" algn="ctr">
            <a:noFill/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/>
          <a:p>
            <a:r>
              <a:rPr lang="en-US" altLang="ru-RU" sz="2000"/>
              <a:t>Ru, 1000 </a:t>
            </a:r>
            <a:r>
              <a:rPr lang="ru-RU" altLang="ru-RU" sz="2000"/>
              <a:t>атм, </a:t>
            </a:r>
            <a:r>
              <a:rPr lang="en-US" altLang="ru-RU" sz="2000"/>
              <a:t>150</a:t>
            </a:r>
            <a:r>
              <a:rPr lang="en-US" altLang="ru-RU" sz="2000" baseline="30000"/>
              <a:t>0</a:t>
            </a:r>
            <a:r>
              <a:rPr lang="en-US" altLang="ru-RU" sz="2000"/>
              <a:t>C</a:t>
            </a:r>
          </a:p>
        </p:txBody>
      </p:sp>
      <p:sp>
        <p:nvSpPr>
          <p:cNvPr id="74769" name="Text Box 24"/>
          <p:cNvSpPr txBox="1">
            <a:spLocks noChangeArrowheads="1"/>
          </p:cNvSpPr>
          <p:nvPr/>
        </p:nvSpPr>
        <p:spPr bwMode="auto">
          <a:xfrm>
            <a:off x="3348038" y="1627188"/>
            <a:ext cx="2808287" cy="396875"/>
          </a:xfrm>
          <a:prstGeom prst="rect">
            <a:avLst/>
          </a:prstGeom>
          <a:noFill/>
          <a:ln w="19050" cap="sq" algn="ctr">
            <a:noFill/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/>
          <a:p>
            <a:r>
              <a:rPr lang="en-US" altLang="ru-RU" sz="2000" dirty="0"/>
              <a:t>ThO</a:t>
            </a:r>
            <a:r>
              <a:rPr lang="en-US" altLang="ru-RU" sz="2000" baseline="-25000" dirty="0"/>
              <a:t>2</a:t>
            </a:r>
            <a:r>
              <a:rPr lang="en-US" altLang="ru-RU" sz="2000" dirty="0"/>
              <a:t>, 600 </a:t>
            </a:r>
            <a:r>
              <a:rPr lang="ru-RU" altLang="ru-RU" sz="2000" dirty="0" err="1"/>
              <a:t>атм</a:t>
            </a:r>
            <a:r>
              <a:rPr lang="ru-RU" altLang="ru-RU" sz="2000" dirty="0"/>
              <a:t>, </a:t>
            </a:r>
            <a:r>
              <a:rPr lang="en-US" altLang="ru-RU" sz="2000" dirty="0"/>
              <a:t>450</a:t>
            </a:r>
            <a:r>
              <a:rPr lang="en-US" altLang="ru-RU" sz="2000" baseline="30000" dirty="0"/>
              <a:t>0</a:t>
            </a:r>
            <a:r>
              <a:rPr lang="en-US" altLang="ru-RU" sz="2000" dirty="0"/>
              <a:t> C</a:t>
            </a:r>
          </a:p>
        </p:txBody>
      </p:sp>
      <p:sp>
        <p:nvSpPr>
          <p:cNvPr id="74770" name="Text Box 24"/>
          <p:cNvSpPr txBox="1">
            <a:spLocks noChangeArrowheads="1"/>
          </p:cNvSpPr>
          <p:nvPr/>
        </p:nvSpPr>
        <p:spPr bwMode="auto">
          <a:xfrm>
            <a:off x="3419475" y="2565400"/>
            <a:ext cx="2879725" cy="396875"/>
          </a:xfrm>
          <a:prstGeom prst="rect">
            <a:avLst/>
          </a:prstGeom>
          <a:noFill/>
          <a:ln w="19050" cap="sq" algn="ctr">
            <a:noFill/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/>
          <a:p>
            <a:r>
              <a:rPr lang="en-US" altLang="ru-RU" sz="2000"/>
              <a:t>Cr</a:t>
            </a:r>
            <a:r>
              <a:rPr lang="en-US" altLang="ru-RU" sz="2000" baseline="-25000"/>
              <a:t>2</a:t>
            </a:r>
            <a:r>
              <a:rPr lang="en-US" altLang="ru-RU" sz="2000"/>
              <a:t>O</a:t>
            </a:r>
            <a:r>
              <a:rPr lang="en-US" altLang="ru-RU" sz="2000" baseline="-25000"/>
              <a:t>3</a:t>
            </a:r>
            <a:r>
              <a:rPr lang="en-US" altLang="ru-RU" sz="2000"/>
              <a:t>, 30 </a:t>
            </a:r>
            <a:r>
              <a:rPr lang="ru-RU" altLang="ru-RU" sz="2000"/>
              <a:t>атм, </a:t>
            </a:r>
            <a:r>
              <a:rPr lang="en-US" altLang="ru-RU" sz="2000"/>
              <a:t>500</a:t>
            </a:r>
            <a:r>
              <a:rPr lang="en-US" altLang="ru-RU" sz="2000" baseline="30000"/>
              <a:t>0</a:t>
            </a:r>
            <a:r>
              <a:rPr lang="en-US" altLang="ru-RU" sz="2000"/>
              <a:t> C</a:t>
            </a:r>
          </a:p>
        </p:txBody>
      </p:sp>
      <p:sp>
        <p:nvSpPr>
          <p:cNvPr id="74771" name="Text Box 24"/>
          <p:cNvSpPr txBox="1">
            <a:spLocks noChangeArrowheads="1"/>
          </p:cNvSpPr>
          <p:nvPr/>
        </p:nvSpPr>
        <p:spPr bwMode="auto">
          <a:xfrm>
            <a:off x="3348038" y="3644900"/>
            <a:ext cx="2879725" cy="396875"/>
          </a:xfrm>
          <a:prstGeom prst="rect">
            <a:avLst/>
          </a:prstGeom>
          <a:noFill/>
          <a:ln w="19050" cap="sq" algn="ctr">
            <a:noFill/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/>
          <a:p>
            <a:r>
              <a:rPr lang="en-US" altLang="ru-RU" sz="2000"/>
              <a:t>Fe, 2000 </a:t>
            </a:r>
            <a:r>
              <a:rPr lang="ru-RU" altLang="ru-RU" sz="2000"/>
              <a:t>атм, </a:t>
            </a:r>
            <a:r>
              <a:rPr lang="en-US" altLang="ru-RU" sz="2000"/>
              <a:t>175</a:t>
            </a:r>
            <a:r>
              <a:rPr lang="en-US" altLang="ru-RU" sz="2000" baseline="30000"/>
              <a:t>0</a:t>
            </a:r>
            <a:r>
              <a:rPr lang="en-US" altLang="ru-RU" sz="2000"/>
              <a:t> C</a:t>
            </a:r>
          </a:p>
        </p:txBody>
      </p:sp>
      <p:sp>
        <p:nvSpPr>
          <p:cNvPr id="74772" name="Text Box 24"/>
          <p:cNvSpPr txBox="1">
            <a:spLocks noChangeArrowheads="1"/>
          </p:cNvSpPr>
          <p:nvPr/>
        </p:nvSpPr>
        <p:spPr bwMode="auto">
          <a:xfrm>
            <a:off x="3276600" y="4868863"/>
            <a:ext cx="3600450" cy="400050"/>
          </a:xfrm>
          <a:prstGeom prst="rect">
            <a:avLst/>
          </a:prstGeom>
          <a:noFill/>
          <a:ln w="19050" cap="sq" algn="ctr">
            <a:noFill/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/>
          <a:p>
            <a:r>
              <a:rPr lang="en-US" altLang="ru-RU" sz="2000"/>
              <a:t>ZnO, Cr</a:t>
            </a:r>
            <a:r>
              <a:rPr lang="en-US" altLang="ru-RU" sz="2000" baseline="-25000"/>
              <a:t>2</a:t>
            </a:r>
            <a:r>
              <a:rPr lang="en-US" altLang="ru-RU" sz="2000"/>
              <a:t>O</a:t>
            </a:r>
            <a:r>
              <a:rPr lang="en-US" altLang="ru-RU" sz="2000" baseline="-25000"/>
              <a:t>3</a:t>
            </a:r>
            <a:r>
              <a:rPr lang="ru-RU" altLang="ru-RU" sz="2000"/>
              <a:t>, </a:t>
            </a:r>
            <a:r>
              <a:rPr lang="en-US" altLang="ru-RU" sz="2000"/>
              <a:t>250 </a:t>
            </a:r>
            <a:r>
              <a:rPr lang="ru-RU" altLang="ru-RU" sz="2000"/>
              <a:t>атм, 280</a:t>
            </a:r>
            <a:r>
              <a:rPr lang="en-US" altLang="ru-RU" sz="2000" baseline="30000"/>
              <a:t>0</a:t>
            </a:r>
            <a:r>
              <a:rPr lang="en-US" altLang="ru-RU" sz="2000"/>
              <a:t> C</a:t>
            </a:r>
          </a:p>
        </p:txBody>
      </p:sp>
      <p:sp>
        <p:nvSpPr>
          <p:cNvPr id="6" name="Rectangle 108"/>
          <p:cNvSpPr>
            <a:spLocks noChangeArrowheads="1"/>
          </p:cNvSpPr>
          <p:nvPr/>
        </p:nvSpPr>
        <p:spPr bwMode="auto">
          <a:xfrm>
            <a:off x="6324600" y="836613"/>
            <a:ext cx="2568575" cy="458787"/>
          </a:xfrm>
          <a:prstGeom prst="rect">
            <a:avLst/>
          </a:prstGeom>
          <a:solidFill>
            <a:schemeClr val="bg1"/>
          </a:solidFill>
          <a:ln w="9525" cap="sq" algn="ctr">
            <a:solidFill>
              <a:srgbClr val="FF6600"/>
            </a:solidFill>
            <a:miter lim="800000"/>
            <a:headEnd type="none" w="sm" len="sm"/>
            <a:tailEnd type="none" w="med" len="lg"/>
          </a:ln>
          <a:effectLst>
            <a:outerShdw dist="71842" dir="2700000" algn="ctr" rotWithShape="0">
              <a:srgbClr val="FF6600"/>
            </a:outerShdw>
          </a:effectLst>
        </p:spPr>
        <p:txBody>
          <a:bodyPr wrap="none" anchor="ctr"/>
          <a:lstStyle/>
          <a:p>
            <a:r>
              <a:rPr lang="ru-RU" altLang="ru-RU" sz="2000" dirty="0">
                <a:solidFill>
                  <a:srgbClr val="002060"/>
                </a:solidFill>
              </a:rPr>
              <a:t>ПАРАФИНЫ</a:t>
            </a:r>
          </a:p>
        </p:txBody>
      </p:sp>
      <p:sp>
        <p:nvSpPr>
          <p:cNvPr id="7" name="Rectangle 108"/>
          <p:cNvSpPr>
            <a:spLocks noChangeArrowheads="1"/>
          </p:cNvSpPr>
          <p:nvPr/>
        </p:nvSpPr>
        <p:spPr bwMode="auto">
          <a:xfrm>
            <a:off x="6400800" y="1773238"/>
            <a:ext cx="2492375" cy="436562"/>
          </a:xfrm>
          <a:prstGeom prst="rect">
            <a:avLst/>
          </a:prstGeom>
          <a:solidFill>
            <a:schemeClr val="bg1"/>
          </a:solidFill>
          <a:ln w="9525" cap="sq" algn="ctr">
            <a:solidFill>
              <a:srgbClr val="FF6600"/>
            </a:solidFill>
            <a:miter lim="800000"/>
            <a:headEnd type="none" w="sm" len="sm"/>
            <a:tailEnd type="none" w="med" len="lg"/>
          </a:ln>
          <a:effectLst>
            <a:outerShdw dist="71842" dir="2700000" algn="ctr" rotWithShape="0">
              <a:srgbClr val="FF6600"/>
            </a:outerShdw>
          </a:effectLst>
        </p:spPr>
        <p:txBody>
          <a:bodyPr wrap="none" anchor="ctr"/>
          <a:lstStyle/>
          <a:p>
            <a:r>
              <a:rPr lang="ru-RU" altLang="ru-RU" sz="2000" dirty="0">
                <a:solidFill>
                  <a:srgbClr val="002060"/>
                </a:solidFill>
              </a:rPr>
              <a:t>ИЗОПАРАФИНЫ</a:t>
            </a:r>
          </a:p>
        </p:txBody>
      </p:sp>
      <p:sp>
        <p:nvSpPr>
          <p:cNvPr id="8" name="Rectangle 108"/>
          <p:cNvSpPr>
            <a:spLocks noChangeArrowheads="1"/>
          </p:cNvSpPr>
          <p:nvPr/>
        </p:nvSpPr>
        <p:spPr bwMode="auto">
          <a:xfrm>
            <a:off x="6324600" y="2709863"/>
            <a:ext cx="2568575" cy="414337"/>
          </a:xfrm>
          <a:prstGeom prst="rect">
            <a:avLst/>
          </a:prstGeom>
          <a:solidFill>
            <a:schemeClr val="bg1"/>
          </a:solidFill>
          <a:ln w="9525" cap="sq" algn="ctr">
            <a:solidFill>
              <a:srgbClr val="FF6600"/>
            </a:solidFill>
            <a:miter lim="800000"/>
            <a:headEnd type="none" w="sm" len="sm"/>
            <a:tailEnd type="none" w="med" len="lg"/>
          </a:ln>
          <a:effectLst>
            <a:outerShdw dist="71842" dir="2700000" algn="ctr" rotWithShape="0">
              <a:srgbClr val="FF6600"/>
            </a:outerShdw>
          </a:effectLst>
        </p:spPr>
        <p:txBody>
          <a:bodyPr wrap="none" anchor="ctr"/>
          <a:lstStyle/>
          <a:p>
            <a:r>
              <a:rPr lang="ru-RU" altLang="ru-RU" sz="2000" dirty="0">
                <a:solidFill>
                  <a:srgbClr val="002060"/>
                </a:solidFill>
              </a:rPr>
              <a:t>ТОЛУОЛ, КСИЛОЛЫ</a:t>
            </a:r>
          </a:p>
        </p:txBody>
      </p:sp>
      <p:sp>
        <p:nvSpPr>
          <p:cNvPr id="9" name="Rectangle 108"/>
          <p:cNvSpPr>
            <a:spLocks noChangeArrowheads="1"/>
          </p:cNvSpPr>
          <p:nvPr/>
        </p:nvSpPr>
        <p:spPr bwMode="auto">
          <a:xfrm>
            <a:off x="6324600" y="3860800"/>
            <a:ext cx="2568575" cy="406400"/>
          </a:xfrm>
          <a:prstGeom prst="rect">
            <a:avLst/>
          </a:prstGeom>
          <a:solidFill>
            <a:schemeClr val="bg1"/>
          </a:solidFill>
          <a:ln w="9525" cap="sq" algn="ctr">
            <a:solidFill>
              <a:srgbClr val="FF6600"/>
            </a:solidFill>
            <a:miter lim="800000"/>
            <a:headEnd type="none" w="sm" len="sm"/>
            <a:tailEnd type="none" w="med" len="lg"/>
          </a:ln>
          <a:effectLst>
            <a:outerShdw dist="71842" dir="2700000" algn="ctr" rotWithShape="0">
              <a:srgbClr val="FF6600"/>
            </a:outerShdw>
          </a:effectLst>
        </p:spPr>
        <p:txBody>
          <a:bodyPr wrap="none" anchor="ctr"/>
          <a:lstStyle/>
          <a:p>
            <a:r>
              <a:rPr lang="ru-RU" altLang="ru-RU" sz="2000"/>
              <a:t>ВЫСШИЕ СПИРТЫ</a:t>
            </a:r>
          </a:p>
        </p:txBody>
      </p:sp>
      <p:sp>
        <p:nvSpPr>
          <p:cNvPr id="10" name="Rectangle 108"/>
          <p:cNvSpPr>
            <a:spLocks noChangeArrowheads="1"/>
          </p:cNvSpPr>
          <p:nvPr/>
        </p:nvSpPr>
        <p:spPr bwMode="auto">
          <a:xfrm>
            <a:off x="6553200" y="5013325"/>
            <a:ext cx="2339975" cy="473075"/>
          </a:xfrm>
          <a:prstGeom prst="rect">
            <a:avLst/>
          </a:prstGeom>
          <a:solidFill>
            <a:schemeClr val="bg1"/>
          </a:solidFill>
          <a:ln w="9525" cap="sq" algn="ctr">
            <a:solidFill>
              <a:srgbClr val="FF6600"/>
            </a:solidFill>
            <a:miter lim="800000"/>
            <a:headEnd type="none" w="sm" len="sm"/>
            <a:tailEnd type="none" w="med" len="lg"/>
          </a:ln>
          <a:effectLst>
            <a:outerShdw dist="71842" dir="2700000" algn="ctr" rotWithShape="0">
              <a:srgbClr val="FF6600"/>
            </a:outerShdw>
          </a:effectLst>
        </p:spPr>
        <p:txBody>
          <a:bodyPr wrap="none" anchor="ctr"/>
          <a:lstStyle/>
          <a:p>
            <a:r>
              <a:rPr lang="ru-RU" altLang="ru-RU" sz="2000"/>
              <a:t>С</a:t>
            </a:r>
            <a:r>
              <a:rPr lang="en-US" altLang="ru-RU" sz="2000"/>
              <a:t>H</a:t>
            </a:r>
            <a:r>
              <a:rPr lang="en-US" altLang="ru-RU" sz="2000" b="1" baseline="-25000"/>
              <a:t>3</a:t>
            </a:r>
            <a:r>
              <a:rPr lang="en-US" altLang="ru-RU" sz="2000"/>
              <a:t>OH</a:t>
            </a:r>
            <a:endParaRPr lang="ru-RU" altLang="ru-RU" sz="2000" b="1"/>
          </a:p>
        </p:txBody>
      </p:sp>
      <p:sp>
        <p:nvSpPr>
          <p:cNvPr id="74781" name="AutoShape 29"/>
          <p:cNvSpPr>
            <a:spLocks/>
          </p:cNvSpPr>
          <p:nvPr/>
        </p:nvSpPr>
        <p:spPr bwMode="auto">
          <a:xfrm>
            <a:off x="3213100" y="692150"/>
            <a:ext cx="215900" cy="4824413"/>
          </a:xfrm>
          <a:prstGeom prst="leftBrace">
            <a:avLst>
              <a:gd name="adj1" fmla="val 186213"/>
              <a:gd name="adj2" fmla="val 50000"/>
            </a:avLst>
          </a:prstGeom>
          <a:ln>
            <a:headEnd type="none" w="med" len="lg"/>
            <a:tailEnd type="none" w="med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 altLang="ru-RU"/>
          </a:p>
        </p:txBody>
      </p:sp>
      <p:sp>
        <p:nvSpPr>
          <p:cNvPr id="63507" name="Rectangle 30"/>
          <p:cNvSpPr>
            <a:spLocks noChangeArrowheads="1"/>
          </p:cNvSpPr>
          <p:nvPr/>
        </p:nvSpPr>
        <p:spPr bwMode="auto">
          <a:xfrm>
            <a:off x="8243888" y="6237288"/>
            <a:ext cx="8270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546D078D-9F3A-49B3-A980-686E8413D8EE}" type="slidenum">
              <a:rPr lang="ru-RU" altLang="ru-RU" sz="3200" b="1">
                <a:solidFill>
                  <a:srgbClr val="000066"/>
                </a:solidFill>
              </a:rPr>
              <a:pPr/>
              <a:t>9</a:t>
            </a:fld>
            <a:endParaRPr lang="ru-RU" altLang="ru-RU" sz="3200" b="1">
              <a:solidFill>
                <a:srgbClr val="000066"/>
              </a:solidFill>
            </a:endParaRPr>
          </a:p>
        </p:txBody>
      </p:sp>
      <p:graphicFrame>
        <p:nvGraphicFramePr>
          <p:cNvPr id="63508" name="Object 1"/>
          <p:cNvGraphicFramePr>
            <a:graphicFrameLocks noChangeAspect="1"/>
          </p:cNvGraphicFramePr>
          <p:nvPr/>
        </p:nvGraphicFramePr>
        <p:xfrm>
          <a:off x="3149600" y="5867400"/>
          <a:ext cx="49276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33" name="CS ChemDraw Drawing" r:id="rId3" imgW="2890782" imgH="415360" progId="">
                  <p:embed/>
                </p:oleObj>
              </mc:Choice>
              <mc:Fallback>
                <p:oleObj name="CS ChemDraw Drawing" r:id="rId3" imgW="2890782" imgH="415360" progId="">
                  <p:embed/>
                  <p:pic>
                    <p:nvPicPr>
                      <p:cNvPr id="63508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5867400"/>
                        <a:ext cx="4927600" cy="703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66FF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chemeClr val="folHlink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Стрелка вниз 22"/>
          <p:cNvSpPr/>
          <p:nvPr/>
        </p:nvSpPr>
        <p:spPr>
          <a:xfrm>
            <a:off x="1371600" y="3505200"/>
            <a:ext cx="228600" cy="838200"/>
          </a:xfrm>
          <a:prstGeom prst="downArrow">
            <a:avLst/>
          </a:prstGeom>
          <a:ln>
            <a:headEnd type="none" w="sm" len="sm"/>
            <a:tailEnd type="none" w="med" len="lg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>
              <a:defRPr/>
            </a:pPr>
            <a:endParaRPr lang="ru-RU">
              <a:cs typeface="Arial" pitchFamily="34" charset="0"/>
            </a:endParaRPr>
          </a:p>
        </p:txBody>
      </p:sp>
      <p:sp>
        <p:nvSpPr>
          <p:cNvPr id="63510" name="TextBox 24"/>
          <p:cNvSpPr txBox="1">
            <a:spLocks noChangeArrowheads="1"/>
          </p:cNvSpPr>
          <p:nvPr/>
        </p:nvSpPr>
        <p:spPr bwMode="auto">
          <a:xfrm>
            <a:off x="500034" y="4495800"/>
            <a:ext cx="300516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000" i="1">
                <a:solidFill>
                  <a:srgbClr val="C00000"/>
                </a:solidFill>
                <a:latin typeface="Arial" charset="0"/>
              </a:rPr>
              <a:t>Реакция Фишера-Тропша</a:t>
            </a:r>
          </a:p>
          <a:p>
            <a:r>
              <a:rPr lang="ru-RU" altLang="ru-RU">
                <a:latin typeface="Arial" charset="0"/>
              </a:rPr>
              <a:t>синтин </a:t>
            </a:r>
          </a:p>
          <a:p>
            <a:r>
              <a:rPr lang="ru-RU" altLang="ru-RU" sz="2000" i="1">
                <a:solidFill>
                  <a:srgbClr val="0000CC"/>
                </a:solidFill>
                <a:latin typeface="Arial" charset="0"/>
              </a:rPr>
              <a:t>(синтетический бензин)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1600200" y="3581400"/>
            <a:ext cx="16002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66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Fe/Al</a:t>
            </a:r>
            <a:r>
              <a:rPr lang="en-US" sz="1600" baseline="-25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2</a:t>
            </a:r>
            <a:r>
              <a:rPr lang="en-US" sz="16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O</a:t>
            </a:r>
            <a:r>
              <a:rPr lang="en-US" sz="1600" baseline="-25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3</a:t>
            </a:r>
            <a:r>
              <a:rPr lang="ru-RU" sz="1600" baseline="-250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,</a:t>
            </a:r>
            <a:r>
              <a:rPr lang="ru-RU" sz="16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en-US" sz="16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Ru, Co, Ni</a:t>
            </a:r>
          </a:p>
        </p:txBody>
      </p:sp>
      <p:sp>
        <p:nvSpPr>
          <p:cNvPr id="28" name="Стрелка вправо 27"/>
          <p:cNvSpPr/>
          <p:nvPr/>
        </p:nvSpPr>
        <p:spPr>
          <a:xfrm>
            <a:off x="2819400" y="2971800"/>
            <a:ext cx="304800" cy="2286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345156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Лекция 19 марта 2015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2004</TotalTime>
  <Words>2176</Words>
  <Application>Microsoft Office PowerPoint</Application>
  <PresentationFormat>Экран (4:3)</PresentationFormat>
  <Paragraphs>674</Paragraphs>
  <Slides>83</Slides>
  <Notes>22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5</vt:i4>
      </vt:variant>
      <vt:variant>
        <vt:lpstr>Заголовки слайдов</vt:lpstr>
      </vt:variant>
      <vt:variant>
        <vt:i4>83</vt:i4>
      </vt:variant>
    </vt:vector>
  </HeadingPairs>
  <TitlesOfParts>
    <vt:vector size="98" baseType="lpstr">
      <vt:lpstr>Arial</vt:lpstr>
      <vt:lpstr>Calibri</vt:lpstr>
      <vt:lpstr>Corbel</vt:lpstr>
      <vt:lpstr>Gill Sans</vt:lpstr>
      <vt:lpstr>HelveticaNeue</vt:lpstr>
      <vt:lpstr>Roboto</vt:lpstr>
      <vt:lpstr>Times New Roman</vt:lpstr>
      <vt:lpstr>Trebuchet MS</vt:lpstr>
      <vt:lpstr>Wingdings</vt:lpstr>
      <vt:lpstr>Лекция 19 марта 2015</vt:lpstr>
      <vt:lpstr>CS ChemDraw Drawing</vt:lpstr>
      <vt:lpstr>ChemDraw.Document.6.0</vt:lpstr>
      <vt:lpstr>Формула</vt:lpstr>
      <vt:lpstr>Image</vt:lpstr>
      <vt:lpstr>Фотография Photo Editor</vt:lpstr>
      <vt:lpstr>Сложные вопросы органической химии  в вопросах ЕГЭ   </vt:lpstr>
      <vt:lpstr>Презентация PowerPoint</vt:lpstr>
      <vt:lpstr>Презентация PowerPoint</vt:lpstr>
      <vt:lpstr> 1957 – 1959 г.г.  открыт группой  Ю. Смидта в ФРГ и группой советских химиков в Москве  И.И. Моисеевым, М.Н. Варгафтиком и Я.К. Сыркиным (МИТХТ им. М.В. Ломоносова)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«Напоминалки»</vt:lpstr>
      <vt:lpstr>«Напоминалки»</vt:lpstr>
      <vt:lpstr>Презентация PowerPoint</vt:lpstr>
      <vt:lpstr>Презентация PowerPoint</vt:lpstr>
      <vt:lpstr>Презентация PowerPoint</vt:lpstr>
      <vt:lpstr>Презентация PowerPoint</vt:lpstr>
      <vt:lpstr> “Напоминалки”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Увидеть сразу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Сфера применения</vt:lpstr>
      <vt:lpstr>Сфера применения</vt:lpstr>
      <vt:lpstr>Презентация PowerPoint</vt:lpstr>
      <vt:lpstr>Презентация PowerPoint</vt:lpstr>
      <vt:lpstr>Окислительно-восстановительные реакции в органической химии.   </vt:lpstr>
      <vt:lpstr>H2C=CH–CH3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Реакция озонирования  алкенов и диенов       реакция Гарриеса</vt:lpstr>
      <vt:lpstr>Реакция Гарриеса озонолиз изомерных гептенов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Окисление бензола?!</vt:lpstr>
      <vt:lpstr>Окисление аренов. Окисление толуола </vt:lpstr>
      <vt:lpstr>Окисление аренов окисление гексаметилбензола</vt:lpstr>
      <vt:lpstr>Окисление аренов</vt:lpstr>
      <vt:lpstr>Презентация PowerPoint</vt:lpstr>
      <vt:lpstr>Окисление кумола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Окисление ароматических углеводородов</vt:lpstr>
      <vt:lpstr>Окисление ароматических углеводородов</vt:lpstr>
      <vt:lpstr>Окисление конденсированных ароматических углеводородов. Нафталин</vt:lpstr>
      <vt:lpstr>Восстановление нафталина</vt:lpstr>
      <vt:lpstr>Окисление конденсированных ароматических углеводородов. Антрацен</vt:lpstr>
      <vt:lpstr>Презентация PowerPoint</vt:lpstr>
      <vt:lpstr>Презентация PowerPoint</vt:lpstr>
      <vt:lpstr>Презентация PowerPoint</vt:lpstr>
      <vt:lpstr>Презентация PowerPoint</vt:lpstr>
      <vt:lpstr>Реакции окисления фенола</vt:lpstr>
      <vt:lpstr>Презентация PowerPoint</vt:lpstr>
      <vt:lpstr>Презентация PowerPoint</vt:lpstr>
      <vt:lpstr>Окисление кетонов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успеха  (ЕГЭ) органическая химия</dc:title>
  <dc:creator>Анна</dc:creator>
  <cp:lastModifiedBy>Светлана Афанасьевна Зайцева</cp:lastModifiedBy>
  <cp:revision>187</cp:revision>
  <dcterms:created xsi:type="dcterms:W3CDTF">2015-03-19T04:37:11Z</dcterms:created>
  <dcterms:modified xsi:type="dcterms:W3CDTF">2022-02-18T10:14:41Z</dcterms:modified>
</cp:coreProperties>
</file>