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8" r:id="rId7"/>
    <p:sldId id="261" r:id="rId8"/>
    <p:sldId id="262" r:id="rId9"/>
    <p:sldId id="263" r:id="rId10"/>
    <p:sldId id="277" r:id="rId11"/>
    <p:sldId id="264" r:id="rId12"/>
    <p:sldId id="265" r:id="rId13"/>
    <p:sldId id="266" r:id="rId14"/>
    <p:sldId id="267" r:id="rId15"/>
    <p:sldId id="268" r:id="rId16"/>
    <p:sldId id="269" r:id="rId17"/>
    <p:sldId id="270" r:id="rId18"/>
    <p:sldId id="271" r:id="rId19"/>
    <p:sldId id="272" r:id="rId20"/>
    <p:sldId id="275" r:id="rId21"/>
    <p:sldId id="274" r:id="rId22"/>
    <p:sldId id="273"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50"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B3699A-B6CA-4818-BE58-7215DF519B0E}"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375100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B3699A-B6CA-4818-BE58-7215DF519B0E}"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201527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B3699A-B6CA-4818-BE58-7215DF519B0E}"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215650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B3699A-B6CA-4818-BE58-7215DF519B0E}"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60778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B3699A-B6CA-4818-BE58-7215DF519B0E}"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305093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B3699A-B6CA-4818-BE58-7215DF519B0E}" type="datetimeFigureOut">
              <a:rPr lang="ru-RU" smtClean="0"/>
              <a:t>16.02.2023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68265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B3699A-B6CA-4818-BE58-7215DF519B0E}" type="datetimeFigureOut">
              <a:rPr lang="ru-RU" smtClean="0"/>
              <a:t>16.02.2023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369490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B3699A-B6CA-4818-BE58-7215DF519B0E}" type="datetimeFigureOut">
              <a:rPr lang="ru-RU" smtClean="0"/>
              <a:t>16.02.2023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199253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B3699A-B6CA-4818-BE58-7215DF519B0E}" type="datetimeFigureOut">
              <a:rPr lang="ru-RU" smtClean="0"/>
              <a:t>16.02.2023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134022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9B3699A-B6CA-4818-BE58-7215DF519B0E}" type="datetimeFigureOut">
              <a:rPr lang="ru-RU" smtClean="0"/>
              <a:t>16.02.2023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172293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9B3699A-B6CA-4818-BE58-7215DF519B0E}" type="datetimeFigureOut">
              <a:rPr lang="ru-RU" smtClean="0"/>
              <a:t>16.02.2023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397860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3699A-B6CA-4818-BE58-7215DF519B0E}" type="datetimeFigureOut">
              <a:rPr lang="ru-RU" smtClean="0"/>
              <a:t>16.02.2023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41E2A-3D9C-4947-9668-0CCDA54D3692}" type="slidenum">
              <a:rPr lang="ru-RU" smtClean="0"/>
              <a:t>‹#›</a:t>
            </a:fld>
            <a:endParaRPr lang="ru-RU"/>
          </a:p>
        </p:txBody>
      </p:sp>
    </p:spTree>
    <p:extLst>
      <p:ext uri="{BB962C8B-B14F-4D97-AF65-F5344CB8AC3E}">
        <p14:creationId xmlns:p14="http://schemas.microsoft.com/office/powerpoint/2010/main" val="2652927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368490"/>
            <a:ext cx="9144000" cy="2975211"/>
          </a:xfrm>
        </p:spPr>
        <p:txBody>
          <a:bodyPr>
            <a:normAutofit fontScale="90000"/>
          </a:bodyPr>
          <a:lstStyle/>
          <a:p>
            <a:r>
              <a:rPr lang="ru-RU" dirty="0" smtClean="0">
                <a:latin typeface="Times New Roman" panose="02020603050405020304" pitchFamily="18" charset="0"/>
                <a:cs typeface="Times New Roman" panose="02020603050405020304" pitchFamily="18" charset="0"/>
              </a:rPr>
              <a:t>Типичные ошибки при написании сочинения-рассуждения на ЕГЭ по русскому языку (задание 27)</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4039736"/>
            <a:ext cx="9144000" cy="1897039"/>
          </a:xfrm>
        </p:spPr>
        <p:txBody>
          <a:bodyPr>
            <a:normAutofit/>
          </a:bodyPr>
          <a:lstStyle/>
          <a:p>
            <a:r>
              <a:rPr lang="ru-RU" sz="3200" dirty="0" smtClean="0">
                <a:latin typeface="Times New Roman" panose="02020603050405020304" pitchFamily="18" charset="0"/>
                <a:cs typeface="Times New Roman" panose="02020603050405020304" pitchFamily="18" charset="0"/>
              </a:rPr>
              <a:t>И. А. Кузнецова, </a:t>
            </a:r>
            <a:r>
              <a:rPr lang="ru-RU" sz="3200" dirty="0">
                <a:latin typeface="Times New Roman" panose="02020603050405020304" pitchFamily="18" charset="0"/>
                <a:cs typeface="Times New Roman" panose="02020603050405020304" pitchFamily="18" charset="0"/>
              </a:rPr>
              <a:t>учитель высшей квалификационной </a:t>
            </a:r>
            <a:r>
              <a:rPr lang="ru-RU" sz="3200" dirty="0" smtClean="0">
                <a:latin typeface="Times New Roman" panose="02020603050405020304" pitchFamily="18" charset="0"/>
                <a:cs typeface="Times New Roman" panose="02020603050405020304" pitchFamily="18" charset="0"/>
              </a:rPr>
              <a:t>категории МБОУ СОШ №44, эксперт ПК ЕГЭ по русскому языку</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78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8615" y="341193"/>
            <a:ext cx="11177516" cy="6127845"/>
          </a:xfrm>
        </p:spPr>
        <p:txBody>
          <a:bodyPr>
            <a:normAutofit/>
          </a:bodyPr>
          <a:lstStyle/>
          <a:p>
            <a:pPr marL="0" indent="0">
              <a:buNone/>
            </a:pPr>
            <a:r>
              <a:rPr lang="ru-RU" sz="4000" dirty="0">
                <a:latin typeface="Times New Roman" panose="02020603050405020304" pitchFamily="18" charset="0"/>
                <a:cs typeface="Times New Roman" panose="02020603050405020304" pitchFamily="18" charset="0"/>
              </a:rPr>
              <a:t>К 2-5 баллов</a:t>
            </a:r>
            <a:r>
              <a:rPr lang="ru-RU" b="1" dirty="0"/>
              <a:t/>
            </a:r>
            <a:br>
              <a:rPr lang="ru-RU" b="1" dirty="0"/>
            </a:br>
            <a:r>
              <a:rPr lang="ru-RU" b="1" dirty="0">
                <a:latin typeface="Times New Roman" panose="02020603050405020304" pitchFamily="18" charset="0"/>
                <a:cs typeface="Times New Roman" panose="02020603050405020304" pitchFamily="18" charset="0"/>
              </a:rPr>
              <a:t>Часто в сочинениях  </a:t>
            </a:r>
            <a:r>
              <a:rPr lang="ru-RU" b="1" dirty="0" smtClean="0">
                <a:latin typeface="Times New Roman" panose="02020603050405020304" pitchFamily="18" charset="0"/>
                <a:cs typeface="Times New Roman" panose="02020603050405020304" pitchFamily="18" charset="0"/>
              </a:rPr>
              <a:t>выпускников встречаются </a:t>
            </a:r>
            <a:r>
              <a:rPr lang="ru-RU" b="1" dirty="0">
                <a:latin typeface="Times New Roman" panose="02020603050405020304" pitchFamily="18" charset="0"/>
                <a:cs typeface="Times New Roman" panose="02020603050405020304" pitchFamily="18" charset="0"/>
              </a:rPr>
              <a:t>такие неудачные </a:t>
            </a:r>
            <a:r>
              <a:rPr lang="ru-RU" b="1" dirty="0" smtClean="0">
                <a:latin typeface="Times New Roman" panose="02020603050405020304" pitchFamily="18" charset="0"/>
                <a:cs typeface="Times New Roman" panose="02020603050405020304" pitchFamily="18" charset="0"/>
              </a:rPr>
              <a:t>конструкции: </a:t>
            </a:r>
          </a:p>
          <a:p>
            <a:pPr marL="0" indent="0">
              <a:buNone/>
            </a:pPr>
            <a:r>
              <a:rPr lang="ru-RU" b="1" dirty="0" smtClean="0">
                <a:latin typeface="Times New Roman" panose="02020603050405020304" pitchFamily="18" charset="0"/>
                <a:cs typeface="Times New Roman" panose="02020603050405020304" pitchFamily="18" charset="0"/>
              </a:rPr>
              <a:t>1. </a:t>
            </a:r>
            <a:r>
              <a:rPr lang="ru-RU" i="1" dirty="0" smtClean="0">
                <a:latin typeface="Times New Roman" panose="02020603050405020304" pitchFamily="18" charset="0"/>
                <a:cs typeface="Times New Roman" panose="02020603050405020304" pitchFamily="18" charset="0"/>
              </a:rPr>
              <a:t>«Автор </a:t>
            </a:r>
            <a:r>
              <a:rPr lang="ru-RU" i="1" dirty="0">
                <a:latin typeface="Times New Roman" panose="02020603050405020304" pitchFamily="18" charset="0"/>
                <a:cs typeface="Times New Roman" panose="02020603050405020304" pitchFamily="18" charset="0"/>
              </a:rPr>
              <a:t>приводит в пример героя, который…» </a:t>
            </a:r>
            <a:r>
              <a:rPr lang="ru-RU" dirty="0">
                <a:latin typeface="Times New Roman" panose="02020603050405020304" pitchFamily="18" charset="0"/>
                <a:cs typeface="Times New Roman" panose="02020603050405020304" pitchFamily="18" charset="0"/>
              </a:rPr>
              <a:t>Выражение</a:t>
            </a:r>
          </a:p>
          <a:p>
            <a:pPr marL="0" indent="0">
              <a:buNone/>
            </a:pPr>
            <a:r>
              <a:rPr lang="ru-RU" b="1" i="1" dirty="0">
                <a:latin typeface="Times New Roman" panose="02020603050405020304" pitchFamily="18" charset="0"/>
                <a:cs typeface="Times New Roman" panose="02020603050405020304" pitchFamily="18" charset="0"/>
              </a:rPr>
              <a:t>приводить (ставить) в пример </a:t>
            </a:r>
            <a:r>
              <a:rPr lang="ru-RU" dirty="0">
                <a:latin typeface="Times New Roman" panose="02020603050405020304" pitchFamily="18" charset="0"/>
                <a:cs typeface="Times New Roman" panose="02020603050405020304" pitchFamily="18" charset="0"/>
              </a:rPr>
              <a:t>означает «показывать</a:t>
            </a:r>
          </a:p>
          <a:p>
            <a:pPr marL="0" indent="0">
              <a:buNone/>
            </a:pPr>
            <a:r>
              <a:rPr lang="ru-RU" dirty="0">
                <a:latin typeface="Times New Roman" panose="02020603050405020304" pitchFamily="18" charset="0"/>
                <a:cs typeface="Times New Roman" panose="02020603050405020304" pitchFamily="18" charset="0"/>
              </a:rPr>
              <a:t>желательное либо обязательное поведение кого-то». Лучше: </a:t>
            </a:r>
            <a:r>
              <a:rPr lang="ru-RU" i="1" dirty="0">
                <a:latin typeface="Times New Roman" panose="02020603050405020304" pitchFamily="18" charset="0"/>
                <a:cs typeface="Times New Roman" panose="02020603050405020304" pitchFamily="18" charset="0"/>
              </a:rPr>
              <a:t>В</a:t>
            </a:r>
          </a:p>
          <a:p>
            <a:pPr marL="0" indent="0">
              <a:buNone/>
            </a:pPr>
            <a:r>
              <a:rPr lang="ru-RU" i="1" dirty="0">
                <a:latin typeface="Times New Roman" panose="02020603050405020304" pitchFamily="18" charset="0"/>
                <a:cs typeface="Times New Roman" panose="02020603050405020304" pitchFamily="18" charset="0"/>
              </a:rPr>
              <a:t>качестве примера можно привести поступок героя…</a:t>
            </a:r>
          </a:p>
          <a:p>
            <a:pPr marL="0" indent="0">
              <a:buNone/>
            </a:pPr>
            <a:r>
              <a:rPr lang="ru-RU" b="1" dirty="0" smtClean="0">
                <a:latin typeface="Times New Roman" panose="02020603050405020304" pitchFamily="18" charset="0"/>
                <a:cs typeface="Times New Roman" panose="02020603050405020304" pitchFamily="18" charset="0"/>
              </a:rPr>
              <a:t>2. </a:t>
            </a:r>
            <a:r>
              <a:rPr lang="ru-RU" i="1" dirty="0">
                <a:latin typeface="Times New Roman" panose="02020603050405020304" pitchFamily="18" charset="0"/>
                <a:cs typeface="Times New Roman" panose="02020603050405020304" pitchFamily="18" charset="0"/>
              </a:rPr>
              <a:t>«Приведенные автором примеры</a:t>
            </a:r>
            <a:r>
              <a:rPr lang="ru-RU" i="1"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Авторы далеко не всегда</a:t>
            </a:r>
          </a:p>
          <a:p>
            <a:pPr marL="0" indent="0">
              <a:buNone/>
            </a:pPr>
            <a:r>
              <a:rPr lang="ru-RU" dirty="0">
                <a:latin typeface="Times New Roman" panose="02020603050405020304" pitchFamily="18" charset="0"/>
                <a:cs typeface="Times New Roman" panose="02020603050405020304" pitchFamily="18" charset="0"/>
              </a:rPr>
              <a:t>«приводят примеры». </a:t>
            </a:r>
            <a:r>
              <a:rPr lang="ru-RU" b="1" dirty="0">
                <a:latin typeface="Times New Roman" panose="02020603050405020304" pitchFamily="18" charset="0"/>
                <a:cs typeface="Times New Roman" panose="02020603050405020304" pitchFamily="18" charset="0"/>
              </a:rPr>
              <a:t>Чаще они строят рассуждение, изображают</a:t>
            </a:r>
          </a:p>
          <a:p>
            <a:pPr marL="0" indent="0">
              <a:buNone/>
            </a:pPr>
            <a:r>
              <a:rPr lang="ru-RU" b="1" dirty="0">
                <a:latin typeface="Times New Roman" panose="02020603050405020304" pitchFamily="18" charset="0"/>
                <a:cs typeface="Times New Roman" panose="02020603050405020304" pitchFamily="18" charset="0"/>
              </a:rPr>
              <a:t>поступки героев. </a:t>
            </a:r>
            <a:r>
              <a:rPr lang="ru-RU" dirty="0">
                <a:latin typeface="Times New Roman" panose="02020603050405020304" pitchFamily="18" charset="0"/>
                <a:cs typeface="Times New Roman" panose="02020603050405020304" pitchFamily="18" charset="0"/>
              </a:rPr>
              <a:t>Используем эту конструкцию только в том случае,</a:t>
            </a:r>
          </a:p>
          <a:p>
            <a:pPr marL="0" indent="0">
              <a:buNone/>
            </a:pPr>
            <a:r>
              <a:rPr lang="ru-RU" dirty="0">
                <a:latin typeface="Times New Roman" panose="02020603050405020304" pitchFamily="18" charset="0"/>
                <a:cs typeface="Times New Roman" panose="02020603050405020304" pitchFamily="18" charset="0"/>
              </a:rPr>
              <a:t>если автор действительно сопровождает общие мысли</a:t>
            </a:r>
          </a:p>
          <a:p>
            <a:pPr marL="0" indent="0">
              <a:buNone/>
            </a:pPr>
            <a:r>
              <a:rPr lang="ru-RU" dirty="0">
                <a:latin typeface="Times New Roman" panose="02020603050405020304" pitchFamily="18" charset="0"/>
                <a:cs typeface="Times New Roman" panose="02020603050405020304" pitchFamily="18" charset="0"/>
              </a:rPr>
              <a:t>конкретными примерами.</a:t>
            </a:r>
          </a:p>
        </p:txBody>
      </p:sp>
    </p:spTree>
    <p:extLst>
      <p:ext uri="{BB962C8B-B14F-4D97-AF65-F5344CB8AC3E}">
        <p14:creationId xmlns:p14="http://schemas.microsoft.com/office/powerpoint/2010/main" val="414428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3866"/>
          </a:xfrm>
        </p:spPr>
        <p:txBody>
          <a:bodyPr>
            <a:normAutofit fontScale="90000"/>
          </a:bodyPr>
          <a:lstStyle/>
          <a:p>
            <a:r>
              <a:rPr lang="ru-RU" dirty="0" smtClean="0">
                <a:latin typeface="Times New Roman" panose="02020603050405020304" pitchFamily="18" charset="0"/>
                <a:cs typeface="Times New Roman" panose="02020603050405020304" pitchFamily="18" charset="0"/>
              </a:rPr>
              <a:t>К 2-5 баллов</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91821"/>
            <a:ext cx="10515600" cy="5085142"/>
          </a:xfrm>
        </p:spPr>
        <p:txBody>
          <a:bodyPr/>
          <a:lstStyle/>
          <a:p>
            <a:pPr marL="0" indent="0">
              <a:buNone/>
            </a:pPr>
            <a:endParaRPr lang="ru-RU" dirty="0" smtClean="0"/>
          </a:p>
          <a:p>
            <a:pPr marL="0" indent="0">
              <a:buNone/>
            </a:pPr>
            <a:r>
              <a:rPr lang="ru-RU" dirty="0" smtClean="0">
                <a:latin typeface="Times New Roman" panose="02020603050405020304" pitchFamily="18" charset="0"/>
                <a:cs typeface="Times New Roman" panose="02020603050405020304" pitchFamily="18" charset="0"/>
              </a:rPr>
              <a:t>При пояснении примера-иллюстрации нужно дать </a:t>
            </a:r>
            <a:r>
              <a:rPr lang="ru-RU" b="1" dirty="0" smtClean="0">
                <a:latin typeface="Times New Roman" panose="02020603050405020304" pitchFamily="18" charset="0"/>
                <a:cs typeface="Times New Roman" panose="02020603050405020304" pitchFamily="18" charset="0"/>
              </a:rPr>
              <a:t>свою </a:t>
            </a:r>
            <a:r>
              <a:rPr lang="ru-RU" dirty="0" smtClean="0">
                <a:latin typeface="Times New Roman" panose="02020603050405020304" pitchFamily="18" charset="0"/>
                <a:cs typeface="Times New Roman" panose="02020603050405020304" pitchFamily="18" charset="0"/>
              </a:rPr>
              <a:t>интерпретацию авторского текста, </a:t>
            </a:r>
            <a:r>
              <a:rPr lang="ru-RU" b="1" dirty="0" smtClean="0">
                <a:latin typeface="Times New Roman" panose="02020603050405020304" pitchFamily="18" charset="0"/>
                <a:cs typeface="Times New Roman" panose="02020603050405020304" pitchFamily="18" charset="0"/>
              </a:rPr>
              <a:t>растолковать, почему герои действуют так, а не иначе, выразить своё отношение к их поступкам, событиям, а не повторять сказанное автором</a:t>
            </a:r>
            <a:r>
              <a:rPr lang="ru-RU" dirty="0" smtClean="0">
                <a:latin typeface="Times New Roman" panose="02020603050405020304" pitchFamily="18" charset="0"/>
                <a:cs typeface="Times New Roman" panose="02020603050405020304" pitchFamily="18" charset="0"/>
              </a:rPr>
              <a:t>. Пояснение – это текст выпускника! В этом и состоит диалог автора исходного текста и пишущего, что является одним из важных показателей понимания учеником прочитанного текста.</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95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67388"/>
          </a:xfrm>
        </p:spPr>
        <p:txBody>
          <a:bodyPr>
            <a:normAutofit fontScale="90000"/>
          </a:bodyPr>
          <a:lstStyle/>
          <a:p>
            <a:r>
              <a:rPr lang="ru-RU" dirty="0" smtClean="0">
                <a:latin typeface="Times New Roman" panose="02020603050405020304" pitchFamily="18" charset="0"/>
                <a:cs typeface="Times New Roman" panose="02020603050405020304" pitchFamily="18" charset="0"/>
              </a:rPr>
              <a:t>К 2-5 баллов</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4967" y="1296538"/>
            <a:ext cx="11218460" cy="4708477"/>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Следующий шаг в комментарии </a:t>
            </a:r>
            <a:r>
              <a:rPr lang="ru-RU" dirty="0">
                <a:latin typeface="Times New Roman" panose="02020603050405020304" pitchFamily="18" charset="0"/>
                <a:cs typeface="Times New Roman" panose="02020603050405020304" pitchFamily="18" charset="0"/>
              </a:rPr>
              <a:t>–анализ смысловой связи между примерами- иллюстрациями.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Смысловая связь может отражать </a:t>
            </a:r>
            <a:r>
              <a:rPr lang="ru-RU" b="1" dirty="0" smtClean="0">
                <a:latin typeface="Times New Roman" panose="02020603050405020304" pitchFamily="18" charset="0"/>
                <a:cs typeface="Times New Roman" panose="02020603050405020304" pitchFamily="18" charset="0"/>
              </a:rPr>
              <a:t>противопоставление</a:t>
            </a:r>
            <a:r>
              <a:rPr lang="ru-RU" dirty="0" smtClean="0">
                <a:latin typeface="Times New Roman" panose="02020603050405020304" pitchFamily="18" charset="0"/>
                <a:cs typeface="Times New Roman" panose="02020603050405020304" pitchFamily="18" charset="0"/>
              </a:rPr>
              <a:t> событий (фактов, героев) или их </a:t>
            </a:r>
            <a:r>
              <a:rPr lang="ru-RU" b="1" dirty="0" smtClean="0">
                <a:latin typeface="Times New Roman" panose="02020603050405020304" pitchFamily="18" charset="0"/>
                <a:cs typeface="Times New Roman" panose="02020603050405020304" pitchFamily="18" charset="0"/>
              </a:rPr>
              <a:t>сопоставление</a:t>
            </a:r>
            <a:r>
              <a:rPr lang="ru-RU" dirty="0" smtClean="0">
                <a:latin typeface="Times New Roman" panose="02020603050405020304" pitchFamily="18" charset="0"/>
                <a:cs typeface="Times New Roman" panose="02020603050405020304" pitchFamily="18" charset="0"/>
              </a:rPr>
              <a:t>, указывать </a:t>
            </a:r>
            <a:r>
              <a:rPr lang="ru-RU" b="1" dirty="0" smtClean="0">
                <a:latin typeface="Times New Roman" panose="02020603050405020304" pitchFamily="18" charset="0"/>
                <a:cs typeface="Times New Roman" panose="02020603050405020304" pitchFamily="18" charset="0"/>
              </a:rPr>
              <a:t>на причинно-следственные </a:t>
            </a:r>
            <a:r>
              <a:rPr lang="ru-RU" dirty="0" smtClean="0">
                <a:latin typeface="Times New Roman" panose="02020603050405020304" pitchFamily="18" charset="0"/>
                <a:cs typeface="Times New Roman" panose="02020603050405020304" pitchFamily="18" charset="0"/>
              </a:rPr>
              <a:t>или </a:t>
            </a:r>
            <a:r>
              <a:rPr lang="ru-RU" b="1" dirty="0" smtClean="0">
                <a:latin typeface="Times New Roman" panose="02020603050405020304" pitchFamily="18" charset="0"/>
                <a:cs typeface="Times New Roman" panose="02020603050405020304" pitchFamily="18" charset="0"/>
              </a:rPr>
              <a:t>дополнительные</a:t>
            </a:r>
            <a:r>
              <a:rPr lang="ru-RU" dirty="0" smtClean="0">
                <a:latin typeface="Times New Roman" panose="02020603050405020304" pitchFamily="18" charset="0"/>
                <a:cs typeface="Times New Roman" panose="02020603050405020304" pitchFamily="18" charset="0"/>
              </a:rPr>
              <a:t> отношения между ними, переход </a:t>
            </a:r>
            <a:r>
              <a:rPr lang="ru-RU" b="1" dirty="0" smtClean="0">
                <a:latin typeface="Times New Roman" panose="02020603050405020304" pitchFamily="18" charset="0"/>
                <a:cs typeface="Times New Roman" panose="02020603050405020304" pitchFamily="18" charset="0"/>
              </a:rPr>
              <a:t>от общих рассуждений к конкретике </a:t>
            </a:r>
            <a:r>
              <a:rPr lang="ru-RU" dirty="0" smtClean="0">
                <a:latin typeface="Times New Roman" panose="02020603050405020304" pitchFamily="18" charset="0"/>
                <a:cs typeface="Times New Roman" panose="02020603050405020304" pitchFamily="18" charset="0"/>
              </a:rPr>
              <a:t>и др. Важно понимать истинные смысловые отношения между примерами и правильно </a:t>
            </a:r>
            <a:r>
              <a:rPr lang="ru-RU" b="1" dirty="0" smtClean="0">
                <a:latin typeface="Times New Roman" panose="02020603050405020304" pitchFamily="18" charset="0"/>
                <a:cs typeface="Times New Roman" panose="02020603050405020304" pitchFamily="18" charset="0"/>
              </a:rPr>
              <a:t>анализировать</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связь между </a:t>
            </a:r>
            <a:r>
              <a:rPr lang="ru-RU" dirty="0" smtClean="0">
                <a:latin typeface="Times New Roman" panose="02020603050405020304" pitchFamily="18" charset="0"/>
                <a:cs typeface="Times New Roman" panose="02020603050405020304" pitchFamily="18" charset="0"/>
              </a:rPr>
              <a:t>примерами-иллюстрациями, т.е. раскрывать </a:t>
            </a:r>
            <a:r>
              <a:rPr lang="ru-RU" dirty="0">
                <a:latin typeface="Times New Roman" panose="02020603050405020304" pitchFamily="18" charset="0"/>
                <a:cs typeface="Times New Roman" panose="02020603050405020304" pitchFamily="18" charset="0"/>
              </a:rPr>
              <a:t>сущность этих смысловых отношений: </a:t>
            </a:r>
            <a:r>
              <a:rPr lang="ru-RU" b="1" dirty="0">
                <a:latin typeface="Times New Roman" panose="02020603050405020304" pitchFamily="18" charset="0"/>
                <a:cs typeface="Times New Roman" panose="02020603050405020304" pitchFamily="18" charset="0"/>
              </a:rPr>
              <a:t>в чем смысл этого противопоставления, какие качества героев выявляются в сравнении и т. д. </a:t>
            </a: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28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21979"/>
          </a:xfrm>
        </p:spPr>
        <p:txBody>
          <a:bodyPr>
            <a:normAutofit fontScale="90000"/>
          </a:bodyPr>
          <a:lstStyle/>
          <a:p>
            <a:r>
              <a:rPr lang="ru-RU" dirty="0" smtClean="0">
                <a:latin typeface="Times New Roman" panose="02020603050405020304" pitchFamily="18" charset="0"/>
                <a:cs typeface="Times New Roman" panose="02020603050405020304" pitchFamily="18" charset="0"/>
              </a:rPr>
              <a:t>К 2-5 баллов</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3081" y="1050878"/>
            <a:ext cx="11273050" cy="5554638"/>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П</a:t>
            </a:r>
            <a:r>
              <a:rPr lang="ru-RU" b="1" dirty="0" smtClean="0">
                <a:latin typeface="Times New Roman" panose="02020603050405020304" pitchFamily="18" charset="0"/>
                <a:cs typeface="Times New Roman" panose="02020603050405020304" pitchFamily="18" charset="0"/>
              </a:rPr>
              <a:t>роанализировать характер смысловых отношений</a:t>
            </a:r>
            <a:r>
              <a:rPr lang="ru-RU" dirty="0" smtClean="0">
                <a:latin typeface="Times New Roman" panose="02020603050405020304" pitchFamily="18" charset="0"/>
                <a:cs typeface="Times New Roman" panose="02020603050405020304" pitchFamily="18" charset="0"/>
              </a:rPr>
              <a:t>, объяснить, почему автор сравнивает, противопоставляет героев (события), либо от общих рассуждений переходит к конкретным фактам, даёт определения ключевым понятиям текста или указывает на причинно-следственные связи. Этот анализ является показателем умения видеть основание для отбора текстового материала, означает раскрытие смысла этих логических отношений, даёт ответ на вопрос, как они помогают глубже понять авторский замысел.</a:t>
            </a:r>
          </a:p>
          <a:p>
            <a:pPr marL="0" indent="0">
              <a:buNone/>
            </a:pPr>
            <a:r>
              <a:rPr lang="ru-RU" b="1" dirty="0" smtClean="0">
                <a:latin typeface="Times New Roman" panose="02020603050405020304" pitchFamily="18" charset="0"/>
                <a:cs typeface="Times New Roman" panose="02020603050405020304" pitchFamily="18" charset="0"/>
              </a:rPr>
              <a:t>В структуре комментария эта позиция часто либо отсутствует, либо передает смысл отношений неточно и поверхностно</a:t>
            </a:r>
            <a:r>
              <a:rPr lang="ru-RU" dirty="0" smtClean="0">
                <a:latin typeface="Times New Roman" panose="02020603050405020304" pitchFamily="18" charset="0"/>
                <a:cs typeface="Times New Roman" panose="02020603050405020304" pitchFamily="18" charset="0"/>
              </a:rPr>
              <a:t>.</a:t>
            </a:r>
          </a:p>
          <a:p>
            <a:pPr marL="0" indent="0">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65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94684"/>
          </a:xfrm>
        </p:spPr>
        <p:txBody>
          <a:bodyPr>
            <a:normAutofit fontScale="90000"/>
          </a:bodyPr>
          <a:lstStyle/>
          <a:p>
            <a:r>
              <a:rPr lang="ru-RU" dirty="0" smtClean="0">
                <a:latin typeface="Times New Roman" panose="02020603050405020304" pitchFamily="18" charset="0"/>
                <a:cs typeface="Times New Roman" panose="02020603050405020304" pitchFamily="18" charset="0"/>
              </a:rPr>
              <a:t>К 2-5 баллов</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996287"/>
            <a:ext cx="10515600" cy="5390865"/>
          </a:xfrm>
        </p:spPr>
        <p:txBody>
          <a:bodyPr/>
          <a:lstStyle/>
          <a:p>
            <a:pPr marL="0" indent="0">
              <a:buNone/>
            </a:pPr>
            <a:endParaRPr lang="ru-RU" b="1" dirty="0" smtClean="0"/>
          </a:p>
          <a:p>
            <a:pPr marL="0" indent="0">
              <a:buNone/>
            </a:pPr>
            <a:r>
              <a:rPr lang="ru-RU" b="1" dirty="0" smtClean="0">
                <a:latin typeface="Times New Roman" panose="02020603050405020304" pitchFamily="18" charset="0"/>
                <a:cs typeface="Times New Roman" panose="02020603050405020304" pitchFamily="18" charset="0"/>
              </a:rPr>
              <a:t>Следующая частая ошибка</a:t>
            </a:r>
            <a:r>
              <a:rPr lang="ru-RU" dirty="0" smtClean="0">
                <a:latin typeface="Times New Roman" panose="02020603050405020304" pitchFamily="18" charset="0"/>
                <a:cs typeface="Times New Roman" panose="02020603050405020304" pitchFamily="18" charset="0"/>
              </a:rPr>
              <a:t> при написании сочинения – невнимательное прочтение исходного текста, в результате чего участник допускает фактические ошибки при передаче содержания авторского текста. Помните, если в примере содержится искажение исходного текста, то </a:t>
            </a:r>
            <a:r>
              <a:rPr lang="ru-RU" b="1" dirty="0" smtClean="0">
                <a:latin typeface="Times New Roman" panose="02020603050405020304" pitchFamily="18" charset="0"/>
                <a:cs typeface="Times New Roman" panose="02020603050405020304" pitchFamily="18" charset="0"/>
              </a:rPr>
              <a:t>такой пример в комментарии не может быть засчитан, следовательно, не может быть </a:t>
            </a:r>
            <a:r>
              <a:rPr lang="ru-RU" b="1" dirty="0">
                <a:latin typeface="Times New Roman" panose="02020603050405020304" pitchFamily="18" charset="0"/>
                <a:cs typeface="Times New Roman" panose="02020603050405020304" pitchFamily="18" charset="0"/>
              </a:rPr>
              <a:t>оценен </a:t>
            </a:r>
            <a:r>
              <a:rPr lang="ru-RU" b="1" dirty="0" smtClean="0">
                <a:latin typeface="Times New Roman" panose="02020603050405020304" pitchFamily="18" charset="0"/>
                <a:cs typeface="Times New Roman" panose="02020603050405020304" pitchFamily="18" charset="0"/>
              </a:rPr>
              <a:t>и анализ логической связи между примерами.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93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72104"/>
          </a:xfrm>
        </p:spPr>
        <p:txBody>
          <a:bodyPr>
            <a:normAutofit fontScale="90000"/>
          </a:bodyPr>
          <a:lstStyle/>
          <a:p>
            <a:r>
              <a:rPr lang="ru-RU" dirty="0" smtClean="0"/>
              <a:t> </a:t>
            </a:r>
            <a:r>
              <a:rPr lang="ru-RU" dirty="0" smtClean="0">
                <a:latin typeface="Times New Roman" panose="02020603050405020304" pitchFamily="18" charset="0"/>
                <a:cs typeface="Times New Roman" panose="02020603050405020304" pitchFamily="18" charset="0"/>
              </a:rPr>
              <a:t>К 3- 1 балл</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37230"/>
            <a:ext cx="10515600" cy="5139733"/>
          </a:xfrm>
        </p:spPr>
        <p:txBody>
          <a:bodyPr/>
          <a:lstStyle/>
          <a:p>
            <a:pPr marL="0" indent="0">
              <a:buNone/>
            </a:pPr>
            <a:r>
              <a:rPr lang="ru-RU" b="1" dirty="0" smtClean="0">
                <a:latin typeface="Times New Roman" panose="02020603050405020304" pitchFamily="18" charset="0"/>
                <a:cs typeface="Times New Roman" panose="02020603050405020304" pitchFamily="18" charset="0"/>
              </a:rPr>
              <a:t>Авторская позиция.</a:t>
            </a:r>
          </a:p>
          <a:p>
            <a:pPr marL="0" indent="0">
              <a:buNone/>
            </a:pPr>
            <a:r>
              <a:rPr lang="ru-RU" dirty="0" smtClean="0">
                <a:latin typeface="Times New Roman" panose="02020603050405020304" pitchFamily="18" charset="0"/>
                <a:cs typeface="Times New Roman" panose="02020603050405020304" pitchFamily="18" charset="0"/>
              </a:rPr>
              <a:t>Комментарий текста должен логично подводить к авторской позиции, то есть положению, которое доказывается; это </a:t>
            </a:r>
            <a:r>
              <a:rPr lang="ru-RU" b="1" dirty="0" smtClean="0">
                <a:latin typeface="Times New Roman" panose="02020603050405020304" pitchFamily="18" charset="0"/>
                <a:cs typeface="Times New Roman" panose="02020603050405020304" pitchFamily="18" charset="0"/>
              </a:rPr>
              <a:t>мнение автора, его точка зрения </a:t>
            </a:r>
            <a:r>
              <a:rPr lang="ru-RU" dirty="0" smtClean="0">
                <a:latin typeface="Times New Roman" panose="02020603050405020304" pitchFamily="18" charset="0"/>
                <a:cs typeface="Times New Roman" panose="02020603050405020304" pitchFamily="18" charset="0"/>
              </a:rPr>
              <a:t>по поставленной проблеме. Проблема и позиция автора логически связаны: </a:t>
            </a:r>
            <a:r>
              <a:rPr lang="ru-RU" b="1" dirty="0" smtClean="0">
                <a:latin typeface="Times New Roman" panose="02020603050405020304" pitchFamily="18" charset="0"/>
                <a:cs typeface="Times New Roman" panose="02020603050405020304" pitchFamily="18" charset="0"/>
              </a:rPr>
              <a:t>позиция автора – это ответ на проблемный вопрос</a:t>
            </a:r>
            <a:r>
              <a:rPr lang="ru-RU" dirty="0" smtClean="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как детские годы влияют на дальнейшую жизнь человека? </a:t>
            </a:r>
            <a:r>
              <a:rPr lang="ru-RU" dirty="0" smtClean="0">
                <a:latin typeface="Times New Roman" panose="02020603050405020304" pitchFamily="18" charset="0"/>
                <a:cs typeface="Times New Roman" panose="02020603050405020304" pitchFamily="18" charset="0"/>
              </a:rPr>
              <a:t>(проблема) </a:t>
            </a:r>
            <a:r>
              <a:rPr lang="ru-RU" i="1" dirty="0" smtClean="0">
                <a:latin typeface="Times New Roman" panose="02020603050405020304" pitchFamily="18" charset="0"/>
                <a:cs typeface="Times New Roman" panose="02020603050405020304" pitchFamily="18" charset="0"/>
              </a:rPr>
              <a:t>– только по-настоящему счастливый в детстве человек всю жизнь обладает огромным иммунитетом </a:t>
            </a:r>
            <a:r>
              <a:rPr lang="ru-RU" dirty="0" smtClean="0">
                <a:latin typeface="Times New Roman" panose="02020603050405020304" pitchFamily="18" charset="0"/>
                <a:cs typeface="Times New Roman" panose="02020603050405020304" pitchFamily="18" charset="0"/>
              </a:rPr>
              <a:t>(позиция автора). Нужно формулировать авторскую позицию ясно и точно, избегая сложных синтаксических конструкций, метафорических выражений и чрезмерного цитирования.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91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3866"/>
          </a:xfrm>
        </p:spPr>
        <p:txBody>
          <a:bodyPr>
            <a:normAutofit fontScale="90000"/>
          </a:bodyPr>
          <a:lstStyle/>
          <a:p>
            <a:r>
              <a:rPr lang="ru-RU" dirty="0" smtClean="0">
                <a:latin typeface="Times New Roman" panose="02020603050405020304" pitchFamily="18" charset="0"/>
                <a:cs typeface="Times New Roman" panose="02020603050405020304" pitchFamily="18" charset="0"/>
              </a:rPr>
              <a:t>К 3-1 балл</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968992"/>
            <a:ext cx="10515600" cy="5500047"/>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Помните, что в </a:t>
            </a:r>
            <a:r>
              <a:rPr lang="ru-RU" b="1" dirty="0" smtClean="0">
                <a:latin typeface="Times New Roman" panose="02020603050405020304" pitchFamily="18" charset="0"/>
                <a:cs typeface="Times New Roman" panose="02020603050405020304" pitchFamily="18" charset="0"/>
              </a:rPr>
              <a:t>публицистическом</a:t>
            </a:r>
            <a:r>
              <a:rPr lang="ru-RU" dirty="0" smtClean="0">
                <a:latin typeface="Times New Roman" panose="02020603050405020304" pitchFamily="18" charset="0"/>
                <a:cs typeface="Times New Roman" panose="02020603050405020304" pitchFamily="18" charset="0"/>
              </a:rPr>
              <a:t> тексте автор обычно выражает свою позицию </a:t>
            </a:r>
            <a:r>
              <a:rPr lang="ru-RU" b="1" dirty="0" smtClean="0">
                <a:latin typeface="Times New Roman" panose="02020603050405020304" pitchFamily="18" charset="0"/>
                <a:cs typeface="Times New Roman" panose="02020603050405020304" pitchFamily="18" charset="0"/>
              </a:rPr>
              <a:t>прямо, открыто </a:t>
            </a:r>
            <a:r>
              <a:rPr lang="ru-RU" dirty="0" smtClean="0">
                <a:latin typeface="Times New Roman" panose="02020603050405020304" pitchFamily="18" charset="0"/>
                <a:cs typeface="Times New Roman" panose="02020603050405020304" pitchFamily="18" charset="0"/>
              </a:rPr>
              <a:t>(в отдельных предложениях, обращениях к читателю). </a:t>
            </a:r>
          </a:p>
          <a:p>
            <a:pPr marL="0" indent="0">
              <a:buNone/>
            </a:pPr>
            <a:r>
              <a:rPr lang="ru-RU" b="1" dirty="0" smtClean="0">
                <a:latin typeface="Times New Roman" panose="02020603050405020304" pitchFamily="18" charset="0"/>
                <a:cs typeface="Times New Roman" panose="02020603050405020304" pitchFamily="18" charset="0"/>
              </a:rPr>
              <a:t>В художественном </a:t>
            </a:r>
            <a:r>
              <a:rPr lang="ru-RU" dirty="0" smtClean="0">
                <a:latin typeface="Times New Roman" panose="02020603050405020304" pitchFamily="18" charset="0"/>
                <a:cs typeface="Times New Roman" panose="02020603050405020304" pitchFamily="18" charset="0"/>
              </a:rPr>
              <a:t>тексте мнение автора   обозначается, как правило, </a:t>
            </a:r>
            <a:r>
              <a:rPr lang="ru-RU" b="1" dirty="0" smtClean="0">
                <a:latin typeface="Times New Roman" panose="02020603050405020304" pitchFamily="18" charset="0"/>
                <a:cs typeface="Times New Roman" panose="02020603050405020304" pitchFamily="18" charset="0"/>
              </a:rPr>
              <a:t>опосредованно</a:t>
            </a:r>
            <a:r>
              <a:rPr lang="ru-RU" dirty="0" smtClean="0">
                <a:latin typeface="Times New Roman" panose="02020603050405020304" pitchFamily="18" charset="0"/>
                <a:cs typeface="Times New Roman" panose="02020603050405020304" pitchFamily="18" charset="0"/>
              </a:rPr>
              <a:t> (в поведении, поступках, мыслях героев, с помощью различных художественных приёмов), и поэтому определить его бывает не просто. Кроме того, не следует ставить знак равенства между автором и героем-рассказчиком. </a:t>
            </a:r>
          </a:p>
          <a:p>
            <a:pPr marL="0" indent="0">
              <a:buNone/>
            </a:pPr>
            <a:r>
              <a:rPr lang="ru-RU" b="1" dirty="0" smtClean="0">
                <a:latin typeface="Times New Roman" panose="02020603050405020304" pitchFamily="18" charset="0"/>
                <a:cs typeface="Times New Roman" panose="02020603050405020304" pitchFamily="18" charset="0"/>
              </a:rPr>
              <a:t>Позиции автора и героя-рассказчика могут не совпадать!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29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44809"/>
          </a:xfrm>
        </p:spPr>
        <p:txBody>
          <a:bodyPr>
            <a:normAutofit fontScale="90000"/>
          </a:bodyPr>
          <a:lstStyle/>
          <a:p>
            <a:r>
              <a:rPr lang="ru-RU" dirty="0" smtClean="0">
                <a:latin typeface="Times New Roman" panose="02020603050405020304" pitchFamily="18" charset="0"/>
                <a:cs typeface="Times New Roman" panose="02020603050405020304" pitchFamily="18" charset="0"/>
              </a:rPr>
              <a:t>К 4-1 балл</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72955" y="914400"/>
            <a:ext cx="11546006" cy="5581934"/>
          </a:xfrm>
        </p:spPr>
        <p:txBody>
          <a:bodyPr>
            <a:normAutofit fontScale="85000" lnSpcReduction="20000"/>
          </a:bodyPr>
          <a:lstStyle/>
          <a:p>
            <a:pPr marL="0" indent="0">
              <a:buNone/>
            </a:pPr>
            <a:r>
              <a:rPr lang="ru-RU" dirty="0" smtClean="0">
                <a:latin typeface="Times New Roman" panose="02020603050405020304" pitchFamily="18" charset="0"/>
                <a:cs typeface="Times New Roman" panose="02020603050405020304" pitchFamily="18" charset="0"/>
              </a:rPr>
              <a:t>После определения авторской позиции необходимо выразить своё отношение к мнению автора и </a:t>
            </a:r>
            <a:r>
              <a:rPr lang="ru-RU" b="1" dirty="0" smtClean="0">
                <a:latin typeface="Times New Roman" panose="02020603050405020304" pitchFamily="18" charset="0"/>
                <a:cs typeface="Times New Roman" panose="02020603050405020304" pitchFamily="18" charset="0"/>
              </a:rPr>
              <a:t>обосновать свою точку зрения</a:t>
            </a:r>
            <a:r>
              <a:rPr lang="ru-RU" dirty="0" smtClean="0">
                <a:latin typeface="Times New Roman" panose="02020603050405020304" pitchFamily="18" charset="0"/>
                <a:cs typeface="Times New Roman" panose="02020603050405020304" pitchFamily="18" charset="0"/>
              </a:rPr>
              <a:t>. В аргументации </a:t>
            </a:r>
            <a:r>
              <a:rPr lang="ru-RU" b="1" dirty="0" smtClean="0">
                <a:latin typeface="Times New Roman" panose="02020603050405020304" pitchFamily="18" charset="0"/>
                <a:cs typeface="Times New Roman" panose="02020603050405020304" pitchFamily="18" charset="0"/>
              </a:rPr>
              <a:t>необязательно опираться на художественное произведение </a:t>
            </a:r>
            <a:r>
              <a:rPr lang="ru-RU" dirty="0" smtClean="0">
                <a:latin typeface="Times New Roman" panose="02020603050405020304" pitchFamily="18" charset="0"/>
                <a:cs typeface="Times New Roman" panose="02020603050405020304" pitchFamily="18" charset="0"/>
              </a:rPr>
              <a:t>– это может быть обращение к историческим или научным фактам, к обобщённым наблюдениям. </a:t>
            </a:r>
          </a:p>
          <a:p>
            <a:pPr marL="0" indent="0">
              <a:buNone/>
            </a:pPr>
            <a:r>
              <a:rPr lang="ru-RU" dirty="0" smtClean="0">
                <a:latin typeface="Times New Roman" panose="02020603050405020304" pitchFamily="18" charset="0"/>
                <a:cs typeface="Times New Roman" panose="02020603050405020304" pitchFamily="18" charset="0"/>
              </a:rPr>
              <a:t>Сочинение по тексту Ю. Нагибина</a:t>
            </a:r>
          </a:p>
          <a:p>
            <a:pPr marL="0" indent="0">
              <a:buNone/>
            </a:pPr>
            <a:r>
              <a:rPr lang="ru-RU" i="1" dirty="0" smtClean="0">
                <a:latin typeface="Times New Roman" panose="02020603050405020304" pitchFamily="18" charset="0"/>
                <a:cs typeface="Times New Roman" panose="02020603050405020304" pitchFamily="18" charset="0"/>
              </a:rPr>
              <a:t>Я разделяю позицию автора. Она близка моему мировоззрению, моему представлению о том, как должны жить люди. Мне было очень интересно читать про те события, которые описывает Ю. Нагибин в своём рассказе. Когда читаешь художественную книжку, то узнаешь даже больше, чем когда изучаешь историю на уроках или по учебнику. </a:t>
            </a: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В отрывке присутствуют суждения, </a:t>
            </a:r>
            <a:r>
              <a:rPr lang="ru-RU" b="1" dirty="0" smtClean="0">
                <a:latin typeface="Times New Roman" panose="02020603050405020304" pitchFamily="18" charset="0"/>
                <a:cs typeface="Times New Roman" panose="02020603050405020304" pitchFamily="18" charset="0"/>
              </a:rPr>
              <a:t>но</a:t>
            </a:r>
            <a:r>
              <a:rPr lang="ru-RU" dirty="0" smtClean="0">
                <a:latin typeface="Times New Roman" panose="02020603050405020304" pitchFamily="18" charset="0"/>
                <a:cs typeface="Times New Roman" panose="02020603050405020304" pitchFamily="18" charset="0"/>
              </a:rPr>
              <a:t> они не выполняют функцию доводов, подкрепляющих правоту заявленного тезиса. </a:t>
            </a:r>
            <a:r>
              <a:rPr lang="ru-RU" b="1" dirty="0" smtClean="0">
                <a:latin typeface="Times New Roman" panose="02020603050405020304" pitchFamily="18" charset="0"/>
                <a:cs typeface="Times New Roman" panose="02020603050405020304" pitchFamily="18" charset="0"/>
              </a:rPr>
              <a:t>Это очень распространённая ошибка</a:t>
            </a:r>
            <a:r>
              <a:rPr lang="ru-RU" dirty="0" smtClean="0">
                <a:latin typeface="Times New Roman" panose="02020603050405020304" pitchFamily="18" charset="0"/>
                <a:cs typeface="Times New Roman" panose="02020603050405020304" pitchFamily="18" charset="0"/>
              </a:rPr>
              <a:t>, вызванная тем, что ученик не понимает до конца сформулированной проблемы и позиции автора по этой проблеме, поэтому свою задачу видит в том, чтобы </a:t>
            </a:r>
            <a:r>
              <a:rPr lang="ru-RU" b="1" dirty="0" smtClean="0">
                <a:latin typeface="Times New Roman" panose="02020603050405020304" pitchFamily="18" charset="0"/>
                <a:cs typeface="Times New Roman" panose="02020603050405020304" pitchFamily="18" charset="0"/>
              </a:rPr>
              <a:t>заполнить отведённое для предполагаемого обоснования место какими-то фразами</a:t>
            </a:r>
            <a:r>
              <a:rPr lang="ru-RU" dirty="0" smtClean="0">
                <a:latin typeface="Times New Roman" panose="02020603050405020304" pitchFamily="18" charset="0"/>
                <a:cs typeface="Times New Roman" panose="02020603050405020304" pitchFamily="18" charset="0"/>
              </a:rPr>
              <a:t>, в которых выражается либо отношение к автору, либо восприятие изображённых событий, либо даётся оценка персонажам, ситуациям.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402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13048"/>
          </a:xfrm>
        </p:spPr>
        <p:txBody>
          <a:bodyPr/>
          <a:lstStyle/>
          <a:p>
            <a:r>
              <a:rPr lang="ru-RU" dirty="0" smtClean="0">
                <a:latin typeface="Times New Roman" panose="02020603050405020304" pitchFamily="18" charset="0"/>
                <a:cs typeface="Times New Roman" panose="02020603050405020304" pitchFamily="18" charset="0"/>
              </a:rPr>
              <a:t>К 4-1 балл</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78174"/>
            <a:ext cx="10515600" cy="5098789"/>
          </a:xfrm>
        </p:spPr>
        <p:txBody>
          <a:bodyPr>
            <a:normAutofit lnSpcReduction="10000"/>
          </a:bodyPr>
          <a:lstStyle/>
          <a:p>
            <a:pPr marL="0" indent="0">
              <a:buNone/>
            </a:pPr>
            <a:endParaRPr lang="ru-RU" dirty="0" smtClean="0"/>
          </a:p>
          <a:p>
            <a:pPr marL="0" indent="0">
              <a:buNone/>
            </a:pPr>
            <a:r>
              <a:rPr lang="ru-RU" sz="3200" dirty="0" smtClean="0">
                <a:latin typeface="Times New Roman" panose="02020603050405020304" pitchFamily="18" charset="0"/>
                <a:cs typeface="Times New Roman" panose="02020603050405020304" pitchFamily="18" charset="0"/>
              </a:rPr>
              <a:t>В приведённых ниже работах экзаменуемые сформулировали своё мнение о проблеме, поставленной автором текста (согласившись или не согласившись с позицией автора), </a:t>
            </a:r>
            <a:r>
              <a:rPr lang="ru-RU" sz="3200" b="1" dirty="0" smtClean="0">
                <a:latin typeface="Times New Roman" panose="02020603050405020304" pitchFamily="18" charset="0"/>
                <a:cs typeface="Times New Roman" panose="02020603050405020304" pitchFamily="18" charset="0"/>
              </a:rPr>
              <a:t>но</a:t>
            </a:r>
            <a:r>
              <a:rPr lang="ru-RU" sz="3200" dirty="0" smtClean="0">
                <a:latin typeface="Times New Roman" panose="02020603050405020304" pitchFamily="18" charset="0"/>
                <a:cs typeface="Times New Roman" panose="02020603050405020304" pitchFamily="18" charset="0"/>
              </a:rPr>
              <a:t> не привели суждений, представляющих собой обоснование заявленной точки зрения. </a:t>
            </a:r>
          </a:p>
          <a:p>
            <a:pPr marL="0" indent="0">
              <a:buNone/>
            </a:pPr>
            <a:r>
              <a:rPr lang="ru-RU" sz="3200" i="1" dirty="0" smtClean="0">
                <a:latin typeface="Times New Roman" panose="02020603050405020304" pitchFamily="18" charset="0"/>
                <a:cs typeface="Times New Roman" panose="02020603050405020304" pitchFamily="18" charset="0"/>
              </a:rPr>
              <a:t>Я считаю, что авторская позиция справедлива.</a:t>
            </a:r>
          </a:p>
          <a:p>
            <a:pPr marL="0" indent="0">
              <a:buNone/>
            </a:pPr>
            <a:r>
              <a:rPr lang="ru-RU" sz="3200" i="1" dirty="0" smtClean="0">
                <a:latin typeface="Times New Roman" panose="02020603050405020304" pitchFamily="18" charset="0"/>
                <a:cs typeface="Times New Roman" panose="02020603050405020304" pitchFamily="18" charset="0"/>
              </a:rPr>
              <a:t>Я, как и большинство моих друзей и знакомых, воспитывался на книгах, и до сих пор много читаю. Я полностью согласен с автором.</a:t>
            </a:r>
          </a:p>
          <a:p>
            <a:endParaRPr lang="ru-RU" i="1" dirty="0"/>
          </a:p>
        </p:txBody>
      </p:sp>
    </p:spTree>
    <p:extLst>
      <p:ext uri="{BB962C8B-B14F-4D97-AF65-F5344CB8AC3E}">
        <p14:creationId xmlns:p14="http://schemas.microsoft.com/office/powerpoint/2010/main" val="240842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40093"/>
          </a:xfrm>
        </p:spPr>
        <p:txBody>
          <a:bodyPr>
            <a:normAutofit fontScale="90000"/>
          </a:bodyPr>
          <a:lstStyle/>
          <a:p>
            <a:r>
              <a:rPr lang="ru-RU" dirty="0" smtClean="0">
                <a:latin typeface="Times New Roman" panose="02020603050405020304" pitchFamily="18" charset="0"/>
                <a:cs typeface="Times New Roman" panose="02020603050405020304" pitchFamily="18" charset="0"/>
              </a:rPr>
              <a:t>Подведём итоги</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37481"/>
            <a:ext cx="10515600" cy="4839482"/>
          </a:xfrm>
        </p:spPr>
        <p:txBody>
          <a:bodyPr>
            <a:normAutofit fontScale="92500" lnSpcReduction="20000"/>
          </a:bodyPr>
          <a:lstStyle/>
          <a:p>
            <a:pPr marL="0" indent="0">
              <a:buNone/>
            </a:pPr>
            <a:r>
              <a:rPr lang="ru-RU" dirty="0" smtClean="0">
                <a:latin typeface="Times New Roman" panose="02020603050405020304" pitchFamily="18" charset="0"/>
                <a:cs typeface="Times New Roman" panose="02020603050405020304" pitchFamily="18" charset="0"/>
              </a:rPr>
              <a:t>Таким образом, при написании сочинения-рассуждения не смешивайте понятия </a:t>
            </a:r>
            <a:r>
              <a:rPr lang="ru-RU" b="1" dirty="0" smtClean="0">
                <a:latin typeface="Times New Roman" panose="02020603050405020304" pitchFamily="18" charset="0"/>
                <a:cs typeface="Times New Roman" panose="02020603050405020304" pitchFamily="18" charset="0"/>
              </a:rPr>
              <a:t>тема и проблема</a:t>
            </a:r>
            <a:r>
              <a:rPr lang="ru-RU" dirty="0" smtClean="0">
                <a:latin typeface="Times New Roman" panose="02020603050405020304" pitchFamily="18" charset="0"/>
                <a:cs typeface="Times New Roman" panose="02020603050405020304" pitchFamily="18" charset="0"/>
              </a:rPr>
              <a:t>, не увлекайтесь пересказом и чрезмерным цитированием исходного текста, включайте в него элементы </a:t>
            </a:r>
            <a:r>
              <a:rPr lang="ru-RU" b="1" dirty="0" smtClean="0">
                <a:latin typeface="Times New Roman" panose="02020603050405020304" pitchFamily="18" charset="0"/>
                <a:cs typeface="Times New Roman" panose="02020603050405020304" pitchFamily="18" charset="0"/>
              </a:rPr>
              <a:t>анализа</a:t>
            </a:r>
            <a:r>
              <a:rPr lang="ru-RU" dirty="0" smtClean="0">
                <a:latin typeface="Times New Roman" panose="02020603050405020304" pitchFamily="18" charset="0"/>
                <a:cs typeface="Times New Roman" panose="02020603050405020304" pitchFamily="18" charset="0"/>
              </a:rPr>
              <a:t>. Не допускайте нарушения логики между формулировкой проблемы и примерами-иллюстрациями, будьте </a:t>
            </a:r>
            <a:r>
              <a:rPr lang="ru-RU" b="1" dirty="0" smtClean="0">
                <a:latin typeface="Times New Roman" panose="02020603050405020304" pitchFamily="18" charset="0"/>
                <a:cs typeface="Times New Roman" panose="02020603050405020304" pitchFamily="18" charset="0"/>
              </a:rPr>
              <a:t>самостоятельны</a:t>
            </a:r>
            <a:r>
              <a:rPr lang="ru-RU" dirty="0" smtClean="0">
                <a:latin typeface="Times New Roman" panose="02020603050405020304" pitchFamily="18" charset="0"/>
                <a:cs typeface="Times New Roman" panose="02020603050405020304" pitchFamily="18" charset="0"/>
              </a:rPr>
              <a:t> при пояснении авторского текста.</a:t>
            </a:r>
          </a:p>
          <a:p>
            <a:pPr marL="0" indent="0">
              <a:buNone/>
            </a:pPr>
            <a:r>
              <a:rPr lang="ru-RU" dirty="0" smtClean="0">
                <a:latin typeface="Times New Roman" panose="02020603050405020304" pitchFamily="18" charset="0"/>
                <a:cs typeface="Times New Roman" panose="02020603050405020304" pitchFamily="18" charset="0"/>
              </a:rPr>
              <a:t>Старайтесь понять истинную связь между примерами</a:t>
            </a:r>
            <a:r>
              <a:rPr lang="ru-RU" b="1" dirty="0" smtClean="0">
                <a:latin typeface="Times New Roman" panose="02020603050405020304" pitchFamily="18" charset="0"/>
                <a:cs typeface="Times New Roman" panose="02020603050405020304" pitchFamily="18" charset="0"/>
              </a:rPr>
              <a:t>, не забывайте анализировать логическую связь</a:t>
            </a:r>
            <a:r>
              <a:rPr lang="ru-RU" dirty="0" smtClean="0">
                <a:latin typeface="Times New Roman" panose="02020603050405020304" pitchFamily="18" charset="0"/>
                <a:cs typeface="Times New Roman" panose="02020603050405020304" pitchFamily="18" charset="0"/>
              </a:rPr>
              <a:t>. Помните, что </a:t>
            </a:r>
            <a:r>
              <a:rPr lang="ru-RU" b="1" dirty="0" smtClean="0">
                <a:latin typeface="Times New Roman" panose="02020603050405020304" pitchFamily="18" charset="0"/>
                <a:cs typeface="Times New Roman" panose="02020603050405020304" pitchFamily="18" charset="0"/>
              </a:rPr>
              <a:t>авторская позиция – это ответ на проблемный вопрос</a:t>
            </a:r>
            <a:r>
              <a:rPr lang="ru-RU" dirty="0" smtClean="0">
                <a:latin typeface="Times New Roman" panose="02020603050405020304" pitchFamily="18" charset="0"/>
                <a:cs typeface="Times New Roman" panose="02020603050405020304" pitchFamily="18" charset="0"/>
              </a:rPr>
              <a:t>. Не путайте проблему и авторскую позицию; ваша позиция должна быть сформулирована и убедительно обоснована.</a:t>
            </a: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Внимательно читайте исходный текст, чтобы избежать фактических ошибок.</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86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53991"/>
          </a:xfrm>
        </p:spPr>
        <p:txBody>
          <a:bodyPr>
            <a:normAutofit fontScale="90000"/>
          </a:bodyPr>
          <a:lstStyle/>
          <a:p>
            <a:r>
              <a:rPr lang="ru-RU" dirty="0" smtClean="0">
                <a:latin typeface="Times New Roman" panose="02020603050405020304" pitchFamily="18" charset="0"/>
                <a:cs typeface="Times New Roman" panose="02020603050405020304" pitchFamily="18" charset="0"/>
              </a:rPr>
              <a:t>Формулировка задания с развёрнутым ответом:</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785" y="1310185"/>
            <a:ext cx="11409527" cy="5158853"/>
          </a:xfrm>
        </p:spPr>
        <p:txBody>
          <a:bodyPr>
            <a:normAutofit fontScale="62500" lnSpcReduction="20000"/>
          </a:bodyPr>
          <a:lstStyle/>
          <a:p>
            <a:pPr marL="0" indent="0">
              <a:buNone/>
            </a:pPr>
            <a:endParaRPr lang="ru-RU" dirty="0" smtClean="0"/>
          </a:p>
          <a:p>
            <a:pPr marL="0" indent="0">
              <a:buNone/>
            </a:pPr>
            <a:r>
              <a:rPr lang="ru-RU" sz="3300" dirty="0" smtClean="0">
                <a:latin typeface="Times New Roman" panose="02020603050405020304" pitchFamily="18" charset="0"/>
                <a:cs typeface="Times New Roman" panose="02020603050405020304" pitchFamily="18" charset="0"/>
              </a:rPr>
              <a:t>Напишите сочинение по прочитанному тексту.</a:t>
            </a:r>
          </a:p>
          <a:p>
            <a:pPr marL="0" indent="0">
              <a:buNone/>
            </a:pPr>
            <a:r>
              <a:rPr lang="ru-RU" sz="3300" dirty="0" smtClean="0">
                <a:latin typeface="Times New Roman" panose="02020603050405020304" pitchFamily="18" charset="0"/>
                <a:cs typeface="Times New Roman" panose="02020603050405020304" pitchFamily="18" charset="0"/>
              </a:rPr>
              <a:t>Сформулируйте одну из проблем, поставленных автором текста.</a:t>
            </a:r>
          </a:p>
          <a:p>
            <a:pPr marL="0" indent="0">
              <a:buNone/>
            </a:pPr>
            <a:r>
              <a:rPr lang="ru-RU" sz="3300" dirty="0" smtClean="0">
                <a:latin typeface="Times New Roman" panose="02020603050405020304" pitchFamily="18" charset="0"/>
                <a:cs typeface="Times New Roman" panose="02020603050405020304" pitchFamily="18" charset="0"/>
              </a:rPr>
              <a:t>Прокомментируйте сформулированную проблему. Включите в комментарий два примера-иллюстрации из прочитанного текста, которые важны для понимания проблемы исходного текста (избегайте чрезмерного цитирования). Дайте пояснение к каждому примеру-иллюстрации. </a:t>
            </a:r>
            <a:r>
              <a:rPr lang="ru-RU" sz="3300" dirty="0">
                <a:latin typeface="Times New Roman" panose="02020603050405020304" pitchFamily="18" charset="0"/>
                <a:cs typeface="Times New Roman" panose="02020603050405020304" pitchFamily="18" charset="0"/>
              </a:rPr>
              <a:t>Проанализируйте смысловую связь между примерами-иллюстрациями.</a:t>
            </a:r>
            <a:endParaRPr lang="ru-RU" sz="3300" dirty="0" smtClean="0">
              <a:latin typeface="Times New Roman" panose="02020603050405020304" pitchFamily="18" charset="0"/>
              <a:cs typeface="Times New Roman" panose="02020603050405020304" pitchFamily="18" charset="0"/>
            </a:endParaRPr>
          </a:p>
          <a:p>
            <a:pPr marL="0" indent="0">
              <a:buNone/>
            </a:pPr>
            <a:r>
              <a:rPr lang="ru-RU" sz="3300" dirty="0" smtClean="0">
                <a:latin typeface="Times New Roman" panose="02020603050405020304" pitchFamily="18" charset="0"/>
                <a:cs typeface="Times New Roman" panose="02020603050405020304" pitchFamily="18" charset="0"/>
              </a:rPr>
              <a:t>Сформулируйте позицию автора (рассказчика). </a:t>
            </a:r>
          </a:p>
          <a:p>
            <a:pPr marL="0" indent="0">
              <a:buNone/>
            </a:pPr>
            <a:r>
              <a:rPr lang="ru-RU" sz="3300" dirty="0" smtClean="0">
                <a:latin typeface="Times New Roman" panose="02020603050405020304" pitchFamily="18" charset="0"/>
                <a:cs typeface="Times New Roman" panose="02020603050405020304" pitchFamily="18" charset="0"/>
              </a:rPr>
              <a:t>Сформулируйте и обоснуйте своё отношение к позиции автора (рассказчика) по проблеме исходного текста.</a:t>
            </a:r>
          </a:p>
          <a:p>
            <a:pPr marL="0" indent="0">
              <a:buNone/>
            </a:pPr>
            <a:r>
              <a:rPr lang="ru-RU" sz="3300" dirty="0" smtClean="0">
                <a:latin typeface="Times New Roman" panose="02020603050405020304" pitchFamily="18" charset="0"/>
                <a:cs typeface="Times New Roman" panose="02020603050405020304" pitchFamily="18" charset="0"/>
              </a:rPr>
              <a:t>Объём сочинения – не менее 150 слов.</a:t>
            </a:r>
          </a:p>
          <a:p>
            <a:pPr marL="0" indent="0">
              <a:buNone/>
            </a:pPr>
            <a:r>
              <a:rPr lang="ru-RU" sz="3300" dirty="0" smtClean="0">
                <a:latin typeface="Times New Roman" panose="02020603050405020304" pitchFamily="18" charset="0"/>
                <a:cs typeface="Times New Roman" panose="02020603050405020304" pitchFamily="18" charset="0"/>
              </a:rPr>
              <a:t>Работа, написанная без опоры на прочитанный текст (не по данному тексту), не оценивается.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0 баллов.</a:t>
            </a:r>
          </a:p>
          <a:p>
            <a:pPr marL="0" indent="0">
              <a:buNone/>
            </a:pPr>
            <a:r>
              <a:rPr lang="ru-RU" sz="3300" dirty="0" smtClean="0">
                <a:latin typeface="Times New Roman" panose="02020603050405020304" pitchFamily="18" charset="0"/>
                <a:cs typeface="Times New Roman" panose="02020603050405020304" pitchFamily="18" charset="0"/>
              </a:rPr>
              <a:t>Сочинение пишите аккуратно, разборчивым почерком.</a:t>
            </a:r>
          </a:p>
          <a:p>
            <a:pPr marL="0" indent="0">
              <a:buNone/>
            </a:pPr>
            <a:endParaRPr lang="ru-RU"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494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27546" y="163773"/>
            <a:ext cx="11109278" cy="6428095"/>
          </a:xfrm>
          <a:prstGeom prst="rect">
            <a:avLst/>
          </a:prstGeom>
        </p:spPr>
      </p:pic>
    </p:spTree>
    <p:extLst>
      <p:ext uri="{BB962C8B-B14F-4D97-AF65-F5344CB8AC3E}">
        <p14:creationId xmlns:p14="http://schemas.microsoft.com/office/powerpoint/2010/main" val="217372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586854" y="218365"/>
            <a:ext cx="11232107" cy="6373504"/>
          </a:xfrm>
          <a:prstGeom prst="rect">
            <a:avLst/>
          </a:prstGeom>
        </p:spPr>
      </p:pic>
    </p:spTree>
    <p:extLst>
      <p:ext uri="{BB962C8B-B14F-4D97-AF65-F5344CB8AC3E}">
        <p14:creationId xmlns:p14="http://schemas.microsoft.com/office/powerpoint/2010/main" val="303088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269242" y="259307"/>
            <a:ext cx="10084558" cy="6428096"/>
          </a:xfrm>
          <a:prstGeom prst="rect">
            <a:avLst/>
          </a:prstGeom>
        </p:spPr>
      </p:pic>
    </p:spTree>
    <p:extLst>
      <p:ext uri="{BB962C8B-B14F-4D97-AF65-F5344CB8AC3E}">
        <p14:creationId xmlns:p14="http://schemas.microsoft.com/office/powerpoint/2010/main" val="38316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17514"/>
          </a:xfrm>
        </p:spPr>
        <p:txBody>
          <a:bodyPr>
            <a:noAutofit/>
          </a:bodyPr>
          <a:lstStyle/>
          <a:p>
            <a:r>
              <a:rPr lang="ru-RU" dirty="0" smtClean="0">
                <a:latin typeface="Times New Roman" panose="02020603050405020304" pitchFamily="18" charset="0"/>
                <a:cs typeface="Times New Roman" panose="02020603050405020304" pitchFamily="18" charset="0"/>
              </a:rPr>
              <a:t>К 1-1балл</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01003"/>
            <a:ext cx="10515600" cy="5254388"/>
          </a:xfrm>
        </p:spPr>
        <p:txBody>
          <a:bodyPr/>
          <a:lstStyle/>
          <a:p>
            <a:pPr marL="0" indent="0">
              <a:buNone/>
            </a:pPr>
            <a:endParaRPr lang="ru-RU" dirty="0" smtClean="0"/>
          </a:p>
          <a:p>
            <a:pPr marL="0" indent="0">
              <a:buNone/>
            </a:pPr>
            <a:r>
              <a:rPr lang="ru-RU" sz="3200" dirty="0" smtClean="0">
                <a:latin typeface="Times New Roman" panose="02020603050405020304" pitchFamily="18" charset="0"/>
                <a:cs typeface="Times New Roman" panose="02020603050405020304" pitchFamily="18" charset="0"/>
              </a:rPr>
              <a:t>Уже во вступлении участники допускают ошибку, связанную с неумением различать такие понятия, как </a:t>
            </a:r>
            <a:r>
              <a:rPr lang="ru-RU" sz="3200" b="1" dirty="0" smtClean="0">
                <a:latin typeface="Times New Roman" panose="02020603050405020304" pitchFamily="18" charset="0"/>
                <a:cs typeface="Times New Roman" panose="02020603050405020304" pitchFamily="18" charset="0"/>
              </a:rPr>
              <a:t>тема и проблема</a:t>
            </a:r>
            <a:r>
              <a:rPr lang="ru-RU" sz="3200" dirty="0" smtClean="0">
                <a:latin typeface="Times New Roman" panose="02020603050405020304" pitchFamily="18" charset="0"/>
                <a:cs typeface="Times New Roman" panose="02020603050405020304" pitchFamily="18" charset="0"/>
              </a:rPr>
              <a:t>. Напомним, что </a:t>
            </a:r>
            <a:r>
              <a:rPr lang="ru-RU" sz="3200" b="1" dirty="0" smtClean="0">
                <a:latin typeface="Times New Roman" panose="02020603050405020304" pitchFamily="18" charset="0"/>
                <a:cs typeface="Times New Roman" panose="02020603050405020304" pitchFamily="18" charset="0"/>
              </a:rPr>
              <a:t>тема – это то, о чём текст </a:t>
            </a:r>
            <a:r>
              <a:rPr lang="ru-RU" sz="3200" dirty="0" smtClean="0">
                <a:latin typeface="Times New Roman" panose="02020603050405020304" pitchFamily="18" charset="0"/>
                <a:cs typeface="Times New Roman" panose="02020603050405020304" pitchFamily="18" charset="0"/>
              </a:rPr>
              <a:t>(автор пишет о патриотизме), а </a:t>
            </a:r>
            <a:r>
              <a:rPr lang="ru-RU" sz="3200" b="1" dirty="0" smtClean="0">
                <a:latin typeface="Times New Roman" panose="02020603050405020304" pitchFamily="18" charset="0"/>
                <a:cs typeface="Times New Roman" panose="02020603050405020304" pitchFamily="18" charset="0"/>
              </a:rPr>
              <a:t>проблема – это спорный вопрос, над которым размышляет автор</a:t>
            </a:r>
            <a:r>
              <a:rPr lang="ru-RU" sz="3200" dirty="0" smtClean="0">
                <a:latin typeface="Times New Roman" panose="02020603050405020304" pitchFamily="18" charset="0"/>
                <a:cs typeface="Times New Roman" panose="02020603050405020304" pitchFamily="18" charset="0"/>
              </a:rPr>
              <a:t> (в чём заключается истинный патриотизм?). Тема не содержит спорного вопроса, она входит в формулировку проблемы, является её частью,  то есть  проблему нельзя сформулировать одним словом! </a:t>
            </a:r>
            <a:r>
              <a:rPr lang="ru-RU" sz="3200" i="1" dirty="0" smtClean="0">
                <a:latin typeface="Times New Roman" panose="02020603050405020304" pitchFamily="18" charset="0"/>
                <a:cs typeface="Times New Roman" panose="02020603050405020304" pitchFamily="18" charset="0"/>
              </a:rPr>
              <a:t>Именно проблема определяет дальнейший ход рассуждения.</a:t>
            </a:r>
            <a:endParaRPr lang="ru-RU"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89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53991"/>
          </a:xfrm>
        </p:spPr>
        <p:txBody>
          <a:bodyPr/>
          <a:lstStyle/>
          <a:p>
            <a:r>
              <a:rPr lang="ru-RU" dirty="0" smtClean="0">
                <a:latin typeface="Times New Roman" panose="02020603050405020304" pitchFamily="18" charset="0"/>
                <a:cs typeface="Times New Roman" panose="02020603050405020304" pitchFamily="18" charset="0"/>
              </a:rPr>
              <a:t>К 1-1балл</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19116"/>
            <a:ext cx="10515600" cy="5057847"/>
          </a:xfrm>
        </p:spPr>
        <p:txBody>
          <a:bodyPr/>
          <a:lstStyle/>
          <a:p>
            <a:pPr marL="0" indent="0">
              <a:buNone/>
            </a:pPr>
            <a:endParaRPr lang="ru-RU" dirty="0" smtClean="0"/>
          </a:p>
          <a:p>
            <a:pPr marL="0" indent="0">
              <a:buNone/>
            </a:pPr>
            <a:r>
              <a:rPr lang="ru-RU" sz="3200" dirty="0" smtClean="0">
                <a:latin typeface="Times New Roman" panose="02020603050405020304" pitchFamily="18" charset="0"/>
                <a:cs typeface="Times New Roman" panose="02020603050405020304" pitchFamily="18" charset="0"/>
              </a:rPr>
              <a:t>Как формулируется проблема? </a:t>
            </a:r>
            <a:r>
              <a:rPr lang="ru-RU" sz="3200" b="1" dirty="0" smtClean="0">
                <a:latin typeface="Times New Roman" panose="02020603050405020304" pitchFamily="18" charset="0"/>
                <a:cs typeface="Times New Roman" panose="02020603050405020304" pitchFamily="18" charset="0"/>
              </a:rPr>
              <a:t>Первый способ</a:t>
            </a:r>
            <a:r>
              <a:rPr lang="ru-RU" sz="3200" dirty="0" smtClean="0">
                <a:latin typeface="Times New Roman" panose="02020603050405020304" pitchFamily="18" charset="0"/>
                <a:cs typeface="Times New Roman" panose="02020603050405020304" pitchFamily="18" charset="0"/>
              </a:rPr>
              <a:t>– конструкция «проблема + существительное в родительном падеже»: </a:t>
            </a:r>
            <a:r>
              <a:rPr lang="ru-RU" sz="3200" i="1" dirty="0" smtClean="0">
                <a:latin typeface="Times New Roman" panose="02020603050405020304" pitchFamily="18" charset="0"/>
                <a:cs typeface="Times New Roman" panose="02020603050405020304" pitchFamily="18" charset="0"/>
              </a:rPr>
              <a:t>проблема отношения к пожилым родителям, проблема влияния природы на человека, проблема поиска смысла жизни</a:t>
            </a:r>
            <a:r>
              <a:rPr lang="ru-RU" sz="3200" dirty="0" smtClean="0">
                <a:latin typeface="Times New Roman" panose="02020603050405020304" pitchFamily="18" charset="0"/>
                <a:cs typeface="Times New Roman" panose="02020603050405020304" pitchFamily="18" charset="0"/>
              </a:rPr>
              <a:t>.  </a:t>
            </a:r>
            <a:r>
              <a:rPr lang="ru-RU" sz="3200" b="1" dirty="0" smtClean="0">
                <a:latin typeface="Times New Roman" panose="02020603050405020304" pitchFamily="18" charset="0"/>
                <a:cs typeface="Times New Roman" panose="02020603050405020304" pitchFamily="18" charset="0"/>
              </a:rPr>
              <a:t>Но такой способ не универсален</a:t>
            </a:r>
            <a:r>
              <a:rPr lang="ru-RU" sz="3200" dirty="0" smtClean="0">
                <a:latin typeface="Times New Roman" panose="02020603050405020304" pitchFamily="18" charset="0"/>
                <a:cs typeface="Times New Roman" panose="02020603050405020304" pitchFamily="18" charset="0"/>
              </a:rPr>
              <a:t>, так как не всегда сочетание «проблема + существительное в родительном падеже» в содержательном и стилистическом отношении корректно, например, </a:t>
            </a:r>
            <a:r>
              <a:rPr lang="ru-RU" sz="3200" i="1" dirty="0" smtClean="0">
                <a:latin typeface="Times New Roman" panose="02020603050405020304" pitchFamily="18" charset="0"/>
                <a:cs typeface="Times New Roman" panose="02020603050405020304" pitchFamily="18" charset="0"/>
              </a:rPr>
              <a:t>проблема чести,  проблема смысла жизни,  проблема музыки, проблема любви</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69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К 1-1 балл</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798330"/>
            <a:ext cx="10515600" cy="4351338"/>
          </a:xfrm>
        </p:spPr>
        <p:txBody>
          <a:bodyPr/>
          <a:lstStyle/>
          <a:p>
            <a:pPr marL="0" indent="0">
              <a:buNone/>
            </a:pPr>
            <a:r>
              <a:rPr lang="ru-RU" sz="3200" b="1" dirty="0" smtClean="0">
                <a:latin typeface="Times New Roman" panose="02020603050405020304" pitchFamily="18" charset="0"/>
                <a:cs typeface="Times New Roman" panose="02020603050405020304" pitchFamily="18" charset="0"/>
              </a:rPr>
              <a:t>Второй способ</a:t>
            </a:r>
            <a:r>
              <a:rPr lang="ru-RU" sz="3200" dirty="0" smtClean="0">
                <a:latin typeface="Times New Roman" panose="02020603050405020304" pitchFamily="18" charset="0"/>
                <a:cs typeface="Times New Roman" panose="02020603050405020304" pitchFamily="18" charset="0"/>
              </a:rPr>
              <a:t>– формулирование  проблемы в форме вопроса (или цепочки вопросов): </a:t>
            </a:r>
            <a:r>
              <a:rPr lang="ru-RU" sz="3200" i="1" dirty="0" smtClean="0">
                <a:latin typeface="Times New Roman" panose="02020603050405020304" pitchFamily="18" charset="0"/>
                <a:cs typeface="Times New Roman" panose="02020603050405020304" pitchFamily="18" charset="0"/>
              </a:rPr>
              <a:t>Можно ли человеку прожить без любви? Какую роль играет музыка в жизни человека? Почему важно беречь родной язык? </a:t>
            </a:r>
            <a:r>
              <a:rPr lang="ru-RU" sz="3200" dirty="0" smtClean="0">
                <a:latin typeface="Times New Roman" panose="02020603050405020304" pitchFamily="18" charset="0"/>
                <a:cs typeface="Times New Roman" panose="02020603050405020304" pitchFamily="18" charset="0"/>
              </a:rPr>
              <a:t>При этом нужно избегать ошибок в речевом оформлении проблемы! Правильно будет: </a:t>
            </a:r>
            <a:r>
              <a:rPr lang="ru-RU" sz="3200" i="1" dirty="0" smtClean="0">
                <a:latin typeface="Times New Roman" panose="02020603050405020304" pitchFamily="18" charset="0"/>
                <a:cs typeface="Times New Roman" panose="02020603050405020304" pitchFamily="18" charset="0"/>
              </a:rPr>
              <a:t>автор пишет, рассуждает о…, размышляет о… и над…</a:t>
            </a:r>
            <a:r>
              <a:rPr lang="ru-RU" sz="3200" dirty="0" smtClean="0">
                <a:latin typeface="Times New Roman" panose="02020603050405020304" pitchFamily="18" charset="0"/>
                <a:cs typeface="Times New Roman" panose="02020603050405020304" pitchFamily="18" charset="0"/>
              </a:rPr>
              <a:t>, неверно– </a:t>
            </a:r>
            <a:r>
              <a:rPr lang="ru-RU" sz="3200" i="1" dirty="0" smtClean="0">
                <a:latin typeface="Times New Roman" panose="02020603050405020304" pitchFamily="18" charset="0"/>
                <a:cs typeface="Times New Roman" panose="02020603050405020304" pitchFamily="18" charset="0"/>
              </a:rPr>
              <a:t>автор рассуждает над…</a:t>
            </a:r>
          </a:p>
          <a:p>
            <a:pPr marL="0" indent="0">
              <a:buNone/>
            </a:pPr>
            <a:endParaRPr lang="ru-RU" dirty="0"/>
          </a:p>
        </p:txBody>
      </p:sp>
    </p:spTree>
    <p:extLst>
      <p:ext uri="{BB962C8B-B14F-4D97-AF65-F5344CB8AC3E}">
        <p14:creationId xmlns:p14="http://schemas.microsoft.com/office/powerpoint/2010/main" val="11308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86603"/>
            <a:ext cx="10515600" cy="832513"/>
          </a:xfrm>
        </p:spPr>
        <p:txBody>
          <a:bodyPr/>
          <a:lstStyle/>
          <a:p>
            <a:r>
              <a:rPr lang="ru-RU" dirty="0">
                <a:latin typeface="Times New Roman" panose="02020603050405020304" pitchFamily="18" charset="0"/>
                <a:cs typeface="Times New Roman" panose="02020603050405020304" pitchFamily="18" charset="0"/>
              </a:rPr>
              <a:t>К 1-1 балл</a:t>
            </a:r>
            <a:endParaRPr lang="ru-RU" dirty="0"/>
          </a:p>
        </p:txBody>
      </p:sp>
      <p:sp>
        <p:nvSpPr>
          <p:cNvPr id="3" name="Объект 2"/>
          <p:cNvSpPr>
            <a:spLocks noGrp="1"/>
          </p:cNvSpPr>
          <p:nvPr>
            <p:ph idx="1"/>
          </p:nvPr>
        </p:nvSpPr>
        <p:spPr>
          <a:xfrm>
            <a:off x="838200" y="1119116"/>
            <a:ext cx="10515600" cy="5418162"/>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К </a:t>
            </a:r>
            <a:r>
              <a:rPr lang="ru-RU" b="1" dirty="0">
                <a:latin typeface="Times New Roman" panose="02020603050405020304" pitchFamily="18" charset="0"/>
                <a:cs typeface="Times New Roman" panose="02020603050405020304" pitchFamily="18" charset="0"/>
              </a:rPr>
              <a:t>грубым</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ошибкам при формулировании  </a:t>
            </a:r>
            <a:r>
              <a:rPr lang="ru-RU" dirty="0">
                <a:latin typeface="Times New Roman" panose="02020603050405020304" pitchFamily="18" charset="0"/>
                <a:cs typeface="Times New Roman" panose="02020603050405020304" pitchFamily="18" charset="0"/>
              </a:rPr>
              <a:t>проблемы </a:t>
            </a:r>
            <a:r>
              <a:rPr lang="ru-RU" dirty="0" smtClean="0">
                <a:latin typeface="Times New Roman" panose="02020603050405020304" pitchFamily="18" charset="0"/>
                <a:cs typeface="Times New Roman" panose="02020603050405020304" pitchFamily="18" charset="0"/>
              </a:rPr>
              <a:t>относится</a:t>
            </a:r>
            <a:endParaRPr lang="ru-RU" b="1" dirty="0" smtClean="0">
              <a:latin typeface="Times New Roman" panose="02020603050405020304" pitchFamily="18" charset="0"/>
              <a:cs typeface="Times New Roman" panose="02020603050405020304" pitchFamily="18" charset="0"/>
            </a:endParaRPr>
          </a:p>
          <a:p>
            <a:pPr marL="0" indent="0">
              <a:buNone/>
            </a:pPr>
            <a:r>
              <a:rPr lang="ru-RU" b="1" dirty="0">
                <a:latin typeface="Times New Roman" panose="02020603050405020304" pitchFamily="18" charset="0"/>
                <a:cs typeface="Times New Roman" panose="02020603050405020304" pitchFamily="18" charset="0"/>
              </a:rPr>
              <a:t>п</a:t>
            </a:r>
            <a:r>
              <a:rPr lang="ru-RU" b="1" dirty="0" smtClean="0">
                <a:latin typeface="Times New Roman" panose="02020603050405020304" pitchFamily="18" charset="0"/>
                <a:cs typeface="Times New Roman" panose="02020603050405020304" pitchFamily="18" charset="0"/>
              </a:rPr>
              <a:t>одмена </a:t>
            </a:r>
            <a:r>
              <a:rPr lang="ru-RU" b="1" dirty="0">
                <a:latin typeface="Times New Roman" panose="02020603050405020304" pitchFamily="18" charset="0"/>
                <a:cs typeface="Times New Roman" panose="02020603050405020304" pitchFamily="18" charset="0"/>
              </a:rPr>
              <a:t>формулировки проблемы </a:t>
            </a:r>
            <a:r>
              <a:rPr lang="ru-RU" b="1" dirty="0" smtClean="0">
                <a:latin typeface="Times New Roman" panose="02020603050405020304" pitchFamily="18" charset="0"/>
                <a:cs typeface="Times New Roman" panose="02020603050405020304" pitchFamily="18" charset="0"/>
              </a:rPr>
              <a:t>пересказом текста. </a:t>
            </a:r>
            <a:r>
              <a:rPr lang="ru-RU" dirty="0" smtClean="0">
                <a:latin typeface="Times New Roman" panose="02020603050405020304" pitchFamily="18" charset="0"/>
                <a:cs typeface="Times New Roman" panose="02020603050405020304" pitchFamily="18" charset="0"/>
              </a:rPr>
              <a:t>Например, в сочинении </a:t>
            </a:r>
            <a:r>
              <a:rPr lang="ru-RU" dirty="0">
                <a:latin typeface="Times New Roman" panose="02020603050405020304" pitchFamily="18" charset="0"/>
                <a:cs typeface="Times New Roman" panose="02020603050405020304" pitchFamily="18" charset="0"/>
              </a:rPr>
              <a:t>по тексту Н. </a:t>
            </a:r>
            <a:r>
              <a:rPr lang="ru-RU" dirty="0" err="1" smtClean="0">
                <a:latin typeface="Times New Roman" panose="02020603050405020304" pitchFamily="18" charset="0"/>
                <a:cs typeface="Times New Roman" panose="02020603050405020304" pitchFamily="18" charset="0"/>
              </a:rPr>
              <a:t>Самвеляна</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a:t>
            </a:r>
            <a:r>
              <a:rPr lang="ru-RU" i="1" dirty="0" smtClean="0">
                <a:latin typeface="Times New Roman" panose="02020603050405020304" pitchFamily="18" charset="0"/>
                <a:cs typeface="Times New Roman" panose="02020603050405020304" pitchFamily="18" charset="0"/>
              </a:rPr>
              <a:t>Проблема </a:t>
            </a:r>
            <a:r>
              <a:rPr lang="ru-RU" i="1" dirty="0">
                <a:latin typeface="Times New Roman" panose="02020603050405020304" pitchFamily="18" charset="0"/>
                <a:cs typeface="Times New Roman" panose="02020603050405020304" pitchFamily="18" charset="0"/>
              </a:rPr>
              <a:t>текста в том, что история человечества — это история его культуры. А Чингисхан сжигал города и уничтожал святыни, так как сам был </a:t>
            </a:r>
            <a:r>
              <a:rPr lang="ru-RU" i="1" dirty="0" smtClean="0">
                <a:latin typeface="Times New Roman" panose="02020603050405020304" pitchFamily="18" charset="0"/>
                <a:cs typeface="Times New Roman" panose="02020603050405020304" pitchFamily="18" charset="0"/>
              </a:rPr>
              <a:t>бескультурным человеком».</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Вместо формулирования проблемы </a:t>
            </a:r>
            <a:r>
              <a:rPr lang="ru-RU" dirty="0" smtClean="0">
                <a:latin typeface="Times New Roman" panose="02020603050405020304" pitchFamily="18"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П</a:t>
            </a:r>
            <a:r>
              <a:rPr lang="ru-RU" i="1" dirty="0" smtClean="0">
                <a:latin typeface="Times New Roman" panose="02020603050405020304" pitchFamily="18" charset="0"/>
                <a:cs typeface="Times New Roman" panose="02020603050405020304" pitchFamily="18" charset="0"/>
              </a:rPr>
              <a:t>роблема </a:t>
            </a:r>
            <a:r>
              <a:rPr lang="ru-RU" i="1" dirty="0">
                <a:latin typeface="Times New Roman" panose="02020603050405020304" pitchFamily="18" charset="0"/>
                <a:cs typeface="Times New Roman" panose="02020603050405020304" pitchFamily="18" charset="0"/>
              </a:rPr>
              <a:t>отношения человека к культуре; В чём значимость культуры для человека и общества?; Почему мы должны беречь и </a:t>
            </a:r>
            <a:r>
              <a:rPr lang="ru-RU" i="1" dirty="0" smtClean="0">
                <a:latin typeface="Times New Roman" panose="02020603050405020304" pitchFamily="18" charset="0"/>
                <a:cs typeface="Times New Roman" panose="02020603050405020304" pitchFamily="18" charset="0"/>
              </a:rPr>
              <a:t>сохра</a:t>
            </a:r>
            <a:r>
              <a:rPr lang="ru-RU" i="1" dirty="0">
                <a:latin typeface="Times New Roman" panose="02020603050405020304" pitchFamily="18" charset="0"/>
                <a:cs typeface="Times New Roman" panose="02020603050405020304" pitchFamily="18" charset="0"/>
              </a:rPr>
              <a:t>н</a:t>
            </a:r>
            <a:r>
              <a:rPr lang="ru-RU" i="1" dirty="0" smtClean="0">
                <a:latin typeface="Times New Roman" panose="02020603050405020304" pitchFamily="18" charset="0"/>
                <a:cs typeface="Times New Roman" panose="02020603050405020304" pitchFamily="18" charset="0"/>
              </a:rPr>
              <a:t>ять </a:t>
            </a:r>
            <a:r>
              <a:rPr lang="ru-RU" i="1" dirty="0">
                <a:latin typeface="Times New Roman" panose="02020603050405020304" pitchFamily="18" charset="0"/>
                <a:cs typeface="Times New Roman" panose="02020603050405020304" pitchFamily="18" charset="0"/>
              </a:rPr>
              <a:t>культурное наследие человечества?</a:t>
            </a:r>
            <a:r>
              <a:rPr lang="ru-RU" dirty="0">
                <a:latin typeface="Times New Roman" panose="02020603050405020304" pitchFamily="18" charset="0"/>
                <a:cs typeface="Times New Roman" panose="02020603050405020304" pitchFamily="18" charset="0"/>
              </a:rPr>
              <a:t>)</a:t>
            </a:r>
            <a:endParaRPr lang="ru-RU" b="1" dirty="0" smtClean="0">
              <a:latin typeface="Times New Roman" panose="02020603050405020304" pitchFamily="18" charset="0"/>
              <a:cs typeface="Times New Roman" panose="02020603050405020304" pitchFamily="18" charset="0"/>
            </a:endParaRPr>
          </a:p>
          <a:p>
            <a:pPr marL="0" indent="0">
              <a:buNone/>
            </a:pPr>
            <a:r>
              <a:rPr lang="ru-RU" b="1" dirty="0">
                <a:latin typeface="Times New Roman" panose="02020603050405020304" pitchFamily="18" charset="0"/>
                <a:cs typeface="Times New Roman" panose="02020603050405020304" pitchFamily="18" charset="0"/>
              </a:rPr>
              <a:t>Помните</a:t>
            </a:r>
            <a:r>
              <a:rPr lang="ru-RU" dirty="0">
                <a:latin typeface="Times New Roman" panose="02020603050405020304" pitchFamily="18" charset="0"/>
                <a:cs typeface="Times New Roman" panose="02020603050405020304" pitchFamily="18" charset="0"/>
              </a:rPr>
              <a:t>, что ни одна часть сочинения не предполагает простого пересказа исходного текста!</a:t>
            </a:r>
          </a:p>
        </p:txBody>
      </p:sp>
    </p:spTree>
    <p:extLst>
      <p:ext uri="{BB962C8B-B14F-4D97-AF65-F5344CB8AC3E}">
        <p14:creationId xmlns:p14="http://schemas.microsoft.com/office/powerpoint/2010/main" val="7966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21979"/>
          </a:xfrm>
        </p:spPr>
        <p:txBody>
          <a:bodyPr>
            <a:normAutofit fontScale="90000"/>
          </a:bodyPr>
          <a:lstStyle/>
          <a:p>
            <a:r>
              <a:rPr lang="ru-RU" dirty="0" smtClean="0">
                <a:latin typeface="Times New Roman" panose="02020603050405020304" pitchFamily="18" charset="0"/>
                <a:cs typeface="Times New Roman" panose="02020603050405020304" pitchFamily="18" charset="0"/>
              </a:rPr>
              <a:t>К 2-5 баллов</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32764"/>
            <a:ext cx="10515600" cy="5240740"/>
          </a:xfrm>
        </p:spPr>
        <p:txBody>
          <a:bodyPr>
            <a:normAutofit/>
          </a:bodyPr>
          <a:lstStyle/>
          <a:p>
            <a:pPr marL="0" indent="0">
              <a:buNone/>
            </a:pPr>
            <a:r>
              <a:rPr lang="ru-RU" sz="3000" dirty="0" smtClean="0">
                <a:latin typeface="Times New Roman" panose="02020603050405020304" pitchFamily="18" charset="0"/>
                <a:cs typeface="Times New Roman" panose="02020603050405020304" pitchFamily="18" charset="0"/>
              </a:rPr>
              <a:t>После выявления и формулирования проблемы исходного текста  пишем </a:t>
            </a:r>
            <a:r>
              <a:rPr lang="ru-RU" sz="3000" b="1" dirty="0" smtClean="0">
                <a:latin typeface="Times New Roman" panose="02020603050405020304" pitchFamily="18" charset="0"/>
                <a:cs typeface="Times New Roman" panose="02020603050405020304" pitchFamily="18" charset="0"/>
              </a:rPr>
              <a:t>комментарий</a:t>
            </a:r>
            <a:r>
              <a:rPr lang="ru-RU" sz="3000" dirty="0" smtClean="0">
                <a:latin typeface="Times New Roman" panose="02020603050405020304" pitchFamily="18" charset="0"/>
                <a:cs typeface="Times New Roman" panose="02020603050405020304" pitchFamily="18" charset="0"/>
              </a:rPr>
              <a:t>. Это, пожалуй, самый сложный композиционный фрагмент сочинения. Напомним, что комментарий включает в себя </a:t>
            </a:r>
            <a:r>
              <a:rPr lang="ru-RU" sz="3000" b="1" dirty="0" smtClean="0">
                <a:latin typeface="Times New Roman" panose="02020603050405020304" pitchFamily="18" charset="0"/>
                <a:cs typeface="Times New Roman" panose="02020603050405020304" pitchFamily="18" charset="0"/>
              </a:rPr>
              <a:t>два примера-иллюстрации </a:t>
            </a:r>
            <a:r>
              <a:rPr lang="ru-RU" sz="3000" dirty="0" smtClean="0">
                <a:latin typeface="Times New Roman" panose="02020603050405020304" pitchFamily="18" charset="0"/>
                <a:cs typeface="Times New Roman" panose="02020603050405020304" pitchFamily="18" charset="0"/>
              </a:rPr>
              <a:t>из прочитанного текста и </a:t>
            </a:r>
            <a:r>
              <a:rPr lang="ru-RU" sz="3000" b="1" dirty="0" smtClean="0">
                <a:latin typeface="Times New Roman" panose="02020603050405020304" pitchFamily="18" charset="0"/>
                <a:cs typeface="Times New Roman" panose="02020603050405020304" pitchFamily="18" charset="0"/>
              </a:rPr>
              <a:t>пояснение к каждому из них</a:t>
            </a:r>
            <a:r>
              <a:rPr lang="ru-RU" sz="3000" dirty="0" smtClean="0">
                <a:latin typeface="Times New Roman" panose="02020603050405020304" pitchFamily="18" charset="0"/>
                <a:cs typeface="Times New Roman" panose="02020603050405020304" pitchFamily="18" charset="0"/>
              </a:rPr>
              <a:t>, </a:t>
            </a:r>
            <a:r>
              <a:rPr lang="ru-RU" sz="3000" b="1" dirty="0" smtClean="0">
                <a:latin typeface="Times New Roman" panose="02020603050405020304" pitchFamily="18" charset="0"/>
                <a:cs typeface="Times New Roman" panose="02020603050405020304" pitchFamily="18" charset="0"/>
              </a:rPr>
              <a:t>анализ</a:t>
            </a:r>
            <a:r>
              <a:rPr lang="ru-RU" sz="3000" dirty="0" smtClean="0">
                <a:latin typeface="Times New Roman" panose="02020603050405020304" pitchFamily="18" charset="0"/>
                <a:cs typeface="Times New Roman" panose="02020603050405020304" pitchFamily="18" charset="0"/>
              </a:rPr>
              <a:t> </a:t>
            </a:r>
            <a:r>
              <a:rPr lang="ru-RU" sz="3000" b="1" dirty="0" smtClean="0">
                <a:latin typeface="Times New Roman" panose="02020603050405020304" pitchFamily="18" charset="0"/>
                <a:cs typeface="Times New Roman" panose="02020603050405020304" pitchFamily="18" charset="0"/>
              </a:rPr>
              <a:t>смысловой связи между примерами</a:t>
            </a:r>
            <a:r>
              <a:rPr lang="ru-RU" sz="3000" dirty="0" smtClean="0">
                <a:latin typeface="Times New Roman" panose="02020603050405020304" pitchFamily="18" charset="0"/>
                <a:cs typeface="Times New Roman" panose="02020603050405020304" pitchFamily="18" charset="0"/>
              </a:rPr>
              <a:t>. Помните, что, обращаясь к авторскому тексту, не следует увлекаться его чрезмерным цитированием или ограничиваться простым пересказом – нужно </a:t>
            </a:r>
            <a:r>
              <a:rPr lang="ru-RU" sz="3000" b="1" dirty="0" smtClean="0">
                <a:latin typeface="Times New Roman" panose="02020603050405020304" pitchFamily="18" charset="0"/>
                <a:cs typeface="Times New Roman" panose="02020603050405020304" pitchFamily="18" charset="0"/>
              </a:rPr>
              <a:t>анализировать</a:t>
            </a:r>
            <a:r>
              <a:rPr lang="ru-RU" sz="3000" dirty="0" smtClean="0">
                <a:latin typeface="Times New Roman" panose="02020603050405020304" pitchFamily="18" charset="0"/>
                <a:cs typeface="Times New Roman" panose="02020603050405020304" pitchFamily="18" charset="0"/>
              </a:rPr>
              <a:t> текст, включая в него </a:t>
            </a:r>
            <a:r>
              <a:rPr lang="ru-RU" sz="3000" b="1" dirty="0" smtClean="0">
                <a:latin typeface="Times New Roman" panose="02020603050405020304" pitchFamily="18" charset="0"/>
                <a:cs typeface="Times New Roman" panose="02020603050405020304" pitchFamily="18" charset="0"/>
              </a:rPr>
              <a:t>свою</a:t>
            </a:r>
            <a:r>
              <a:rPr lang="ru-RU" sz="3000" dirty="0" smtClean="0">
                <a:latin typeface="Times New Roman" panose="02020603050405020304" pitchFamily="18" charset="0"/>
                <a:cs typeface="Times New Roman" panose="02020603050405020304" pitchFamily="18" charset="0"/>
              </a:rPr>
              <a:t> </a:t>
            </a:r>
            <a:r>
              <a:rPr lang="ru-RU" sz="3000" b="1" dirty="0" smtClean="0">
                <a:latin typeface="Times New Roman" panose="02020603050405020304" pitchFamily="18" charset="0"/>
                <a:cs typeface="Times New Roman" panose="02020603050405020304" pitchFamily="18" charset="0"/>
              </a:rPr>
              <a:t>оценку </a:t>
            </a:r>
            <a:r>
              <a:rPr lang="ru-RU" sz="3000" dirty="0" smtClean="0">
                <a:latin typeface="Times New Roman" panose="02020603050405020304" pitchFamily="18" charset="0"/>
                <a:cs typeface="Times New Roman" panose="02020603050405020304" pitchFamily="18" charset="0"/>
              </a:rPr>
              <a:t>фактов, событий, поведения  героев. </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70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26696"/>
          </a:xfrm>
        </p:spPr>
        <p:txBody>
          <a:bodyPr>
            <a:normAutofit/>
          </a:bodyPr>
          <a:lstStyle/>
          <a:p>
            <a:r>
              <a:rPr lang="ru-RU" sz="4000" dirty="0" smtClean="0">
                <a:latin typeface="Times New Roman" panose="02020603050405020304" pitchFamily="18" charset="0"/>
                <a:cs typeface="Times New Roman" panose="02020603050405020304" pitchFamily="18" charset="0"/>
              </a:rPr>
              <a:t>К 2-5 баллов</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91822"/>
            <a:ext cx="10515600" cy="5281682"/>
          </a:xfrm>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К </a:t>
            </a:r>
            <a:r>
              <a:rPr lang="ru-RU" b="1" dirty="0" smtClean="0">
                <a:latin typeface="Times New Roman" panose="02020603050405020304" pitchFamily="18" charset="0"/>
                <a:cs typeface="Times New Roman" panose="02020603050405020304" pitchFamily="18" charset="0"/>
              </a:rPr>
              <a:t>грубым</a:t>
            </a:r>
            <a:r>
              <a:rPr lang="ru-RU" dirty="0" smtClean="0">
                <a:latin typeface="Times New Roman" panose="02020603050405020304" pitchFamily="18" charset="0"/>
                <a:cs typeface="Times New Roman" panose="02020603050405020304" pitchFamily="18" charset="0"/>
              </a:rPr>
              <a:t> ошибкам при комментировании проблемы исходного текста относятся следующие ошибки. </a:t>
            </a:r>
          </a:p>
          <a:p>
            <a:pPr marL="0" indent="0">
              <a:buNone/>
            </a:pP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Отсутствие комментария как самостоятельной смысловой части, он лишь намечен, но не реализован</a:t>
            </a:r>
            <a:r>
              <a:rPr lang="ru-RU" dirty="0" smtClean="0">
                <a:latin typeface="Times New Roman" panose="02020603050405020304" pitchFamily="18" charset="0"/>
                <a:cs typeface="Times New Roman" panose="02020603050405020304" pitchFamily="18" charset="0"/>
              </a:rPr>
              <a:t>. Например: «</a:t>
            </a:r>
            <a:r>
              <a:rPr lang="ru-RU" i="1" dirty="0" smtClean="0">
                <a:latin typeface="Times New Roman" panose="02020603050405020304" pitchFamily="18" charset="0"/>
                <a:cs typeface="Times New Roman" panose="02020603050405020304" pitchFamily="18" charset="0"/>
              </a:rPr>
              <a:t>Человек живет в обществе, которое, несомненно, оказывает влияние на чувства, мысли, сознание. Как жить в таком обществе, чтобы оно не подавляло и не тяготило тебя? Ответ на этот вопрос нам даёт Н. Татаринцев в своем тексте</a:t>
            </a:r>
            <a:r>
              <a:rPr lang="ru-RU" dirty="0" smtClean="0">
                <a:latin typeface="Times New Roman" panose="02020603050405020304" pitchFamily="18" charset="0"/>
                <a:cs typeface="Times New Roman" panose="02020603050405020304" pitchFamily="18" charset="0"/>
              </a:rPr>
              <a:t>». Здесь формулируется проблема, задаётся вопрос, обозначающий остроту проблемы, делается переход к исходному тексту. </a:t>
            </a:r>
            <a:r>
              <a:rPr lang="ru-RU" b="1" dirty="0" smtClean="0">
                <a:latin typeface="Times New Roman" panose="02020603050405020304" pitchFamily="18" charset="0"/>
                <a:cs typeface="Times New Roman" panose="02020603050405020304" pitchFamily="18" charset="0"/>
              </a:rPr>
              <a:t>Но комментария нет</a:t>
            </a:r>
            <a:r>
              <a:rPr lang="ru-RU" dirty="0" smtClean="0">
                <a:latin typeface="Times New Roman" panose="02020603050405020304" pitchFamily="18" charset="0"/>
                <a:cs typeface="Times New Roman" panose="02020603050405020304" pitchFamily="18" charset="0"/>
              </a:rPr>
              <a:t>.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29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62923"/>
          </a:xfrm>
        </p:spPr>
        <p:txBody>
          <a:bodyPr>
            <a:normAutofit fontScale="90000"/>
          </a:bodyPr>
          <a:lstStyle/>
          <a:p>
            <a:r>
              <a:rPr lang="ru-RU" dirty="0" smtClean="0">
                <a:latin typeface="Times New Roman" panose="02020603050405020304" pitchFamily="18" charset="0"/>
                <a:cs typeface="Times New Roman" panose="02020603050405020304" pitchFamily="18" charset="0"/>
              </a:rPr>
              <a:t>К 2-5 баллов</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5093" y="1187355"/>
            <a:ext cx="10931856" cy="5281684"/>
          </a:xfrm>
        </p:spPr>
        <p:txBody>
          <a:bodyPr/>
          <a:lstStyle/>
          <a:p>
            <a:pPr marL="0" indent="0">
              <a:buNone/>
            </a:pPr>
            <a:r>
              <a:rPr lang="ru-RU" dirty="0" smtClean="0">
                <a:latin typeface="Times New Roman" panose="02020603050405020304" pitchFamily="18" charset="0"/>
                <a:cs typeface="Times New Roman" panose="02020603050405020304" pitchFamily="18" charset="0"/>
              </a:rPr>
              <a:t>Ещё одна грубая ошибка.</a:t>
            </a:r>
            <a:r>
              <a:rPr lang="ru-RU"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Неосознанное отступление от темы</a:t>
            </a:r>
            <a:r>
              <a:rPr lang="ru-RU" dirty="0" smtClean="0">
                <a:latin typeface="Times New Roman" panose="02020603050405020304" pitchFamily="18" charset="0"/>
                <a:cs typeface="Times New Roman" panose="02020603050405020304" pitchFamily="18" charset="0"/>
              </a:rPr>
              <a:t>. Ученик пишет не о том, о чём говорится в тексте, а о том, о чём он может написать.  Вот пример такого искажения: «</a:t>
            </a:r>
            <a:r>
              <a:rPr lang="ru-RU" i="1" dirty="0" smtClean="0">
                <a:latin typeface="Times New Roman" panose="02020603050405020304" pitchFamily="18" charset="0"/>
                <a:cs typeface="Times New Roman" panose="02020603050405020304" pitchFamily="18" charset="0"/>
              </a:rPr>
              <a:t>Автор текста, И. Новиков, рассуждает о таком времени, когда вокруг всё серо и тускло </a:t>
            </a:r>
            <a:r>
              <a:rPr lang="ru-RU" dirty="0" smtClean="0">
                <a:latin typeface="Times New Roman" panose="02020603050405020304" pitchFamily="18" charset="0"/>
                <a:cs typeface="Times New Roman" panose="02020603050405020304" pitchFamily="18" charset="0"/>
              </a:rPr>
              <a:t>(приводятся цитаты из исходного текста, описывающие осень)</a:t>
            </a:r>
            <a:r>
              <a:rPr lang="ru-RU" i="1" dirty="0" smtClean="0">
                <a:latin typeface="Times New Roman" panose="02020603050405020304" pitchFamily="18" charset="0"/>
                <a:cs typeface="Times New Roman" panose="02020603050405020304" pitchFamily="18" charset="0"/>
              </a:rPr>
              <a:t>. Да, действительно, осень – это такая пора, когда хочется посидеть дома возле семейного очага, в общем, в тёплом, уютном местечке. И волей-неволей на тебя находят воспоминания об уже прожитых годах. Для кого-то это мучительное время. Особенно для женщин. У них начинаются депрессии, с которыми они порою не могут справиться самостоятельно... А для кого-то, например, для меня, это время для творческих поисков...»</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3453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1586</Words>
  <Application>Microsoft Office PowerPoint</Application>
  <PresentationFormat>Произвольный</PresentationFormat>
  <Paragraphs>76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Типичные ошибки при написании сочинения-рассуждения на ЕГЭ по русскому языку (задание 27)</vt:lpstr>
      <vt:lpstr>Формулировка задания с развёрнутым ответом: </vt:lpstr>
      <vt:lpstr>К 1-1балл</vt:lpstr>
      <vt:lpstr>К 1-1балл</vt:lpstr>
      <vt:lpstr>К 1-1 балл</vt:lpstr>
      <vt:lpstr>К 1-1 балл</vt:lpstr>
      <vt:lpstr>К 2-5 баллов</vt:lpstr>
      <vt:lpstr>К 2-5 баллов</vt:lpstr>
      <vt:lpstr>К 2-5 баллов</vt:lpstr>
      <vt:lpstr>Презентация PowerPoint</vt:lpstr>
      <vt:lpstr>К 2-5 баллов</vt:lpstr>
      <vt:lpstr>К 2-5 баллов</vt:lpstr>
      <vt:lpstr>К 2-5 баллов</vt:lpstr>
      <vt:lpstr>К 2-5 баллов</vt:lpstr>
      <vt:lpstr> К 3- 1 балл</vt:lpstr>
      <vt:lpstr>К 3-1 балл</vt:lpstr>
      <vt:lpstr>К 4-1 балл</vt:lpstr>
      <vt:lpstr>К 4-1 балл</vt:lpstr>
      <vt:lpstr>Подведём итоги</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Типичные ошибки при написании сочинения-рассуждения на ЕГЭ по русскому языку (задание 27)</dc:title>
  <dc:creator>USER3</dc:creator>
  <cp:lastModifiedBy>Екатерина Васильевна Петрасевич</cp:lastModifiedBy>
  <cp:revision>33</cp:revision>
  <dcterms:created xsi:type="dcterms:W3CDTF">2022-04-10T09:48:14Z</dcterms:created>
  <dcterms:modified xsi:type="dcterms:W3CDTF">2023-02-16T04:11:01Z</dcterms:modified>
</cp:coreProperties>
</file>