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7" r:id="rId4"/>
    <p:sldId id="265" r:id="rId5"/>
    <p:sldId id="271" r:id="rId6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7668" autoAdjust="0"/>
  </p:normalViewPr>
  <p:slideViewPr>
    <p:cSldViewPr>
      <p:cViewPr varScale="1">
        <p:scale>
          <a:sx n="134" d="100"/>
          <a:sy n="134" d="100"/>
        </p:scale>
        <p:origin x="81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4" y="188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15.02.2023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9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3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15.02.2023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pPr/>
              <a:t>15.02.2023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pPr/>
              <a:t>15.02.2023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15.02.2023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15.02.2023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pPr/>
              <a:t>15.02.2023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pPr/>
              <a:t>15.02.2023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pPr/>
              <a:t>15.02.2023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pPr/>
              <a:t>15.02.2023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15.02.2023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4200" y="2674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a typeface="Times New Roman" panose="02020603050405020304" pitchFamily="18" charset="0"/>
              </a:rPr>
              <a:t>СОЗДАНИЕ НОВОГО ИМИДЖА ЧТЕНИЯ ЧЕРЕЗ МОТИВАЦИОННЫЕ ТЕХНИКИ И ПРИЕМЫ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16" y="1467823"/>
            <a:ext cx="3168352" cy="184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/>
          <a:lstStyle/>
          <a:p>
            <a:pPr algn="ctr"/>
            <a:r>
              <a:rPr lang="ru-RU" sz="4400" b="1" i="1" dirty="0">
                <a:latin typeface="Times New Roman"/>
                <a:ea typeface="Calibri"/>
                <a:cs typeface="Times New Roman"/>
              </a:rPr>
              <a:t>Растить </a:t>
            </a:r>
            <a:r>
              <a:rPr lang="ru-RU" sz="4400" b="1" i="1" dirty="0" smtClean="0">
                <a:latin typeface="Times New Roman"/>
                <a:ea typeface="Calibri"/>
                <a:cs typeface="Times New Roman"/>
              </a:rPr>
              <a:t>читателя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1992652"/>
            <a:ext cx="3657600" cy="1193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b="1" dirty="0">
                <a:solidFill>
                  <a:schemeClr val="bg1"/>
                </a:solidFill>
              </a:rPr>
              <a:t>Важно!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1400" dirty="0" smtClean="0">
                <a:latin typeface="Times New Roman"/>
                <a:ea typeface="Calibri"/>
              </a:rPr>
              <a:t>Приоритетным </a:t>
            </a:r>
            <a:r>
              <a:rPr lang="ru-RU" sz="1400" dirty="0">
                <a:latin typeface="Times New Roman"/>
                <a:ea typeface="Calibri"/>
              </a:rPr>
              <a:t>направлением в данном контексте является учёт потенциала учебно-образовательной триады – </a:t>
            </a:r>
            <a:r>
              <a:rPr lang="ru-RU" sz="1400" b="1" dirty="0">
                <a:latin typeface="Times New Roman"/>
                <a:ea typeface="Calibri"/>
              </a:rPr>
              <a:t>«школа – ученик – семья</a:t>
            </a:r>
            <a:r>
              <a:rPr lang="ru-RU" sz="1400" b="1" dirty="0" smtClean="0">
                <a:latin typeface="Times New Roman"/>
                <a:ea typeface="Calibri"/>
              </a:rPr>
              <a:t>»,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3962400" cy="33527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</a:rPr>
              <a:t>«</a:t>
            </a:r>
            <a:r>
              <a:rPr lang="ru-RU" sz="2400" dirty="0">
                <a:latin typeface="Times New Roman"/>
                <a:ea typeface="Calibri"/>
              </a:rPr>
              <a:t>Школе, учителям-словесникам необходимо разрабатывать, планировать совместные с семьями своих воспитанников дела, шаги, проекты, прививающие вкус к чтению. Важно “разбудить” взрослых, вовлечь их в такую объединяющую всех членов семьи деятельность» </a:t>
            </a:r>
            <a:r>
              <a:rPr lang="ru-RU" sz="1700" i="1" dirty="0" smtClean="0">
                <a:latin typeface="Times New Roman"/>
                <a:ea typeface="Calibri"/>
              </a:rPr>
              <a:t>[</a:t>
            </a:r>
            <a:r>
              <a:rPr lang="ru-RU" sz="1700" i="1" dirty="0" err="1" smtClean="0">
                <a:latin typeface="Times New Roman"/>
                <a:ea typeface="Calibri"/>
              </a:rPr>
              <a:t>Дворяшина</a:t>
            </a:r>
            <a:r>
              <a:rPr lang="ru-RU" sz="1700" i="1" dirty="0" smtClean="0">
                <a:latin typeface="Times New Roman"/>
                <a:ea typeface="Calibri"/>
              </a:rPr>
              <a:t> Н.А. </a:t>
            </a:r>
            <a:r>
              <a:rPr lang="ru-RU" sz="1700" i="1" dirty="0">
                <a:latin typeface="Times New Roman"/>
                <a:ea typeface="Calibri"/>
                <a:cs typeface="Times New Roman"/>
              </a:rPr>
              <a:t>Растить читателя: роль семьи в приобщении ребёнка к книге / Н. А. </a:t>
            </a:r>
            <a:r>
              <a:rPr lang="ru-RU" sz="1700" i="1" dirty="0" err="1">
                <a:latin typeface="Times New Roman"/>
                <a:ea typeface="Calibri"/>
                <a:cs typeface="Times New Roman"/>
              </a:rPr>
              <a:t>Дворяшина</a:t>
            </a:r>
            <a:r>
              <a:rPr lang="ru-RU" sz="1700" i="1" dirty="0">
                <a:latin typeface="Times New Roman"/>
                <a:ea typeface="Calibri"/>
                <a:cs typeface="Times New Roman"/>
              </a:rPr>
              <a:t> // Литература в школе. – 2015. – № 3. – С. </a:t>
            </a:r>
            <a:r>
              <a:rPr lang="ru-RU" sz="1700" i="1" dirty="0" smtClean="0">
                <a:latin typeface="Times New Roman"/>
                <a:ea typeface="Calibri"/>
                <a:cs typeface="Times New Roman"/>
              </a:rPr>
              <a:t>2-8</a:t>
            </a:r>
            <a:r>
              <a:rPr lang="ru-RU" sz="1700" i="1" dirty="0" smtClean="0">
                <a:latin typeface="Times New Roman"/>
                <a:ea typeface="Calibri"/>
              </a:rPr>
              <a:t>].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Варианты мероприятий с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привлечением родителей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обучающихся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 fontScale="85000" lnSpcReduction="20000"/>
          </a:bodyPr>
          <a:lstStyle/>
          <a:p>
            <a:pPr marL="274320" lvl="1">
              <a:spcBef>
                <a:spcPts val="0"/>
              </a:spcBef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(«Стихи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вслух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«Любимая книга моей семьи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«Литературный бессмертный полк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века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любимое»,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и ясно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(литературный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круглый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стол, дебаты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,).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-ринг «Читательская дуэль».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–игры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Конкурсы.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Книжное кафе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lvl="1"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перемена (блиц, конкурс буриме/хайку, экспресс-викторина).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 литературных героев.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суд / ролевой семинар.</a:t>
            </a:r>
          </a:p>
          <a:p>
            <a:pPr marL="274320" lvl="1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лёночка\Desktop\2021-2022 учебный год\ОБЗОРНЫЕ ЛЕКЦИИ. МАТЕРИАЛЫ\методика\Фотографии Я люблю читать\image-10-05-21-09-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622"/>
            <a:ext cx="2592288" cy="33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ea typeface="Calibri"/>
              </a:rPr>
              <a:t>Совершенно очевидно, что семьи школьников должны стать не просто активными участниками </a:t>
            </a:r>
            <a:r>
              <a:rPr lang="ru-RU" sz="3200" dirty="0" smtClean="0">
                <a:latin typeface="Times New Roman"/>
                <a:ea typeface="Calibri"/>
              </a:rPr>
              <a:t>мероприятий, </a:t>
            </a:r>
            <a:r>
              <a:rPr lang="ru-RU" sz="3200" dirty="0">
                <a:latin typeface="Times New Roman"/>
                <a:ea typeface="Calibri"/>
              </a:rPr>
              <a:t>а единомышленниками в решении </a:t>
            </a:r>
            <a:r>
              <a:rPr lang="ru-RU" sz="3200" i="1" dirty="0">
                <a:latin typeface="Times New Roman"/>
                <a:ea typeface="Calibri"/>
              </a:rPr>
              <a:t>одной из проблем времени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создании нового имиджа чтения</a:t>
            </a:r>
            <a:r>
              <a:rPr lang="ru-RU" sz="3200" dirty="0">
                <a:latin typeface="Times New Roman"/>
                <a:ea typeface="Calibri"/>
              </a:rPr>
              <a:t>.</a:t>
            </a:r>
            <a:r>
              <a:rPr lang="ru-RU" sz="3200" i="1" dirty="0">
                <a:latin typeface="Times New Roman"/>
                <a:ea typeface="Calibri"/>
              </a:rPr>
              <a:t> </a:t>
            </a:r>
            <a:endParaRPr lang="ru-RU" sz="3200" i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/>
                <a:ea typeface="Calibri"/>
              </a:rPr>
              <a:t>Но </a:t>
            </a:r>
            <a:r>
              <a:rPr lang="ru-RU" sz="3200" dirty="0">
                <a:latin typeface="Times New Roman"/>
                <a:ea typeface="Calibri"/>
              </a:rPr>
              <a:t>без инициативы учителя-словесника, его фантазии и чувства юмора, увлечённости своим предметом и безусловной любви к общему делу ничего не получится</a:t>
            </a:r>
            <a:r>
              <a:rPr lang="ru-RU" sz="3200" i="1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9622"/>
            <a:ext cx="408724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1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379440"/>
          </a:xfrm>
        </p:spPr>
        <p:txBody>
          <a:bodyPr>
            <a:normAutofit fontScale="40000" lnSpcReduction="20000"/>
          </a:bodyPr>
          <a:lstStyle/>
          <a:p>
            <a:endParaRPr lang="ru-RU" smtClean="0"/>
          </a:p>
          <a:p>
            <a:r>
              <a:rPr lang="ru-RU" smtClean="0"/>
              <a:t>Неделя </a:t>
            </a:r>
            <a:r>
              <a:rPr lang="ru-RU" dirty="0"/>
              <a:t>литературы в школе: метод. пособие для учителей </a:t>
            </a:r>
            <a:r>
              <a:rPr lang="ru-RU" dirty="0" err="1"/>
              <a:t>общеобразоват</a:t>
            </a:r>
            <a:r>
              <a:rPr lang="ru-RU" dirty="0"/>
              <a:t>. </a:t>
            </a:r>
            <a:r>
              <a:rPr lang="ru-RU" dirty="0" err="1"/>
              <a:t>шк</a:t>
            </a:r>
            <a:r>
              <a:rPr lang="ru-RU" dirty="0"/>
              <a:t>. и студентов направления </a:t>
            </a:r>
            <a:r>
              <a:rPr lang="ru-RU" dirty="0" err="1"/>
              <a:t>подгот</a:t>
            </a:r>
            <a:r>
              <a:rPr lang="ru-RU" dirty="0"/>
              <a:t>. «Педагогическое образование» / С.В. </a:t>
            </a:r>
            <a:r>
              <a:rPr lang="ru-RU" dirty="0" err="1"/>
              <a:t>Галян</a:t>
            </a:r>
            <a:r>
              <a:rPr lang="ru-RU" dirty="0"/>
              <a:t>, А.П. </a:t>
            </a:r>
            <a:r>
              <a:rPr lang="ru-RU" dirty="0" err="1"/>
              <a:t>Кашкарева</a:t>
            </a:r>
            <a:r>
              <a:rPr lang="ru-RU" dirty="0"/>
              <a:t>; Бюджет.  учреждение </a:t>
            </a:r>
            <a:r>
              <a:rPr lang="ru-RU" dirty="0" err="1"/>
              <a:t>высш</a:t>
            </a:r>
            <a:r>
              <a:rPr lang="ru-RU" dirty="0"/>
              <a:t>. образования Ханты-</a:t>
            </a:r>
            <a:r>
              <a:rPr lang="ru-RU" dirty="0" err="1"/>
              <a:t>Манс</a:t>
            </a:r>
            <a:r>
              <a:rPr lang="ru-RU" dirty="0"/>
              <a:t>. авт. округа – Югры «Сургут. гос. </a:t>
            </a:r>
            <a:r>
              <a:rPr lang="ru-RU" dirty="0" err="1"/>
              <a:t>пед</a:t>
            </a:r>
            <a:r>
              <a:rPr lang="ru-RU" dirty="0"/>
              <a:t>. ун-т». Сургут : РИО </a:t>
            </a:r>
            <a:r>
              <a:rPr lang="ru-RU" dirty="0" err="1"/>
              <a:t>СурГПУ</a:t>
            </a:r>
            <a:r>
              <a:rPr lang="ru-RU" dirty="0"/>
              <a:t>, 2017. 141 с. </a:t>
            </a:r>
            <a:endParaRPr lang="ru-RU" dirty="0" smtClean="0"/>
          </a:p>
          <a:p>
            <a:r>
              <a:rPr lang="ru-RU" dirty="0"/>
              <a:t>Неделя русского языка в школе: учеб.-метод. пособие. Направление </a:t>
            </a:r>
            <a:r>
              <a:rPr lang="ru-RU" dirty="0" err="1"/>
              <a:t>подгот</a:t>
            </a:r>
            <a:r>
              <a:rPr lang="ru-RU" dirty="0"/>
              <a:t>. 44.03.05 Педагогическое образование (с двумя профилями подготовки): направленность Русский язык и литература </a:t>
            </a:r>
            <a:r>
              <a:rPr lang="ru-RU" dirty="0" smtClean="0"/>
              <a:t>/ Е.И. </a:t>
            </a:r>
            <a:r>
              <a:rPr lang="ru-RU" dirty="0" err="1" smtClean="0"/>
              <a:t>Бреусова</a:t>
            </a:r>
            <a:r>
              <a:rPr lang="ru-RU" dirty="0" smtClean="0"/>
              <a:t>, С.В. </a:t>
            </a:r>
            <a:r>
              <a:rPr lang="ru-RU" dirty="0" err="1" smtClean="0"/>
              <a:t>Галян</a:t>
            </a:r>
            <a:r>
              <a:rPr lang="ru-RU" dirty="0" smtClean="0"/>
              <a:t>, О.В. Руднева, Н.Н. </a:t>
            </a:r>
            <a:r>
              <a:rPr lang="ru-RU" dirty="0"/>
              <a:t>Сафонова. Омск: ИЦ «Омский научный вестник», 2019. </a:t>
            </a:r>
            <a:r>
              <a:rPr lang="ru-RU" dirty="0" smtClean="0"/>
              <a:t>160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Кашкарева</a:t>
            </a:r>
            <a:r>
              <a:rPr lang="ru-RU" dirty="0" smtClean="0"/>
              <a:t> </a:t>
            </a:r>
            <a:r>
              <a:rPr lang="ru-RU" dirty="0"/>
              <a:t>А.П., Сафонова Н.Н. СОЗДАНИЕ НОВОГО ИМИДЖА ЧТЕНИЯ ЧЕРЕЗ МОТИВАЦИОННЫЕ ТЕХНИКИ И ПРИЕМЫ: АНАЛИЗ ОПЫТА ПРОВЕДЕНИЯ ОНЛАЙН-СЕМИНАРОВ ДЛЯ УЧИТЕЛЕЙ ШКОЛ ГОРОДА СУРГУТА И СУРГУТСКОГО </a:t>
            </a:r>
            <a:r>
              <a:rPr lang="ru-RU" dirty="0" smtClean="0"/>
              <a:t>РАЙОНА </a:t>
            </a:r>
            <a:r>
              <a:rPr lang="ru-RU" dirty="0"/>
              <a:t>// ОБРАЗОВАНИЕ И НАУКА КАК ОСНОВА УСТОЙЧИВОГО РАЗВИТИЯ </a:t>
            </a:r>
            <a:r>
              <a:rPr lang="ru-RU" dirty="0" smtClean="0"/>
              <a:t>РЕГИОНА. Материалы </a:t>
            </a:r>
            <a:r>
              <a:rPr lang="ru-RU" dirty="0"/>
              <a:t>Всероссийской научно-практической конференции с международным участием. </a:t>
            </a:r>
            <a:r>
              <a:rPr lang="ru-RU" dirty="0" smtClean="0"/>
              <a:t>Сургут: </a:t>
            </a:r>
            <a:r>
              <a:rPr lang="ru-RU" dirty="0" err="1"/>
              <a:t>Сургутский</a:t>
            </a:r>
            <a:r>
              <a:rPr lang="ru-RU" dirty="0"/>
              <a:t> государственный педагогический </a:t>
            </a:r>
            <a:r>
              <a:rPr lang="ru-RU" dirty="0" smtClean="0"/>
              <a:t>университет, 2022. С.87-89.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 smtClean="0"/>
              <a:t>Как </a:t>
            </a:r>
            <a:r>
              <a:rPr lang="ru-RU" dirty="0"/>
              <a:t>слово наше отзовётся»: филологический компонент в организации воспитательной работы в вузе и школе :  учеб.-метод. пособие. Направление </a:t>
            </a:r>
            <a:r>
              <a:rPr lang="ru-RU" dirty="0" err="1" smtClean="0"/>
              <a:t>подгот</a:t>
            </a:r>
            <a:r>
              <a:rPr lang="ru-RU" dirty="0"/>
              <a:t>. 44.03.05 Педагогическое образование (с двумя профилями подготовки) : направленность Русский язык и литература  (уровень </a:t>
            </a:r>
            <a:r>
              <a:rPr lang="ru-RU" dirty="0" err="1"/>
              <a:t>бакалавриата</a:t>
            </a:r>
            <a:r>
              <a:rPr lang="ru-RU" dirty="0"/>
              <a:t>) / под. общей ред. Н.А. </a:t>
            </a:r>
            <a:r>
              <a:rPr lang="ru-RU" dirty="0" err="1"/>
              <a:t>Дворяшиной</a:t>
            </a:r>
            <a:r>
              <a:rPr lang="ru-RU" dirty="0"/>
              <a:t>. – Сургут : РИО </a:t>
            </a:r>
            <a:r>
              <a:rPr lang="ru-RU" dirty="0" err="1"/>
              <a:t>СурГПУ</a:t>
            </a:r>
            <a:r>
              <a:rPr lang="ru-RU" dirty="0"/>
              <a:t>, 2020.</a:t>
            </a:r>
          </a:p>
          <a:p>
            <a:r>
              <a:rPr lang="ru-RU" dirty="0" err="1"/>
              <a:t>Дворяшина</a:t>
            </a:r>
            <a:r>
              <a:rPr lang="ru-RU" dirty="0"/>
              <a:t> Н.А. Растить читателя: роль семьи в приобщении ребёнка к книге // Литература в школе. 2015.  № 3. С. 2-8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2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519</Words>
  <Application>Microsoft Office PowerPoint</Application>
  <PresentationFormat>Экран (16:9)</PresentationFormat>
  <Paragraphs>37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Times New Roman</vt:lpstr>
      <vt:lpstr>Tw Cen MT</vt:lpstr>
      <vt:lpstr>Wingdings</vt:lpstr>
      <vt:lpstr>Wingdings 2</vt:lpstr>
      <vt:lpstr>Широкоэкранная презентация</vt:lpstr>
      <vt:lpstr>Презентация PowerPoint</vt:lpstr>
      <vt:lpstr>Растить читателя</vt:lpstr>
      <vt:lpstr>Варианты мероприятий с привлечением родителей обучающихся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2022-10-30T07:03:39Z</dcterms:created>
  <dcterms:modified xsi:type="dcterms:W3CDTF">2023-02-15T18:41:28Z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