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20"/>
  </p:notesMasterIdLst>
  <p:sldIdLst>
    <p:sldId id="264" r:id="rId3"/>
    <p:sldId id="301" r:id="rId4"/>
    <p:sldId id="304" r:id="rId5"/>
    <p:sldId id="309" r:id="rId6"/>
    <p:sldId id="310" r:id="rId7"/>
    <p:sldId id="334" r:id="rId8"/>
    <p:sldId id="311" r:id="rId9"/>
    <p:sldId id="312" r:id="rId10"/>
    <p:sldId id="315" r:id="rId11"/>
    <p:sldId id="316" r:id="rId12"/>
    <p:sldId id="328" r:id="rId13"/>
    <p:sldId id="323" r:id="rId14"/>
    <p:sldId id="324" r:id="rId15"/>
    <p:sldId id="326" r:id="rId16"/>
    <p:sldId id="332" r:id="rId17"/>
    <p:sldId id="333" r:id="rId18"/>
    <p:sldId id="335" r:id="rId19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90" y="13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629440-387D-4CFE-B4E3-90AAFFFF9BCA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F14738-ED01-4CF1-BD15-27346EF0CB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146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14738-ED01-4CF1-BD15-27346EF0CBA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515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5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6790-38F4-47A0-BD82-ED9B6483F683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9B9-1E10-4028-B5B4-D26232F8C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6790-38F4-47A0-BD82-ED9B6483F683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9B9-1E10-4028-B5B4-D26232F8C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6790-38F4-47A0-BD82-ED9B6483F683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9B9-1E10-4028-B5B4-D26232F8C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9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753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635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0575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1045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4406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1527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798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6790-38F4-47A0-BD82-ED9B6483F683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9B9-1E10-4028-B5B4-D26232F8C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9411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5224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959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33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7"/>
          </a:xfrm>
        </p:spPr>
        <p:txBody>
          <a:bodyPr anchor="b"/>
          <a:lstStyle>
            <a:lvl1pPr marL="0" indent="0">
              <a:buNone/>
              <a:defRPr sz="2167">
                <a:solidFill>
                  <a:schemeClr val="tx1">
                    <a:tint val="75000"/>
                  </a:schemeClr>
                </a:solidFill>
              </a:defRPr>
            </a:lvl1pPr>
            <a:lvl2pPr marL="495264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marL="990528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3pPr>
            <a:lvl4pPr marL="1485792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4pPr>
            <a:lvl5pPr marL="1981056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5pPr>
            <a:lvl6pPr marL="2476320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6pPr>
            <a:lvl7pPr marL="2971584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7pPr>
            <a:lvl8pPr marL="3466848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8pPr>
            <a:lvl9pPr marL="3962112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6790-38F4-47A0-BD82-ED9B6483F683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9B9-1E10-4028-B5B4-D26232F8C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6790-38F4-47A0-BD82-ED9B6483F683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9B9-1E10-4028-B5B4-D26232F8C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64" indent="0">
              <a:buNone/>
              <a:defRPr sz="2167" b="1"/>
            </a:lvl2pPr>
            <a:lvl3pPr marL="990528" indent="0">
              <a:buNone/>
              <a:defRPr sz="1950" b="1"/>
            </a:lvl3pPr>
            <a:lvl4pPr marL="1485792" indent="0">
              <a:buNone/>
              <a:defRPr sz="1733" b="1"/>
            </a:lvl4pPr>
            <a:lvl5pPr marL="1981056" indent="0">
              <a:buNone/>
              <a:defRPr sz="1733" b="1"/>
            </a:lvl5pPr>
            <a:lvl6pPr marL="2476320" indent="0">
              <a:buNone/>
              <a:defRPr sz="1733" b="1"/>
            </a:lvl6pPr>
            <a:lvl7pPr marL="2971584" indent="0">
              <a:buNone/>
              <a:defRPr sz="1733" b="1"/>
            </a:lvl7pPr>
            <a:lvl8pPr marL="3466848" indent="0">
              <a:buNone/>
              <a:defRPr sz="1733" b="1"/>
            </a:lvl8pPr>
            <a:lvl9pPr marL="3962112" indent="0">
              <a:buNone/>
              <a:defRPr sz="17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1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64" indent="0">
              <a:buNone/>
              <a:defRPr sz="2167" b="1"/>
            </a:lvl2pPr>
            <a:lvl3pPr marL="990528" indent="0">
              <a:buNone/>
              <a:defRPr sz="1950" b="1"/>
            </a:lvl3pPr>
            <a:lvl4pPr marL="1485792" indent="0">
              <a:buNone/>
              <a:defRPr sz="1733" b="1"/>
            </a:lvl4pPr>
            <a:lvl5pPr marL="1981056" indent="0">
              <a:buNone/>
              <a:defRPr sz="1733" b="1"/>
            </a:lvl5pPr>
            <a:lvl6pPr marL="2476320" indent="0">
              <a:buNone/>
              <a:defRPr sz="1733" b="1"/>
            </a:lvl6pPr>
            <a:lvl7pPr marL="2971584" indent="0">
              <a:buNone/>
              <a:defRPr sz="1733" b="1"/>
            </a:lvl7pPr>
            <a:lvl8pPr marL="3466848" indent="0">
              <a:buNone/>
              <a:defRPr sz="1733" b="1"/>
            </a:lvl8pPr>
            <a:lvl9pPr marL="3962112" indent="0">
              <a:buNone/>
              <a:defRPr sz="17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1" cy="3951288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6790-38F4-47A0-BD82-ED9B6483F683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9B9-1E10-4028-B5B4-D26232F8C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6790-38F4-47A0-BD82-ED9B6483F683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9B9-1E10-4028-B5B4-D26232F8C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6790-38F4-47A0-BD82-ED9B6483F683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9B9-1E10-4028-B5B4-D26232F8C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8" cy="5853113"/>
          </a:xfrm>
        </p:spPr>
        <p:txBody>
          <a:bodyPr/>
          <a:lstStyle>
            <a:lvl1pPr>
              <a:defRPr sz="3467"/>
            </a:lvl1pPr>
            <a:lvl2pPr>
              <a:defRPr sz="3033"/>
            </a:lvl2pPr>
            <a:lvl3pPr>
              <a:defRPr sz="2600"/>
            </a:lvl3pPr>
            <a:lvl4pPr>
              <a:defRPr sz="2167"/>
            </a:lvl4pPr>
            <a:lvl5pPr>
              <a:defRPr sz="2167"/>
            </a:lvl5pPr>
            <a:lvl6pPr>
              <a:defRPr sz="2167"/>
            </a:lvl6pPr>
            <a:lvl7pPr>
              <a:defRPr sz="2167"/>
            </a:lvl7pPr>
            <a:lvl8pPr>
              <a:defRPr sz="2167"/>
            </a:lvl8pPr>
            <a:lvl9pPr>
              <a:defRPr sz="21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517"/>
            </a:lvl1pPr>
            <a:lvl2pPr marL="495264" indent="0">
              <a:buNone/>
              <a:defRPr sz="1300"/>
            </a:lvl2pPr>
            <a:lvl3pPr marL="990528" indent="0">
              <a:buNone/>
              <a:defRPr sz="1083"/>
            </a:lvl3pPr>
            <a:lvl4pPr marL="1485792" indent="0">
              <a:buNone/>
              <a:defRPr sz="975"/>
            </a:lvl4pPr>
            <a:lvl5pPr marL="1981056" indent="0">
              <a:buNone/>
              <a:defRPr sz="975"/>
            </a:lvl5pPr>
            <a:lvl6pPr marL="2476320" indent="0">
              <a:buNone/>
              <a:defRPr sz="975"/>
            </a:lvl6pPr>
            <a:lvl7pPr marL="2971584" indent="0">
              <a:buNone/>
              <a:defRPr sz="975"/>
            </a:lvl7pPr>
            <a:lvl8pPr marL="3466848" indent="0">
              <a:buNone/>
              <a:defRPr sz="975"/>
            </a:lvl8pPr>
            <a:lvl9pPr marL="3962112" indent="0">
              <a:buNone/>
              <a:defRPr sz="9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6790-38F4-47A0-BD82-ED9B6483F683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9B9-1E10-4028-B5B4-D26232F8C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467"/>
            </a:lvl1pPr>
            <a:lvl2pPr marL="495264" indent="0">
              <a:buNone/>
              <a:defRPr sz="3033"/>
            </a:lvl2pPr>
            <a:lvl3pPr marL="990528" indent="0">
              <a:buNone/>
              <a:defRPr sz="2600"/>
            </a:lvl3pPr>
            <a:lvl4pPr marL="1485792" indent="0">
              <a:buNone/>
              <a:defRPr sz="2167"/>
            </a:lvl4pPr>
            <a:lvl5pPr marL="1981056" indent="0">
              <a:buNone/>
              <a:defRPr sz="2167"/>
            </a:lvl5pPr>
            <a:lvl6pPr marL="2476320" indent="0">
              <a:buNone/>
              <a:defRPr sz="2167"/>
            </a:lvl6pPr>
            <a:lvl7pPr marL="2971584" indent="0">
              <a:buNone/>
              <a:defRPr sz="2167"/>
            </a:lvl7pPr>
            <a:lvl8pPr marL="3466848" indent="0">
              <a:buNone/>
              <a:defRPr sz="2167"/>
            </a:lvl8pPr>
            <a:lvl9pPr marL="3962112" indent="0">
              <a:buNone/>
              <a:defRPr sz="2167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517"/>
            </a:lvl1pPr>
            <a:lvl2pPr marL="495264" indent="0">
              <a:buNone/>
              <a:defRPr sz="1300"/>
            </a:lvl2pPr>
            <a:lvl3pPr marL="990528" indent="0">
              <a:buNone/>
              <a:defRPr sz="1083"/>
            </a:lvl3pPr>
            <a:lvl4pPr marL="1485792" indent="0">
              <a:buNone/>
              <a:defRPr sz="975"/>
            </a:lvl4pPr>
            <a:lvl5pPr marL="1981056" indent="0">
              <a:buNone/>
              <a:defRPr sz="975"/>
            </a:lvl5pPr>
            <a:lvl6pPr marL="2476320" indent="0">
              <a:buNone/>
              <a:defRPr sz="975"/>
            </a:lvl6pPr>
            <a:lvl7pPr marL="2971584" indent="0">
              <a:buNone/>
              <a:defRPr sz="975"/>
            </a:lvl7pPr>
            <a:lvl8pPr marL="3466848" indent="0">
              <a:buNone/>
              <a:defRPr sz="975"/>
            </a:lvl8pPr>
            <a:lvl9pPr marL="3962112" indent="0">
              <a:buNone/>
              <a:defRPr sz="9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6790-38F4-47A0-BD82-ED9B6483F683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9B9-1E10-4028-B5B4-D26232F8C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16790-38F4-47A0-BD82-ED9B6483F683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1D9B9-1E10-4028-B5B4-D26232F8C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90528" rtl="0" eaLnBrk="1" latinLnBrk="0" hangingPunct="1">
        <a:spcBef>
          <a:spcPct val="0"/>
        </a:spcBef>
        <a:buNone/>
        <a:defRPr sz="476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1449" indent="-371449" algn="l" defTabSz="990528" rtl="0" eaLnBrk="1" latinLnBrk="0" hangingPunct="1">
        <a:spcBef>
          <a:spcPct val="20000"/>
        </a:spcBef>
        <a:buFont typeface="Arial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04804" indent="-309540" algn="l" defTabSz="990528" rtl="0" eaLnBrk="1" latinLnBrk="0" hangingPunct="1">
        <a:spcBef>
          <a:spcPct val="20000"/>
        </a:spcBef>
        <a:buFont typeface="Arial" pitchFamily="34" charset="0"/>
        <a:buChar char="–"/>
        <a:defRPr sz="3033" kern="1200">
          <a:solidFill>
            <a:schemeClr val="tx1"/>
          </a:solidFill>
          <a:latin typeface="+mn-lt"/>
          <a:ea typeface="+mn-ea"/>
          <a:cs typeface="+mn-cs"/>
        </a:defRPr>
      </a:lvl2pPr>
      <a:lvl3pPr marL="1238160" indent="-247632" algn="l" defTabSz="99052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3424" indent="-247632" algn="l" defTabSz="990528" rtl="0" eaLnBrk="1" latinLnBrk="0" hangingPunct="1">
        <a:spcBef>
          <a:spcPct val="20000"/>
        </a:spcBef>
        <a:buFont typeface="Arial" pitchFamily="34" charset="0"/>
        <a:buChar char="–"/>
        <a:defRPr sz="2167" kern="1200">
          <a:solidFill>
            <a:schemeClr val="tx1"/>
          </a:solidFill>
          <a:latin typeface="+mn-lt"/>
          <a:ea typeface="+mn-ea"/>
          <a:cs typeface="+mn-cs"/>
        </a:defRPr>
      </a:lvl4pPr>
      <a:lvl5pPr marL="2228687" indent="-247632" algn="l" defTabSz="990528" rtl="0" eaLnBrk="1" latinLnBrk="0" hangingPunct="1">
        <a:spcBef>
          <a:spcPct val="20000"/>
        </a:spcBef>
        <a:buFont typeface="Arial" pitchFamily="34" charset="0"/>
        <a:buChar char="»"/>
        <a:defRPr sz="2167" kern="1200">
          <a:solidFill>
            <a:schemeClr val="tx1"/>
          </a:solidFill>
          <a:latin typeface="+mn-lt"/>
          <a:ea typeface="+mn-ea"/>
          <a:cs typeface="+mn-cs"/>
        </a:defRPr>
      </a:lvl5pPr>
      <a:lvl6pPr marL="2723952" indent="-247632" algn="l" defTabSz="990528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6pPr>
      <a:lvl7pPr marL="3219216" indent="-247632" algn="l" defTabSz="990528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7pPr>
      <a:lvl8pPr marL="3714480" indent="-247632" algn="l" defTabSz="990528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8pPr>
      <a:lvl9pPr marL="4209743" indent="-247632" algn="l" defTabSz="990528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90528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64" algn="l" defTabSz="990528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28" algn="l" defTabSz="990528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792" algn="l" defTabSz="990528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056" algn="l" defTabSz="990528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320" algn="l" defTabSz="990528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84" algn="l" defTabSz="990528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848" algn="l" defTabSz="990528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112" algn="l" defTabSz="990528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351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456" y="2132856"/>
            <a:ext cx="7734250" cy="1800200"/>
          </a:xfrm>
        </p:spPr>
        <p:txBody>
          <a:bodyPr>
            <a:noAutofit/>
          </a:bodyPr>
          <a:lstStyle/>
          <a:p>
            <a:r>
              <a:rPr lang="ru-RU" sz="3033" b="1" dirty="0">
                <a:solidFill>
                  <a:srgbClr val="7030A0"/>
                </a:solidFill>
                <a:latin typeface="Times New Roman" pitchFamily="18" charset="0"/>
                <a:cs typeface="Aharoni" pitchFamily="2" charset="-79"/>
              </a:rPr>
              <a:t>КОНКУРС </a:t>
            </a:r>
            <a:br>
              <a:rPr lang="ru-RU" sz="3033" b="1" dirty="0">
                <a:solidFill>
                  <a:srgbClr val="7030A0"/>
                </a:solidFill>
                <a:latin typeface="Times New Roman" pitchFamily="18" charset="0"/>
                <a:cs typeface="Aharoni" pitchFamily="2" charset="-79"/>
              </a:rPr>
            </a:br>
            <a:r>
              <a:rPr lang="ru-RU" sz="3033" b="1" dirty="0">
                <a:solidFill>
                  <a:srgbClr val="7030A0"/>
                </a:solidFill>
                <a:latin typeface="Times New Roman" pitchFamily="18" charset="0"/>
                <a:cs typeface="Aharoni" pitchFamily="2" charset="-79"/>
              </a:rPr>
              <a:t>ПРОФЕССИОНАЛЬНОГО ПЕДАГОГИЧЕСКОГО МАСТЕРСТВА </a:t>
            </a:r>
            <a:br>
              <a:rPr lang="ru-RU" sz="3033" b="1" dirty="0">
                <a:solidFill>
                  <a:srgbClr val="7030A0"/>
                </a:solidFill>
                <a:latin typeface="Times New Roman" pitchFamily="18" charset="0"/>
                <a:cs typeface="Aharoni" pitchFamily="2" charset="-79"/>
              </a:rPr>
            </a:br>
            <a:r>
              <a:rPr lang="ru-RU" sz="3033" b="1" dirty="0">
                <a:solidFill>
                  <a:srgbClr val="7030A0"/>
                </a:solidFill>
                <a:latin typeface="Times New Roman" pitchFamily="18" charset="0"/>
                <a:cs typeface="Aharoni" pitchFamily="2" charset="-79"/>
              </a:rPr>
              <a:t>«ПЕДАГОГИЧЕСКАЯ НАДЕЖДА - 20</a:t>
            </a:r>
            <a:r>
              <a:rPr lang="en-US" sz="3033" b="1" dirty="0">
                <a:solidFill>
                  <a:srgbClr val="7030A0"/>
                </a:solidFill>
                <a:latin typeface="Times New Roman" pitchFamily="18" charset="0"/>
                <a:cs typeface="Aharoni" pitchFamily="2" charset="-79"/>
              </a:rPr>
              <a:t>2</a:t>
            </a:r>
            <a:r>
              <a:rPr lang="ru-RU" sz="3033" b="1" dirty="0">
                <a:solidFill>
                  <a:srgbClr val="7030A0"/>
                </a:solidFill>
                <a:latin typeface="Times New Roman" pitchFamily="18" charset="0"/>
                <a:cs typeface="Aharoni" pitchFamily="2" charset="-79"/>
              </a:rPr>
              <a:t>1»</a:t>
            </a:r>
            <a:br>
              <a:rPr lang="ru-RU" sz="3033" b="1" dirty="0">
                <a:solidFill>
                  <a:srgbClr val="7030A0"/>
                </a:solidFill>
                <a:latin typeface="Times New Roman" pitchFamily="18" charset="0"/>
                <a:cs typeface="Aharoni" pitchFamily="2" charset="-79"/>
              </a:rPr>
            </a:br>
            <a:br>
              <a:rPr lang="ru-RU" sz="3033" dirty="0"/>
            </a:br>
            <a:endParaRPr lang="ru-RU" sz="4333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Изображение выглядит как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74CE8FC8-7FAB-46A0-8096-4740304A28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050" y="2815980"/>
            <a:ext cx="2864768" cy="404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357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02EFBE7-88CA-4B01-876F-C4B52ED623B8}"/>
              </a:ext>
            </a:extLst>
          </p:cNvPr>
          <p:cNvSpPr/>
          <p:nvPr/>
        </p:nvSpPr>
        <p:spPr>
          <a:xfrm>
            <a:off x="4399180" y="260648"/>
            <a:ext cx="36678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Морозов Артур Сергеевич</a:t>
            </a:r>
            <a:endParaRPr lang="ru-RU" sz="2400" cap="all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121E9CAC-CCE3-498D-A75A-05FA2E066A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241871"/>
              </p:ext>
            </p:extLst>
          </p:nvPr>
        </p:nvGraphicFramePr>
        <p:xfrm>
          <a:off x="3296816" y="629980"/>
          <a:ext cx="6124575" cy="140697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4088965876"/>
                    </a:ext>
                  </a:extLst>
                </a:gridCol>
                <a:gridCol w="4108351">
                  <a:extLst>
                    <a:ext uri="{9D8B030D-6E8A-4147-A177-3AD203B41FA5}">
                      <a16:colId xmlns:a16="http://schemas.microsoft.com/office/drawing/2014/main" val="308900459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РОЖДЕНИЯ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РОЖДЕНИЯ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РАБОТЫ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ПЕДАГОГИЧЕСКИЙ СТАЖ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ПЕДАГОГИЧЕСКОЕ КРЕДО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ХОББИ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09.08.1998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Стерлитамак, Республика Башкортостан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 ВО «Сургутский государственный педагогический университет», 2020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гимназия «Лаборатория Салахова»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 математики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год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«Не мыслям надобно учить, а учить мыслить» Иммануил Кант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3308920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DA25566-6803-46AB-B3C8-19AE305FA538}"/>
              </a:ext>
            </a:extLst>
          </p:cNvPr>
          <p:cNvSpPr/>
          <p:nvPr/>
        </p:nvSpPr>
        <p:spPr>
          <a:xfrm>
            <a:off x="574366" y="3140968"/>
            <a:ext cx="9001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spcAft>
                <a:spcPts val="0"/>
              </a:spcAft>
            </a:pPr>
            <a:r>
              <a:rPr lang="ru-RU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первый год работы в гимназии Артуру Сергеевичу удалось найти общий язык с обучающимися, установить благоприятный психологический климат на своих уроках. Он стал неравнодушным, активным членом педагогического сообщества, успешно выстраивал коммуникацию с родителями своих учеников.</a:t>
            </a:r>
          </a:p>
          <a:p>
            <a:pPr indent="360363" algn="just">
              <a:spcAft>
                <a:spcPts val="0"/>
              </a:spcAft>
            </a:pPr>
            <a:r>
              <a:rPr lang="ru-RU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Молодому педагогу удалось апробировать идеи своей выпускной квалификационной работы по формированию гражданской идентичности при обучении математике с помощью кейсов. Об успешности применения идеи в практике говорит активная включенность гимназистов в исследовательскую и проектную деятельность по предмету. Особенно активно Артур Сергеевич реализует дистанционное обучение (платформы Online Test </a:t>
            </a:r>
            <a:r>
              <a:rPr lang="ru-RU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Pad</a:t>
            </a:r>
            <a:r>
              <a:rPr lang="ru-RU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РешуВПР</a:t>
            </a:r>
            <a:r>
              <a:rPr lang="ru-RU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сайт для подготовки к ОГЭ/ЕГЭ alexlarin.net, ZOOM и т. д.), являясь во многом проводником в </a:t>
            </a:r>
            <a:r>
              <a:rPr lang="ru-RU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инфосреду</a:t>
            </a:r>
            <a:r>
              <a:rPr lang="ru-RU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методического сообщества математиков.</a:t>
            </a:r>
          </a:p>
          <a:p>
            <a:pPr indent="360363" algn="just">
              <a:spcAft>
                <a:spcPts val="0"/>
              </a:spcAft>
            </a:pPr>
            <a:r>
              <a:rPr lang="ru-RU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Участвуя в вебинарах, сетевых сообществах педагогов математики, он вовлекает в  конкурсы, очные и дистанционные олимпиады и своих учеников. В этом году во Всероссийской открытой интернет - олимпиаде один из его учеников 8 класса занял 1 призовое место. Так же есть успехи среди учеников 9 класса в Межотраслевой олимпиаде школьников - 1 место в заочном туре. Один из воспитанников 8 класса принимал участие в муниципальном этапе Всероссийской олимпиады школьников. </a:t>
            </a:r>
          </a:p>
          <a:p>
            <a:pPr indent="360363" algn="just">
              <a:spcAft>
                <a:spcPts val="0"/>
              </a:spcAft>
            </a:pPr>
            <a:r>
              <a:rPr lang="ru-RU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Активная позиция Артура Сергеевича, его творческий потенциал вызывают интерес и уважение всех участников педагогического процесса. Его энергия, готовность развиваться, уважение к опыту дают надежду на профессиональный рост и успешную реализацию интересных идей, благородных устремлений, творческих планов.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25DEE14-BDA0-4877-81FA-0898991099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56" y="445314"/>
            <a:ext cx="1757480" cy="253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675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8766476-9C68-47A3-A349-D23D2AFC5B13}"/>
              </a:ext>
            </a:extLst>
          </p:cNvPr>
          <p:cNvSpPr/>
          <p:nvPr/>
        </p:nvSpPr>
        <p:spPr>
          <a:xfrm>
            <a:off x="4508840" y="246058"/>
            <a:ext cx="3914085" cy="3575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600" b="1" cap="all" dirty="0">
                <a:solidFill>
                  <a:srgbClr val="222222"/>
                </a:solidFill>
                <a:latin typeface="Times New Roman"/>
                <a:ea typeface="Times New Roman"/>
              </a:rPr>
              <a:t>Павленко Ксения Григорьевна</a:t>
            </a:r>
            <a:endParaRPr lang="ru-RU" sz="1600" b="1" cap="all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8381DD0B-148F-439F-B3F2-539D910FB2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6288184"/>
              </p:ext>
            </p:extLst>
          </p:nvPr>
        </p:nvGraphicFramePr>
        <p:xfrm>
          <a:off x="3224808" y="620688"/>
          <a:ext cx="6275070" cy="1557147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2455732118"/>
                    </a:ext>
                  </a:extLst>
                </a:gridCol>
                <a:gridCol w="4042822">
                  <a:extLst>
                    <a:ext uri="{9D8B030D-6E8A-4147-A177-3AD203B41FA5}">
                      <a16:colId xmlns:a16="http://schemas.microsoft.com/office/drawing/2014/main" val="23189637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РОЖДЕНИЯ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РОЖДЕНИЯ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РАБОТЫ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ПЕДАГОГИЧЕСКИЙ СТАЖ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ПЕДАГОГИЧЕСКОЕ КРЕДО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ХОББИ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08.03.1998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 Таганрог, Ростовская область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БУ ВО «Сургутский государственный педагогический университет», 2019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МБОУ гимназия № 2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Учитель начальных классов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год 8 месяцев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«Как дождь открывает потенциал каждого зерна, так и учитель – открывает и взращивает  индивидуальность каждого ученика»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Кулинария, танцы, рисование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6443534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A75018D-1AC9-4BA7-B373-0F2E29DEA4F2}"/>
              </a:ext>
            </a:extLst>
          </p:cNvPr>
          <p:cNvSpPr/>
          <p:nvPr/>
        </p:nvSpPr>
        <p:spPr>
          <a:xfrm>
            <a:off x="236476" y="2996116"/>
            <a:ext cx="9433048" cy="3473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15000"/>
              </a:lnSpc>
            </a:pP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Павленко Ксения Григорьевна, учитель начальных классов. Окончила «Сургутский государственный педагогический университет», факультет психологии и педагогики в 2019 году. Являюсь классным руководителем 3 «Б» класса.</a:t>
            </a:r>
          </a:p>
          <a:p>
            <a:pPr indent="360363" algn="just">
              <a:lnSpc>
                <a:spcPct val="115000"/>
              </a:lnSpc>
            </a:pP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настоящее время завершаю обучение в магистратуре Сургутского государственного педагогического университета по направлению подготовки "Инновационная начальная школа". Прошла курсы повышения квалификации по темам: «Методология и технологии дистанционного обучения в образовательной организации», «Есть контакт! Работа педагога с современными родителями как обязательное требование </a:t>
            </a:r>
            <a:r>
              <a:rPr lang="ru-RU" sz="12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Профстандарта</a:t>
            </a: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«Педагог», «Проектирование урока на основе системно – деятельностного подхода в рамках реализации ФГОС НОО», что позволило внести в учебный процесс  инновационные методы, технологии обучения, благодаря которым урок становится более увлекательным и результативным.</a:t>
            </a:r>
          </a:p>
          <a:p>
            <a:pPr indent="360363" algn="just">
              <a:lnSpc>
                <a:spcPct val="115000"/>
              </a:lnSpc>
            </a:pP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Активно занимаюсь научно – исследовательской деятельностью.  На основе полученных результатов были написаны научные статьи: «Виртуальные экскурсии: особенности применения в начальной школе», «Применение технологии «Перевёрнутый класс» на уроках по предмету «Окружающий мир» и опубликованы в сборниках статей Сургутского государственного педагогического университета, на научном форуме «Студенческий научный форум 2021".</a:t>
            </a:r>
          </a:p>
          <a:p>
            <a:pPr indent="360363" algn="just">
              <a:lnSpc>
                <a:spcPct val="115000"/>
              </a:lnSpc>
            </a:pP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Среди моих учеников есть призеры и победители предметных олимпиад, официальных конкурсов: XXV Всероссийская олимпиада по литературному чтению для 1 – 4 классов «Рыжий Котёнок», VIII Международная олимпиада о математике центра дополнительного образования «</a:t>
            </a:r>
            <a:r>
              <a:rPr lang="ru-RU" sz="12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Снейл</a:t>
            </a: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IV Всероссийская олимпиада по русскому языку для 1 – 4 классов, проводимая на портале дистанционных олимпиад и конкурсов «Мир Олимпиад».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BE2771-C314-446A-A09C-73B0634296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01" r="20441"/>
          <a:stretch/>
        </p:blipFill>
        <p:spPr>
          <a:xfrm>
            <a:off x="920552" y="424825"/>
            <a:ext cx="1894284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979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8766476-9C68-47A3-A349-D23D2AFC5B13}"/>
              </a:ext>
            </a:extLst>
          </p:cNvPr>
          <p:cNvSpPr/>
          <p:nvPr/>
        </p:nvSpPr>
        <p:spPr>
          <a:xfrm>
            <a:off x="4642785" y="246058"/>
            <a:ext cx="3646191" cy="3575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600" b="1" cap="all" dirty="0">
                <a:solidFill>
                  <a:srgbClr val="222222"/>
                </a:solidFill>
                <a:latin typeface="Times New Roman"/>
                <a:ea typeface="Times New Roman"/>
              </a:rPr>
              <a:t>Петрова Анна Михайловна </a:t>
            </a:r>
            <a:endParaRPr lang="ru-RU" sz="1600" b="1" cap="all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8381DD0B-148F-439F-B3F2-539D910FB2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330448"/>
              </p:ext>
            </p:extLst>
          </p:nvPr>
        </p:nvGraphicFramePr>
        <p:xfrm>
          <a:off x="3224808" y="620688"/>
          <a:ext cx="6275070" cy="1728192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val="2455732118"/>
                    </a:ext>
                  </a:extLst>
                </a:gridCol>
                <a:gridCol w="4402862">
                  <a:extLst>
                    <a:ext uri="{9D8B030D-6E8A-4147-A177-3AD203B41FA5}">
                      <a16:colId xmlns:a16="http://schemas.microsoft.com/office/drawing/2014/main" val="2318963796"/>
                    </a:ext>
                  </a:extLst>
                </a:gridCol>
              </a:tblGrid>
              <a:tr h="17281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ДАТА РОЖДЕНИЯ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МЕСТО РОЖДЕНИЯ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МЕСТО РАБОТЫ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ДОЛЖНОСТЬ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ПЕДАГОГИЧЕСКИЙ СТАЖ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ПЕДАГОГИЧЕСКОЕ КРЕДО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ХОББИ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23.01.1999г.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 Сургут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БУ ВО «Сургутский государственный педагогический университет», 2020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МБОУ НШ  «Прогимназия»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Учитель начальных классов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месяцев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«Чтобы быть хорошим преподавателем, нужно любить то, что преподаешь, и любить тех, кому преподаешь»  В.О. Ключевский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занятия колористикой, изучение английского языка.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6443534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A75018D-1AC9-4BA7-B373-0F2E29DEA4F2}"/>
              </a:ext>
            </a:extLst>
          </p:cNvPr>
          <p:cNvSpPr/>
          <p:nvPr/>
        </p:nvSpPr>
        <p:spPr>
          <a:xfrm>
            <a:off x="560512" y="2924944"/>
            <a:ext cx="9001000" cy="1986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15000"/>
              </a:lnSpc>
            </a:pP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2020-2021 учебном году устроилась работать учителем начальных классов в МБОУ НШ «Прогимназия» в </a:t>
            </a:r>
            <a:r>
              <a:rPr lang="ru-RU" sz="12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г.Сургуте</a:t>
            </a: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Стала классным руководителем первого класса. </a:t>
            </a:r>
          </a:p>
          <a:p>
            <a:pPr indent="360363" algn="just">
              <a:lnSpc>
                <a:spcPct val="115000"/>
              </a:lnSpc>
            </a:pP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Обучала первоклассников предметам начальной школы: русскому языку, математике, литературному чтению, окружающему миру, ИЗО, технологии. </a:t>
            </a:r>
          </a:p>
          <a:p>
            <a:pPr indent="360363" algn="just">
              <a:lnSpc>
                <a:spcPct val="115000"/>
              </a:lnSpc>
            </a:pP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Помимо учебной деятельности вела внеурочные курсы «Истоки» и «Начальное техническое моделирование». </a:t>
            </a:r>
          </a:p>
          <a:p>
            <a:pPr indent="360363" algn="just">
              <a:lnSpc>
                <a:spcPct val="115000"/>
              </a:lnSpc>
            </a:pP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течение учебного года приняла участие в школьном конкурсе профессионального мастерства среди учителей «Маршруты педагогического мастерства». </a:t>
            </a:r>
          </a:p>
          <a:p>
            <a:pPr indent="360363" algn="just">
              <a:lnSpc>
                <a:spcPct val="115000"/>
              </a:lnSpc>
            </a:pP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Подготовила мастер-класс для педагогов «Использование виртуальной доски в образовательном процессе». По итогам конкурса заняла 2 место.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976FA3-C3A0-496B-BCFB-208A24FDCF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6" t="29174" r="36784" b="35801"/>
          <a:stretch/>
        </p:blipFill>
        <p:spPr>
          <a:xfrm>
            <a:off x="920551" y="476672"/>
            <a:ext cx="1955059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108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8766476-9C68-47A3-A349-D23D2AFC5B13}"/>
              </a:ext>
            </a:extLst>
          </p:cNvPr>
          <p:cNvSpPr/>
          <p:nvPr/>
        </p:nvSpPr>
        <p:spPr>
          <a:xfrm>
            <a:off x="4629064" y="246058"/>
            <a:ext cx="3673634" cy="3575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600" b="1" cap="all" dirty="0" err="1">
                <a:solidFill>
                  <a:srgbClr val="222222"/>
                </a:solidFill>
                <a:latin typeface="Times New Roman"/>
                <a:ea typeface="Times New Roman"/>
              </a:rPr>
              <a:t>Пецкова</a:t>
            </a:r>
            <a:r>
              <a:rPr lang="ru-RU" sz="1600" b="1" cap="all" dirty="0">
                <a:solidFill>
                  <a:srgbClr val="222222"/>
                </a:solidFill>
                <a:latin typeface="Times New Roman"/>
                <a:ea typeface="Times New Roman"/>
              </a:rPr>
              <a:t> Лидия Григорьевна </a:t>
            </a:r>
            <a:endParaRPr lang="ru-RU" sz="1600" b="1" cap="all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8381DD0B-148F-439F-B3F2-539D910FB2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0433874"/>
              </p:ext>
            </p:extLst>
          </p:nvPr>
        </p:nvGraphicFramePr>
        <p:xfrm>
          <a:off x="3224808" y="620688"/>
          <a:ext cx="6275070" cy="164592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2455732118"/>
                    </a:ext>
                  </a:extLst>
                </a:gridCol>
                <a:gridCol w="4258846">
                  <a:extLst>
                    <a:ext uri="{9D8B030D-6E8A-4147-A177-3AD203B41FA5}">
                      <a16:colId xmlns:a16="http://schemas.microsoft.com/office/drawing/2014/main" val="23189637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РОЖДЕНИЯ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РОЖДЕНИЯ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РАБОТЫ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ДОЛЖНОСТЬ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ПЕДАГОГИЧЕСКИЙ СТАЖ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ПЕДАГОГИЧЕСКОЕ КРЕДО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ХОББИ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23.10.1996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г. Сургут, ХМАО-Югра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БУ ВО «Сургутский государственный педагогический университет», 2018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МБДОУ № 74 «Филиппок»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Воспитатель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2 года 9 месяцев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1 квалификационная категория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«То, что изучается с удовольствием, изучается скоро и основательно усваивается» Иоганн 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</a:rPr>
                        <a:t>Гербарт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изготовление наглядных материалов для детей и родителей: дидактические игры, макеты, стенды и т. д.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6443534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A75018D-1AC9-4BA7-B373-0F2E29DEA4F2}"/>
              </a:ext>
            </a:extLst>
          </p:cNvPr>
          <p:cNvSpPr/>
          <p:nvPr/>
        </p:nvSpPr>
        <p:spPr>
          <a:xfrm>
            <a:off x="344488" y="2924944"/>
            <a:ext cx="943304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/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Лидия Григорьевна - целеустремленный, инициативный воспитатель. Активно участвует в инновационной деятельности образовательного учреждения:</a:t>
            </a:r>
          </a:p>
          <a:p>
            <a:pPr indent="360363" algn="just"/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Член рабочей группы, которая входит в состав федеральной сетевой инновационной площадки по работе с детьми раннего возраста.</a:t>
            </a:r>
          </a:p>
          <a:p>
            <a:pPr indent="360363" algn="just"/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Участвует в реализации муниципального проекта «Современный детский сад», в рамках освоения https://ekirr.ru/ . </a:t>
            </a:r>
          </a:p>
          <a:p>
            <a:pPr indent="360363" algn="just"/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Самостоятельно разработала перспективное планирование по образовательной области «Речевое развитие» и перечень театрализованных игр с детьми от 4 до 5 лет.</a:t>
            </a:r>
          </a:p>
          <a:p>
            <a:pPr indent="360363" algn="just"/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Регулярно публикует опыт в сетевых сообществах:</a:t>
            </a:r>
          </a:p>
          <a:p>
            <a:pPr indent="360363" algn="just"/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2021 год: Мастер-класс «Развивающие игры В.В. </a:t>
            </a:r>
            <a:r>
              <a:rPr lang="ru-RU" sz="12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Воскобовича</a:t>
            </a: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»; «Использование IT – технологий в деятельности    воспитателя»;</a:t>
            </a:r>
          </a:p>
          <a:p>
            <a:pPr indent="360363" algn="just"/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2020 год: «Ранний возраст – важный этап в жизни маленького человека»;</a:t>
            </a:r>
          </a:p>
          <a:p>
            <a:pPr indent="360363" algn="just"/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2019 год: Мастер-класс «Кубики Зайцева: практические приемы и игры»;</a:t>
            </a:r>
          </a:p>
          <a:p>
            <a:pPr indent="360363" algn="just"/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2018 год: «Формирование гендерного поведения у детей в дошкольных организациях».</a:t>
            </a:r>
          </a:p>
          <a:p>
            <a:pPr indent="360363" algn="just"/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начала пандемии активно включилась в дистанционную работу МБДОУ № 74 «Филиппок»: является секретарем рабочей группы по разработке плана дистанционной работы; составила электронный кейс для родителей «Читаем вместе».</a:t>
            </a:r>
          </a:p>
          <a:p>
            <a:pPr indent="360363" algn="just"/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Совместными усилиями с родителями Лидия Григорьевна создает благоприятные условия для повышения качества образования в группе. 75% родителей активно принимают участие в образовательном процессе, которые под руководством педагога организуют участие своих детей в конкурах различных уровней. </a:t>
            </a:r>
          </a:p>
          <a:p>
            <a:pPr indent="360363" algn="just"/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итогам профессиональной деятельности 98% воспитанников группы имеют положительную динамику достижений результатов освоения основной образовательной программы дошкольного образования и победы в различных конкурсах.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3F37CBC-CE39-4780-88DF-B3516D40DF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36" y="341184"/>
            <a:ext cx="1808477" cy="241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841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8766476-9C68-47A3-A349-D23D2AFC5B13}"/>
              </a:ext>
            </a:extLst>
          </p:cNvPr>
          <p:cNvSpPr/>
          <p:nvPr/>
        </p:nvSpPr>
        <p:spPr>
          <a:xfrm>
            <a:off x="4735375" y="246058"/>
            <a:ext cx="3461012" cy="3575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600" b="1" cap="all" dirty="0">
                <a:solidFill>
                  <a:srgbClr val="222222"/>
                </a:solidFill>
                <a:latin typeface="Times New Roman"/>
                <a:ea typeface="Times New Roman"/>
              </a:rPr>
              <a:t> </a:t>
            </a:r>
            <a:r>
              <a:rPr lang="ru-RU" sz="1600" b="1" cap="all" dirty="0" err="1">
                <a:solidFill>
                  <a:srgbClr val="222222"/>
                </a:solidFill>
                <a:latin typeface="Times New Roman"/>
                <a:ea typeface="Times New Roman"/>
              </a:rPr>
              <a:t>Смаранди</a:t>
            </a:r>
            <a:r>
              <a:rPr lang="ru-RU" sz="1600" b="1" cap="all" dirty="0">
                <a:solidFill>
                  <a:srgbClr val="222222"/>
                </a:solidFill>
                <a:latin typeface="Times New Roman"/>
                <a:ea typeface="Times New Roman"/>
              </a:rPr>
              <a:t> Елена Ивановна</a:t>
            </a:r>
            <a:endParaRPr lang="ru-RU" sz="1600" b="1" cap="all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8381DD0B-148F-439F-B3F2-539D910FB2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106633"/>
              </p:ext>
            </p:extLst>
          </p:nvPr>
        </p:nvGraphicFramePr>
        <p:xfrm>
          <a:off x="3224808" y="620688"/>
          <a:ext cx="6275070" cy="137160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455732118"/>
                    </a:ext>
                  </a:extLst>
                </a:gridCol>
                <a:gridCol w="4474870">
                  <a:extLst>
                    <a:ext uri="{9D8B030D-6E8A-4147-A177-3AD203B41FA5}">
                      <a16:colId xmlns:a16="http://schemas.microsoft.com/office/drawing/2014/main" val="23189637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РОЖДЕНИЯ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РОЖДЕНИЯ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РАБОТЫ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ДОЛЖНОСТЬ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ПЕДАГОГИЧЕСКИЙ СТАЖ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ПЕДАГОГИЧЕСКОЕ КРЕДО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ХОББИ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01.01.1997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г. Сургут, ХМАО-Югра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БУ ВО «Сургутский государственный педагогический университет», 2018, 2020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МБОУ СОШ № 3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учитель начальных классов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 года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«В каждом человеке – солнце, только дайте ему светить»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танцы, чтение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6443534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A75018D-1AC9-4BA7-B373-0F2E29DEA4F2}"/>
              </a:ext>
            </a:extLst>
          </p:cNvPr>
          <p:cNvSpPr/>
          <p:nvPr/>
        </p:nvSpPr>
        <p:spPr>
          <a:xfrm>
            <a:off x="560512" y="2780928"/>
            <a:ext cx="9001000" cy="3260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15000"/>
              </a:lnSpc>
            </a:pP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Мои ученики демонстрируют высокий уровень достижений на различных олимпиадах, конкурсах с использованием дистанционных технологий, в том числе на интерактивной образовательной платформе «</a:t>
            </a:r>
            <a:r>
              <a:rPr lang="ru-RU" sz="12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Учи.ру</a:t>
            </a: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indent="360363" algn="just">
              <a:lnSpc>
                <a:spcPct val="115000"/>
              </a:lnSpc>
            </a:pP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Также обучающиеся принимают участие во всероссийской олимпиаде «</a:t>
            </a:r>
            <a:r>
              <a:rPr lang="ru-RU" sz="12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Воображариум</a:t>
            </a: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«Открытой олимпиаде» по общеобразовательным предметам.</a:t>
            </a:r>
          </a:p>
          <a:p>
            <a:pPr indent="360363" algn="just">
              <a:lnSpc>
                <a:spcPct val="115000"/>
              </a:lnSpc>
            </a:pP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Системность совершенствования моего профессионального опыта подтверждается деятельностью в работе методического объединения учителей начальных классов.</a:t>
            </a:r>
          </a:p>
          <a:p>
            <a:pPr indent="360363" algn="just">
              <a:lnSpc>
                <a:spcPct val="115000"/>
              </a:lnSpc>
            </a:pP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целях самообразования и профессионального развития принимаю участие в семинарах, вебинарах, мероприятиях педагогического мастерства различного уровня: </a:t>
            </a:r>
          </a:p>
          <a:p>
            <a:pPr indent="360363" algn="just">
              <a:lnSpc>
                <a:spcPct val="115000"/>
              </a:lnSpc>
            </a:pP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международный конкурс проектов для учащихся </a:t>
            </a:r>
            <a:r>
              <a:rPr lang="ru-RU" sz="12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ССУЗов</a:t>
            </a: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студентов, магистров, аспирантов «</a:t>
            </a:r>
            <a:r>
              <a:rPr lang="ru-RU" sz="12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Interclover</a:t>
            </a: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2018», 2018 г.  </a:t>
            </a:r>
          </a:p>
          <a:p>
            <a:pPr indent="360363" algn="just">
              <a:lnSpc>
                <a:spcPct val="115000"/>
              </a:lnSpc>
            </a:pP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традиционная XXIII студенческая научно-практическая конференция «Студенчество в научном поиске», 2018 г.</a:t>
            </a:r>
          </a:p>
          <a:p>
            <a:pPr indent="360363" algn="just">
              <a:lnSpc>
                <a:spcPct val="115000"/>
              </a:lnSpc>
            </a:pP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эффективную организацию сотрудничества с социальными партнерами отмечена благодарственным письмом МАОУ ДО «Центр детского творчества», 2020-2021 учебный год.</a:t>
            </a:r>
          </a:p>
          <a:p>
            <a:pPr indent="360363" algn="just">
              <a:lnSpc>
                <a:spcPct val="115000"/>
              </a:lnSpc>
            </a:pP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Кроме того, опыт своей педагогической деятельности обобщаю и представляю в публикациях на официальном сайте образовательного учреждения, сетевых профессиональных сообществах, в международном научном сборнике «Наука и инновации – современные концепции».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38AE5CC-4F4E-4203-8AD3-E9B8D2B5CE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52" y="391576"/>
            <a:ext cx="1728192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000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8766476-9C68-47A3-A349-D23D2AFC5B13}"/>
              </a:ext>
            </a:extLst>
          </p:cNvPr>
          <p:cNvSpPr/>
          <p:nvPr/>
        </p:nvSpPr>
        <p:spPr>
          <a:xfrm>
            <a:off x="4277170" y="246058"/>
            <a:ext cx="4377417" cy="3575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600" b="1" cap="all" dirty="0">
                <a:solidFill>
                  <a:srgbClr val="222222"/>
                </a:solidFill>
                <a:latin typeface="Times New Roman"/>
                <a:ea typeface="Times New Roman"/>
              </a:rPr>
              <a:t>Стрельцова Екатерина Романовна</a:t>
            </a:r>
            <a:endParaRPr lang="ru-RU" sz="1600" b="1" cap="all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8381DD0B-148F-439F-B3F2-539D910FB2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071368"/>
              </p:ext>
            </p:extLst>
          </p:nvPr>
        </p:nvGraphicFramePr>
        <p:xfrm>
          <a:off x="3224808" y="620688"/>
          <a:ext cx="6275070" cy="1392174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val="2455732118"/>
                    </a:ext>
                  </a:extLst>
                </a:gridCol>
                <a:gridCol w="4402862">
                  <a:extLst>
                    <a:ext uri="{9D8B030D-6E8A-4147-A177-3AD203B41FA5}">
                      <a16:colId xmlns:a16="http://schemas.microsoft.com/office/drawing/2014/main" val="23189637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РОЖДЕНИЯ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РОЖДЕНИЯ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РАБОТЫ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ПЕДАГОГИЧЕСКИЙ СТАЖ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ПЕДАГОГИЧЕСКОЕ КРЕДО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ХОББИ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07.12.1996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г. Сургут, ХМАО-Югра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БУ ВО «Сургутский государственный педагогический университет», 2019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МБДОУ № 37 «Колокольчик»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Учитель физической культуры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1 год 9 месяцев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«Стать для ребенка другом. Чем больше у ребенка радости в детстве, тем больше он ее подарит людям, став взрослым»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Спорт, танцы, вокал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6443534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A75018D-1AC9-4BA7-B373-0F2E29DEA4F2}"/>
              </a:ext>
            </a:extLst>
          </p:cNvPr>
          <p:cNvSpPr/>
          <p:nvPr/>
        </p:nvSpPr>
        <p:spPr>
          <a:xfrm>
            <a:off x="488504" y="2786566"/>
            <a:ext cx="9073008" cy="287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15000"/>
              </a:lnSpc>
            </a:pP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5AE8B07-53FC-4C84-A5AB-663B8F8CD3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1" t="407" r="5840" b="40861"/>
          <a:stretch/>
        </p:blipFill>
        <p:spPr>
          <a:xfrm>
            <a:off x="992560" y="448209"/>
            <a:ext cx="1728192" cy="22945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3B00F60-E312-4FF5-9316-11B2BE754571}"/>
              </a:ext>
            </a:extLst>
          </p:cNvPr>
          <p:cNvSpPr txBox="1"/>
          <p:nvPr/>
        </p:nvSpPr>
        <p:spPr>
          <a:xfrm>
            <a:off x="452888" y="2940687"/>
            <a:ext cx="9499878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деятельности, профессиональные и личностные достижения педагога: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Благодарственное письмо за вклад в развитие молодёжного объединения работников образования г. Сургута «МОРОС», май 2021 г.;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X межрегионального летнего культурно-образовательного тура по заповедным местам России, 2021 г.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I степени Всероссийского конкурса планов-конспектов учебных занятий «Я </a:t>
            </a:r>
            <a:r>
              <a:rPr lang="ru-RU" sz="1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PROвожу</a:t>
            </a: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урок», апрель 2021 г.;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I место в Международном тестировании «ФГОС дошкольного образования», март 2020 г.;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I место во Всероссийском конкурсе «Горизонты педагогики». Блиц-олимпиада: «Физическое развитие детей», сентябрь 2020 г.;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II степени VIII смотра-конкурса художественного творчества работников образования города Сургута в номинации «Хореографическое исполнение, февраль 2020 г.;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II место в III Международной олимпиаде по управлению в профессиональной сфере «</a:t>
            </a:r>
            <a:r>
              <a:rPr lang="ru-RU" sz="1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Superstar</a:t>
            </a: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2020», ноябрь-декабрь 2020 г.;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муниципального конкурса-практикума «Лучший сайт-портфолио педагога» в номинации «За волю к победе», март 2021 г.;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участника фестиваля работающей молодёжи «На крыло», 2020 г.;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Благодарственное письмо за подготовку команды, занявшей III место в конкурсе «Юные знатоки олимпизма» среди детей дошкольного возраста в 2019 году, г. Сургут;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 участника в IV Всероссийской научно-практической конференции с международным участием «Проблемы и перспективы физического воспитания, спортивной тренировки и адаптивной физической культуры», Казань, 2021 г.;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 участника в Международной научной конференции «Scientific </a:t>
            </a:r>
            <a:r>
              <a:rPr lang="ru-RU" sz="1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SCO </a:t>
            </a:r>
            <a:r>
              <a:rPr lang="ru-RU" sz="1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countries</a:t>
            </a: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synergy</a:t>
            </a: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integration</a:t>
            </a: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2020 г.;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 участника IV форума «Молодой педагог и вызовы времени», </a:t>
            </a:r>
            <a:r>
              <a:rPr lang="ru-RU" sz="1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СурГПУ</a:t>
            </a: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г. Сургут</a:t>
            </a:r>
          </a:p>
        </p:txBody>
      </p:sp>
    </p:spTree>
    <p:extLst>
      <p:ext uri="{BB962C8B-B14F-4D97-AF65-F5344CB8AC3E}">
        <p14:creationId xmlns:p14="http://schemas.microsoft.com/office/powerpoint/2010/main" val="2752075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8766476-9C68-47A3-A349-D23D2AFC5B13}"/>
              </a:ext>
            </a:extLst>
          </p:cNvPr>
          <p:cNvSpPr/>
          <p:nvPr/>
        </p:nvSpPr>
        <p:spPr>
          <a:xfrm>
            <a:off x="3839361" y="246058"/>
            <a:ext cx="5253041" cy="3575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600" b="1" cap="all" dirty="0" err="1">
                <a:solidFill>
                  <a:srgbClr val="222222"/>
                </a:solidFill>
                <a:latin typeface="Times New Roman"/>
                <a:ea typeface="Times New Roman"/>
              </a:rPr>
              <a:t>Султанахмедова</a:t>
            </a:r>
            <a:r>
              <a:rPr lang="ru-RU" sz="1600" b="1" cap="all" dirty="0">
                <a:solidFill>
                  <a:srgbClr val="222222"/>
                </a:solidFill>
                <a:latin typeface="Times New Roman"/>
                <a:ea typeface="Times New Roman"/>
              </a:rPr>
              <a:t> Диана </a:t>
            </a:r>
            <a:r>
              <a:rPr lang="ru-RU" sz="1600" b="1" cap="all" dirty="0" err="1">
                <a:solidFill>
                  <a:srgbClr val="222222"/>
                </a:solidFill>
                <a:latin typeface="Times New Roman"/>
                <a:ea typeface="Times New Roman"/>
              </a:rPr>
              <a:t>Магомедхановна</a:t>
            </a:r>
            <a:endParaRPr lang="ru-RU" sz="1600" b="1" cap="all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8381DD0B-148F-439F-B3F2-539D910FB2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8104110"/>
              </p:ext>
            </p:extLst>
          </p:nvPr>
        </p:nvGraphicFramePr>
        <p:xfrm>
          <a:off x="3224808" y="620688"/>
          <a:ext cx="6275070" cy="137160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2455732118"/>
                    </a:ext>
                  </a:extLst>
                </a:gridCol>
                <a:gridCol w="4258846">
                  <a:extLst>
                    <a:ext uri="{9D8B030D-6E8A-4147-A177-3AD203B41FA5}">
                      <a16:colId xmlns:a16="http://schemas.microsoft.com/office/drawing/2014/main" val="23189637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РОЖДЕНИЯ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РОЖДЕНИЯ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РАБОТЫ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ДОЛЖНОСТЬ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ПЕДАГОГИЧЕСКИЙ СТАЖ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ПЕДАГОГИЧЕСКОЕ КРЕДО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ХОББИ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09.11.1995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город Махачкала, Республика Дагестан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БУ ВО «Сургутский государственный педагогический университет», 2020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МБОУ СОШ № 19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учитель иностранных языков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1 год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«Чтобы быть хорошим преподавателем, нужно любить то, что преподаешь, и тех, кому преподаешь» В.О. Ключевский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чтение иностранной литературы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6443534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A75018D-1AC9-4BA7-B373-0F2E29DEA4F2}"/>
              </a:ext>
            </a:extLst>
          </p:cNvPr>
          <p:cNvSpPr/>
          <p:nvPr/>
        </p:nvSpPr>
        <p:spPr>
          <a:xfrm>
            <a:off x="344488" y="3284984"/>
            <a:ext cx="9073008" cy="1764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/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интеллектуального соревнования среди молодых специалистов «Энергия молодых»</a:t>
            </a:r>
          </a:p>
          <a:p>
            <a:pPr indent="360363"/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КПК «Совершенствование коммуникативной и методической компетенций учителей английского языка» </a:t>
            </a:r>
          </a:p>
          <a:p>
            <a:pPr indent="360363"/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Активный участник мастер-классов, семинаров «Школы молодого специалиста»</a:t>
            </a:r>
          </a:p>
          <a:p>
            <a:pPr indent="360363"/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Победитель конкурса </a:t>
            </a:r>
            <a:r>
              <a:rPr lang="ru-RU" sz="1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микроуроков</a:t>
            </a: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«Insight </a:t>
            </a:r>
            <a:r>
              <a:rPr lang="ru-RU" sz="1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Profession</a:t>
            </a: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indent="360363"/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Лауреат конкурса молодых педагогических работников ХМАО-Югры «Портфолио молодого педагога»</a:t>
            </a:r>
          </a:p>
          <a:p>
            <a:pPr indent="360363"/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Участник фотоконкурса среди молодых специалистов «Я – в профессии»</a:t>
            </a:r>
          </a:p>
          <a:p>
            <a:pPr indent="360363"/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Активный участник WEB- клуба молодых специалистов и наставников «Интернет-наставник»</a:t>
            </a:r>
          </a:p>
          <a:p>
            <a:pPr indent="360363"/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Участник кино-клуба для молодых специалистов совместно с молодежным объединением педагогов «МОРОС»</a:t>
            </a:r>
          </a:p>
          <a:p>
            <a:pPr indent="360363" algn="just">
              <a:lnSpc>
                <a:spcPct val="115000"/>
              </a:lnSpc>
            </a:pPr>
            <a:endParaRPr lang="ru-RU" sz="1200" i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729934-3EE0-4A67-9BFD-329A703214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52" y="447827"/>
            <a:ext cx="1817888" cy="245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958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124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64968" y="328966"/>
            <a:ext cx="40929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Ахмирова</a:t>
            </a:r>
            <a:r>
              <a:rPr lang="ru-RU" sz="1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Анастасия Андреевна</a:t>
            </a:r>
            <a:endParaRPr lang="ru-RU" sz="1600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5557539"/>
              </p:ext>
            </p:extLst>
          </p:nvPr>
        </p:nvGraphicFramePr>
        <p:xfrm>
          <a:off x="3080792" y="668289"/>
          <a:ext cx="6552728" cy="1310894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6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РОЖДЕНИЯ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РОЖДЕНИЯ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РАБОТЫ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ДОЛЖНОСТЬ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ПЕДАГОГИЧЕСКИЙ СТАЖ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ПЕДАГОГИЧЕСКОЕ КРЕДО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ХОББИ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18.12.1996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город Тобольск, Тюменская область 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Тюменский государственный университет, 2019 год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МБОУ СОШ № 1</a:t>
                      </a:r>
                      <a:endParaRPr lang="ru-RU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Учитель русского языка и литературы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года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«Не воспитывайте детей – все равно они будут похожи на вас. Воспитывайте себя» Чтение, психология, театр и кино, настольные игры, путешествия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86641" y="3142723"/>
            <a:ext cx="907300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Анастасия Андреевна в системе осуществляет работу, направленную на развитие познавательной активности и учебных навыков обучающихся, активно использует методы технологии решения изобретательских задач, проблемного обучения, проектной деятельности и информационно-коммуникационные технологии.  Основными формами работы на уроках педагога являются учебные дискуссии, диалоги, живое общение, проблемные ситуации, в ходе которых происходит обмен мнением и решение учебных задач.</a:t>
            </a:r>
          </a:p>
          <a:p>
            <a:pPr indent="361950" algn="just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Анастасия Андреевна является победителем и призером конкурсных мероприятий различного уровня: участником Окружного конкурса среди педагогических работников образовательных организаций ХМАО-Югры на лучшую работу по вопросам избирательного права и избирательного процесса; лауреатом педагогического конкурса «Современное воспитание молодого поколения», организованного Всероссийским сетевым изданием «Фонд Образовательной и Научной Деятельности 21 века»; победителем Интеллектуально-спортивных соревнований среди молодых специалистов г. Сургута «Энергия молодых», призёром XV Всероссийского конкурса профессионального мастерства педагогов «Мой лучший урок». </a:t>
            </a:r>
          </a:p>
          <a:p>
            <a:pPr indent="361950" algn="just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под руководством Анастасии Андреевны принимают результативное участие в следующих олимпиадах и конкурсах: конференция «Шаг в будущее» (участие), конкурс чтецов «Почувствуй, они рядом» (2 место), творческий конкурс по пожарной безопасности в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г.Сургуте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 место), Всероссийский конкурс «Живая классика» (участие), Всероссийский фестиваль творческих открытий «Леонардо» (участие), IX Международный литературный конкурс «Сказка в новогоднюю ночь» (2 место).</a:t>
            </a:r>
          </a:p>
          <a:p>
            <a:pPr indent="361950" algn="just"/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1950" algn="just"/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EF328F2-CC83-4AAD-95ED-DB62929809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29" y="496744"/>
            <a:ext cx="1728192" cy="236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047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953000" y="404664"/>
            <a:ext cx="41851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cap="all" dirty="0" err="1">
                <a:solidFill>
                  <a:srgbClr val="222222"/>
                </a:solidFill>
                <a:latin typeface="Times New Roman"/>
                <a:ea typeface="Times New Roman"/>
              </a:rPr>
              <a:t>Бурлаченко</a:t>
            </a:r>
            <a:r>
              <a:rPr lang="ru-RU" sz="1600" b="1" cap="all" dirty="0">
                <a:solidFill>
                  <a:srgbClr val="222222"/>
                </a:solidFill>
                <a:latin typeface="Times New Roman"/>
                <a:ea typeface="Times New Roman"/>
              </a:rPr>
              <a:t> Елизавета Сергеевна</a:t>
            </a:r>
            <a:endParaRPr lang="ru-RU" sz="1600" b="1" cap="all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445478"/>
              </p:ext>
            </p:extLst>
          </p:nvPr>
        </p:nvGraphicFramePr>
        <p:xfrm>
          <a:off x="3368824" y="836712"/>
          <a:ext cx="6336704" cy="1945831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2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РОЖДЕНИЯ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РОЖДЕНИЯ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РАБОТЫ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ПЕДАГОГИЧЕСКИЙ СТАЖ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ПЕДАГОГИЧЕСКОЕ КРЕДО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ХОББИ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05.11.1996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г. Сургут, ХМАО-Югра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БПОУ ХМАО - Югры «Сургутский музыкальный колледж», 2016;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БУВО ХМАО-Югры «Сургутский государственный университет», 2019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МБОУ «Сургутский естественно-научный лицей»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Учитель музыки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9 месяцев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«Мое предназначение - в жизни каждого ребенка, оставить след совести, уважения и видения прекрасного»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хокку, написание книги, разработка авторского моно-спектакля, сочинение хоровой музыки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32520" y="3429000"/>
            <a:ext cx="88569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руководством Елизаветы Сергеевны, ученик 3В класса Каримов Тимур занял 1 место, в городской  межшкольной конференции молодых исследователей «Юность науки» в 2021 г; учащиеся  1 и 3 классов театральной студии под руководством Елизаветы Сергеевны являются победителями 1 и 2 мест в региональном конкурсе «Моя Югра», в номинации  «Художественное слово», в 2020 г.  В городском конкурсе «Радуга детства» ученицы 1 класса, под руководством Елизаветы Сергеевны стали лауреатами 3 степени с вокальным номером.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1BE0BC8-BB0A-406A-87E3-C0297374BC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44" y="413370"/>
            <a:ext cx="1757941" cy="26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657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92960" y="328965"/>
            <a:ext cx="34486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Долганов Сергей Олегович</a:t>
            </a:r>
            <a:endParaRPr lang="ru-RU" sz="1600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794967"/>
              </p:ext>
            </p:extLst>
          </p:nvPr>
        </p:nvGraphicFramePr>
        <p:xfrm>
          <a:off x="3224808" y="667519"/>
          <a:ext cx="6192688" cy="2041401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4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414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РОЖДЕНИЯ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МЕСТО РОЖДЕНИЯ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МЕСТО РАБОТЫ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ДОЛЖНОСТЬ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ПЕДАГОГИЧЕСКИЙ СТАЖ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ПЕДАГОГИЧЕСКОЕ КРЕДО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ХОББИ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06.02.1998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ХМАО-Югра, Кондинский район, </a:t>
                      </a:r>
                      <a:r>
                        <a:rPr lang="ru-RU" sz="1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пгт</a:t>
                      </a: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Мортка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БУВО ХМАО-Югры «Сургутский государственный университет», 2020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МБОУ СОШ №18 имени В.Я. Алексеева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Учитель истории и обществознания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месяцев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«Увидеть мир в песчинке»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Рисование, видеоигры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88503" y="3068960"/>
            <a:ext cx="90010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Сергей Олегович – молодой специалист МБОУ СОШ №18 имени В.Я. Алексеева, владеющий современными образовательными технологиями, и молодой исследователь, занимающийся вопросами применения Теории Поколений в образовательной системе, а так же вопросами геймификации образования.  </a:t>
            </a:r>
          </a:p>
          <a:p>
            <a:pPr indent="361950" algn="just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Свой профессиональный путь Сергей Олегович начинает с воодушевлением и верой в себя и детей, которые являются для него одним из стимулов к совершенствованию. С улыбкой встречает учеников, приходящих на уроки, родителей и педагогов. </a:t>
            </a:r>
          </a:p>
          <a:p>
            <a:pPr indent="361950" algn="just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Сергей Олегович обладает всеми необходимыми качествами современного гражданина и в том числе учителя: пониманием ответственностью, требовательностью к себе, ученикам и остальным субъектам образовательного процесса;  мобильностью, гибкостью, умением общаться с детьми, понимать их язык и отсылки социо-культурной действительности в их речи; стремлением к самосовершенствованию и профессиональному саморазвитию.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3FF805C-ECB4-4231-8050-E83262BFA8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44" y="420047"/>
            <a:ext cx="1851670" cy="246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306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DFD2657-F583-42DF-AA2D-7FC7E677C29B}"/>
              </a:ext>
            </a:extLst>
          </p:cNvPr>
          <p:cNvSpPr/>
          <p:nvPr/>
        </p:nvSpPr>
        <p:spPr>
          <a:xfrm>
            <a:off x="4313846" y="260648"/>
            <a:ext cx="45523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cap="all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Жеенкулова</a:t>
            </a:r>
            <a:r>
              <a:rPr lang="ru-RU" sz="1600" b="1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cap="all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Каныкей</a:t>
            </a:r>
            <a:r>
              <a:rPr lang="ru-RU" sz="1600" b="1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cap="all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Туратбековна</a:t>
            </a:r>
            <a:endParaRPr lang="ru-RU" sz="2000" cap="all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9FD279E2-0D43-471B-8370-E5D151F29E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565891"/>
              </p:ext>
            </p:extLst>
          </p:nvPr>
        </p:nvGraphicFramePr>
        <p:xfrm>
          <a:off x="3800872" y="599202"/>
          <a:ext cx="5904656" cy="2037906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3734976710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1544069174"/>
                    </a:ext>
                  </a:extLst>
                </a:gridCol>
              </a:tblGrid>
              <a:tr h="20377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РОЖДЕНИЯ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РОЖДЕНИЯ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РАБОТЫ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ПЕДАГОГИЧЕСКИЙ СТАЖ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ПЕДАГОГИЧЕСКОЕ КРЕДО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ХОББИ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22.04.1998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Нягань, ХМАО-Югра,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БУВО ХМАО-Югры «Сургутский государственный университет», 2020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МБДОУ детский сад № 6 «Василек»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месяцев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«Люби, цени своё призвание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назначением своим гордись.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 так считаю: «Воспитатель – это звание,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Через него проходит чья – то маленькая жизнь!»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походы на природу, рыбалка; катание на роликах, велосипеде, коньках; игры в шахматы, собирать </a:t>
                      </a:r>
                      <a:r>
                        <a:rPr lang="ru-RU" sz="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пазлы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4431548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6F4A9B6-F478-46A3-B912-C08B38DAB2AD}"/>
              </a:ext>
            </a:extLst>
          </p:cNvPr>
          <p:cNvSpPr/>
          <p:nvPr/>
        </p:nvSpPr>
        <p:spPr>
          <a:xfrm>
            <a:off x="488504" y="2881828"/>
            <a:ext cx="89289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spcAft>
                <a:spcPts val="0"/>
              </a:spcAft>
            </a:pPr>
            <a:endParaRPr lang="ru-RU" sz="1200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363" algn="just">
              <a:spcAft>
                <a:spcPts val="0"/>
              </a:spcAft>
            </a:pPr>
            <a:r>
              <a:rPr lang="ru-RU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участник Международного конкурса им. Льва Выготского, 2021 г.;</a:t>
            </a:r>
          </a:p>
          <a:p>
            <a:pPr indent="360363" algn="just">
              <a:spcAft>
                <a:spcPts val="0"/>
              </a:spcAft>
            </a:pPr>
            <a:r>
              <a:rPr lang="ru-RU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участник международной студенческой конференции: «Эффективная социализация детей дошкольного возраста в игровой деятельности», «Формирование основ финансовой грамотности у детей старшего дошкольного возраста посредством педагогической технологии «Клубный час», 2020 г.;</a:t>
            </a:r>
          </a:p>
          <a:p>
            <a:pPr indent="360363" algn="just">
              <a:spcAft>
                <a:spcPts val="0"/>
              </a:spcAft>
            </a:pPr>
            <a:r>
              <a:rPr lang="ru-RU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победитель регионального конкурса лучших образовательных программ по основам финансовой грамотности среди дошкольных образовательных организаций Ханты-Мансийского автономного округа-Югра (1 место), декабрь 2020 г.;</a:t>
            </a:r>
          </a:p>
          <a:p>
            <a:pPr indent="360363" algn="just">
              <a:spcAft>
                <a:spcPts val="0"/>
              </a:spcAft>
            </a:pPr>
            <a:r>
              <a:rPr lang="ru-RU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призер Всероссийского конкурса «Самый лучший педагог 2020» (1 место), ноябрь 2020 г.;</a:t>
            </a:r>
          </a:p>
          <a:p>
            <a:pPr indent="360363" algn="just">
              <a:spcAft>
                <a:spcPts val="0"/>
              </a:spcAft>
            </a:pPr>
            <a:r>
              <a:rPr lang="ru-RU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победитель Международного фестиваля педагогического мастерства «Призвание» (1 место), октябрь 2020 г.;</a:t>
            </a:r>
          </a:p>
          <a:p>
            <a:pPr indent="360363" algn="just">
              <a:spcAft>
                <a:spcPts val="0"/>
              </a:spcAft>
            </a:pPr>
            <a:r>
              <a:rPr lang="ru-RU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участник муниципальной кадровой школы по разработке дополнительных программ социально-гуманитарной направленности, март-апрель 2021 г.; </a:t>
            </a:r>
          </a:p>
          <a:p>
            <a:pPr indent="360363" algn="just">
              <a:spcAft>
                <a:spcPts val="0"/>
              </a:spcAft>
            </a:pPr>
            <a:r>
              <a:rPr lang="ru-RU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участник санитарно-просветительской программы «Основы здорового питания дошкольников», ноябрь 2020 г.</a:t>
            </a:r>
          </a:p>
          <a:p>
            <a:pPr indent="360363" algn="just">
              <a:spcAft>
                <a:spcPts val="0"/>
              </a:spcAft>
            </a:pPr>
            <a:r>
              <a:rPr lang="ru-RU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участник обучающего мастер-класса «Развивающая предметно-пространственная среда «Фиолетовый лес», апрель 2021 г.;</a:t>
            </a:r>
          </a:p>
          <a:p>
            <a:pPr indent="360363" algn="just">
              <a:spcAft>
                <a:spcPts val="0"/>
              </a:spcAft>
            </a:pPr>
            <a:r>
              <a:rPr lang="ru-RU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участник мастер-класса «Методы и </a:t>
            </a:r>
            <a:r>
              <a:rPr lang="ru-RU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пиемы</a:t>
            </a:r>
            <a:r>
              <a:rPr lang="ru-RU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развития профессиональных компетенций педагогов дошкольных образовательных организаций в области экономической культуры дошкольников», май 2021 г.</a:t>
            </a:r>
          </a:p>
          <a:p>
            <a:pPr indent="360363" algn="just">
              <a:spcAft>
                <a:spcPts val="0"/>
              </a:spcAft>
            </a:pPr>
            <a:r>
              <a:rPr lang="ru-RU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Куры повышения квалификации:</a:t>
            </a:r>
          </a:p>
          <a:p>
            <a:pPr indent="360363" algn="just">
              <a:spcAft>
                <a:spcPts val="0"/>
              </a:spcAft>
            </a:pPr>
            <a:r>
              <a:rPr lang="ru-RU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-«Правила гигиены. Особенности работы организации дошкольного образования в условиях сложной санитарно-эпидемиологической обстановки», 2020 г.;</a:t>
            </a:r>
          </a:p>
          <a:p>
            <a:pPr indent="360363" algn="just">
              <a:spcAft>
                <a:spcPts val="0"/>
              </a:spcAft>
            </a:pPr>
            <a:r>
              <a:rPr lang="ru-RU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«Цифровая грамотность педагогического работника», 2021 г.;</a:t>
            </a:r>
          </a:p>
          <a:p>
            <a:pPr indent="360363" algn="just">
              <a:spcAft>
                <a:spcPts val="0"/>
              </a:spcAft>
            </a:pPr>
            <a:r>
              <a:rPr lang="ru-RU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«Духовно – нравственное воспитание детей дошкольного возраста в условиях реализации программы «Социокультурные истоки», 2021 г.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D557BDC-9FFC-4FB0-9A83-F772420A50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5" t="6594"/>
          <a:stretch/>
        </p:blipFill>
        <p:spPr>
          <a:xfrm>
            <a:off x="899238" y="404664"/>
            <a:ext cx="2203078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150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8766476-9C68-47A3-A349-D23D2AFC5B13}"/>
              </a:ext>
            </a:extLst>
          </p:cNvPr>
          <p:cNvSpPr/>
          <p:nvPr/>
        </p:nvSpPr>
        <p:spPr>
          <a:xfrm>
            <a:off x="4678404" y="246058"/>
            <a:ext cx="3574954" cy="3527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600" b="1" cap="all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Колмакова Мария Игоревна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8381DD0B-148F-439F-B3F2-539D910FB2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411167"/>
              </p:ext>
            </p:extLst>
          </p:nvPr>
        </p:nvGraphicFramePr>
        <p:xfrm>
          <a:off x="3224808" y="620688"/>
          <a:ext cx="6275070" cy="137160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val="2455732118"/>
                    </a:ext>
                  </a:extLst>
                </a:gridCol>
                <a:gridCol w="4402862">
                  <a:extLst>
                    <a:ext uri="{9D8B030D-6E8A-4147-A177-3AD203B41FA5}">
                      <a16:colId xmlns:a16="http://schemas.microsoft.com/office/drawing/2014/main" val="23189637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РОЖДЕНИЯ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РОЖДЕНИЯ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РАБОТЫ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ДОЛЖНОСТЬ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ПЕДАГОГИЧЕСКИЙ СТАЖ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ПЕДАГОГИЧЕСКОЕ КРЕДО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ХОББИ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24.01.1998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г. Нефтеюганск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БУ ВО «Сургутский государственный педагогический университет», 2020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МБОУ школа «Перспектива»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учитель начальных классов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1 год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 «Педагог не тот, кто учит, педагог тот, кто чувствует, как ученик учится»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В. Ф. Шаталов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Рукоделие(пошив одежды), чтение книг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6443534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A75018D-1AC9-4BA7-B373-0F2E29DEA4F2}"/>
              </a:ext>
            </a:extLst>
          </p:cNvPr>
          <p:cNvSpPr/>
          <p:nvPr/>
        </p:nvSpPr>
        <p:spPr>
          <a:xfrm>
            <a:off x="272480" y="2924944"/>
            <a:ext cx="94330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/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Быть учителем – это каждый день показывать пример своим ученикам. Считаю, что успешный человек должен каждый день развиваться и учиться чему-то новому. </a:t>
            </a:r>
          </a:p>
          <a:p>
            <a:pPr indent="360363" algn="just"/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того, чтобы развиваться в своей профессии, я обучаюсь в магистратуре Сургутского государственного педагогического университета по направлению подготовки «Инновационная начальная школа». Для меня важно осознавать требования, которые сейчас предъявляют начальной школе, открывать для себя новые стороны профессии с точки зрения современных инноваций.</a:t>
            </a:r>
          </a:p>
          <a:p>
            <a:pPr indent="360363" algn="just"/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время обучения в университете, стала финалистом национальной премии «Студент года 2019» в номинации «Интеллект года» г. Ростов на Дону. Являюсь победителем (1 место) Регионального конкурса профессионального мастерства в области конструирования и робототехники «Я СМОГУ!», стала победителем IV Всероссийских интеллектуальных соревнований школьников и студентов с международным участием "ШКОЛА и ОБЩЕСТВО" 2019 г. Иркутск. </a:t>
            </a:r>
          </a:p>
          <a:p>
            <a:pPr indent="360363" algn="just"/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Считаю, что саморазвитие – важный компонент педагогической деятельности. Поэтому я с удовольствием посещаю различные городские мероприятия и вебинары. В моем портфолио есть Сертификат участника Школы классного руководителя для молодых специалистов и диплом 1 степени за победу в конкурсе эссе «Я твердо верю в силу воспитания», благодарственные письма о подготовке участников Всероссийских конкурсов («Город Мастеров», «Мама, я тебя люблю, «Осенний калейдоскоп»). Диплом 2 степени муниципального конкурса-практикума «Лучший сайт-портфолио педагога». Считаю, что в условия цифровой трансформации учителя необходимо как можно больше узнавать о новых технологиях и сервисах, поэтому являюсь активным участником вебинаров от сервиса </a:t>
            </a:r>
            <a:r>
              <a:rPr lang="ru-RU" sz="12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Учи.ру</a:t>
            </a: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Яндекс.Учебник</a:t>
            </a: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корпорации Российский учебник.</a:t>
            </a:r>
          </a:p>
          <a:p>
            <a:pPr indent="360363" algn="just"/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Стараюсь делиться своими разработками в конкурсах различных уровней: 2 место в муниципальном конкурсе методических разработок «Истоки Великой Победы». </a:t>
            </a:r>
          </a:p>
          <a:p>
            <a:pPr indent="360363" algn="just"/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своей профессиональной деятельности активно внедряю геймификацию в образование и поэтому в образовательном процессе часто использую сервис </a:t>
            </a:r>
            <a:r>
              <a:rPr lang="ru-RU" sz="12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Учи.ру</a:t>
            </a: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Class </a:t>
            </a:r>
            <a:r>
              <a:rPr lang="ru-RU" sz="12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Dojo</a:t>
            </a: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еТреники</a:t>
            </a: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2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LearningApps</a:t>
            </a: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Считаю важным вовлекать учеников в образовательный процесс и делать его интересным и увлекательным.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57E9BF4-A25E-46E9-9AA6-88B29C27DE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52" y="360040"/>
            <a:ext cx="1923980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538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EF385AE-15FC-4AC6-9299-74ADA3AE5172}"/>
              </a:ext>
            </a:extLst>
          </p:cNvPr>
          <p:cNvSpPr/>
          <p:nvPr/>
        </p:nvSpPr>
        <p:spPr>
          <a:xfrm>
            <a:off x="4511176" y="260648"/>
            <a:ext cx="38624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cap="all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Легалова</a:t>
            </a:r>
            <a:r>
              <a:rPr lang="ru-RU" sz="1600" b="1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cap="all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Айзиряк</a:t>
            </a:r>
            <a:r>
              <a:rPr lang="ru-RU" sz="1600" b="1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cap="all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Айсуаковна</a:t>
            </a:r>
            <a:endParaRPr lang="ru-RU" sz="2000" cap="all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52E2A704-934F-4204-A913-AC0E36E108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718250"/>
              </p:ext>
            </p:extLst>
          </p:nvPr>
        </p:nvGraphicFramePr>
        <p:xfrm>
          <a:off x="3656856" y="620162"/>
          <a:ext cx="5941060" cy="1604391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3936408848"/>
                    </a:ext>
                  </a:extLst>
                </a:gridCol>
                <a:gridCol w="3708812">
                  <a:extLst>
                    <a:ext uri="{9D8B030D-6E8A-4147-A177-3AD203B41FA5}">
                      <a16:colId xmlns:a16="http://schemas.microsoft.com/office/drawing/2014/main" val="10493494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РОЖДЕНИЯ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РОЖДЕНИЯ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РАБОТЫ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ДОЛЖНОСТЬ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ПЕДАГОГИЧЕСКИЙ СТАЖ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ПЕДАГОГИЧЕСКОЕ КРЕДО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ХОББИ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12.10.1997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РФ, Республика Башкортостан, д. </a:t>
                      </a:r>
                      <a:r>
                        <a:rPr lang="ru-RU" sz="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Тимиряково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БУВО ХМАО-Югры «Сургутский государственный университет»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2020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МБОУ СОШ № 6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Учитель русского языка и литературы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«Настоящий учитель - не тот, кто тебя постоянно воспитывает, а тот, кто помогает стать самим собой» М.А. Светлов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Мотоспорт, 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</a:rPr>
                        <a:t>нутрициология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, чтение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9055177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06768CA-65B7-4D86-83D7-4D29C272B7C2}"/>
              </a:ext>
            </a:extLst>
          </p:cNvPr>
          <p:cNvSpPr/>
          <p:nvPr/>
        </p:nvSpPr>
        <p:spPr>
          <a:xfrm>
            <a:off x="272480" y="2729880"/>
            <a:ext cx="9361040" cy="3993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15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Легалова</a:t>
            </a:r>
            <a:r>
              <a:rPr lang="ru-RU" sz="115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15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Айзиряк</a:t>
            </a:r>
            <a:r>
              <a:rPr lang="ru-RU" sz="115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15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Айсуаковна</a:t>
            </a:r>
            <a:r>
              <a:rPr lang="ru-RU" sz="115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молодой талантливый учитель. Она оптимистична, эрудирована, трудолюбива, ответственна, отзывчива и общительна. Как специалиста её характеризует высокий уровень самоорганизации, постоянное стремление к совершенствованию педагогического мастерства, благоприятный психологический климат на уроках и уважение к личности каждого участника образовательного процесса. </a:t>
            </a:r>
          </a:p>
          <a:p>
            <a:pPr indent="450215" algn="just">
              <a:spcAft>
                <a:spcPts val="0"/>
              </a:spcAft>
            </a:pPr>
            <a:r>
              <a:rPr lang="ru-RU" sz="115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Айзиряк</a:t>
            </a:r>
            <a:r>
              <a:rPr lang="ru-RU" sz="115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15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Айсуаковна</a:t>
            </a:r>
            <a:r>
              <a:rPr lang="ru-RU" sz="115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является победителем профессиональных конкурсов и имеет ряд дипломов:</a:t>
            </a:r>
          </a:p>
          <a:p>
            <a:pPr indent="450215" algn="just">
              <a:spcAft>
                <a:spcPts val="0"/>
              </a:spcAft>
            </a:pPr>
            <a:r>
              <a:rPr lang="ru-RU" sz="115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•	Диплом 1 степени в номинации «исследовательская работа с практической новизной» «Международный конкурс исследовательских работ для студентов и учащихся образовательных учреждений в области педагогических и психологических наук» 5 января 2021г.</a:t>
            </a:r>
          </a:p>
          <a:p>
            <a:pPr indent="450215" algn="just">
              <a:spcAft>
                <a:spcPts val="0"/>
              </a:spcAft>
            </a:pPr>
            <a:r>
              <a:rPr lang="ru-RU" sz="115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•	Диплом лауреата в номинации «методическая разработка с практической новизной» «Международный конкурс исследовательских работ для студентов и учащихся образовательных учреждений в области педагогических и психологических наук» 5 января 2021г.</a:t>
            </a:r>
          </a:p>
          <a:p>
            <a:pPr indent="450215" algn="just">
              <a:spcAft>
                <a:spcPts val="0"/>
              </a:spcAft>
            </a:pPr>
            <a:r>
              <a:rPr lang="ru-RU" sz="115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•	Диплом лауреата в номинации «выпускная квалификационная работа» «Международный конкурс исследовательских работ для студентов и учащихся образовательных учреждений в области педагогических и психологических наук» 5 января 2021г.</a:t>
            </a:r>
          </a:p>
          <a:p>
            <a:pPr indent="450215" algn="just">
              <a:spcAft>
                <a:spcPts val="0"/>
              </a:spcAft>
            </a:pPr>
            <a:r>
              <a:rPr lang="ru-RU" sz="115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своей педагогической деятельности применяет современные образовательные технологии: </a:t>
            </a:r>
          </a:p>
          <a:p>
            <a:pPr indent="450215" algn="just">
              <a:spcAft>
                <a:spcPts val="0"/>
              </a:spcAft>
            </a:pPr>
            <a:r>
              <a:rPr lang="ru-RU" sz="115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дистанционное обучение (работает с обучающимися на таких платформах, как: </a:t>
            </a:r>
            <a:r>
              <a:rPr lang="ru-RU" sz="115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Учи.ру</a:t>
            </a:r>
            <a:r>
              <a:rPr lang="ru-RU" sz="115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15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РешуВПР</a:t>
            </a:r>
            <a:r>
              <a:rPr lang="ru-RU" sz="115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Я-Класс и др.),  интерактивное обучение (сайт </a:t>
            </a:r>
            <a:r>
              <a:rPr lang="ru-RU" sz="115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SkySmart</a:t>
            </a:r>
            <a:r>
              <a:rPr lang="ru-RU" sz="115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);</a:t>
            </a:r>
          </a:p>
          <a:p>
            <a:pPr indent="450215" algn="just">
              <a:spcAft>
                <a:spcPts val="0"/>
              </a:spcAft>
            </a:pPr>
            <a:r>
              <a:rPr lang="ru-RU" sz="115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метод проектов (является руководителем итоговых индивидуальных проектов обучающихся в 9-х классах);</a:t>
            </a:r>
          </a:p>
          <a:p>
            <a:pPr indent="450215" algn="just">
              <a:spcAft>
                <a:spcPts val="0"/>
              </a:spcAft>
            </a:pPr>
            <a:r>
              <a:rPr lang="ru-RU" sz="115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игровые технологии (традиционно проводится «Лингвистическая игра» по математике);</a:t>
            </a:r>
          </a:p>
          <a:p>
            <a:pPr indent="450215" algn="just">
              <a:spcAft>
                <a:spcPts val="0"/>
              </a:spcAft>
            </a:pPr>
            <a:r>
              <a:rPr lang="ru-RU" sz="115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проблемное обучение, технологию развития критического мышления и др.</a:t>
            </a:r>
          </a:p>
          <a:p>
            <a:pPr indent="450215" algn="just">
              <a:spcAft>
                <a:spcPts val="0"/>
              </a:spcAft>
            </a:pPr>
            <a:r>
              <a:rPr lang="ru-RU" sz="115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Одним из основных в деятельности молодого учителя является формирование познавательной активности учащихся с помощью нетрадиционных форм работы. Наряду с общеизвестными нетрадиционными формами работы (урок-фантазия, урок-сказка и т.д.), </a:t>
            </a:r>
            <a:r>
              <a:rPr lang="ru-RU" sz="115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Айзиряк</a:t>
            </a:r>
            <a:r>
              <a:rPr lang="ru-RU" sz="115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15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Айсуаковна</a:t>
            </a:r>
            <a:r>
              <a:rPr lang="ru-RU" sz="115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применяет «Чек-листы», «Гайды» и т.д.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E0A8868-3AE9-4769-A1F8-AEA0B29AF2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52" y="260648"/>
            <a:ext cx="1694957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311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95BAA8E-6C38-48F8-9383-E01E60CEB059}"/>
              </a:ext>
            </a:extLst>
          </p:cNvPr>
          <p:cNvSpPr/>
          <p:nvPr/>
        </p:nvSpPr>
        <p:spPr>
          <a:xfrm>
            <a:off x="4088904" y="260648"/>
            <a:ext cx="4953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cap="all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Масагутова</a:t>
            </a:r>
            <a:r>
              <a:rPr lang="ru-RU" sz="1600" b="1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Софья Олеговна</a:t>
            </a:r>
            <a:endParaRPr lang="ru-RU" sz="2000" cap="all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D22C5A49-E143-48EA-9677-FB39083988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9759821"/>
              </p:ext>
            </p:extLst>
          </p:nvPr>
        </p:nvGraphicFramePr>
        <p:xfrm>
          <a:off x="3296816" y="577746"/>
          <a:ext cx="6192688" cy="1987158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val="2938482763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val="3770868930"/>
                    </a:ext>
                  </a:extLst>
                </a:gridCol>
              </a:tblGrid>
              <a:tr h="19871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РОЖДЕНИЯ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РОЖДЕНИЯ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РАБОТЫ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ДОЛЖНОСТЬ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ПЕДАГОГИЧЕСКИЙ СТАЖ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ПЕДАГОГИЧЕСКОЕ КРЕДО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ХОББИ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08.10.2000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г. Сургут, ХМАО-Югра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«Сургутский институт экономики управления и права», 2020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МДОУ № 41 «Рябинушка»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Воспитатель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месяцев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«Воспитатель должен быть тем, кем он хочет сделать воспитанника»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Самообучение, бег, чтение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31105126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5A17E68-9C40-4715-9B78-C1CE8A881ACD}"/>
              </a:ext>
            </a:extLst>
          </p:cNvPr>
          <p:cNvSpPr/>
          <p:nvPr/>
        </p:nvSpPr>
        <p:spPr>
          <a:xfrm>
            <a:off x="425287" y="3140968"/>
            <a:ext cx="905542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своей работе руководствуюсь принципами организации самостоятельности, учета индивидуальности, прав ребенка. При организации видов деятельности предоставляю детям больше самостоятельности и право выбора. Учитываю при планировании личностные качества и индивидуальность. Включаю в содержание новое, доводя до понимания детей того, что все новое - это интересно. </a:t>
            </a:r>
          </a:p>
          <a:p>
            <a:pPr indent="450215" algn="just">
              <a:spcAft>
                <a:spcPts val="0"/>
              </a:spcAft>
            </a:pPr>
            <a:r>
              <a:rPr lang="ru-RU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Участие в региональном чемпионате </a:t>
            </a:r>
            <a:r>
              <a:rPr lang="ru-RU" sz="1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WorldSkills</a:t>
            </a:r>
            <a:r>
              <a:rPr lang="ru-RU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Russia молодые профессионалы в компетенции дошкольное воспитание, заняла 3 место. Разработка и проведение занятий по робототехнике для детей дошкольного возраста; виртуальной экскурсии в мобильном планетарии; занятия (игры) с ИКТ оборудованием; умение работать с интерактивной песочницей. </a:t>
            </a:r>
          </a:p>
          <a:p>
            <a:pPr indent="450215" algn="just">
              <a:spcAft>
                <a:spcPts val="0"/>
              </a:spcAft>
            </a:pPr>
            <a:r>
              <a:rPr lang="ru-RU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Победитель I степени всероссийской олимпиады по дисциплине «Педагогика». Победитель 1 степени всероссийской олимпиады по МДК 03.02 «Теория и методика развития речи у детей». </a:t>
            </a:r>
          </a:p>
          <a:p>
            <a:pPr indent="450215" algn="just">
              <a:spcAft>
                <a:spcPts val="0"/>
              </a:spcAft>
            </a:pPr>
            <a:r>
              <a:rPr lang="ru-RU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 современный педагог и должна соответствовать предъявляемым к профессии требованиям. Должна быть высококвалифицированным специалистом; знать </a:t>
            </a:r>
            <a:r>
              <a:rPr lang="ru-RU" sz="1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Концепцюо</a:t>
            </a:r>
            <a:r>
              <a:rPr lang="ru-RU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российского образования, федеральный государственный образовательный стандарт; владеть компьютерными технологиями, методами, приемами и формами работы с детьми; уметь планировать, разрабатывать дидактический материал, программы; быть готовой обучать разных детей, вне зависимости от их психологического и физического здоровья; способствовать их социализации.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87BBB3-B3AD-4305-AA14-16526FC6AA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96" y="404664"/>
            <a:ext cx="1890181" cy="227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4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8ADCFC6-9834-4491-B83A-ECD622D984BA}"/>
              </a:ext>
            </a:extLst>
          </p:cNvPr>
          <p:cNvSpPr/>
          <p:nvPr/>
        </p:nvSpPr>
        <p:spPr>
          <a:xfrm>
            <a:off x="4286398" y="332656"/>
            <a:ext cx="44529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cap="all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Менлакаева</a:t>
            </a:r>
            <a:r>
              <a:rPr lang="ru-RU" b="1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cap="all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Кадрия</a:t>
            </a:r>
            <a:r>
              <a:rPr lang="ru-RU" b="1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cap="all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Арсеновна</a:t>
            </a:r>
            <a:endParaRPr lang="ru-RU" sz="2400" cap="all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AB1836F2-526D-4E23-8259-287D4A67B5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4414720"/>
              </p:ext>
            </p:extLst>
          </p:nvPr>
        </p:nvGraphicFramePr>
        <p:xfrm>
          <a:off x="3454392" y="692696"/>
          <a:ext cx="6116960" cy="137160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195024712"/>
                    </a:ext>
                  </a:extLst>
                </a:gridCol>
                <a:gridCol w="3956720">
                  <a:extLst>
                    <a:ext uri="{9D8B030D-6E8A-4147-A177-3AD203B41FA5}">
                      <a16:colId xmlns:a16="http://schemas.microsoft.com/office/drawing/2014/main" val="348049375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РОЖДЕНИЯ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РОЖДЕНИЯ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РАБОТЫ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ДОЛЖНОСТЬ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ПЕДАГОГИЧЕСКИЙ СТАЖ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ПЕДАГОГИЧЕСКОЕ КРЕДО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ХОББИ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14.07.1998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Дагестан, Кизлярский район, с. Макаровское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БУВО ХМАО-Югры «Сургутский государственный университет», 2019, 2021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20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 начальных классов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год, 9 месяцев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«Счастливого человека может воспитать только счастливый»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Путешествия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9699040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8A6B245-B937-426E-A719-5FB9847F328A}"/>
              </a:ext>
            </a:extLst>
          </p:cNvPr>
          <p:cNvSpPr/>
          <p:nvPr/>
        </p:nvSpPr>
        <p:spPr>
          <a:xfrm>
            <a:off x="560512" y="3068960"/>
            <a:ext cx="9001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spcAft>
                <a:spcPts val="0"/>
              </a:spcAft>
            </a:pPr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Основные публикации:</a:t>
            </a:r>
          </a:p>
          <a:p>
            <a:pPr indent="360363" algn="just">
              <a:spcAft>
                <a:spcPts val="0"/>
              </a:spcAft>
            </a:pPr>
            <a:endParaRPr lang="ru-RU" sz="1200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«Информационные технологии в реализации системы контроля оценки и мониторинга учебных достижений учащихся в начальной школе»</a:t>
            </a:r>
          </a:p>
          <a:p>
            <a:pPr marL="17145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«Факультатив как средство формирования финансовой грамотности у детей младшего школьного возраста».</a:t>
            </a:r>
          </a:p>
          <a:p>
            <a:pPr marL="17145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«Формирование финансовой грамотности у детей младшего школьного возраста»</a:t>
            </a:r>
          </a:p>
          <a:p>
            <a:pPr marL="17145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«Теоретические аспекты проблемы формирования финансовой грамотности у детей младшего школьного возраста в отечественной педагогике»</a:t>
            </a:r>
          </a:p>
          <a:p>
            <a:pPr marL="17145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«Формирование финансовой грамотности у детей младшего школьного возраста во внеурочной деятельности»</a:t>
            </a:r>
          </a:p>
          <a:p>
            <a:pPr marL="17145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Возможности внеурочной деятельности в формировании финансовой грамотности в начальной школе»</a:t>
            </a:r>
          </a:p>
          <a:p>
            <a:pPr indent="270510" algn="just">
              <a:spcAft>
                <a:spcPts val="0"/>
              </a:spcAft>
            </a:pPr>
            <a:endParaRPr lang="ru-RU" sz="12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Рисунок 2">
            <a:extLst>
              <a:ext uri="{FF2B5EF4-FFF2-40B4-BE49-F238E27FC236}">
                <a16:creationId xmlns:a16="http://schemas.microsoft.com/office/drawing/2014/main" id="{DB8DC712-1D97-4AB2-9BCB-6C65D0CCE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44" y="393610"/>
            <a:ext cx="1755313" cy="2639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73683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9699</TotalTime>
  <Words>3982</Words>
  <Application>Microsoft Office PowerPoint</Application>
  <PresentationFormat>Лист A4 (210x297 мм)</PresentationFormat>
  <Paragraphs>412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Тема Office</vt:lpstr>
      <vt:lpstr>2_Тема Office</vt:lpstr>
      <vt:lpstr>КОНКУРС  ПРОФЕССИОНАЛЬНОГО ПЕДАГОГИЧЕСКОГО МАСТЕРСТВА  «ПЕДАГОГИЧЕСКАЯ НАДЕЖДА - 2021»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KGR</dc:creator>
  <cp:lastModifiedBy>gai8</cp:lastModifiedBy>
  <cp:revision>184</cp:revision>
  <dcterms:created xsi:type="dcterms:W3CDTF">2017-10-18T11:42:21Z</dcterms:created>
  <dcterms:modified xsi:type="dcterms:W3CDTF">2021-10-11T11:49:37Z</dcterms:modified>
</cp:coreProperties>
</file>