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7" r:id="rId2"/>
    <p:sldId id="332" r:id="rId3"/>
    <p:sldId id="333" r:id="rId4"/>
    <p:sldId id="334" r:id="rId5"/>
    <p:sldId id="335" r:id="rId6"/>
    <p:sldId id="337" r:id="rId7"/>
    <p:sldId id="339" r:id="rId8"/>
    <p:sldId id="338" r:id="rId9"/>
    <p:sldId id="345" r:id="rId10"/>
    <p:sldId id="340" r:id="rId11"/>
    <p:sldId id="341" r:id="rId12"/>
    <p:sldId id="343" r:id="rId13"/>
    <p:sldId id="344" r:id="rId14"/>
    <p:sldId id="346" r:id="rId15"/>
  </p:sldIdLst>
  <p:sldSz cx="10801350" cy="7200900"/>
  <p:notesSz cx="6797675" cy="9926638"/>
  <p:custDataLst>
    <p:tags r:id="rId17"/>
  </p:custDataLst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54516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090331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635496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180661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725826" algn="l" defTabSz="1090331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3270992" algn="l" defTabSz="1090331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816157" algn="l" defTabSz="1090331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4361322" algn="l" defTabSz="1090331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99FF66"/>
    <a:srgbClr val="008000"/>
    <a:srgbClr val="E6E6FF"/>
    <a:srgbClr val="3333FF"/>
    <a:srgbClr val="0000CC"/>
    <a:srgbClr val="66FF66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60" autoAdjust="0"/>
    <p:restoredTop sz="76099" autoAdjust="0"/>
  </p:normalViewPr>
  <p:slideViewPr>
    <p:cSldViewPr snapToGrid="0">
      <p:cViewPr>
        <p:scale>
          <a:sx n="70" d="100"/>
          <a:sy n="70" d="100"/>
        </p:scale>
        <p:origin x="-696" y="-198"/>
      </p:cViewPr>
      <p:guideLst>
        <p:guide orient="horz" pos="2268"/>
        <p:guide pos="340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17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08013" y="744538"/>
            <a:ext cx="558165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53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583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28583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13BD6B1B-6DD5-4034-80BB-C1AB8D61D16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374096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545165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1090331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3pPr>
    <a:lvl4pPr marL="1635496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4pPr>
    <a:lvl5pPr marL="2180661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5pPr>
    <a:lvl6pPr marL="2725826" algn="l" defTabSz="1090331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270992" algn="l" defTabSz="1090331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816157" algn="l" defTabSz="1090331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361322" algn="l" defTabSz="1090331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608013" y="744538"/>
            <a:ext cx="5581650" cy="3722687"/>
          </a:xfrm>
          <a:ln/>
        </p:spPr>
      </p:sp>
      <p:sp>
        <p:nvSpPr>
          <p:cNvPr id="32771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/>
          </a:p>
        </p:txBody>
      </p:sp>
      <p:sp>
        <p:nvSpPr>
          <p:cNvPr id="32772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97F1ACF6-34A5-4269-8F6D-D03B85083FB4}" type="slidenum">
              <a:rPr lang="ru-RU" altLang="ru-RU" smtClean="0"/>
              <a:pPr/>
              <a:t>1</a:t>
            </a:fld>
            <a:endParaRPr lang="ru-RU" altLang="ru-RU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Задания прошлых лет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3BD6B1B-6DD5-4034-80BB-C1AB8D61D16E}" type="slidenum">
              <a:rPr lang="ru-RU" altLang="ru-RU" smtClean="0"/>
              <a:pPr>
                <a:defRPr/>
              </a:pPr>
              <a:t>10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1984573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3BD6B1B-6DD5-4034-80BB-C1AB8D61D16E}" type="slidenum">
              <a:rPr lang="ru-RU" altLang="ru-RU" smtClean="0"/>
              <a:pPr>
                <a:defRPr/>
              </a:pPr>
              <a:t>11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4535780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Задания прошлых лет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3BD6B1B-6DD5-4034-80BB-C1AB8D61D16E}" type="slidenum">
              <a:rPr lang="ru-RU" altLang="ru-RU" smtClean="0"/>
              <a:pPr>
                <a:defRPr/>
              </a:pPr>
              <a:t>12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198457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608013" y="744538"/>
            <a:ext cx="5581650" cy="3722687"/>
          </a:xfrm>
          <a:ln/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ru-RU" altLang="ru-RU" dirty="0" smtClean="0"/>
              <a:t>Добрый день уважаемые коллеги. </a:t>
            </a:r>
            <a:r>
              <a:rPr lang="ru-RU" altLang="ru-RU" baseline="0" dirty="0" smtClean="0"/>
              <a:t> В спецификации официального </a:t>
            </a:r>
            <a:r>
              <a:rPr lang="ru-RU" altLang="ru-RU" baseline="0" dirty="0" err="1" smtClean="0"/>
              <a:t>демо</a:t>
            </a:r>
            <a:r>
              <a:rPr lang="ru-RU" altLang="ru-RU" baseline="0" dirty="0" smtClean="0"/>
              <a:t> варианта указано, что задание направлено на умение создавать собственные программы для анализа числовых последовательностей.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baseline="0" dirty="0" smtClean="0"/>
              <a:t>Уровень сложности данного задания ВЫСОКИЙ. Максимальный балл 2. Для выполнения задания требуется использование специализированного оборудования. (язык программирования  или электронные таблицы). Задание выполняется с прилагаемыми файлами. </a:t>
            </a:r>
            <a:endParaRPr lang="ru-RU" altLang="ru-RU" dirty="0" smtClean="0"/>
          </a:p>
          <a:p>
            <a:endParaRPr lang="ru-RU" altLang="ru-RU" baseline="0" dirty="0" smtClean="0"/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49D8EB8E-B0BE-4F35-878E-AA0A2567A651}" type="slidenum">
              <a:rPr lang="ru-RU" altLang="ru-RU" smtClean="0"/>
              <a:pPr/>
              <a:t>2</a:t>
            </a:fld>
            <a:endParaRPr lang="ru-RU" alt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4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В задании 27 встречаются несколько типов задач.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3BD6B1B-6DD5-4034-80BB-C1AB8D61D16E}" type="slidenum">
              <a:rPr lang="ru-RU" altLang="ru-RU" smtClean="0"/>
              <a:pPr>
                <a:defRPr/>
              </a:pPr>
              <a:t>3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996280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Задания прошлых лет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3BD6B1B-6DD5-4034-80BB-C1AB8D61D16E}" type="slidenum">
              <a:rPr lang="ru-RU" altLang="ru-RU" smtClean="0"/>
              <a:pPr>
                <a:defRPr/>
              </a:pPr>
              <a:t>4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198457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3BD6B1B-6DD5-4034-80BB-C1AB8D61D16E}" type="slidenum">
              <a:rPr lang="ru-RU" altLang="ru-RU" smtClean="0"/>
              <a:pPr>
                <a:defRPr/>
              </a:pPr>
              <a:t>5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72544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3BD6B1B-6DD5-4034-80BB-C1AB8D61D16E}" type="slidenum">
              <a:rPr lang="ru-RU" altLang="ru-RU" smtClean="0"/>
              <a:pPr>
                <a:defRPr/>
              </a:pPr>
              <a:t>6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68642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Задания прошлых лет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3BD6B1B-6DD5-4034-80BB-C1AB8D61D16E}" type="slidenum">
              <a:rPr lang="ru-RU" altLang="ru-RU" smtClean="0"/>
              <a:pPr>
                <a:defRPr/>
              </a:pPr>
              <a:t>7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198457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Если я складываю 9 и 18 сумма делится на 9 (почему</a:t>
            </a:r>
            <a:r>
              <a:rPr lang="en-US" dirty="0" smtClean="0"/>
              <a:t>?)</a:t>
            </a:r>
            <a:r>
              <a:rPr lang="en-US" baseline="0" dirty="0" smtClean="0"/>
              <a:t> </a:t>
            </a:r>
            <a:r>
              <a:rPr lang="ru-RU" baseline="0" dirty="0" smtClean="0"/>
              <a:t>Оба числа делятся на 9</a:t>
            </a:r>
            <a:endParaRPr lang="ru-RU" dirty="0" smtClean="0"/>
          </a:p>
          <a:p>
            <a:r>
              <a:rPr lang="ru-RU" dirty="0" smtClean="0"/>
              <a:t>Если я складываю</a:t>
            </a:r>
            <a:r>
              <a:rPr lang="ru-RU" baseline="0" dirty="0" smtClean="0"/>
              <a:t> 13 и 15 сумма также делится на 9.</a:t>
            </a:r>
          </a:p>
          <a:p>
            <a:r>
              <a:rPr lang="ru-RU" dirty="0" smtClean="0"/>
              <a:t>Т.е. мне нужно в пару ставить такие числа остатки от деления которых в сумме дают 9. </a:t>
            </a:r>
          </a:p>
          <a:p>
            <a:r>
              <a:rPr lang="ru-RU" dirty="0" smtClean="0"/>
              <a:t>Идея решения заключается в создании таблицы для хранения остатков от делений введенных чисел.</a:t>
            </a:r>
          </a:p>
          <a:p>
            <a:r>
              <a:rPr lang="ru-RU" dirty="0" smtClean="0"/>
              <a:t>После того как мы заполним таблицу количеством </a:t>
            </a:r>
            <a:r>
              <a:rPr lang="ru-RU" dirty="0" err="1" smtClean="0"/>
              <a:t>отстаков</a:t>
            </a:r>
            <a:r>
              <a:rPr lang="ru-RU" dirty="0" smtClean="0"/>
              <a:t>. Далее перемножаем числа. </a:t>
            </a:r>
          </a:p>
          <a:p>
            <a:r>
              <a:rPr lang="ru-RU" dirty="0" smtClean="0"/>
              <a:t>Те</a:t>
            </a:r>
            <a:r>
              <a:rPr lang="ru-RU" baseline="0" dirty="0" smtClean="0"/>
              <a:t> кто дают в остатке 1 ставим в пару с теми, кто дает в остатке 8, кто дает 2 ставим в пару с остатком 7 и т.д. НО те у кого в остатке 0, могу поставить самим собой, но на 1 меньше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3BD6B1B-6DD5-4034-80BB-C1AB8D61D16E}" type="slidenum">
              <a:rPr lang="ru-RU" altLang="ru-RU" smtClean="0"/>
              <a:pPr>
                <a:defRPr/>
              </a:pPr>
              <a:t>8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0004470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Если я складываю 9 и 18 сумма делится на 9 (почему</a:t>
            </a:r>
            <a:r>
              <a:rPr lang="en-US" dirty="0" smtClean="0"/>
              <a:t>?)</a:t>
            </a:r>
            <a:r>
              <a:rPr lang="en-US" baseline="0" dirty="0" smtClean="0"/>
              <a:t> </a:t>
            </a:r>
            <a:r>
              <a:rPr lang="ru-RU" baseline="0" dirty="0" smtClean="0"/>
              <a:t>Оба числа делятся на 9</a:t>
            </a:r>
            <a:endParaRPr lang="ru-RU" dirty="0" smtClean="0"/>
          </a:p>
          <a:p>
            <a:r>
              <a:rPr lang="ru-RU" dirty="0" smtClean="0"/>
              <a:t>Если я складываю</a:t>
            </a:r>
            <a:r>
              <a:rPr lang="ru-RU" baseline="0" dirty="0" smtClean="0"/>
              <a:t> 13 и 15 сумма также делится на 9.</a:t>
            </a:r>
          </a:p>
          <a:p>
            <a:r>
              <a:rPr lang="ru-RU" dirty="0" smtClean="0"/>
              <a:t>Т.е. мне нужно в пару ставить такие числа остатки от деления которых в сумме дают 9. </a:t>
            </a:r>
          </a:p>
          <a:p>
            <a:r>
              <a:rPr lang="ru-RU" dirty="0" smtClean="0"/>
              <a:t>Идея решения заключается в создании таблицы для хранения остатков от делений введенных чисел.</a:t>
            </a:r>
          </a:p>
          <a:p>
            <a:r>
              <a:rPr lang="ru-RU" dirty="0" smtClean="0"/>
              <a:t>После того как мы заполним таблицу количеством </a:t>
            </a:r>
            <a:r>
              <a:rPr lang="ru-RU" dirty="0" err="1" smtClean="0"/>
              <a:t>отстаков</a:t>
            </a:r>
            <a:r>
              <a:rPr lang="ru-RU" dirty="0" smtClean="0"/>
              <a:t>. Далее перемножаем числа. </a:t>
            </a:r>
          </a:p>
          <a:p>
            <a:r>
              <a:rPr lang="ru-RU" dirty="0" smtClean="0"/>
              <a:t>Те</a:t>
            </a:r>
            <a:r>
              <a:rPr lang="ru-RU" baseline="0" dirty="0" smtClean="0"/>
              <a:t> кто дают в остатке 1 ставим в пару с теми, кто дает в остатке 8, кто дает 2 ставим в пару с остатком 7 и т.д. НО те у кого в остатке 0, могу поставить самим собой, но на 1 меньше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3BD6B1B-6DD5-4034-80BB-C1AB8D61D16E}" type="slidenum">
              <a:rPr lang="ru-RU" altLang="ru-RU" smtClean="0"/>
              <a:pPr>
                <a:defRPr/>
              </a:pPr>
              <a:t>9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000447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 userDrawn="1"/>
        </p:nvSpPr>
        <p:spPr>
          <a:xfrm>
            <a:off x="0" y="6900862"/>
            <a:ext cx="10801350" cy="30003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9033" tIns="54517" rIns="109033" bIns="54517" anchor="ctr"/>
          <a:lstStyle/>
          <a:p>
            <a:pPr eaLnBrk="1" hangingPunct="1">
              <a:tabLst>
                <a:tab pos="10481182" algn="r"/>
              </a:tabLst>
              <a:defRPr/>
            </a:pPr>
            <a:endParaRPr lang="ru-RU" sz="1700" i="1" dirty="0">
              <a:solidFill>
                <a:srgbClr val="7F7F7F"/>
              </a:solidFill>
              <a:cs typeface="Arial" pitchFamily="34" charset="0"/>
              <a:sym typeface="Symbol" pitchFamily="18" charset="2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0102" y="2236947"/>
            <a:ext cx="9181148" cy="1543526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20203" y="4080510"/>
            <a:ext cx="7560945" cy="1840230"/>
          </a:xfrm>
        </p:spPr>
        <p:txBody>
          <a:bodyPr/>
          <a:lstStyle>
            <a:lvl1pPr marL="0" indent="0" algn="ctr">
              <a:buNone/>
              <a:defRPr/>
            </a:lvl1pPr>
            <a:lvl2pPr marL="545165" indent="0" algn="ctr">
              <a:buNone/>
              <a:defRPr/>
            </a:lvl2pPr>
            <a:lvl3pPr marL="1090331" indent="0" algn="ctr">
              <a:buNone/>
              <a:defRPr/>
            </a:lvl3pPr>
            <a:lvl4pPr marL="1635496" indent="0" algn="ctr">
              <a:buNone/>
              <a:defRPr/>
            </a:lvl4pPr>
            <a:lvl5pPr marL="2180661" indent="0" algn="ctr">
              <a:buNone/>
              <a:defRPr/>
            </a:lvl5pPr>
            <a:lvl6pPr marL="2725826" indent="0" algn="ctr">
              <a:buNone/>
              <a:defRPr/>
            </a:lvl6pPr>
            <a:lvl7pPr marL="3270992" indent="0" algn="ctr">
              <a:buNone/>
              <a:defRPr/>
            </a:lvl7pPr>
            <a:lvl8pPr marL="3816157" indent="0" algn="ctr">
              <a:buNone/>
              <a:defRPr/>
            </a:lvl8pPr>
            <a:lvl9pPr marL="4361322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273534" y="-21670"/>
            <a:ext cx="2520315" cy="500064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236BCA-235C-4D2D-A792-E99382E3196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07742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0" y="0"/>
            <a:ext cx="10801350" cy="30003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9033" tIns="54517" rIns="109033" bIns="54517" anchor="ctr"/>
          <a:lstStyle/>
          <a:p>
            <a:pPr eaLnBrk="1" hangingPunct="1">
              <a:defRPr/>
            </a:pPr>
            <a:r>
              <a:rPr lang="ru-RU" sz="1700" i="1" dirty="0" smtClean="0">
                <a:solidFill>
                  <a:srgbClr val="7F7F7F"/>
                </a:solidFill>
                <a:cs typeface="Arial" pitchFamily="34" charset="0"/>
                <a:sym typeface="Symbol" pitchFamily="18" charset="2"/>
              </a:rPr>
              <a:t>КЕГЭ Задание27. </a:t>
            </a:r>
            <a:endParaRPr lang="ru-RU" sz="1700" i="1" dirty="0">
              <a:solidFill>
                <a:srgbClr val="7F7F7F"/>
              </a:solidFill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6900862"/>
            <a:ext cx="10801350" cy="30003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9033" tIns="54517" rIns="109033" bIns="54517" anchor="ctr"/>
          <a:lstStyle/>
          <a:p>
            <a:pPr marL="0" marR="0" indent="0" algn="l" defTabSz="1090331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itchFamily="18" charset="2"/>
              <a:buNone/>
              <a:tabLst>
                <a:tab pos="10481182" algn="r"/>
              </a:tabLst>
              <a:defRPr/>
            </a:pPr>
            <a:r>
              <a:rPr lang="ru-RU" sz="1700" i="1" dirty="0" smtClean="0">
                <a:solidFill>
                  <a:srgbClr val="7F7F7F"/>
                </a:solidFill>
                <a:cs typeface="Arial" pitchFamily="34" charset="0"/>
                <a:sym typeface="Symbol" pitchFamily="18" charset="2"/>
              </a:rPr>
              <a:t>22 марта 2021 г.</a:t>
            </a:r>
            <a:r>
              <a:rPr lang="ru-RU" sz="1700" i="1" dirty="0">
                <a:solidFill>
                  <a:srgbClr val="7F7F7F"/>
                </a:solidFill>
                <a:cs typeface="Arial" pitchFamily="34" charset="0"/>
                <a:sym typeface="Symbol" pitchFamily="18" charset="2"/>
              </a:rPr>
              <a:t>	</a:t>
            </a:r>
          </a:p>
        </p:txBody>
      </p:sp>
      <p:sp>
        <p:nvSpPr>
          <p:cNvPr id="5" name="Line 2"/>
          <p:cNvSpPr>
            <a:spLocks noChangeShapeType="1"/>
          </p:cNvSpPr>
          <p:nvPr userDrawn="1"/>
        </p:nvSpPr>
        <p:spPr bwMode="auto">
          <a:xfrm>
            <a:off x="444431" y="835105"/>
            <a:ext cx="99987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09033" tIns="54517" rIns="109033" bIns="54517" anchor="ctr"/>
          <a:lstStyle/>
          <a:p>
            <a:endParaRPr lang="ru-RU"/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367036" y="316336"/>
            <a:ext cx="9894247" cy="494640"/>
          </a:xfrm>
        </p:spPr>
        <p:txBody>
          <a:bodyPr/>
          <a:lstStyle>
            <a:lvl1pPr algn="l">
              <a:defRPr sz="3600" b="1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588620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0068" y="288370"/>
            <a:ext cx="972121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9033" tIns="54517" rIns="109033" bIns="5451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0068" y="1680212"/>
            <a:ext cx="9721215" cy="4752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9033" tIns="54517" rIns="109033" bIns="545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40068" y="6557487"/>
            <a:ext cx="2520315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9033" tIns="54517" rIns="109033" bIns="54517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700"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90462" y="6557487"/>
            <a:ext cx="3420427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9033" tIns="54517" rIns="109033" bIns="54517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700"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110390" y="163355"/>
            <a:ext cx="2520315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9033" tIns="54517" rIns="109033" bIns="54517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700" b="1">
                <a:latin typeface="Arial" charset="0"/>
              </a:defRPr>
            </a:lvl1pPr>
          </a:lstStyle>
          <a:p>
            <a:pPr>
              <a:defRPr/>
            </a:pPr>
            <a:fld id="{27F64E1E-AE3B-4C70-9247-84C8A0897D7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07" r:id="rId1"/>
    <p:sldLayoutId id="2147484408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5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2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2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2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200">
          <a:solidFill>
            <a:schemeClr val="tx2"/>
          </a:solidFill>
          <a:latin typeface="Arial" charset="0"/>
        </a:defRPr>
      </a:lvl5pPr>
      <a:lvl6pPr marL="545165" algn="ctr" rtl="0" fontAlgn="base">
        <a:spcBef>
          <a:spcPct val="0"/>
        </a:spcBef>
        <a:spcAft>
          <a:spcPct val="0"/>
        </a:spcAft>
        <a:defRPr sz="5200">
          <a:solidFill>
            <a:schemeClr val="tx2"/>
          </a:solidFill>
          <a:latin typeface="Arial" charset="0"/>
        </a:defRPr>
      </a:lvl6pPr>
      <a:lvl7pPr marL="1090331" algn="ctr" rtl="0" fontAlgn="base">
        <a:spcBef>
          <a:spcPct val="0"/>
        </a:spcBef>
        <a:spcAft>
          <a:spcPct val="0"/>
        </a:spcAft>
        <a:defRPr sz="5200">
          <a:solidFill>
            <a:schemeClr val="tx2"/>
          </a:solidFill>
          <a:latin typeface="Arial" charset="0"/>
        </a:defRPr>
      </a:lvl7pPr>
      <a:lvl8pPr marL="1635496" algn="ctr" rtl="0" fontAlgn="base">
        <a:spcBef>
          <a:spcPct val="0"/>
        </a:spcBef>
        <a:spcAft>
          <a:spcPct val="0"/>
        </a:spcAft>
        <a:defRPr sz="5200">
          <a:solidFill>
            <a:schemeClr val="tx2"/>
          </a:solidFill>
          <a:latin typeface="Arial" charset="0"/>
        </a:defRPr>
      </a:lvl8pPr>
      <a:lvl9pPr marL="2180661" algn="ctr" rtl="0" fontAlgn="base">
        <a:spcBef>
          <a:spcPct val="0"/>
        </a:spcBef>
        <a:spcAft>
          <a:spcPct val="0"/>
        </a:spcAft>
        <a:defRPr sz="5200">
          <a:solidFill>
            <a:schemeClr val="tx2"/>
          </a:solidFill>
          <a:latin typeface="Arial" charset="0"/>
        </a:defRPr>
      </a:lvl9pPr>
    </p:titleStyle>
    <p:bodyStyle>
      <a:lvl1pPr marL="408874" indent="-408874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  <a:ea typeface="+mn-ea"/>
          <a:cs typeface="+mn-cs"/>
        </a:defRPr>
      </a:lvl1pPr>
      <a:lvl2pPr marL="885894" indent="-340728" algn="l" rtl="0" eaLnBrk="0" fontAlgn="base" hangingPunct="0">
        <a:spcBef>
          <a:spcPct val="20000"/>
        </a:spcBef>
        <a:spcAft>
          <a:spcPct val="0"/>
        </a:spcAft>
        <a:buChar char="–"/>
        <a:defRPr sz="3300">
          <a:solidFill>
            <a:schemeClr val="tx1"/>
          </a:solidFill>
          <a:latin typeface="+mn-lt"/>
        </a:defRPr>
      </a:lvl2pPr>
      <a:lvl3pPr marL="1362913" indent="-272583" algn="l" rtl="0" eaLnBrk="0" fontAlgn="base" hangingPunct="0">
        <a:spcBef>
          <a:spcPct val="20000"/>
        </a:spcBef>
        <a:spcAft>
          <a:spcPct val="0"/>
        </a:spcAft>
        <a:buChar char="•"/>
        <a:defRPr sz="2900">
          <a:solidFill>
            <a:schemeClr val="tx1"/>
          </a:solidFill>
          <a:latin typeface="+mn-lt"/>
        </a:defRPr>
      </a:lvl3pPr>
      <a:lvl4pPr marL="1908078" indent="-272583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4pPr>
      <a:lvl5pPr marL="2453244" indent="-272583" algn="l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5pPr>
      <a:lvl6pPr marL="2998409" indent="-272583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6pPr>
      <a:lvl7pPr marL="3543574" indent="-272583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7pPr>
      <a:lvl8pPr marL="4088740" indent="-272583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8pPr>
      <a:lvl9pPr marL="4633905" indent="-272583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1090331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45165" algn="l" defTabSz="1090331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90331" algn="l" defTabSz="1090331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35496" algn="l" defTabSz="1090331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80661" algn="l" defTabSz="1090331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725826" algn="l" defTabSz="1090331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70992" algn="l" defTabSz="1090331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816157" algn="l" defTabSz="1090331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361322" algn="l" defTabSz="1090331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kpolyakov.spb.ru/cms/files/ege-stream/33/27-33a.txt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kpolyakov.spb.ru/cms/files/ege-stream/33/27-33b.txt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kpolyakov.spb.ru/cms/files/ege-stream/57/27-57a.txt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kpolyakov.spb.ru/cms/files/ege-stream/57/27-57b.txt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3131" y="1975550"/>
            <a:ext cx="10758219" cy="2385298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6400" b="1" dirty="0">
                <a:solidFill>
                  <a:schemeClr val="accent2"/>
                </a:solidFill>
              </a:rPr>
              <a:t>Компьютерное ЕГЭ по информатике 2021</a:t>
            </a:r>
            <a:br>
              <a:rPr lang="ru-RU" altLang="ru-RU" sz="6400" b="1" dirty="0">
                <a:solidFill>
                  <a:schemeClr val="accent2"/>
                </a:solidFill>
              </a:rPr>
            </a:br>
            <a:r>
              <a:rPr lang="ru-RU" altLang="ru-RU" sz="6400" b="1" dirty="0">
                <a:solidFill>
                  <a:schemeClr val="accent2"/>
                </a:solidFill>
              </a:rPr>
              <a:t>Задание 27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СтатГрад</a:t>
            </a:r>
            <a:r>
              <a:rPr lang="ru-RU" dirty="0" smtClean="0"/>
              <a:t> 17.03.2021</a:t>
            </a:r>
            <a:endParaRPr lang="ru-RU" dirty="0"/>
          </a:p>
        </p:txBody>
      </p:sp>
      <p:pic>
        <p:nvPicPr>
          <p:cNvPr id="583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883978"/>
            <a:ext cx="10306050" cy="58881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9925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0256" b="23015"/>
          <a:stretch/>
        </p:blipFill>
        <p:spPr bwMode="auto">
          <a:xfrm>
            <a:off x="0" y="-1"/>
            <a:ext cx="10207256" cy="3233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8981"/>
            <a:ext cx="10801350" cy="22313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14117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Поляков генератор (вариант 1)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71174" y="868020"/>
            <a:ext cx="10443008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000" dirty="0"/>
              <a:t>Имеется набор данных, состоящий из троек положительных целых чисел. Необходимо выбрать из каждой тройки </a:t>
            </a:r>
            <a:r>
              <a:rPr lang="ru-RU" sz="2000" b="1" dirty="0"/>
              <a:t>два числа</a:t>
            </a:r>
            <a:r>
              <a:rPr lang="ru-RU" sz="2000" dirty="0"/>
              <a:t> так, чтобы сумма всех выбранных чисел делилась на 4 и при этом была максимально возможной. Гарантируется, что искомую сумму получить можно. Программа должна напечатать одно число – максимально возможную сумму, соответствующую условиям задачи.</a:t>
            </a:r>
            <a:br>
              <a:rPr lang="ru-RU" sz="2000" dirty="0"/>
            </a:br>
            <a:r>
              <a:rPr lang="ru-RU" sz="2000" b="1" dirty="0"/>
              <a:t>Входные данные</a:t>
            </a:r>
            <a:r>
              <a:rPr lang="ru-RU" sz="2000" dirty="0"/>
              <a:t>. Даны два входных файла (</a:t>
            </a:r>
            <a:r>
              <a:rPr lang="ru-RU" sz="2000" dirty="0">
                <a:hlinkClick r:id="rId3"/>
              </a:rPr>
              <a:t>файл A</a:t>
            </a:r>
            <a:r>
              <a:rPr lang="ru-RU" sz="2000" dirty="0"/>
              <a:t> и </a:t>
            </a:r>
            <a:r>
              <a:rPr lang="ru-RU" sz="2000" dirty="0">
                <a:hlinkClick r:id="rId4"/>
              </a:rPr>
              <a:t>файл B</a:t>
            </a:r>
            <a:r>
              <a:rPr lang="ru-RU" sz="2000" dirty="0"/>
              <a:t>), каждый из которых содержит в первой строке количество троек N (1 ≤ N ≤ 100000). Каждая из следующих N строк содержит три натуральных числа, не превышающих 10 000.</a:t>
            </a:r>
            <a:br>
              <a:rPr lang="ru-RU" sz="2000" dirty="0"/>
            </a:br>
            <a:r>
              <a:rPr lang="ru-RU" sz="2000" b="1" dirty="0"/>
              <a:t>Пример входного файла</a:t>
            </a:r>
            <a:r>
              <a:rPr lang="ru-RU" sz="2000" dirty="0"/>
              <a:t>:</a:t>
            </a:r>
            <a:br>
              <a:rPr lang="ru-RU" sz="2000" dirty="0"/>
            </a:br>
            <a:r>
              <a:rPr lang="ru-RU" sz="2000" dirty="0"/>
              <a:t>6</a:t>
            </a:r>
            <a:br>
              <a:rPr lang="ru-RU" sz="2000" dirty="0"/>
            </a:br>
            <a:r>
              <a:rPr lang="ru-RU" sz="2000" dirty="0"/>
              <a:t>8 3 4</a:t>
            </a:r>
            <a:br>
              <a:rPr lang="ru-RU" sz="2000" dirty="0"/>
            </a:br>
            <a:r>
              <a:rPr lang="ru-RU" sz="2000" dirty="0"/>
              <a:t>4 8 12</a:t>
            </a:r>
            <a:br>
              <a:rPr lang="ru-RU" sz="2000" dirty="0"/>
            </a:br>
            <a:r>
              <a:rPr lang="ru-RU" sz="2000" dirty="0"/>
              <a:t>9 5 6</a:t>
            </a:r>
            <a:br>
              <a:rPr lang="ru-RU" sz="2000" dirty="0"/>
            </a:br>
            <a:r>
              <a:rPr lang="ru-RU" sz="2000" dirty="0"/>
              <a:t>2 8 3</a:t>
            </a:r>
            <a:br>
              <a:rPr lang="ru-RU" sz="2000" dirty="0"/>
            </a:br>
            <a:r>
              <a:rPr lang="ru-RU" sz="2000" dirty="0"/>
              <a:t>12 3 5</a:t>
            </a:r>
            <a:br>
              <a:rPr lang="ru-RU" sz="2000" dirty="0"/>
            </a:br>
            <a:r>
              <a:rPr lang="ru-RU" sz="2000" dirty="0"/>
              <a:t>1 4 </a:t>
            </a:r>
            <a:r>
              <a:rPr lang="ru-RU" sz="2000" dirty="0" smtClean="0"/>
              <a:t>12</a:t>
            </a:r>
          </a:p>
          <a:p>
            <a:pPr marL="0" marR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000" dirty="0" smtClean="0"/>
              <a:t>Для </a:t>
            </a:r>
            <a:r>
              <a:rPr lang="ru-RU" sz="2000" dirty="0"/>
              <a:t>указанных входных данных значением искомой суммы должно быть число 88.</a:t>
            </a:r>
            <a:br>
              <a:rPr lang="ru-RU" sz="2000" dirty="0"/>
            </a:br>
            <a:r>
              <a:rPr lang="ru-RU" sz="2000" dirty="0"/>
              <a:t>В ответе укажите два числа: сначала искомое значение для файла А, затем для файла B. </a:t>
            </a:r>
          </a:p>
        </p:txBody>
      </p:sp>
    </p:spTree>
    <p:extLst>
      <p:ext uri="{BB962C8B-B14F-4D97-AF65-F5344CB8AC3E}">
        <p14:creationId xmlns:p14="http://schemas.microsoft.com/office/powerpoint/2010/main" val="662086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325134" cy="7130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41451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671" y="0"/>
            <a:ext cx="9879841" cy="70468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401703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19"/>
          <p:cNvSpPr>
            <a:spLocks noChangeArrowheads="1"/>
          </p:cNvSpPr>
          <p:nvPr/>
        </p:nvSpPr>
        <p:spPr bwMode="auto">
          <a:xfrm>
            <a:off x="0" y="46481"/>
            <a:ext cx="220260" cy="387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 lIns="109033" tIns="54517" rIns="109033" bIns="54517" anchor="ctr">
            <a:spAutoFit/>
          </a:bodyPr>
          <a:lstStyle/>
          <a:p>
            <a:endParaRPr lang="ru-RU" altLang="ru-RU"/>
          </a:p>
        </p:txBody>
      </p:sp>
      <p:sp>
        <p:nvSpPr>
          <p:cNvPr id="5126" name="Rectangle 25"/>
          <p:cNvSpPr>
            <a:spLocks noChangeArrowheads="1"/>
          </p:cNvSpPr>
          <p:nvPr/>
        </p:nvSpPr>
        <p:spPr bwMode="auto">
          <a:xfrm>
            <a:off x="753844" y="1978390"/>
            <a:ext cx="220260" cy="387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 lIns="109033" tIns="54517" rIns="109033" bIns="54517" anchor="ctr">
            <a:spAutoFit/>
          </a:bodyPr>
          <a:lstStyle/>
          <a:p>
            <a:endParaRPr lang="ru-RU" alt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472" y="307100"/>
            <a:ext cx="10801350" cy="494640"/>
          </a:xfrm>
        </p:spPr>
        <p:txBody>
          <a:bodyPr/>
          <a:lstStyle/>
          <a:p>
            <a:r>
              <a:rPr lang="ru-RU" sz="2300" dirty="0" smtClean="0"/>
              <a:t>Обобщенный план варианта КИМ ЕГЭ 2021 года по информатике и ИКТ</a:t>
            </a:r>
            <a:endParaRPr lang="ru-RU" sz="2300" dirty="0"/>
          </a:p>
        </p:txBody>
      </p:sp>
      <p:pic>
        <p:nvPicPr>
          <p:cNvPr id="5130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664" y="3008824"/>
            <a:ext cx="8420100" cy="923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31" name="Picture 1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191" y="892540"/>
            <a:ext cx="8439150" cy="2171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220260" y="4200355"/>
            <a:ext cx="10438504" cy="2523718"/>
          </a:xfrm>
          <a:prstGeom prst="rect">
            <a:avLst/>
          </a:prstGeom>
          <a:solidFill>
            <a:srgbClr val="E6E6FF"/>
          </a:solidFill>
          <a:ln w="12700" cap="flat" cmpd="sng">
            <a:noFill/>
            <a:prstDash val="solid"/>
            <a:miter lim="800000"/>
            <a:headEnd type="none" w="med" len="med"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09033" tIns="42926" rIns="109033" bIns="42926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545165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1090331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635496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2180661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725826" algn="l" defTabSz="1090331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3270992" algn="l" defTabSz="1090331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816157" algn="l" defTabSz="1090331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4361322" algn="l" defTabSz="1090331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just">
              <a:defRPr/>
            </a:pPr>
            <a:r>
              <a:rPr lang="ru-RU" sz="2900" dirty="0" smtClean="0"/>
              <a:t>За верный ответ на задание 27 ставится 2 балла</a:t>
            </a:r>
            <a:r>
              <a:rPr lang="en-US" sz="2900" dirty="0" smtClean="0"/>
              <a:t>; </a:t>
            </a:r>
            <a:r>
              <a:rPr lang="ru-RU" sz="2900" dirty="0" smtClean="0"/>
              <a:t>если значения в ответе перепутаны местами ИЛИ в ответе присутствует только одно верное значение (второе неверно или отсутствует) – ставится 1 балл. В остальных случаях – 0 баллов.</a:t>
            </a:r>
            <a:endParaRPr lang="ru-RU" sz="2900" dirty="0"/>
          </a:p>
        </p:txBody>
      </p:sp>
      <p:pic>
        <p:nvPicPr>
          <p:cNvPr id="5133" name="Picture 1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7393" y="-27708"/>
            <a:ext cx="264795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2060"/>
                </a:solidFill>
              </a:rPr>
              <a:t>Типы задач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 bwMode="auto">
          <a:xfrm>
            <a:off x="376271" y="2142238"/>
            <a:ext cx="9894247" cy="494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9033" tIns="54517" rIns="109033" bIns="54517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52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52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52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5200">
                <a:solidFill>
                  <a:schemeClr val="tx2"/>
                </a:solidFill>
                <a:latin typeface="Arial" charset="0"/>
              </a:defRPr>
            </a:lvl5pPr>
            <a:lvl6pPr marL="545165" algn="ctr" rtl="0" fontAlgn="base">
              <a:spcBef>
                <a:spcPct val="0"/>
              </a:spcBef>
              <a:spcAft>
                <a:spcPct val="0"/>
              </a:spcAft>
              <a:defRPr sz="5200">
                <a:solidFill>
                  <a:schemeClr val="tx2"/>
                </a:solidFill>
                <a:latin typeface="Arial" charset="0"/>
              </a:defRPr>
            </a:lvl6pPr>
            <a:lvl7pPr marL="1090331" algn="ctr" rtl="0" fontAlgn="base">
              <a:spcBef>
                <a:spcPct val="0"/>
              </a:spcBef>
              <a:spcAft>
                <a:spcPct val="0"/>
              </a:spcAft>
              <a:defRPr sz="5200">
                <a:solidFill>
                  <a:schemeClr val="tx2"/>
                </a:solidFill>
                <a:latin typeface="Arial" charset="0"/>
              </a:defRPr>
            </a:lvl7pPr>
            <a:lvl8pPr marL="1635496" algn="ctr" rtl="0" fontAlgn="base">
              <a:spcBef>
                <a:spcPct val="0"/>
              </a:spcBef>
              <a:spcAft>
                <a:spcPct val="0"/>
              </a:spcAft>
              <a:defRPr sz="5200">
                <a:solidFill>
                  <a:schemeClr val="tx2"/>
                </a:solidFill>
                <a:latin typeface="Arial" charset="0"/>
              </a:defRPr>
            </a:lvl8pPr>
            <a:lvl9pPr marL="2180661" algn="ctr" rtl="0" fontAlgn="base">
              <a:spcBef>
                <a:spcPct val="0"/>
              </a:spcBef>
              <a:spcAft>
                <a:spcPct val="0"/>
              </a:spcAft>
              <a:defRPr sz="5200">
                <a:solidFill>
                  <a:schemeClr val="tx2"/>
                </a:solidFill>
                <a:latin typeface="Arial" charset="0"/>
              </a:defRPr>
            </a:lvl9pPr>
          </a:lstStyle>
          <a:p>
            <a:pPr marL="742950" indent="-742950">
              <a:buAutoNum type="arabicPeriod"/>
            </a:pPr>
            <a:r>
              <a:rPr lang="ru-RU" b="0" dirty="0" smtClean="0">
                <a:solidFill>
                  <a:srgbClr val="002060"/>
                </a:solidFill>
                <a:latin typeface="+mn-lt"/>
              </a:rPr>
              <a:t>Количество пар по условию</a:t>
            </a:r>
          </a:p>
          <a:p>
            <a:pPr marL="742950" indent="-742950">
              <a:buAutoNum type="arabicPeriod"/>
            </a:pPr>
            <a:r>
              <a:rPr lang="ru-RU" b="0" dirty="0" smtClean="0">
                <a:solidFill>
                  <a:srgbClr val="002060"/>
                </a:solidFill>
                <a:latin typeface="+mn-lt"/>
              </a:rPr>
              <a:t>Нахождение максимальной (минимальной) сумм элементов последовательности по условию</a:t>
            </a:r>
          </a:p>
          <a:p>
            <a:pPr marL="742950" indent="-742950">
              <a:buAutoNum type="arabicPeriod"/>
            </a:pPr>
            <a:endParaRPr lang="ru-RU" b="0" dirty="0">
              <a:solidFill>
                <a:srgbClr val="00206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28033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Поляков </a:t>
            </a:r>
            <a:r>
              <a:rPr lang="ru-RU" dirty="0"/>
              <a:t>(генератор № </a:t>
            </a:r>
            <a:r>
              <a:rPr lang="ru-RU" dirty="0" smtClean="0"/>
              <a:t>2667) 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71174" y="868020"/>
            <a:ext cx="10443008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/>
              <a:t>Имеется набор данных, состоящий из положительных целых чисел, каждое из которых не превышает 1000. Требуется найти для этой последовательности контрольное значение – наибольшее число </a:t>
            </a:r>
            <a:r>
              <a:rPr lang="en-US" dirty="0"/>
              <a:t>R, </a:t>
            </a:r>
            <a:r>
              <a:rPr lang="ru-RU" dirty="0"/>
              <a:t>удовлетворяющее следующим условиям:</a:t>
            </a:r>
            <a:br>
              <a:rPr lang="ru-RU" dirty="0"/>
            </a:br>
            <a:r>
              <a:rPr lang="ru-RU" dirty="0"/>
              <a:t>– </a:t>
            </a:r>
            <a:r>
              <a:rPr lang="en-US" dirty="0"/>
              <a:t>R – </a:t>
            </a:r>
            <a:r>
              <a:rPr lang="ru-RU" dirty="0"/>
              <a:t>произведение двух различных переданных элементов последовательности («различные» означает, что не рассматриваются квадраты переданных чисел, произведения различных, но равных по величине элементов допускаются);</a:t>
            </a:r>
            <a:br>
              <a:rPr lang="ru-RU" dirty="0"/>
            </a:br>
            <a:r>
              <a:rPr lang="ru-RU" dirty="0"/>
              <a:t>– </a:t>
            </a:r>
            <a:r>
              <a:rPr lang="en-US" dirty="0"/>
              <a:t>R </a:t>
            </a:r>
            <a:r>
              <a:rPr lang="ru-RU" dirty="0"/>
              <a:t>делится на 7 и не делится на 49.</a:t>
            </a:r>
            <a:br>
              <a:rPr lang="ru-RU" dirty="0"/>
            </a:br>
            <a:r>
              <a:rPr lang="ru-RU" dirty="0"/>
              <a:t>Если такое произведение получить невозможно, считается, что контрольное значение </a:t>
            </a:r>
            <a:r>
              <a:rPr lang="en-US" dirty="0"/>
              <a:t>R = 1.</a:t>
            </a:r>
            <a:br>
              <a:rPr lang="en-US" dirty="0"/>
            </a:br>
            <a:r>
              <a:rPr lang="ru-RU" b="1" dirty="0"/>
              <a:t>Входные данные</a:t>
            </a:r>
            <a:r>
              <a:rPr lang="ru-RU" dirty="0"/>
              <a:t>. Даны два входных файла (</a:t>
            </a:r>
            <a:r>
              <a:rPr lang="ru-RU" dirty="0">
                <a:hlinkClick r:id=""/>
              </a:rPr>
              <a:t>файл </a:t>
            </a:r>
            <a:r>
              <a:rPr lang="en-US" dirty="0">
                <a:hlinkClick r:id=""/>
              </a:rPr>
              <a:t>A</a:t>
            </a:r>
            <a:r>
              <a:rPr lang="en-US" dirty="0"/>
              <a:t> </a:t>
            </a:r>
            <a:r>
              <a:rPr lang="ru-RU" dirty="0"/>
              <a:t>и </a:t>
            </a:r>
            <a:r>
              <a:rPr lang="ru-RU" dirty="0">
                <a:hlinkClick r:id=""/>
              </a:rPr>
              <a:t>файл </a:t>
            </a:r>
            <a:r>
              <a:rPr lang="en-US" dirty="0">
                <a:hlinkClick r:id=""/>
              </a:rPr>
              <a:t>B</a:t>
            </a:r>
            <a:r>
              <a:rPr lang="en-US" dirty="0"/>
              <a:t>), </a:t>
            </a:r>
            <a:r>
              <a:rPr lang="ru-RU" dirty="0"/>
              <a:t>каждый из которых содержит в первой строке количество чисел </a:t>
            </a:r>
            <a:r>
              <a:rPr lang="en-US" dirty="0"/>
              <a:t>N (1 ≤ N ≤ 100000). </a:t>
            </a:r>
            <a:r>
              <a:rPr lang="ru-RU" dirty="0"/>
              <a:t>Каждая из следующих </a:t>
            </a:r>
            <a:r>
              <a:rPr lang="en-US" dirty="0"/>
              <a:t>N </a:t>
            </a:r>
            <a:r>
              <a:rPr lang="ru-RU" dirty="0"/>
              <a:t>строк содержит одно натуральное число, не превышающее 10 000.</a:t>
            </a:r>
            <a:br>
              <a:rPr lang="ru-RU" dirty="0"/>
            </a:br>
            <a:r>
              <a:rPr lang="ru-RU" b="1" dirty="0"/>
              <a:t>Пример входного файла</a:t>
            </a:r>
            <a:r>
              <a:rPr lang="ru-RU" dirty="0"/>
              <a:t>:</a:t>
            </a:r>
            <a:br>
              <a:rPr lang="ru-RU" dirty="0"/>
            </a:br>
            <a:r>
              <a:rPr lang="ru-RU" dirty="0"/>
              <a:t>6</a:t>
            </a:r>
            <a:br>
              <a:rPr lang="ru-RU" dirty="0"/>
            </a:br>
            <a:r>
              <a:rPr lang="ru-RU" dirty="0"/>
              <a:t>60</a:t>
            </a:r>
            <a:br>
              <a:rPr lang="ru-RU" dirty="0"/>
            </a:br>
            <a:r>
              <a:rPr lang="ru-RU" dirty="0"/>
              <a:t>17</a:t>
            </a:r>
            <a:br>
              <a:rPr lang="ru-RU" dirty="0"/>
            </a:br>
            <a:r>
              <a:rPr lang="ru-RU" dirty="0"/>
              <a:t>3</a:t>
            </a:r>
            <a:br>
              <a:rPr lang="ru-RU" dirty="0"/>
            </a:br>
            <a:r>
              <a:rPr lang="ru-RU" dirty="0"/>
              <a:t>7</a:t>
            </a:r>
            <a:br>
              <a:rPr lang="ru-RU" dirty="0"/>
            </a:br>
            <a:r>
              <a:rPr lang="ru-RU" dirty="0"/>
              <a:t>9</a:t>
            </a:r>
            <a:br>
              <a:rPr lang="ru-RU" dirty="0"/>
            </a:br>
            <a:r>
              <a:rPr lang="ru-RU" dirty="0"/>
              <a:t>60</a:t>
            </a:r>
            <a:endParaRPr lang="en-US" dirty="0"/>
          </a:p>
          <a:p>
            <a:pPr marL="0" marR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/>
              <a:t>Для указанных входных данных искомое контрольное значение равно 420.</a:t>
            </a:r>
            <a:br>
              <a:rPr lang="ru-RU" dirty="0"/>
            </a:br>
            <a:r>
              <a:rPr lang="ru-RU" dirty="0"/>
              <a:t>В ответе укажите два числа: сначала контрольное значение для файла А, затем для файла </a:t>
            </a:r>
            <a:r>
              <a:rPr lang="en-US" dirty="0"/>
              <a:t>B.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95570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7036" y="316336"/>
            <a:ext cx="10142626" cy="494640"/>
          </a:xfrm>
        </p:spPr>
        <p:txBody>
          <a:bodyPr/>
          <a:lstStyle/>
          <a:p>
            <a:pPr>
              <a:spcBef>
                <a:spcPct val="30000"/>
              </a:spcBef>
              <a:defRPr/>
            </a:pPr>
            <a:r>
              <a:rPr lang="ru-RU" altLang="ru-RU" sz="2800" dirty="0"/>
              <a:t>Задание выполняется с прилагаемыми </a:t>
            </a:r>
            <a:r>
              <a:rPr lang="ru-RU" altLang="ru-RU" sz="2800" dirty="0" smtClean="0"/>
              <a:t>файлами</a:t>
            </a:r>
            <a:endParaRPr lang="ru-RU" altLang="ru-RU" sz="2800" dirty="0"/>
          </a:p>
        </p:txBody>
      </p:sp>
      <p:pic>
        <p:nvPicPr>
          <p:cNvPr id="522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3490" y="866775"/>
            <a:ext cx="5000625" cy="6334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20564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-2346" b="70678"/>
          <a:stretch/>
        </p:blipFill>
        <p:spPr bwMode="auto">
          <a:xfrm>
            <a:off x="0" y="-3"/>
            <a:ext cx="10801350" cy="27813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882"/>
          <a:stretch/>
        </p:blipFill>
        <p:spPr bwMode="auto">
          <a:xfrm>
            <a:off x="0" y="3305175"/>
            <a:ext cx="10410825" cy="300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01894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егэ</a:t>
            </a:r>
            <a:r>
              <a:rPr lang="ru-RU" dirty="0" smtClean="0"/>
              <a:t> 2017 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71174" y="868020"/>
            <a:ext cx="10443008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/>
              <a:t>В файле записана последовательность натуральных чисел. </a:t>
            </a:r>
            <a:r>
              <a:rPr lang="ru-RU" dirty="0" smtClean="0"/>
              <a:t>Из этих чисел формируются все возможные пары, в каждой паре вычисляется сумма элементов. (Под парой понимают два числа, находящиеся на разных местах в наборе, порядок чисел в паре не учитывается). Определить количество пар для которых полученная сумма делится на </a:t>
            </a:r>
            <a:r>
              <a:rPr lang="ru-RU" dirty="0"/>
              <a:t>9 </a:t>
            </a:r>
            <a:r>
              <a:rPr lang="ru-RU" dirty="0" smtClean="0"/>
              <a:t>.</a:t>
            </a:r>
            <a:r>
              <a:rPr lang="ru-RU" dirty="0"/>
              <a:t/>
            </a:r>
            <a:br>
              <a:rPr lang="ru-RU" dirty="0"/>
            </a:br>
            <a:r>
              <a:rPr lang="ru-RU" b="1" dirty="0"/>
              <a:t>Входные данные</a:t>
            </a:r>
            <a:r>
              <a:rPr lang="ru-RU" dirty="0"/>
              <a:t>. Даны два входных файла (</a:t>
            </a:r>
            <a:r>
              <a:rPr lang="ru-RU" dirty="0">
                <a:hlinkClick r:id="rId3"/>
              </a:rPr>
              <a:t>файл A</a:t>
            </a:r>
            <a:r>
              <a:rPr lang="ru-RU" dirty="0"/>
              <a:t> и </a:t>
            </a:r>
            <a:r>
              <a:rPr lang="ru-RU" dirty="0">
                <a:hlinkClick r:id="rId4"/>
              </a:rPr>
              <a:t>файл B</a:t>
            </a:r>
            <a:r>
              <a:rPr lang="ru-RU" dirty="0"/>
              <a:t>), каждый из которых содержит в первой строке количество чисел N (1 ≤ N ≤ 100000). Каждая из следующих N строк содержит одно натуральное число, не превышающее 10</a:t>
            </a:r>
            <a:r>
              <a:rPr lang="ru-RU" baseline="30000" dirty="0"/>
              <a:t>8</a:t>
            </a:r>
            <a:r>
              <a:rPr lang="ru-RU" dirty="0"/>
              <a:t>.</a:t>
            </a:r>
            <a:br>
              <a:rPr lang="ru-RU" dirty="0"/>
            </a:br>
            <a:r>
              <a:rPr lang="ru-RU" b="1" dirty="0"/>
              <a:t>Пример входного файла</a:t>
            </a:r>
            <a:r>
              <a:rPr lang="ru-RU" dirty="0"/>
              <a:t>:</a:t>
            </a:r>
            <a:br>
              <a:rPr lang="ru-RU" dirty="0"/>
            </a:br>
            <a:r>
              <a:rPr lang="ru-RU" dirty="0" smtClean="0"/>
              <a:t>5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13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12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14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13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15</a:t>
            </a:r>
            <a:r>
              <a:rPr lang="ru-RU" dirty="0"/>
              <a:t/>
            </a:r>
            <a:br>
              <a:rPr lang="ru-RU" dirty="0"/>
            </a:br>
            <a:endParaRPr lang="ru-RU" dirty="0" smtClean="0"/>
          </a:p>
          <a:p>
            <a:pPr marL="0" marR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Для </a:t>
            </a:r>
            <a:r>
              <a:rPr lang="ru-RU" dirty="0"/>
              <a:t>указанных данных можно выбрать </a:t>
            </a:r>
            <a:r>
              <a:rPr lang="ru-RU" dirty="0" smtClean="0"/>
              <a:t>пары (13,14), (12,15), (13,14)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В ответе укажите два числа: сначала искомое значение для файла А, затем для файла B. </a:t>
            </a:r>
          </a:p>
        </p:txBody>
      </p:sp>
    </p:spTree>
    <p:extLst>
      <p:ext uri="{BB962C8B-B14F-4D97-AF65-F5344CB8AC3E}">
        <p14:creationId xmlns:p14="http://schemas.microsoft.com/office/powerpoint/2010/main" val="2938914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25252"/>
            <a:ext cx="8339960" cy="67571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2110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852256" cy="47611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80883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664f3772b148e291a9c8ce2010fdc2951c2ef77"/>
</p:tagLst>
</file>

<file path=ppt/theme/theme1.xml><?xml version="1.0" encoding="utf-8"?>
<a:theme xmlns:a="http://schemas.openxmlformats.org/drawingml/2006/main" name="Оформление по умолчанию">
  <a:themeElements>
    <a:clrScheme name="Другая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3333FF"/>
      </a:hlink>
      <a:folHlink>
        <a:srgbClr val="CC0099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triangle" w="lg" len="lg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triangle" w="lg" len="lg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3333FF"/>
        </a:hlink>
        <a:folHlink>
          <a:srgbClr val="CC00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80682</TotalTime>
  <Words>569</Words>
  <Application>Microsoft Office PowerPoint</Application>
  <PresentationFormat>Произвольный</PresentationFormat>
  <Paragraphs>48</Paragraphs>
  <Slides>14</Slides>
  <Notes>12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Оформление по умолчанию</vt:lpstr>
      <vt:lpstr>Компьютерное ЕГЭ по информатике 2021 Задание 27</vt:lpstr>
      <vt:lpstr>Обобщенный план варианта КИМ ЕГЭ 2021 года по информатике и ИКТ</vt:lpstr>
      <vt:lpstr>Типы задач</vt:lpstr>
      <vt:lpstr>Поляков (генератор № 2667) </vt:lpstr>
      <vt:lpstr>Задание выполняется с прилагаемыми файлами</vt:lpstr>
      <vt:lpstr>Презентация PowerPoint</vt:lpstr>
      <vt:lpstr>егэ 2017 </vt:lpstr>
      <vt:lpstr>Презентация PowerPoint</vt:lpstr>
      <vt:lpstr>Презентация PowerPoint</vt:lpstr>
      <vt:lpstr>СтатГрад 17.03.2021</vt:lpstr>
      <vt:lpstr>Презентация PowerPoint</vt:lpstr>
      <vt:lpstr>Поляков генератор (вариант 1)</vt:lpstr>
      <vt:lpstr>Презентация PowerPoint</vt:lpstr>
      <vt:lpstr>Презентация PowerPoint</vt:lpstr>
    </vt:vector>
  </TitlesOfParts>
  <Company>163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Программное обеспечение (ПО)</dc:title>
  <dc:creator>kp</dc:creator>
  <cp:lastModifiedBy>Лариса Хакимовна Раимбакиева</cp:lastModifiedBy>
  <cp:revision>2793</cp:revision>
  <cp:lastPrinted>2021-03-25T07:19:52Z</cp:lastPrinted>
  <dcterms:created xsi:type="dcterms:W3CDTF">2007-01-31T19:13:48Z</dcterms:created>
  <dcterms:modified xsi:type="dcterms:W3CDTF">2021-03-25T11:08:49Z</dcterms:modified>
</cp:coreProperties>
</file>