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1" r:id="rId2"/>
    <p:sldId id="300" r:id="rId3"/>
    <p:sldId id="302" r:id="rId4"/>
    <p:sldId id="303" r:id="rId5"/>
    <p:sldId id="304" r:id="rId6"/>
    <p:sldId id="306" r:id="rId7"/>
    <p:sldId id="305" r:id="rId8"/>
    <p:sldId id="301" r:id="rId9"/>
    <p:sldId id="299" r:id="rId10"/>
    <p:sldId id="257" r:id="rId11"/>
    <p:sldId id="273" r:id="rId12"/>
    <p:sldId id="274" r:id="rId13"/>
    <p:sldId id="275" r:id="rId14"/>
    <p:sldId id="276" r:id="rId15"/>
    <p:sldId id="277" r:id="rId16"/>
    <p:sldId id="278" r:id="rId17"/>
    <p:sldId id="279" r:id="rId18"/>
    <p:sldId id="280" r:id="rId19"/>
    <p:sldId id="285" r:id="rId20"/>
    <p:sldId id="281" r:id="rId21"/>
    <p:sldId id="283" r:id="rId22"/>
    <p:sldId id="282" r:id="rId23"/>
    <p:sldId id="284" r:id="rId24"/>
    <p:sldId id="287" r:id="rId25"/>
    <p:sldId id="288" r:id="rId26"/>
    <p:sldId id="286" r:id="rId27"/>
    <p:sldId id="292" r:id="rId28"/>
    <p:sldId id="289" r:id="rId29"/>
    <p:sldId id="290" r:id="rId30"/>
    <p:sldId id="291" r:id="rId31"/>
    <p:sldId id="296" r:id="rId32"/>
    <p:sldId id="293" r:id="rId33"/>
    <p:sldId id="297" r:id="rId34"/>
    <p:sldId id="298" r:id="rId35"/>
    <p:sldId id="294" r:id="rId36"/>
    <p:sldId id="295" r:id="rId37"/>
    <p:sldId id="307" r:id="rId38"/>
    <p:sldId id="308" r:id="rId39"/>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енис Налимов" initials="ДН" lastIdx="1" clrIdx="0">
    <p:extLst>
      <p:ext uri="{19B8F6BF-5375-455C-9EA6-DF929625EA0E}">
        <p15:presenceInfo xmlns:p15="http://schemas.microsoft.com/office/powerpoint/2012/main" userId="8c21bf8e31ad6d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5" autoAdjust="0"/>
    <p:restoredTop sz="94660"/>
  </p:normalViewPr>
  <p:slideViewPr>
    <p:cSldViewPr snapToGrid="0">
      <p:cViewPr varScale="1">
        <p:scale>
          <a:sx n="76" d="100"/>
          <a:sy n="76"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2715B68-06EE-4EE4-8C30-06B0ECD4A6A6}" type="datetimeFigureOut">
              <a:rPr lang="ru-RU" smtClean="0"/>
              <a:t>09.03.2022</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A9BB821-8CF7-4A91-8839-96EB24F66F5D}" type="slidenum">
              <a:rPr lang="ru-RU" smtClean="0"/>
              <a:t>‹#›</a:t>
            </a:fld>
            <a:endParaRPr lang="ru-RU"/>
          </a:p>
        </p:txBody>
      </p:sp>
    </p:spTree>
    <p:extLst>
      <p:ext uri="{BB962C8B-B14F-4D97-AF65-F5344CB8AC3E}">
        <p14:creationId xmlns:p14="http://schemas.microsoft.com/office/powerpoint/2010/main" val="312257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3ABD47B6-6C90-404A-87C1-CC40588CA44A}" type="datetime1">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225536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8723F1-B82A-4BC4-A0C6-666994E0C51E}" type="datetime1">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381381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B550A6-7C29-4097-842C-90E0EB2DD9F9}" type="datetime1">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417450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A4739EE-E904-4B8B-B114-9B07AE5CEBE2}" type="datetime1">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239245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5CB288-BEAD-4C9C-8B7D-BEA7C6DE361C}" type="datetime1">
              <a:rPr lang="ru-RU" smtClean="0"/>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361389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AEF98FB-07F4-4150-8067-2A3DAE1970CC}" type="datetime1">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270459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B2466CF-CC08-452F-B7C6-D8C41B19F90E}" type="datetime1">
              <a:rPr lang="ru-RU" smtClean="0"/>
              <a:t>09.03.2022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19671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1EF9DA8-C07D-48CE-A39C-BCF03F794F94}" type="datetime1">
              <a:rPr lang="ru-RU" smtClean="0"/>
              <a:t>09.03.2022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327196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34FE7A-E874-4F13-89BA-11F5731E591C}" type="datetime1">
              <a:rPr lang="ru-RU" smtClean="0"/>
              <a:t>09.03.2022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53729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C648B8BF-8BDA-49DC-8442-02A76C29237C}" type="datetime1">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157410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1C1F5E0E-3252-4213-8408-1BFD915B4EDE}" type="datetime1">
              <a:rPr lang="ru-RU" smtClean="0"/>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B0B9EA-B266-4299-853C-BE16E3BBB072}" type="slidenum">
              <a:rPr lang="ru-RU" smtClean="0"/>
              <a:t>‹#›</a:t>
            </a:fld>
            <a:endParaRPr lang="ru-RU"/>
          </a:p>
        </p:txBody>
      </p:sp>
    </p:spTree>
    <p:extLst>
      <p:ext uri="{BB962C8B-B14F-4D97-AF65-F5344CB8AC3E}">
        <p14:creationId xmlns:p14="http://schemas.microsoft.com/office/powerpoint/2010/main" val="15415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0600B7-809D-4A9F-8ED7-801D9F3ACEE8}" type="datetime1">
              <a:rPr lang="ru-RU" smtClean="0"/>
              <a:t>09.03.2022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B0B9EA-B266-4299-853C-BE16E3BBB072}" type="slidenum">
              <a:rPr lang="ru-RU" smtClean="0"/>
              <a:t>‹#›</a:t>
            </a:fld>
            <a:endParaRPr lang="ru-RU"/>
          </a:p>
        </p:txBody>
      </p:sp>
    </p:spTree>
    <p:extLst>
      <p:ext uri="{BB962C8B-B14F-4D97-AF65-F5344CB8AC3E}">
        <p14:creationId xmlns:p14="http://schemas.microsoft.com/office/powerpoint/2010/main" val="2676710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podcasts.google.com/search/Entrepreneurial%20Thought%20Leader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podcasts.google.com/feed/aHR0cHM6Ly9yZWFsbGlmZWVuZy5saWJzeW4uY29tL3Jzcw?sa=X&amp;ved=0CAMQ4aUDahcKEwj4zOuPrt3zAhUAAAAAHQAAAAAQAQ&amp;hl=en-UA" TargetMode="External"/><Relationship Id="rId7" Type="http://schemas.openxmlformats.org/officeDocument/2006/relationships/hyperlink" Target="https://english4real.com/resource_writing_phrases.html" TargetMode="External"/><Relationship Id="rId2" Type="http://schemas.openxmlformats.org/officeDocument/2006/relationships/hyperlink" Target="https://www.youtube.com/watch?v=RNZwLILj0Uw&amp;list=PLcetZ6gSk96_UR0qeay5Dh52SvAD-vmGH" TargetMode="External"/><Relationship Id="rId1" Type="http://schemas.openxmlformats.org/officeDocument/2006/relationships/slideLayout" Target="../slideLayouts/slideLayout1.xml"/><Relationship Id="rId6" Type="http://schemas.openxmlformats.org/officeDocument/2006/relationships/hyperlink" Target="https://mycake.me/" TargetMode="External"/><Relationship Id="rId5" Type="http://schemas.openxmlformats.org/officeDocument/2006/relationships/hyperlink" Target="https://www.epals.com/" TargetMode="External"/><Relationship Id="rId4" Type="http://schemas.openxmlformats.org/officeDocument/2006/relationships/hyperlink" Target="https://newsela.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817" y="1444239"/>
            <a:ext cx="7665533" cy="2374753"/>
          </a:xfrm>
        </p:spPr>
        <p:txBody>
          <a:bodyPr>
            <a:normAutofit/>
          </a:bodyPr>
          <a:lstStyle/>
          <a:p>
            <a:pPr algn="ctr"/>
            <a:r>
              <a:rPr lang="ru-RU" sz="3600" b="1" dirty="0">
                <a:solidFill>
                  <a:srgbClr val="C00000"/>
                </a:solidFill>
              </a:rPr>
              <a:t>Стратегии подготовки к ЕГЭ по английскому языку 2022</a:t>
            </a:r>
            <a:br>
              <a:rPr lang="ru-RU" sz="3600" b="1" dirty="0">
                <a:solidFill>
                  <a:srgbClr val="C00000"/>
                </a:solidFill>
              </a:rPr>
            </a:br>
            <a:endParaRPr lang="ru-RU" sz="3600" b="1" dirty="0">
              <a:solidFill>
                <a:srgbClr val="C00000"/>
              </a:solidFill>
            </a:endParaRPr>
          </a:p>
        </p:txBody>
      </p:sp>
      <p:sp>
        <p:nvSpPr>
          <p:cNvPr id="4" name="Номер слайда 3"/>
          <p:cNvSpPr>
            <a:spLocks noGrp="1"/>
          </p:cNvSpPr>
          <p:nvPr>
            <p:ph type="sldNum" sz="quarter" idx="12"/>
          </p:nvPr>
        </p:nvSpPr>
        <p:spPr/>
        <p:txBody>
          <a:bodyPr/>
          <a:lstStyle/>
          <a:p>
            <a:fld id="{95B0B9EA-B266-4299-853C-BE16E3BBB072}" type="slidenum">
              <a:rPr lang="ru-RU" smtClean="0"/>
              <a:t>1</a:t>
            </a:fld>
            <a:endParaRPr lang="ru-RU"/>
          </a:p>
        </p:txBody>
      </p:sp>
      <p:sp>
        <p:nvSpPr>
          <p:cNvPr id="3" name="Прямоугольник 2">
            <a:extLst>
              <a:ext uri="{FF2B5EF4-FFF2-40B4-BE49-F238E27FC236}">
                <a16:creationId xmlns:a16="http://schemas.microsoft.com/office/drawing/2014/main" id="{50C842B1-4667-4D01-922D-62A7F405B00E}"/>
              </a:ext>
            </a:extLst>
          </p:cNvPr>
          <p:cNvSpPr/>
          <p:nvPr/>
        </p:nvSpPr>
        <p:spPr>
          <a:xfrm>
            <a:off x="6457950" y="3982135"/>
            <a:ext cx="4572000" cy="646331"/>
          </a:xfrm>
          <a:prstGeom prst="rect">
            <a:avLst/>
          </a:prstGeom>
        </p:spPr>
        <p:txBody>
          <a:bodyPr>
            <a:spAutoFit/>
          </a:bodyPr>
          <a:lstStyle/>
          <a:p>
            <a:r>
              <a:rPr lang="ru-RU" b="1" dirty="0"/>
              <a:t>Выполнила:</a:t>
            </a:r>
          </a:p>
          <a:p>
            <a:r>
              <a:rPr lang="ru-RU" dirty="0"/>
              <a:t>Миранович Е.А.</a:t>
            </a:r>
          </a:p>
        </p:txBody>
      </p:sp>
    </p:spTree>
    <p:extLst>
      <p:ext uri="{BB962C8B-B14F-4D97-AF65-F5344CB8AC3E}">
        <p14:creationId xmlns:p14="http://schemas.microsoft.com/office/powerpoint/2010/main" val="337315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4569" y="1712898"/>
            <a:ext cx="7886700" cy="1701560"/>
          </a:xfrm>
        </p:spPr>
        <p:txBody>
          <a:bodyPr>
            <a:normAutofit/>
          </a:bodyPr>
          <a:lstStyle/>
          <a:p>
            <a:pPr algn="ctr"/>
            <a:br>
              <a:rPr lang="ru-RU" b="1" dirty="0">
                <a:solidFill>
                  <a:srgbClr val="C00000"/>
                </a:solidFill>
              </a:rPr>
            </a:br>
            <a:r>
              <a:rPr lang="ru-RU" b="1" dirty="0">
                <a:solidFill>
                  <a:srgbClr val="FF0000"/>
                </a:solidFill>
              </a:rPr>
              <a:t>Устная часть</a:t>
            </a:r>
            <a:endParaRPr lang="ru-RU" b="1" dirty="0">
              <a:solidFill>
                <a:srgbClr val="C00000"/>
              </a:solidFill>
            </a:endParaRPr>
          </a:p>
        </p:txBody>
      </p:sp>
      <p:sp>
        <p:nvSpPr>
          <p:cNvPr id="2" name="Номер слайда 1"/>
          <p:cNvSpPr>
            <a:spLocks noGrp="1"/>
          </p:cNvSpPr>
          <p:nvPr>
            <p:ph type="sldNum" sz="quarter" idx="12"/>
          </p:nvPr>
        </p:nvSpPr>
        <p:spPr/>
        <p:txBody>
          <a:bodyPr/>
          <a:lstStyle/>
          <a:p>
            <a:fld id="{95B0B9EA-B266-4299-853C-BE16E3BBB072}" type="slidenum">
              <a:rPr lang="ru-RU" smtClean="0"/>
              <a:t>10</a:t>
            </a:fld>
            <a:endParaRPr lang="ru-RU"/>
          </a:p>
        </p:txBody>
      </p:sp>
      <p:pic>
        <p:nvPicPr>
          <p:cNvPr id="5" name="Picture 2" descr="ЕГЭ | МБОУ СОШ №3 им. Адмирала Нахимова">
            <a:extLst>
              <a:ext uri="{FF2B5EF4-FFF2-40B4-BE49-F238E27FC236}">
                <a16:creationId xmlns:a16="http://schemas.microsoft.com/office/drawing/2014/main" id="{D1172083-F195-4BF4-A9CB-C647CE5B9408}"/>
              </a:ext>
            </a:extLst>
          </p:cNvPr>
          <p:cNvPicPr>
            <a:picLocks noChangeAspect="1" noChangeArrowheads="1"/>
          </p:cNvPicPr>
          <p:nvPr/>
        </p:nvPicPr>
        <p:blipFill>
          <a:blip r:embed="rId2" cstate="screen"/>
          <a:srcRect/>
          <a:stretch>
            <a:fillRect/>
          </a:stretch>
        </p:blipFill>
        <p:spPr bwMode="auto">
          <a:xfrm>
            <a:off x="611560" y="3861048"/>
            <a:ext cx="4876800" cy="2647951"/>
          </a:xfrm>
          <a:prstGeom prst="rect">
            <a:avLst/>
          </a:prstGeom>
          <a:noFill/>
        </p:spPr>
      </p:pic>
    </p:spTree>
    <p:extLst>
      <p:ext uri="{BB962C8B-B14F-4D97-AF65-F5344CB8AC3E}">
        <p14:creationId xmlns:p14="http://schemas.microsoft.com/office/powerpoint/2010/main" val="186154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39014-44F6-44BC-BA58-560042CA486F}"/>
              </a:ext>
            </a:extLst>
          </p:cNvPr>
          <p:cNvSpPr>
            <a:spLocks noGrp="1"/>
          </p:cNvSpPr>
          <p:nvPr>
            <p:ph type="ctrTitle"/>
          </p:nvPr>
        </p:nvSpPr>
        <p:spPr>
          <a:xfrm>
            <a:off x="1143000" y="1122363"/>
            <a:ext cx="6858000" cy="808037"/>
          </a:xfrm>
        </p:spPr>
        <p:txBody>
          <a:bodyPr/>
          <a:lstStyle/>
          <a:p>
            <a:r>
              <a:rPr lang="ru-RU" dirty="0"/>
              <a:t>Устная часть – 20</a:t>
            </a:r>
            <a:r>
              <a:rPr lang="en-US" dirty="0"/>
              <a:t>  </a:t>
            </a:r>
            <a:r>
              <a:rPr lang="ru-RU" dirty="0"/>
              <a:t>баллов</a:t>
            </a:r>
          </a:p>
        </p:txBody>
      </p:sp>
      <p:sp>
        <p:nvSpPr>
          <p:cNvPr id="3" name="Подзаголовок 2">
            <a:extLst>
              <a:ext uri="{FF2B5EF4-FFF2-40B4-BE49-F238E27FC236}">
                <a16:creationId xmlns:a16="http://schemas.microsoft.com/office/drawing/2014/main" id="{702BD378-3EB3-47B0-840D-1A88783F54E0}"/>
              </a:ext>
            </a:extLst>
          </p:cNvPr>
          <p:cNvSpPr>
            <a:spLocks noGrp="1"/>
          </p:cNvSpPr>
          <p:nvPr>
            <p:ph type="subTitle" idx="1"/>
          </p:nvPr>
        </p:nvSpPr>
        <p:spPr>
          <a:xfrm>
            <a:off x="889000" y="1930400"/>
            <a:ext cx="7112000" cy="3327400"/>
          </a:xfrm>
        </p:spPr>
        <p:txBody>
          <a:bodyPr/>
          <a:lstStyle/>
          <a:p>
            <a:pPr algn="just"/>
            <a:r>
              <a:rPr lang="ru-RU" sz="2400" dirty="0"/>
              <a:t>Эта часть экзамена проходит в отдельный день. Время выполнения заданий, включая время подготовки, увеличилось на две минуты и составляет теперь 17 минут. В устную часть ЕГЭ по английскому языку в 2022 году войдут четыре задания. </a:t>
            </a:r>
            <a:r>
              <a:rPr lang="ru-RU" sz="2400" b="1" dirty="0"/>
              <a:t> </a:t>
            </a:r>
            <a:r>
              <a:rPr lang="ru-RU" sz="2400" dirty="0"/>
              <a:t>за 17 минут нужно пройтись по четырем разделам, которые проверят навыки фонетического чтения, «спонтанной речи», а также умение задавать вопросы. Сдаётся всё под запись на ПК.</a:t>
            </a:r>
          </a:p>
          <a:p>
            <a:endParaRPr lang="ru-RU" dirty="0"/>
          </a:p>
        </p:txBody>
      </p:sp>
      <p:sp>
        <p:nvSpPr>
          <p:cNvPr id="4" name="Номер слайда 3">
            <a:extLst>
              <a:ext uri="{FF2B5EF4-FFF2-40B4-BE49-F238E27FC236}">
                <a16:creationId xmlns:a16="http://schemas.microsoft.com/office/drawing/2014/main" id="{CFF2D081-8ED9-4497-AD2F-021C9EFEFE94}"/>
              </a:ext>
            </a:extLst>
          </p:cNvPr>
          <p:cNvSpPr>
            <a:spLocks noGrp="1"/>
          </p:cNvSpPr>
          <p:nvPr>
            <p:ph type="sldNum" sz="quarter" idx="12"/>
          </p:nvPr>
        </p:nvSpPr>
        <p:spPr/>
        <p:txBody>
          <a:bodyPr/>
          <a:lstStyle/>
          <a:p>
            <a:fld id="{95B0B9EA-B266-4299-853C-BE16E3BBB072}" type="slidenum">
              <a:rPr lang="ru-RU" smtClean="0"/>
              <a:t>11</a:t>
            </a:fld>
            <a:endParaRPr lang="ru-RU"/>
          </a:p>
        </p:txBody>
      </p:sp>
    </p:spTree>
    <p:extLst>
      <p:ext uri="{BB962C8B-B14F-4D97-AF65-F5344CB8AC3E}">
        <p14:creationId xmlns:p14="http://schemas.microsoft.com/office/powerpoint/2010/main" val="221058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DBDB8DD3-EB52-4013-AB10-49D2C06C4507}"/>
              </a:ext>
            </a:extLst>
          </p:cNvPr>
          <p:cNvSpPr>
            <a:spLocks noGrp="1"/>
          </p:cNvSpPr>
          <p:nvPr>
            <p:ph type="sldNum" sz="quarter" idx="12"/>
          </p:nvPr>
        </p:nvSpPr>
        <p:spPr/>
        <p:txBody>
          <a:bodyPr/>
          <a:lstStyle/>
          <a:p>
            <a:fld id="{95B0B9EA-B266-4299-853C-BE16E3BBB072}" type="slidenum">
              <a:rPr lang="ru-RU" smtClean="0"/>
              <a:t>12</a:t>
            </a:fld>
            <a:endParaRPr lang="ru-RU"/>
          </a:p>
        </p:txBody>
      </p:sp>
      <p:sp>
        <p:nvSpPr>
          <p:cNvPr id="5" name="Подзаголовок 2">
            <a:extLst>
              <a:ext uri="{FF2B5EF4-FFF2-40B4-BE49-F238E27FC236}">
                <a16:creationId xmlns:a16="http://schemas.microsoft.com/office/drawing/2014/main" id="{EF0FE9D2-2370-4B40-9942-B8CCA7910911}"/>
              </a:ext>
            </a:extLst>
          </p:cNvPr>
          <p:cNvSpPr>
            <a:spLocks noGrp="1"/>
          </p:cNvSpPr>
          <p:nvPr>
            <p:ph type="ctrTitle"/>
          </p:nvPr>
        </p:nvSpPr>
        <p:spPr>
          <a:xfrm>
            <a:off x="800100" y="1122363"/>
            <a:ext cx="7200900" cy="5233987"/>
          </a:xfrm>
        </p:spPr>
        <p:txBody>
          <a:bodyPr>
            <a:noAutofit/>
          </a:bodyPr>
          <a:lstStyle/>
          <a:p>
            <a:pPr algn="l" fontAlgn="base"/>
            <a:r>
              <a:rPr lang="ru-RU" sz="1800" b="1" dirty="0"/>
              <a:t>В раздел 5 «Говорение» экзаменационной работы 2022 г. внесены следующие изменения.</a:t>
            </a:r>
            <a:br>
              <a:rPr lang="ru-RU" sz="1800" dirty="0"/>
            </a:br>
            <a:r>
              <a:rPr lang="ru-RU" sz="1800" dirty="0"/>
              <a:t>В задании 2 (условный диалог-расспрос) сокращено количество вопросов, которые должен задать участник экзамена, с 5 до 4. Соответственно, максимальное количество баллов за выполнение задания 2 – 4 балла.</a:t>
            </a:r>
            <a:br>
              <a:rPr lang="ru-RU" sz="1800" dirty="0"/>
            </a:br>
            <a:r>
              <a:rPr lang="ru-RU" sz="1800" dirty="0"/>
              <a:t>В задании 3 (условный диалог-интервью) необходимо ответить на 5 вопросов интервьюера на актуальную тему. Каждый ответ на вопрос интервьюера оценивается от 0 до 1 балла. Максимальное количество баллов за выполнение задания 3 – 5 баллов.</a:t>
            </a:r>
            <a:br>
              <a:rPr lang="ru-RU" sz="1800" dirty="0"/>
            </a:br>
            <a:r>
              <a:rPr lang="ru-RU" sz="1800" dirty="0"/>
              <a:t>В задании 4 предлагается оставить голосовое сообщение другу, вместе с которым выполняется проектная работа. В этом сообщении надо кратко описать две фотографии-иллюстрации к теме проекта, обосновать выбор фотографии-иллюстрации и выразить своё мнение по теме проектной работы.</a:t>
            </a:r>
            <a:br>
              <a:rPr lang="ru-RU" sz="1800" dirty="0"/>
            </a:br>
            <a:r>
              <a:rPr lang="ru-RU" sz="1800" dirty="0"/>
              <a:t>Соответствующие изменения были внесены в критерии оценивания выполнения задания. </a:t>
            </a:r>
            <a:r>
              <a:rPr lang="ru-RU" sz="1800" b="1" dirty="0"/>
              <a:t>Максимальное количество баллов</a:t>
            </a:r>
            <a:r>
              <a:rPr lang="ru-RU" sz="1800" dirty="0"/>
              <a:t> за выполнение задания 4 – 10 баллов.</a:t>
            </a:r>
            <a:br>
              <a:rPr lang="ru-RU" sz="1800" dirty="0"/>
            </a:br>
            <a:r>
              <a:rPr lang="ru-RU" sz="1800" dirty="0"/>
              <a:t>Время выполнения письменной части работы </a:t>
            </a:r>
            <a:r>
              <a:rPr lang="ru-RU" sz="1800" b="1" dirty="0"/>
              <a:t>увеличено на 10 минут и составляет 3 часа 10 минут. </a:t>
            </a:r>
            <a:r>
              <a:rPr lang="ru-RU" sz="1800" dirty="0"/>
              <a:t>Время выполнения заданий устной части работы </a:t>
            </a:r>
            <a:r>
              <a:rPr lang="ru-RU" sz="1800" b="1" dirty="0"/>
              <a:t>увеличено на 2 минуты и составляет 17 минут</a:t>
            </a:r>
            <a:r>
              <a:rPr lang="ru-RU" sz="1800" dirty="0"/>
              <a:t>.</a:t>
            </a:r>
            <a:br>
              <a:rPr lang="ru-RU" sz="1800" dirty="0"/>
            </a:br>
            <a:endParaRPr lang="ru-RU" sz="1800" dirty="0"/>
          </a:p>
        </p:txBody>
      </p:sp>
    </p:spTree>
    <p:extLst>
      <p:ext uri="{BB962C8B-B14F-4D97-AF65-F5344CB8AC3E}">
        <p14:creationId xmlns:p14="http://schemas.microsoft.com/office/powerpoint/2010/main" val="235501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AF892-906E-42CD-B02B-D8F43511C155}"/>
              </a:ext>
            </a:extLst>
          </p:cNvPr>
          <p:cNvSpPr>
            <a:spLocks noGrp="1"/>
          </p:cNvSpPr>
          <p:nvPr>
            <p:ph type="ctrTitle"/>
          </p:nvPr>
        </p:nvSpPr>
        <p:spPr/>
        <p:txBody>
          <a:bodyPr/>
          <a:lstStyle/>
          <a:p>
            <a:endParaRPr lang="ru-RU" dirty="0"/>
          </a:p>
        </p:txBody>
      </p:sp>
      <p:sp>
        <p:nvSpPr>
          <p:cNvPr id="3" name="Подзаголовок 2">
            <a:extLst>
              <a:ext uri="{FF2B5EF4-FFF2-40B4-BE49-F238E27FC236}">
                <a16:creationId xmlns:a16="http://schemas.microsoft.com/office/drawing/2014/main" id="{0E427AD4-920B-4F19-BFD5-6DC07757181E}"/>
              </a:ext>
            </a:extLst>
          </p:cNvPr>
          <p:cNvSpPr>
            <a:spLocks noGrp="1"/>
          </p:cNvSpPr>
          <p:nvPr>
            <p:ph type="subTitle" idx="1"/>
          </p:nvPr>
        </p:nvSpPr>
        <p:spPr/>
        <p:txBody>
          <a:bodyPr/>
          <a:lstStyle/>
          <a:p>
            <a:endParaRPr lang="ru-RU"/>
          </a:p>
        </p:txBody>
      </p:sp>
      <p:sp>
        <p:nvSpPr>
          <p:cNvPr id="4" name="Номер слайда 3">
            <a:extLst>
              <a:ext uri="{FF2B5EF4-FFF2-40B4-BE49-F238E27FC236}">
                <a16:creationId xmlns:a16="http://schemas.microsoft.com/office/drawing/2014/main" id="{E912258B-249B-47AB-AA85-8E1531BF601D}"/>
              </a:ext>
            </a:extLst>
          </p:cNvPr>
          <p:cNvSpPr>
            <a:spLocks noGrp="1"/>
          </p:cNvSpPr>
          <p:nvPr>
            <p:ph type="sldNum" sz="quarter" idx="12"/>
          </p:nvPr>
        </p:nvSpPr>
        <p:spPr/>
        <p:txBody>
          <a:bodyPr/>
          <a:lstStyle/>
          <a:p>
            <a:fld id="{95B0B9EA-B266-4299-853C-BE16E3BBB072}" type="slidenum">
              <a:rPr lang="ru-RU" smtClean="0"/>
              <a:t>13</a:t>
            </a:fld>
            <a:endParaRPr lang="ru-RU"/>
          </a:p>
        </p:txBody>
      </p:sp>
      <p:pic>
        <p:nvPicPr>
          <p:cNvPr id="5" name="Picture 2">
            <a:extLst>
              <a:ext uri="{FF2B5EF4-FFF2-40B4-BE49-F238E27FC236}">
                <a16:creationId xmlns:a16="http://schemas.microsoft.com/office/drawing/2014/main" id="{504FBE27-FA43-49B7-96B2-7388E424FDCD}"/>
              </a:ext>
            </a:extLst>
          </p:cNvPr>
          <p:cNvPicPr>
            <a:picLocks noGrp="1" noChangeAspect="1" noChangeArrowheads="1"/>
          </p:cNvPicPr>
          <p:nvPr>
            <p:ph idx="1"/>
          </p:nvPr>
        </p:nvPicPr>
        <p:blipFill>
          <a:blip r:embed="rId2" cstate="screen"/>
          <a:srcRect/>
          <a:stretch>
            <a:fillRect/>
          </a:stretch>
        </p:blipFill>
        <p:spPr bwMode="auto">
          <a:xfrm>
            <a:off x="554332" y="750169"/>
            <a:ext cx="7961018" cy="5788744"/>
          </a:xfrm>
          <a:prstGeom prst="rect">
            <a:avLst/>
          </a:prstGeom>
          <a:noFill/>
          <a:ln w="9525">
            <a:noFill/>
            <a:miter lim="800000"/>
            <a:headEnd/>
            <a:tailEnd/>
          </a:ln>
        </p:spPr>
      </p:pic>
    </p:spTree>
    <p:extLst>
      <p:ext uri="{BB962C8B-B14F-4D97-AF65-F5344CB8AC3E}">
        <p14:creationId xmlns:p14="http://schemas.microsoft.com/office/powerpoint/2010/main" val="189354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DCE152F1-BDBE-4A71-B707-500133BD449B}"/>
              </a:ext>
            </a:extLst>
          </p:cNvPr>
          <p:cNvSpPr>
            <a:spLocks noGrp="1"/>
          </p:cNvSpPr>
          <p:nvPr>
            <p:ph type="subTitle" idx="1"/>
          </p:nvPr>
        </p:nvSpPr>
        <p:spPr>
          <a:xfrm>
            <a:off x="965200" y="1270000"/>
            <a:ext cx="7035800" cy="3987800"/>
          </a:xfrm>
        </p:spPr>
        <p:txBody>
          <a:bodyPr>
            <a:normAutofit/>
          </a:bodyPr>
          <a:lstStyle/>
          <a:p>
            <a:pPr algn="just"/>
            <a:r>
              <a:rPr lang="ru-RU" sz="2800" dirty="0"/>
              <a:t>Задание 1 осталось без изменений, несмотря на то, что в перспективной модели планировали изменить критерии оценивания. От экзаменуемого потребуется продемонстрировать непринужденное чтение английского текста в объеме 10 ± строчек. Причем сделать это нужно в ограниченное время, а именно — 1,5 минуты.</a:t>
            </a:r>
          </a:p>
        </p:txBody>
      </p:sp>
      <p:sp>
        <p:nvSpPr>
          <p:cNvPr id="4" name="Номер слайда 3">
            <a:extLst>
              <a:ext uri="{FF2B5EF4-FFF2-40B4-BE49-F238E27FC236}">
                <a16:creationId xmlns:a16="http://schemas.microsoft.com/office/drawing/2014/main" id="{EFA5E77C-C360-4C62-945B-8684C5809D3A}"/>
              </a:ext>
            </a:extLst>
          </p:cNvPr>
          <p:cNvSpPr>
            <a:spLocks noGrp="1"/>
          </p:cNvSpPr>
          <p:nvPr>
            <p:ph type="sldNum" sz="quarter" idx="12"/>
          </p:nvPr>
        </p:nvSpPr>
        <p:spPr/>
        <p:txBody>
          <a:bodyPr/>
          <a:lstStyle/>
          <a:p>
            <a:fld id="{95B0B9EA-B266-4299-853C-BE16E3BBB072}" type="slidenum">
              <a:rPr lang="ru-RU" smtClean="0"/>
              <a:t>14</a:t>
            </a:fld>
            <a:endParaRPr lang="ru-RU"/>
          </a:p>
        </p:txBody>
      </p:sp>
    </p:spTree>
    <p:extLst>
      <p:ext uri="{BB962C8B-B14F-4D97-AF65-F5344CB8AC3E}">
        <p14:creationId xmlns:p14="http://schemas.microsoft.com/office/powerpoint/2010/main" val="292448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43ED54-30E1-4F96-8AA8-4DAF93E5DB62}"/>
              </a:ext>
            </a:extLst>
          </p:cNvPr>
          <p:cNvSpPr>
            <a:spLocks noGrp="1"/>
          </p:cNvSpPr>
          <p:nvPr>
            <p:ph type="ctrTitle"/>
          </p:nvPr>
        </p:nvSpPr>
        <p:spPr/>
        <p:txBody>
          <a:bodyPr/>
          <a:lstStyle/>
          <a:p>
            <a:endParaRPr lang="ru-RU" dirty="0"/>
          </a:p>
        </p:txBody>
      </p:sp>
      <p:sp>
        <p:nvSpPr>
          <p:cNvPr id="3" name="Подзаголовок 2">
            <a:extLst>
              <a:ext uri="{FF2B5EF4-FFF2-40B4-BE49-F238E27FC236}">
                <a16:creationId xmlns:a16="http://schemas.microsoft.com/office/drawing/2014/main" id="{A0782BC3-5D8C-4770-999F-1B38C8C36755}"/>
              </a:ext>
            </a:extLst>
          </p:cNvPr>
          <p:cNvSpPr>
            <a:spLocks noGrp="1"/>
          </p:cNvSpPr>
          <p:nvPr>
            <p:ph type="subTitle" idx="1"/>
          </p:nvPr>
        </p:nvSpPr>
        <p:spPr/>
        <p:txBody>
          <a:bodyPr/>
          <a:lstStyle/>
          <a:p>
            <a:endParaRPr lang="ru-RU"/>
          </a:p>
        </p:txBody>
      </p:sp>
      <p:sp>
        <p:nvSpPr>
          <p:cNvPr id="4" name="Номер слайда 3">
            <a:extLst>
              <a:ext uri="{FF2B5EF4-FFF2-40B4-BE49-F238E27FC236}">
                <a16:creationId xmlns:a16="http://schemas.microsoft.com/office/drawing/2014/main" id="{CB93FC35-6290-4CD4-855F-FC9FD667FFEA}"/>
              </a:ext>
            </a:extLst>
          </p:cNvPr>
          <p:cNvSpPr>
            <a:spLocks noGrp="1"/>
          </p:cNvSpPr>
          <p:nvPr>
            <p:ph type="sldNum" sz="quarter" idx="12"/>
          </p:nvPr>
        </p:nvSpPr>
        <p:spPr/>
        <p:txBody>
          <a:bodyPr/>
          <a:lstStyle/>
          <a:p>
            <a:fld id="{95B0B9EA-B266-4299-853C-BE16E3BBB072}" type="slidenum">
              <a:rPr lang="ru-RU" smtClean="0"/>
              <a:t>15</a:t>
            </a:fld>
            <a:endParaRPr lang="ru-RU"/>
          </a:p>
        </p:txBody>
      </p:sp>
      <p:pic>
        <p:nvPicPr>
          <p:cNvPr id="5" name="Picture 2" descr="OH MY GOD, Данила.">
            <a:extLst>
              <a:ext uri="{FF2B5EF4-FFF2-40B4-BE49-F238E27FC236}">
                <a16:creationId xmlns:a16="http://schemas.microsoft.com/office/drawing/2014/main" id="{8FA57023-9BEE-4FAC-8278-B88B77257304}"/>
              </a:ext>
            </a:extLst>
          </p:cNvPr>
          <p:cNvPicPr>
            <a:picLocks noGrp="1" noChangeAspect="1" noChangeArrowheads="1"/>
          </p:cNvPicPr>
          <p:nvPr>
            <p:ph idx="1"/>
          </p:nvPr>
        </p:nvPicPr>
        <p:blipFill>
          <a:blip r:embed="rId2" cstate="screen"/>
          <a:srcRect/>
          <a:stretch>
            <a:fillRect/>
          </a:stretch>
        </p:blipFill>
        <p:spPr bwMode="auto">
          <a:xfrm>
            <a:off x="454205" y="823764"/>
            <a:ext cx="8235590" cy="4695056"/>
          </a:xfrm>
          <a:prstGeom prst="rect">
            <a:avLst/>
          </a:prstGeom>
          <a:noFill/>
        </p:spPr>
      </p:pic>
    </p:spTree>
    <p:extLst>
      <p:ext uri="{BB962C8B-B14F-4D97-AF65-F5344CB8AC3E}">
        <p14:creationId xmlns:p14="http://schemas.microsoft.com/office/powerpoint/2010/main" val="220921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BE5C23F-940D-4781-B7A9-FA4C255CA9AF}"/>
              </a:ext>
            </a:extLst>
          </p:cNvPr>
          <p:cNvSpPr>
            <a:spLocks noGrp="1"/>
          </p:cNvSpPr>
          <p:nvPr>
            <p:ph type="subTitle" idx="1"/>
          </p:nvPr>
        </p:nvSpPr>
        <p:spPr>
          <a:xfrm>
            <a:off x="723900" y="1079500"/>
            <a:ext cx="7683500" cy="4978400"/>
          </a:xfrm>
        </p:spPr>
        <p:txBody>
          <a:bodyPr>
            <a:normAutofit fontScale="92500" lnSpcReduction="20000"/>
          </a:bodyPr>
          <a:lstStyle/>
          <a:p>
            <a:pPr algn="l"/>
            <a:r>
              <a:rPr lang="ru-RU" i="1" dirty="0"/>
              <a:t>Самые распространенные ошибки участников ЕГЭ по английскому в задании 1 устной части можно разделить на такие составляющие:</a:t>
            </a:r>
            <a:endParaRPr lang="ru-RU" dirty="0"/>
          </a:p>
          <a:p>
            <a:pPr algn="l"/>
            <a:r>
              <a:rPr lang="ru-RU" b="1" dirty="0"/>
              <a:t>ФОНЕТИКА</a:t>
            </a:r>
          </a:p>
          <a:p>
            <a:pPr algn="l"/>
            <a:r>
              <a:rPr lang="ru-RU" dirty="0"/>
              <a:t>неверное произношение/чтение слов, которые содержат звук [ŋ];</a:t>
            </a:r>
          </a:p>
          <a:p>
            <a:pPr algn="l"/>
            <a:r>
              <a:rPr lang="ru-RU" dirty="0"/>
              <a:t>неверное произношение слов, которые читаются не по правилам, например,: </a:t>
            </a:r>
            <a:r>
              <a:rPr lang="ru-RU" dirty="0" err="1"/>
              <a:t>Christmas</a:t>
            </a:r>
            <a:r>
              <a:rPr lang="ru-RU" dirty="0"/>
              <a:t>, </a:t>
            </a:r>
            <a:r>
              <a:rPr lang="ru-RU" dirty="0" err="1"/>
              <a:t>Santa</a:t>
            </a:r>
            <a:r>
              <a:rPr lang="ru-RU" dirty="0"/>
              <a:t> </a:t>
            </a:r>
            <a:r>
              <a:rPr lang="ru-RU" dirty="0" err="1"/>
              <a:t>Claus</a:t>
            </a:r>
            <a:r>
              <a:rPr lang="ru-RU" dirty="0"/>
              <a:t>, </a:t>
            </a:r>
            <a:r>
              <a:rPr lang="ru-RU" dirty="0" err="1"/>
              <a:t>clothes</a:t>
            </a:r>
            <a:r>
              <a:rPr lang="ru-RU" dirty="0"/>
              <a:t>, </a:t>
            </a:r>
            <a:r>
              <a:rPr lang="ru-RU" dirty="0" err="1"/>
              <a:t>special</a:t>
            </a:r>
            <a:r>
              <a:rPr lang="ru-RU" dirty="0"/>
              <a:t>, </a:t>
            </a:r>
            <a:r>
              <a:rPr lang="ru-RU" dirty="0" err="1"/>
              <a:t>vegetarian</a:t>
            </a:r>
            <a:r>
              <a:rPr lang="ru-RU" dirty="0"/>
              <a:t>.</a:t>
            </a:r>
          </a:p>
          <a:p>
            <a:pPr algn="l"/>
            <a:r>
              <a:rPr lang="ru-RU" b="1" dirty="0"/>
              <a:t>РИТМИКО-ИНТОНАЦИОННЫЙ РИСУНОК</a:t>
            </a:r>
          </a:p>
          <a:p>
            <a:pPr algn="l"/>
            <a:r>
              <a:rPr lang="ru-RU" dirty="0"/>
              <a:t>неверная интонация (например, в утвердительных предложениях интонация должна быть с нисходящим тоном, а не наоборот);</a:t>
            </a:r>
          </a:p>
          <a:p>
            <a:pPr algn="l"/>
            <a:r>
              <a:rPr lang="ru-RU" dirty="0"/>
              <a:t>неверная расстановка пауз, фразового ударения. Например </a:t>
            </a:r>
            <a:r>
              <a:rPr lang="ru-RU" b="1" dirty="0"/>
              <a:t>служебные слова</a:t>
            </a:r>
            <a:r>
              <a:rPr lang="ru-RU" dirty="0"/>
              <a:t> такие как артикли, предлоги, союзы, частицы, вспомогательные и связующие глаголы, наречия степени (a, </a:t>
            </a:r>
            <a:r>
              <a:rPr lang="ru-RU" dirty="0" err="1"/>
              <a:t>the</a:t>
            </a:r>
            <a:r>
              <a:rPr lang="ru-RU" dirty="0"/>
              <a:t>; </a:t>
            </a:r>
            <a:r>
              <a:rPr lang="ru-RU" dirty="0" err="1"/>
              <a:t>of</a:t>
            </a:r>
            <a:r>
              <a:rPr lang="ru-RU" dirty="0"/>
              <a:t>, </a:t>
            </a:r>
            <a:r>
              <a:rPr lang="ru-RU" dirty="0" err="1"/>
              <a:t>on</a:t>
            </a:r>
            <a:r>
              <a:rPr lang="ru-RU" dirty="0"/>
              <a:t>; </a:t>
            </a:r>
            <a:r>
              <a:rPr lang="ru-RU" dirty="0" err="1"/>
              <a:t>and</a:t>
            </a:r>
            <a:r>
              <a:rPr lang="ru-RU" dirty="0"/>
              <a:t>, </a:t>
            </a:r>
            <a:r>
              <a:rPr lang="ru-RU" dirty="0" err="1"/>
              <a:t>or</a:t>
            </a:r>
            <a:r>
              <a:rPr lang="ru-RU" dirty="0"/>
              <a:t>; </a:t>
            </a:r>
            <a:r>
              <a:rPr lang="ru-RU" dirty="0" err="1"/>
              <a:t>to</a:t>
            </a:r>
            <a:r>
              <a:rPr lang="ru-RU" dirty="0"/>
              <a:t>; </a:t>
            </a:r>
            <a:r>
              <a:rPr lang="ru-RU" dirty="0" err="1"/>
              <a:t>can</a:t>
            </a:r>
            <a:r>
              <a:rPr lang="ru-RU" dirty="0"/>
              <a:t>; </a:t>
            </a:r>
            <a:r>
              <a:rPr lang="ru-RU" dirty="0" err="1"/>
              <a:t>more</a:t>
            </a:r>
            <a:r>
              <a:rPr lang="ru-RU" dirty="0"/>
              <a:t>, </a:t>
            </a:r>
            <a:r>
              <a:rPr lang="ru-RU" dirty="0" err="1"/>
              <a:t>less</a:t>
            </a:r>
            <a:r>
              <a:rPr lang="ru-RU" dirty="0"/>
              <a:t>) не несут на себе фразового ударения в отличие от </a:t>
            </a:r>
            <a:r>
              <a:rPr lang="ru-RU" b="1" dirty="0"/>
              <a:t>знаменательных слов</a:t>
            </a:r>
            <a:r>
              <a:rPr lang="ru-RU" dirty="0"/>
              <a:t> (существительные, глаголы).</a:t>
            </a:r>
          </a:p>
          <a:p>
            <a:pPr algn="l"/>
            <a:r>
              <a:rPr lang="ru-RU" b="1" dirty="0"/>
              <a:t>НАВЫК ЧТЕНИЯ</a:t>
            </a:r>
          </a:p>
          <a:p>
            <a:pPr algn="l"/>
            <a:r>
              <a:rPr lang="ru-RU" dirty="0"/>
              <a:t>участники ЕГЭ  добавляют окончания или не дочитывают их;</a:t>
            </a:r>
          </a:p>
          <a:p>
            <a:pPr algn="l"/>
            <a:r>
              <a:rPr lang="ru-RU" dirty="0"/>
              <a:t> добавляют лишние слоги в словах;</a:t>
            </a:r>
          </a:p>
          <a:p>
            <a:pPr algn="l"/>
            <a:r>
              <a:rPr lang="ru-RU" dirty="0"/>
              <a:t>вставляют слова, которых в тексте нет, чаще всего артикли и предлоги;</a:t>
            </a:r>
          </a:p>
          <a:p>
            <a:pPr algn="l"/>
            <a:r>
              <a:rPr lang="ru-RU" dirty="0"/>
              <a:t>пропускают три или более слова подряд, даже целые строчки. Такие ответы оцениваются в </a:t>
            </a:r>
            <a:r>
              <a:rPr lang="ru-RU" b="1" dirty="0"/>
              <a:t>0 баллов</a:t>
            </a:r>
            <a:r>
              <a:rPr lang="ru-RU" dirty="0"/>
              <a:t>.</a:t>
            </a:r>
          </a:p>
          <a:p>
            <a:pPr algn="l"/>
            <a:endParaRPr lang="ru-RU" dirty="0"/>
          </a:p>
        </p:txBody>
      </p:sp>
      <p:sp>
        <p:nvSpPr>
          <p:cNvPr id="4" name="Номер слайда 3">
            <a:extLst>
              <a:ext uri="{FF2B5EF4-FFF2-40B4-BE49-F238E27FC236}">
                <a16:creationId xmlns:a16="http://schemas.microsoft.com/office/drawing/2014/main" id="{09ECB677-0A85-4EA6-AF77-CF9508CCFCF7}"/>
              </a:ext>
            </a:extLst>
          </p:cNvPr>
          <p:cNvSpPr>
            <a:spLocks noGrp="1"/>
          </p:cNvSpPr>
          <p:nvPr>
            <p:ph type="sldNum" sz="quarter" idx="12"/>
          </p:nvPr>
        </p:nvSpPr>
        <p:spPr/>
        <p:txBody>
          <a:bodyPr/>
          <a:lstStyle/>
          <a:p>
            <a:fld id="{95B0B9EA-B266-4299-853C-BE16E3BBB072}" type="slidenum">
              <a:rPr lang="ru-RU" smtClean="0"/>
              <a:t>16</a:t>
            </a:fld>
            <a:endParaRPr lang="ru-RU"/>
          </a:p>
        </p:txBody>
      </p:sp>
    </p:spTree>
    <p:extLst>
      <p:ext uri="{BB962C8B-B14F-4D97-AF65-F5344CB8AC3E}">
        <p14:creationId xmlns:p14="http://schemas.microsoft.com/office/powerpoint/2010/main" val="276664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1AE7F42-0996-42E9-B400-6EBF90B89AF9}"/>
              </a:ext>
            </a:extLst>
          </p:cNvPr>
          <p:cNvSpPr>
            <a:spLocks noGrp="1"/>
          </p:cNvSpPr>
          <p:nvPr>
            <p:ph type="sldNum" sz="quarter" idx="12"/>
          </p:nvPr>
        </p:nvSpPr>
        <p:spPr/>
        <p:txBody>
          <a:bodyPr/>
          <a:lstStyle/>
          <a:p>
            <a:fld id="{95B0B9EA-B266-4299-853C-BE16E3BBB072}" type="slidenum">
              <a:rPr lang="ru-RU" smtClean="0"/>
              <a:t>17</a:t>
            </a:fld>
            <a:endParaRPr lang="ru-RU"/>
          </a:p>
        </p:txBody>
      </p:sp>
      <p:sp>
        <p:nvSpPr>
          <p:cNvPr id="6" name="Содержимое 2">
            <a:extLst>
              <a:ext uri="{FF2B5EF4-FFF2-40B4-BE49-F238E27FC236}">
                <a16:creationId xmlns:a16="http://schemas.microsoft.com/office/drawing/2014/main" id="{98D75BE4-7281-4D09-9D42-8EA9D42945ED}"/>
              </a:ext>
            </a:extLst>
          </p:cNvPr>
          <p:cNvSpPr>
            <a:spLocks noGrp="1"/>
          </p:cNvSpPr>
          <p:nvPr>
            <p:ph type="subTitle" idx="1"/>
          </p:nvPr>
        </p:nvSpPr>
        <p:spPr>
          <a:xfrm>
            <a:off x="1231900" y="1354138"/>
            <a:ext cx="6858000" cy="1655762"/>
          </a:xfrm>
        </p:spPr>
        <p:txBody>
          <a:bodyPr>
            <a:noAutofit/>
          </a:bodyPr>
          <a:lstStyle/>
          <a:p>
            <a:pPr algn="l">
              <a:buNone/>
            </a:pPr>
            <a:r>
              <a:rPr lang="ru-RU" sz="1600" b="1" dirty="0"/>
              <a:t>Подготовка к заданию 1. ЕГЭ по английскому языку</a:t>
            </a:r>
          </a:p>
          <a:p>
            <a:pPr algn="l"/>
            <a:r>
              <a:rPr lang="ru-RU" sz="1600" dirty="0"/>
              <a:t>    Чтение вслух, </a:t>
            </a:r>
          </a:p>
          <a:p>
            <a:pPr marL="71438" indent="-71438" algn="l"/>
            <a:r>
              <a:rPr lang="ru-RU" sz="1600" dirty="0"/>
              <a:t>  разминка речевого аппарата в разном формате и уровне: слова и/или предложения, рифмовки, скороговорки, отрывки текстов, – </a:t>
            </a:r>
            <a:r>
              <a:rPr lang="ru-RU" sz="1600" dirty="0" err="1"/>
              <a:t>must</a:t>
            </a:r>
            <a:r>
              <a:rPr lang="ru-RU" sz="1600" dirty="0"/>
              <a:t> </a:t>
            </a:r>
            <a:r>
              <a:rPr lang="ru-RU" sz="1600" dirty="0" err="1"/>
              <a:t>do</a:t>
            </a:r>
            <a:r>
              <a:rPr lang="ru-RU" sz="1600" dirty="0"/>
              <a:t> независимо от плана. </a:t>
            </a:r>
          </a:p>
          <a:p>
            <a:pPr marL="71438" indent="-71438" algn="l"/>
            <a:r>
              <a:rPr lang="ru-RU" sz="1600" dirty="0"/>
              <a:t>  подготовка к этому заданию устной части ЕГЭ требует </a:t>
            </a:r>
            <a:r>
              <a:rPr lang="ru-RU" sz="1600" dirty="0" err="1"/>
              <a:t>сфокусированности</a:t>
            </a:r>
            <a:r>
              <a:rPr lang="ru-RU" sz="1600" dirty="0"/>
              <a:t> и автоматизации, поэтому </a:t>
            </a:r>
            <a:r>
              <a:rPr lang="ru-RU" sz="1600" b="1" dirty="0"/>
              <a:t>получить максимальный балл за чтение небольшого отрывка вполне реальная задача.</a:t>
            </a:r>
            <a:r>
              <a:rPr lang="ru-RU" sz="1600" dirty="0"/>
              <a:t> </a:t>
            </a:r>
          </a:p>
          <a:p>
            <a:pPr marL="71438" indent="-71438" algn="l">
              <a:buNone/>
            </a:pPr>
            <a:r>
              <a:rPr lang="ru-RU" sz="1600" b="1" u="sng" dirty="0"/>
              <a:t>План подготовки к ЕГЭ по английскому может выглядеть так:</a:t>
            </a:r>
            <a:endParaRPr lang="ru-RU" sz="1600" dirty="0"/>
          </a:p>
          <a:p>
            <a:pPr algn="l">
              <a:buNone/>
            </a:pPr>
            <a:r>
              <a:rPr lang="ru-RU" sz="1600" dirty="0"/>
              <a:t>1.Выбор текста по уровню сложности. Для примера возьмем отрывок из учебника .</a:t>
            </a:r>
          </a:p>
          <a:p>
            <a:pPr algn="l">
              <a:buNone/>
            </a:pPr>
            <a:r>
              <a:rPr lang="ru-RU" sz="1600" dirty="0"/>
              <a:t>2. Прослушиваем запись один раз.</a:t>
            </a:r>
          </a:p>
          <a:p>
            <a:pPr algn="l"/>
            <a:r>
              <a:rPr lang="ru-RU" sz="1600" dirty="0"/>
              <a:t>3. Разбираем незнакомые слова, расставляем паузы, подчеркиваем смысловые фразы. </a:t>
            </a:r>
          </a:p>
          <a:p>
            <a:pPr algn="l"/>
            <a:r>
              <a:rPr lang="ru-RU" sz="1600" dirty="0"/>
              <a:t>4. Слушаем еще раз отрывок.</a:t>
            </a:r>
          </a:p>
          <a:p>
            <a:pPr algn="l"/>
            <a:r>
              <a:rPr lang="ru-RU" sz="1600" dirty="0"/>
              <a:t>5. Чтение этого же отрывок вслух, соблюдая интонацию, паузы, правила чтения.</a:t>
            </a:r>
          </a:p>
          <a:p>
            <a:pPr algn="l"/>
            <a:r>
              <a:rPr lang="ru-RU" sz="1600" dirty="0"/>
              <a:t>6. На 3-4 раз чтения отрывка записываем вариант на видео</a:t>
            </a:r>
          </a:p>
          <a:p>
            <a:pPr algn="l"/>
            <a:r>
              <a:rPr lang="ru-RU" sz="1600" dirty="0"/>
              <a:t>7. Анализируем ошибки.</a:t>
            </a:r>
          </a:p>
          <a:p>
            <a:endParaRPr lang="ru-RU" sz="1600" dirty="0"/>
          </a:p>
          <a:p>
            <a:pPr algn="l">
              <a:buNone/>
            </a:pPr>
            <a:endParaRPr lang="ru-RU" sz="1600" dirty="0"/>
          </a:p>
        </p:txBody>
      </p:sp>
    </p:spTree>
    <p:extLst>
      <p:ext uri="{BB962C8B-B14F-4D97-AF65-F5344CB8AC3E}">
        <p14:creationId xmlns:p14="http://schemas.microsoft.com/office/powerpoint/2010/main" val="361996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4A164568-16C2-4C70-8BF6-312A22724470}"/>
              </a:ext>
            </a:extLst>
          </p:cNvPr>
          <p:cNvSpPr>
            <a:spLocks noGrp="1"/>
          </p:cNvSpPr>
          <p:nvPr>
            <p:ph type="subTitle" idx="1"/>
          </p:nvPr>
        </p:nvSpPr>
        <p:spPr>
          <a:xfrm>
            <a:off x="762000" y="1168400"/>
            <a:ext cx="7239000" cy="4089400"/>
          </a:xfrm>
        </p:spPr>
        <p:txBody>
          <a:bodyPr>
            <a:normAutofit fontScale="92500" lnSpcReduction="10000"/>
          </a:bodyPr>
          <a:lstStyle/>
          <a:p>
            <a:pPr algn="just"/>
            <a:r>
              <a:rPr lang="ru-RU" sz="2800" u="sng" dirty="0"/>
              <a:t>Совет учащимся</a:t>
            </a:r>
          </a:p>
          <a:p>
            <a:pPr algn="just"/>
            <a:r>
              <a:rPr lang="ru-RU" sz="2800" dirty="0"/>
              <a:t>Используйте любую возможность читать вслух на английском, слушать </a:t>
            </a:r>
            <a:r>
              <a:rPr lang="ru-RU" sz="2800" u="sng" dirty="0">
                <a:hlinkClick r:id="rId2"/>
              </a:rPr>
              <a:t>подкасты</a:t>
            </a:r>
            <a:r>
              <a:rPr lang="ru-RU" sz="2800" dirty="0"/>
              <a:t> с разными акцентами, например, из приложения </a:t>
            </a:r>
            <a:r>
              <a:rPr lang="ru-RU" sz="2800" dirty="0" err="1"/>
              <a:t>Google</a:t>
            </a:r>
            <a:r>
              <a:rPr lang="ru-RU" sz="2800" dirty="0"/>
              <a:t> </a:t>
            </a:r>
            <a:r>
              <a:rPr lang="ru-RU" sz="2800" dirty="0" err="1"/>
              <a:t>podcasts</a:t>
            </a:r>
            <a:r>
              <a:rPr lang="ru-RU" sz="2800" dirty="0"/>
              <a:t>.</a:t>
            </a:r>
          </a:p>
          <a:p>
            <a:pPr algn="just"/>
            <a:r>
              <a:rPr lang="ru-RU" sz="2800" dirty="0"/>
              <a:t> Сверяйте незнакомые слова со словарем, где можно и послушать произношение. </a:t>
            </a:r>
          </a:p>
          <a:p>
            <a:pPr algn="just"/>
            <a:r>
              <a:rPr lang="ru-RU" sz="2800" dirty="0"/>
              <a:t>Например, </a:t>
            </a:r>
            <a:r>
              <a:rPr lang="ru-RU" sz="2800" dirty="0" err="1"/>
              <a:t>Cambridge</a:t>
            </a:r>
            <a:r>
              <a:rPr lang="ru-RU" sz="2800" dirty="0"/>
              <a:t> </a:t>
            </a:r>
            <a:r>
              <a:rPr lang="ru-RU" sz="2800" dirty="0" err="1"/>
              <a:t>English</a:t>
            </a:r>
            <a:r>
              <a:rPr lang="ru-RU" sz="2800" dirty="0"/>
              <a:t> </a:t>
            </a:r>
            <a:r>
              <a:rPr lang="ru-RU" sz="2800" dirty="0" err="1"/>
              <a:t>Dictionary</a:t>
            </a:r>
            <a:r>
              <a:rPr lang="ru-RU" sz="2800" dirty="0"/>
              <a:t>, </a:t>
            </a:r>
            <a:r>
              <a:rPr lang="ru-RU" sz="2800" dirty="0" err="1"/>
              <a:t>Merriam-Webster’s</a:t>
            </a:r>
            <a:r>
              <a:rPr lang="ru-RU" sz="2800" dirty="0"/>
              <a:t> </a:t>
            </a:r>
            <a:r>
              <a:rPr lang="ru-RU" sz="2800" dirty="0" err="1"/>
              <a:t>Learner’s</a:t>
            </a:r>
            <a:r>
              <a:rPr lang="ru-RU" sz="2800" dirty="0"/>
              <a:t> </a:t>
            </a:r>
            <a:r>
              <a:rPr lang="ru-RU" sz="2800" dirty="0" err="1"/>
              <a:t>Dictionary</a:t>
            </a:r>
            <a:r>
              <a:rPr lang="ru-RU" sz="2800" dirty="0"/>
              <a:t>. Используйте тексты с готовыми аудио записями, где можно сделать самопроверку.</a:t>
            </a:r>
            <a:endParaRPr lang="ru-RU" dirty="0"/>
          </a:p>
        </p:txBody>
      </p:sp>
      <p:sp>
        <p:nvSpPr>
          <p:cNvPr id="4" name="Номер слайда 3">
            <a:extLst>
              <a:ext uri="{FF2B5EF4-FFF2-40B4-BE49-F238E27FC236}">
                <a16:creationId xmlns:a16="http://schemas.microsoft.com/office/drawing/2014/main" id="{079961F1-243D-4BB4-A49A-A037B57AB97A}"/>
              </a:ext>
            </a:extLst>
          </p:cNvPr>
          <p:cNvSpPr>
            <a:spLocks noGrp="1"/>
          </p:cNvSpPr>
          <p:nvPr>
            <p:ph type="sldNum" sz="quarter" idx="12"/>
          </p:nvPr>
        </p:nvSpPr>
        <p:spPr/>
        <p:txBody>
          <a:bodyPr/>
          <a:lstStyle/>
          <a:p>
            <a:fld id="{95B0B9EA-B266-4299-853C-BE16E3BBB072}" type="slidenum">
              <a:rPr lang="ru-RU" smtClean="0"/>
              <a:t>18</a:t>
            </a:fld>
            <a:endParaRPr lang="ru-RU"/>
          </a:p>
        </p:txBody>
      </p:sp>
    </p:spTree>
    <p:extLst>
      <p:ext uri="{BB962C8B-B14F-4D97-AF65-F5344CB8AC3E}">
        <p14:creationId xmlns:p14="http://schemas.microsoft.com/office/powerpoint/2010/main" val="413319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E24C8AE1-6D09-4C4C-B11D-96A9892FBF89}"/>
              </a:ext>
            </a:extLst>
          </p:cNvPr>
          <p:cNvSpPr>
            <a:spLocks noGrp="1"/>
          </p:cNvSpPr>
          <p:nvPr>
            <p:ph type="sldNum" sz="quarter" idx="12"/>
          </p:nvPr>
        </p:nvSpPr>
        <p:spPr/>
        <p:txBody>
          <a:bodyPr/>
          <a:lstStyle/>
          <a:p>
            <a:fld id="{95B0B9EA-B266-4299-853C-BE16E3BBB072}" type="slidenum">
              <a:rPr lang="ru-RU" smtClean="0"/>
              <a:t>19</a:t>
            </a:fld>
            <a:endParaRPr lang="ru-RU"/>
          </a:p>
        </p:txBody>
      </p:sp>
      <p:pic>
        <p:nvPicPr>
          <p:cNvPr id="6" name="Picture 2">
            <a:extLst>
              <a:ext uri="{FF2B5EF4-FFF2-40B4-BE49-F238E27FC236}">
                <a16:creationId xmlns:a16="http://schemas.microsoft.com/office/drawing/2014/main" id="{13FE5400-BC4A-4D2C-BEE7-8EE2738A31E3}"/>
              </a:ext>
            </a:extLst>
          </p:cNvPr>
          <p:cNvPicPr>
            <a:picLocks noGrp="1" noChangeAspect="1" noChangeArrowheads="1"/>
          </p:cNvPicPr>
          <p:nvPr>
            <p:ph sz="half" idx="1"/>
          </p:nvPr>
        </p:nvPicPr>
        <p:blipFill>
          <a:blip r:embed="rId2" cstate="screen"/>
          <a:srcRect/>
          <a:stretch>
            <a:fillRect/>
          </a:stretch>
        </p:blipFill>
        <p:spPr bwMode="auto">
          <a:xfrm>
            <a:off x="107367" y="365126"/>
            <a:ext cx="5157367" cy="6577209"/>
          </a:xfrm>
          <a:prstGeom prst="rect">
            <a:avLst/>
          </a:prstGeom>
          <a:noFill/>
          <a:ln w="9525">
            <a:noFill/>
            <a:miter lim="800000"/>
            <a:headEnd/>
            <a:tailEnd/>
          </a:ln>
        </p:spPr>
      </p:pic>
      <p:sp>
        <p:nvSpPr>
          <p:cNvPr id="9" name="Объект 8">
            <a:extLst>
              <a:ext uri="{FF2B5EF4-FFF2-40B4-BE49-F238E27FC236}">
                <a16:creationId xmlns:a16="http://schemas.microsoft.com/office/drawing/2014/main" id="{AC5D96E9-093C-4380-8D7D-2E04BAA9A4DE}"/>
              </a:ext>
            </a:extLst>
          </p:cNvPr>
          <p:cNvSpPr>
            <a:spLocks noGrp="1"/>
          </p:cNvSpPr>
          <p:nvPr>
            <p:ph sz="half" idx="2"/>
          </p:nvPr>
        </p:nvSpPr>
        <p:spPr>
          <a:xfrm>
            <a:off x="5080000" y="1066801"/>
            <a:ext cx="3435350" cy="5003800"/>
          </a:xfrm>
        </p:spPr>
        <p:txBody>
          <a:bodyPr>
            <a:normAutofit fontScale="92500" lnSpcReduction="10000"/>
          </a:bodyPr>
          <a:lstStyle/>
          <a:p>
            <a:r>
              <a:rPr lang="ru-RU" dirty="0"/>
              <a:t>В </a:t>
            </a:r>
            <a:r>
              <a:rPr lang="ru-RU" b="1" dirty="0"/>
              <a:t>задании 2</a:t>
            </a:r>
            <a:r>
              <a:rPr lang="ru-RU" dirty="0"/>
              <a:t> предлагается ознакомиться с </a:t>
            </a:r>
            <a:r>
              <a:rPr lang="ru-RU" b="1" dirty="0">
                <a:solidFill>
                  <a:srgbClr val="FF0000"/>
                </a:solidFill>
              </a:rPr>
              <a:t>рекламным объявлением </a:t>
            </a:r>
            <a:r>
              <a:rPr lang="ru-RU" dirty="0"/>
              <a:t>и задать </a:t>
            </a:r>
            <a:r>
              <a:rPr lang="ru-RU" b="1" dirty="0">
                <a:solidFill>
                  <a:srgbClr val="FF0000"/>
                </a:solidFill>
              </a:rPr>
              <a:t>четыре вопроса на основе ключевых слов</a:t>
            </a:r>
            <a:r>
              <a:rPr lang="ru-RU" dirty="0"/>
              <a:t>. Время на подготовку – 1,5 минуты, 20 секунд на каждый вопрос. Максимально возможный балл – 4. Ранее нужно было задать пять прямых вопросов и максимально можно было заработать 5 баллов. Единственное, на что здесь стоит обратить внимание, — критерии: задаваемый вопрос должен иметь «правильную грамматическую форму прямого вопроса». Иными словами, никаких косвенных вопросов. Всё просто и по существу.</a:t>
            </a:r>
          </a:p>
          <a:p>
            <a:endParaRPr lang="ru-RU" dirty="0"/>
          </a:p>
        </p:txBody>
      </p:sp>
    </p:spTree>
    <p:extLst>
      <p:ext uri="{BB962C8B-B14F-4D97-AF65-F5344CB8AC3E}">
        <p14:creationId xmlns:p14="http://schemas.microsoft.com/office/powerpoint/2010/main" val="163482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solidFill>
                  <a:srgbClr val="FF0000"/>
                </a:solidFill>
              </a:rPr>
              <a:t>Письменная часть</a:t>
            </a:r>
          </a:p>
        </p:txBody>
      </p:sp>
      <p:pic>
        <p:nvPicPr>
          <p:cNvPr id="4" name="Picture 2" descr="ЕГЭ | МБОУ СОШ №3 им. Адмирала Нахимова"/>
          <p:cNvPicPr>
            <a:picLocks noChangeAspect="1" noChangeArrowheads="1"/>
          </p:cNvPicPr>
          <p:nvPr/>
        </p:nvPicPr>
        <p:blipFill>
          <a:blip r:embed="rId2" cstate="screen"/>
          <a:srcRect/>
          <a:stretch>
            <a:fillRect/>
          </a:stretch>
        </p:blipFill>
        <p:spPr bwMode="auto">
          <a:xfrm>
            <a:off x="611560" y="3861048"/>
            <a:ext cx="4876800" cy="26479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C7A83BA-1303-454F-9B19-ED5D584E3DBE}"/>
              </a:ext>
            </a:extLst>
          </p:cNvPr>
          <p:cNvSpPr>
            <a:spLocks noGrp="1"/>
          </p:cNvSpPr>
          <p:nvPr>
            <p:ph type="title"/>
          </p:nvPr>
        </p:nvSpPr>
        <p:spPr>
          <a:xfrm>
            <a:off x="628650" y="1092200"/>
            <a:ext cx="7677150" cy="598489"/>
          </a:xfrm>
        </p:spPr>
        <p:txBody>
          <a:bodyPr>
            <a:normAutofit fontScale="90000"/>
          </a:bodyPr>
          <a:lstStyle/>
          <a:p>
            <a:r>
              <a:rPr lang="ru-RU" b="1" dirty="0"/>
              <a:t>Пример ответов к заданию 2 устной части ЕГЭ:</a:t>
            </a:r>
            <a:br>
              <a:rPr lang="ru-RU" dirty="0"/>
            </a:br>
            <a:endParaRPr lang="ru-RU" dirty="0"/>
          </a:p>
        </p:txBody>
      </p:sp>
      <p:sp>
        <p:nvSpPr>
          <p:cNvPr id="4" name="Номер слайда 3">
            <a:extLst>
              <a:ext uri="{FF2B5EF4-FFF2-40B4-BE49-F238E27FC236}">
                <a16:creationId xmlns:a16="http://schemas.microsoft.com/office/drawing/2014/main" id="{A64BEB0F-88C2-4E73-B3E3-8F679022EE6C}"/>
              </a:ext>
            </a:extLst>
          </p:cNvPr>
          <p:cNvSpPr>
            <a:spLocks noGrp="1"/>
          </p:cNvSpPr>
          <p:nvPr>
            <p:ph type="sldNum" sz="quarter" idx="12"/>
          </p:nvPr>
        </p:nvSpPr>
        <p:spPr/>
        <p:txBody>
          <a:bodyPr/>
          <a:lstStyle/>
          <a:p>
            <a:fld id="{95B0B9EA-B266-4299-853C-BE16E3BBB072}" type="slidenum">
              <a:rPr lang="ru-RU" smtClean="0"/>
              <a:t>20</a:t>
            </a:fld>
            <a:endParaRPr lang="ru-RU"/>
          </a:p>
        </p:txBody>
      </p:sp>
      <p:sp>
        <p:nvSpPr>
          <p:cNvPr id="9" name="Содержимое 2">
            <a:extLst>
              <a:ext uri="{FF2B5EF4-FFF2-40B4-BE49-F238E27FC236}">
                <a16:creationId xmlns:a16="http://schemas.microsoft.com/office/drawing/2014/main" id="{B13A3839-CD6A-43FC-89E4-19A93E7D20BF}"/>
              </a:ext>
            </a:extLst>
          </p:cNvPr>
          <p:cNvSpPr>
            <a:spLocks noGrp="1"/>
          </p:cNvSpPr>
          <p:nvPr>
            <p:ph sz="half" idx="1"/>
          </p:nvPr>
        </p:nvSpPr>
        <p:spPr>
          <a:xfrm>
            <a:off x="628650" y="1825625"/>
            <a:ext cx="3886200" cy="382588"/>
          </a:xfrm>
        </p:spPr>
        <p:txBody>
          <a:bodyPr>
            <a:noAutofit/>
          </a:bodyPr>
          <a:lstStyle/>
          <a:p>
            <a:pPr>
              <a:buNone/>
            </a:pPr>
            <a:r>
              <a:rPr lang="ru-RU" sz="1600" b="1" dirty="0" err="1"/>
              <a:t>What</a:t>
            </a:r>
            <a:r>
              <a:rPr lang="ru-RU" sz="1600" b="1" dirty="0"/>
              <a:t> </a:t>
            </a:r>
            <a:r>
              <a:rPr lang="ru-RU" sz="1600" b="1" dirty="0" err="1"/>
              <a:t>is</a:t>
            </a:r>
            <a:r>
              <a:rPr lang="ru-RU" sz="1600" b="1" dirty="0"/>
              <a:t> </a:t>
            </a:r>
            <a:r>
              <a:rPr lang="ru-RU" sz="1600" b="1" dirty="0" err="1"/>
              <a:t>the</a:t>
            </a:r>
            <a:r>
              <a:rPr lang="ru-RU" sz="1600" b="1" dirty="0"/>
              <a:t> </a:t>
            </a:r>
            <a:r>
              <a:rPr lang="ru-RU" sz="1600" b="1" dirty="0" err="1"/>
              <a:t>minimum</a:t>
            </a:r>
            <a:r>
              <a:rPr lang="ru-RU" sz="1600" b="1" dirty="0"/>
              <a:t> </a:t>
            </a:r>
            <a:r>
              <a:rPr lang="ru-RU" sz="1600" b="1" dirty="0" err="1"/>
              <a:t>age</a:t>
            </a:r>
            <a:r>
              <a:rPr lang="ru-RU" sz="1600" b="1" dirty="0"/>
              <a:t> </a:t>
            </a:r>
            <a:r>
              <a:rPr lang="ru-RU" sz="1600" b="1" dirty="0" err="1"/>
              <a:t>for</a:t>
            </a:r>
            <a:r>
              <a:rPr lang="ru-RU" sz="1600" b="1" dirty="0"/>
              <a:t> </a:t>
            </a:r>
            <a:r>
              <a:rPr lang="ru-RU" sz="1600" b="1" dirty="0" err="1"/>
              <a:t>a</a:t>
            </a:r>
            <a:r>
              <a:rPr lang="ru-RU" sz="1600" b="1" dirty="0"/>
              <a:t> </a:t>
            </a:r>
            <a:r>
              <a:rPr lang="ru-RU" sz="1600" b="1" dirty="0" err="1"/>
              <a:t>bicycle</a:t>
            </a:r>
            <a:r>
              <a:rPr lang="ru-RU" sz="1600" b="1" dirty="0"/>
              <a:t> </a:t>
            </a:r>
            <a:r>
              <a:rPr lang="ru-RU" sz="1600" b="1" dirty="0" err="1"/>
              <a:t>trip</a:t>
            </a:r>
            <a:r>
              <a:rPr lang="ru-RU" sz="1600" b="1" dirty="0"/>
              <a:t>?</a:t>
            </a:r>
            <a:endParaRPr lang="ru-RU" sz="1600" dirty="0"/>
          </a:p>
          <a:p>
            <a:pPr>
              <a:buNone/>
            </a:pPr>
            <a:r>
              <a:rPr lang="ru-RU" sz="1600" b="1" dirty="0" err="1"/>
              <a:t>How</a:t>
            </a:r>
            <a:r>
              <a:rPr lang="ru-RU" sz="1600" b="1" dirty="0"/>
              <a:t> </a:t>
            </a:r>
            <a:r>
              <a:rPr lang="ru-RU" sz="1600" b="1" dirty="0" err="1"/>
              <a:t>do</a:t>
            </a:r>
            <a:r>
              <a:rPr lang="ru-RU" sz="1600" b="1" dirty="0"/>
              <a:t> I </a:t>
            </a:r>
            <a:r>
              <a:rPr lang="ru-RU" sz="1600" b="1" dirty="0" err="1"/>
              <a:t>prepare</a:t>
            </a:r>
            <a:r>
              <a:rPr lang="ru-RU" sz="1600" b="1" dirty="0"/>
              <a:t> </a:t>
            </a:r>
            <a:r>
              <a:rPr lang="ru-RU" sz="1600" b="1" dirty="0" err="1"/>
              <a:t>for</a:t>
            </a:r>
            <a:r>
              <a:rPr lang="ru-RU" sz="1600" b="1" dirty="0"/>
              <a:t> </a:t>
            </a:r>
            <a:r>
              <a:rPr lang="ru-RU" sz="1600" b="1" dirty="0" err="1"/>
              <a:t>a</a:t>
            </a:r>
            <a:r>
              <a:rPr lang="ru-RU" sz="1600" b="1" dirty="0"/>
              <a:t> </a:t>
            </a:r>
            <a:r>
              <a:rPr lang="ru-RU" sz="1600" b="1" dirty="0" err="1"/>
              <a:t>bike</a:t>
            </a:r>
            <a:r>
              <a:rPr lang="ru-RU" sz="1600" b="1" dirty="0"/>
              <a:t> </a:t>
            </a:r>
            <a:r>
              <a:rPr lang="ru-RU" sz="1600" b="1" dirty="0" err="1"/>
              <a:t>ride</a:t>
            </a:r>
            <a:r>
              <a:rPr lang="ru-RU" sz="1600" b="1" dirty="0"/>
              <a:t>?</a:t>
            </a:r>
            <a:endParaRPr lang="ru-RU" sz="1600" dirty="0"/>
          </a:p>
          <a:p>
            <a:pPr>
              <a:buNone/>
            </a:pPr>
            <a:r>
              <a:rPr lang="ru-RU" sz="1600" b="1" dirty="0" err="1"/>
              <a:t>How</a:t>
            </a:r>
            <a:r>
              <a:rPr lang="ru-RU" sz="1600" b="1" dirty="0"/>
              <a:t> </a:t>
            </a:r>
            <a:r>
              <a:rPr lang="ru-RU" sz="1600" b="1" dirty="0" err="1"/>
              <a:t>many</a:t>
            </a:r>
            <a:r>
              <a:rPr lang="ru-RU" sz="1600" b="1" dirty="0"/>
              <a:t> </a:t>
            </a:r>
            <a:r>
              <a:rPr lang="ru-RU" sz="1600" b="1" dirty="0" err="1"/>
              <a:t>people</a:t>
            </a:r>
            <a:r>
              <a:rPr lang="ru-RU" sz="1600" b="1" dirty="0"/>
              <a:t> </a:t>
            </a:r>
            <a:r>
              <a:rPr lang="ru-RU" sz="1600" b="1" dirty="0" err="1"/>
              <a:t>are</a:t>
            </a:r>
            <a:r>
              <a:rPr lang="ru-RU" sz="1600" b="1" dirty="0"/>
              <a:t> </a:t>
            </a:r>
            <a:r>
              <a:rPr lang="ru-RU" sz="1600" b="1" dirty="0" err="1"/>
              <a:t>there</a:t>
            </a:r>
            <a:r>
              <a:rPr lang="ru-RU" sz="1600" b="1" dirty="0"/>
              <a:t> </a:t>
            </a:r>
            <a:r>
              <a:rPr lang="ru-RU" sz="1600" b="1" dirty="0" err="1"/>
              <a:t>in</a:t>
            </a:r>
            <a:r>
              <a:rPr lang="ru-RU" sz="1600" b="1" dirty="0"/>
              <a:t> </a:t>
            </a:r>
            <a:r>
              <a:rPr lang="ru-RU" sz="1600" b="1" dirty="0" err="1"/>
              <a:t>the</a:t>
            </a:r>
            <a:r>
              <a:rPr lang="ru-RU" sz="1600" b="1" dirty="0"/>
              <a:t> </a:t>
            </a:r>
            <a:r>
              <a:rPr lang="ru-RU" sz="1600" b="1" dirty="0" err="1"/>
              <a:t>group</a:t>
            </a:r>
            <a:r>
              <a:rPr lang="ru-RU" sz="1600" b="1" dirty="0"/>
              <a:t>?</a:t>
            </a:r>
            <a:endParaRPr lang="ru-RU" sz="1600" dirty="0"/>
          </a:p>
          <a:p>
            <a:pPr>
              <a:buNone/>
            </a:pPr>
            <a:r>
              <a:rPr lang="ru-RU" sz="1600" b="1" dirty="0" err="1"/>
              <a:t>Do</a:t>
            </a:r>
            <a:r>
              <a:rPr lang="ru-RU" sz="1600" b="1" dirty="0"/>
              <a:t> </a:t>
            </a:r>
            <a:r>
              <a:rPr lang="ru-RU" sz="1600" b="1" dirty="0" err="1"/>
              <a:t>you</a:t>
            </a:r>
            <a:r>
              <a:rPr lang="ru-RU" sz="1600" b="1" dirty="0"/>
              <a:t> </a:t>
            </a:r>
            <a:r>
              <a:rPr lang="ru-RU" sz="1600" b="1" dirty="0" err="1"/>
              <a:t>offer</a:t>
            </a:r>
            <a:r>
              <a:rPr lang="ru-RU" sz="1600" b="1" dirty="0"/>
              <a:t> </a:t>
            </a:r>
            <a:r>
              <a:rPr lang="ru-RU" sz="1600" b="1" dirty="0" err="1"/>
              <a:t>any</a:t>
            </a:r>
            <a:r>
              <a:rPr lang="ru-RU" sz="1600" b="1" dirty="0"/>
              <a:t> </a:t>
            </a:r>
            <a:r>
              <a:rPr lang="ru-RU" sz="1600" b="1" dirty="0" err="1"/>
              <a:t>accommodation</a:t>
            </a:r>
            <a:r>
              <a:rPr lang="ru-RU" sz="1600" b="1" dirty="0"/>
              <a:t> </a:t>
            </a:r>
            <a:r>
              <a:rPr lang="ru-RU" sz="1600" b="1" dirty="0" err="1"/>
              <a:t>for</a:t>
            </a:r>
            <a:r>
              <a:rPr lang="ru-RU" sz="1600" b="1" dirty="0"/>
              <a:t> </a:t>
            </a:r>
            <a:r>
              <a:rPr lang="ru-RU" sz="1600" b="1" dirty="0" err="1"/>
              <a:t>the</a:t>
            </a:r>
            <a:r>
              <a:rPr lang="ru-RU" sz="1600" b="1" dirty="0"/>
              <a:t> </a:t>
            </a:r>
            <a:r>
              <a:rPr lang="ru-RU" sz="1600" b="1" dirty="0" err="1"/>
              <a:t>night</a:t>
            </a:r>
            <a:r>
              <a:rPr lang="ru-RU" sz="2400" b="1" dirty="0"/>
              <a:t>?</a:t>
            </a:r>
          </a:p>
          <a:p>
            <a:pPr>
              <a:buNone/>
            </a:pPr>
            <a:endParaRPr lang="ru-RU" sz="1700" dirty="0"/>
          </a:p>
          <a:p>
            <a:pPr marL="4763" indent="19050">
              <a:buNone/>
            </a:pPr>
            <a:r>
              <a:rPr lang="ru-RU" sz="1600" dirty="0"/>
              <a:t>Темы для вопросов всегда будут разными (</a:t>
            </a:r>
            <a:r>
              <a:rPr lang="ru-RU" sz="1600" i="1" dirty="0"/>
              <a:t>спортивные клубы, (цветочные) магазины, города, посещение музеев, туризм, досуг, учебные заведения</a:t>
            </a:r>
            <a:r>
              <a:rPr lang="ru-RU" sz="1600" dirty="0"/>
              <a:t>), но формат задания не меняется, в том числе и в 2022 году. </a:t>
            </a:r>
            <a:r>
              <a:rPr lang="ru-RU" sz="1600" b="1" dirty="0"/>
              <a:t>Несмотря на разнообразие тематик, структура вопросов остается прежней. </a:t>
            </a:r>
            <a:r>
              <a:rPr lang="ru-RU" sz="1600" dirty="0"/>
              <a:t>Решив пару десятков примеров, можно автоматом получить отличный балл, так как будет ощущение, что всё это вы давно делали, только повторите в нужный момент.</a:t>
            </a:r>
          </a:p>
          <a:p>
            <a:pPr>
              <a:buNone/>
            </a:pPr>
            <a:endParaRPr lang="ru-RU" sz="1700" dirty="0"/>
          </a:p>
        </p:txBody>
      </p:sp>
      <p:pic>
        <p:nvPicPr>
          <p:cNvPr id="10" name="Picture 2">
            <a:extLst>
              <a:ext uri="{FF2B5EF4-FFF2-40B4-BE49-F238E27FC236}">
                <a16:creationId xmlns:a16="http://schemas.microsoft.com/office/drawing/2014/main" id="{E5127E17-2F33-4ADF-A613-3C835FFA3E0D}"/>
              </a:ext>
            </a:extLst>
          </p:cNvPr>
          <p:cNvPicPr>
            <a:picLocks noGrp="1" noChangeAspect="1" noChangeArrowheads="1"/>
          </p:cNvPicPr>
          <p:nvPr>
            <p:ph sz="half" idx="2"/>
          </p:nvPr>
        </p:nvPicPr>
        <p:blipFill>
          <a:blip r:embed="rId2" cstate="screen"/>
          <a:srcRect/>
          <a:stretch>
            <a:fillRect/>
          </a:stretch>
        </p:blipFill>
        <p:spPr bwMode="auto">
          <a:xfrm>
            <a:off x="4408939" y="1308100"/>
            <a:ext cx="4469978" cy="4864100"/>
          </a:xfrm>
          <a:prstGeom prst="rect">
            <a:avLst/>
          </a:prstGeom>
          <a:noFill/>
          <a:ln w="9525">
            <a:noFill/>
            <a:miter lim="800000"/>
            <a:headEnd/>
            <a:tailEnd/>
          </a:ln>
        </p:spPr>
      </p:pic>
    </p:spTree>
    <p:extLst>
      <p:ext uri="{BB962C8B-B14F-4D97-AF65-F5344CB8AC3E}">
        <p14:creationId xmlns:p14="http://schemas.microsoft.com/office/powerpoint/2010/main" val="100026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2336D4-ADE7-47B9-992A-7E405813467D}"/>
              </a:ext>
            </a:extLst>
          </p:cNvPr>
          <p:cNvSpPr>
            <a:spLocks noGrp="1"/>
          </p:cNvSpPr>
          <p:nvPr>
            <p:ph type="ctrTitle"/>
          </p:nvPr>
        </p:nvSpPr>
        <p:spPr>
          <a:xfrm>
            <a:off x="698500" y="1122363"/>
            <a:ext cx="7302500" cy="1760537"/>
          </a:xfrm>
        </p:spPr>
        <p:txBody>
          <a:bodyPr>
            <a:normAutofit fontScale="90000"/>
          </a:bodyPr>
          <a:lstStyle/>
          <a:p>
            <a:r>
              <a:rPr lang="ru-RU" sz="4800" dirty="0">
                <a:solidFill>
                  <a:sysClr val="windowText" lastClr="000000"/>
                </a:solidFill>
                <a:latin typeface="Calibri"/>
              </a:rPr>
              <a:t>Типичные</a:t>
            </a:r>
            <a:r>
              <a:rPr lang="ru-RU" sz="4800" b="1" dirty="0">
                <a:solidFill>
                  <a:sysClr val="windowText" lastClr="000000"/>
                </a:solidFill>
                <a:latin typeface="Calibri"/>
              </a:rPr>
              <a:t> ошибки</a:t>
            </a:r>
            <a:r>
              <a:rPr lang="ru-RU" sz="4800" dirty="0">
                <a:solidFill>
                  <a:sysClr val="windowText" lastClr="000000"/>
                </a:solidFill>
                <a:latin typeface="Calibri"/>
              </a:rPr>
              <a:t>, которые носят общий характер.</a:t>
            </a:r>
            <a:br>
              <a:rPr lang="ru-RU" sz="4800" dirty="0">
                <a:solidFill>
                  <a:sysClr val="windowText" lastClr="000000"/>
                </a:solidFill>
                <a:latin typeface="Calibri"/>
              </a:rPr>
            </a:br>
            <a:endParaRPr lang="ru-RU" dirty="0"/>
          </a:p>
        </p:txBody>
      </p:sp>
      <p:sp>
        <p:nvSpPr>
          <p:cNvPr id="4" name="Номер слайда 3">
            <a:extLst>
              <a:ext uri="{FF2B5EF4-FFF2-40B4-BE49-F238E27FC236}">
                <a16:creationId xmlns:a16="http://schemas.microsoft.com/office/drawing/2014/main" id="{82E9627A-6A06-4E33-8DE0-1E9F258CF322}"/>
              </a:ext>
            </a:extLst>
          </p:cNvPr>
          <p:cNvSpPr>
            <a:spLocks noGrp="1"/>
          </p:cNvSpPr>
          <p:nvPr>
            <p:ph type="sldNum" sz="quarter" idx="12"/>
          </p:nvPr>
        </p:nvSpPr>
        <p:spPr/>
        <p:txBody>
          <a:bodyPr/>
          <a:lstStyle/>
          <a:p>
            <a:fld id="{95B0B9EA-B266-4299-853C-BE16E3BBB072}" type="slidenum">
              <a:rPr lang="ru-RU" smtClean="0"/>
              <a:t>21</a:t>
            </a:fld>
            <a:endParaRPr lang="ru-RU"/>
          </a:p>
        </p:txBody>
      </p:sp>
      <p:pic>
        <p:nvPicPr>
          <p:cNvPr id="5" name="Picture 2" descr="Tipichnye oshibki. EGE Anglijskij. Zadanie 2">
            <a:extLst>
              <a:ext uri="{FF2B5EF4-FFF2-40B4-BE49-F238E27FC236}">
                <a16:creationId xmlns:a16="http://schemas.microsoft.com/office/drawing/2014/main" id="{1A37872E-AA4A-48E3-B4AD-3230C9235031}"/>
              </a:ext>
            </a:extLst>
          </p:cNvPr>
          <p:cNvPicPr>
            <a:picLocks noChangeAspect="1" noChangeArrowheads="1"/>
          </p:cNvPicPr>
          <p:nvPr/>
        </p:nvPicPr>
        <p:blipFill>
          <a:blip r:embed="rId2" cstate="screen"/>
          <a:srcRect/>
          <a:stretch>
            <a:fillRect/>
          </a:stretch>
        </p:blipFill>
        <p:spPr bwMode="auto">
          <a:xfrm>
            <a:off x="304800" y="2316163"/>
            <a:ext cx="8534400" cy="3168352"/>
          </a:xfrm>
          <a:prstGeom prst="rect">
            <a:avLst/>
          </a:prstGeom>
          <a:noFill/>
        </p:spPr>
      </p:pic>
    </p:spTree>
    <p:extLst>
      <p:ext uri="{BB962C8B-B14F-4D97-AF65-F5344CB8AC3E}">
        <p14:creationId xmlns:p14="http://schemas.microsoft.com/office/powerpoint/2010/main" val="2613566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0D947F2-8593-4230-AB15-021DC78920F1}"/>
              </a:ext>
            </a:extLst>
          </p:cNvPr>
          <p:cNvSpPr>
            <a:spLocks noGrp="1"/>
          </p:cNvSpPr>
          <p:nvPr>
            <p:ph type="subTitle" idx="1"/>
          </p:nvPr>
        </p:nvSpPr>
        <p:spPr/>
        <p:txBody>
          <a:bodyPr/>
          <a:lstStyle/>
          <a:p>
            <a:endParaRPr lang="ru-RU" dirty="0"/>
          </a:p>
        </p:txBody>
      </p:sp>
      <p:sp>
        <p:nvSpPr>
          <p:cNvPr id="4" name="Номер слайда 3">
            <a:extLst>
              <a:ext uri="{FF2B5EF4-FFF2-40B4-BE49-F238E27FC236}">
                <a16:creationId xmlns:a16="http://schemas.microsoft.com/office/drawing/2014/main" id="{FDB4CB98-4510-4C7C-AB28-E6E8CBFCE957}"/>
              </a:ext>
            </a:extLst>
          </p:cNvPr>
          <p:cNvSpPr>
            <a:spLocks noGrp="1"/>
          </p:cNvSpPr>
          <p:nvPr>
            <p:ph type="sldNum" sz="quarter" idx="12"/>
          </p:nvPr>
        </p:nvSpPr>
        <p:spPr/>
        <p:txBody>
          <a:bodyPr/>
          <a:lstStyle/>
          <a:p>
            <a:fld id="{95B0B9EA-B266-4299-853C-BE16E3BBB072}" type="slidenum">
              <a:rPr lang="ru-RU" smtClean="0"/>
              <a:t>22</a:t>
            </a:fld>
            <a:endParaRPr lang="ru-RU"/>
          </a:p>
        </p:txBody>
      </p:sp>
      <p:sp>
        <p:nvSpPr>
          <p:cNvPr id="5" name="Содержимое 4">
            <a:extLst>
              <a:ext uri="{FF2B5EF4-FFF2-40B4-BE49-F238E27FC236}">
                <a16:creationId xmlns:a16="http://schemas.microsoft.com/office/drawing/2014/main" id="{E3355BDB-74C8-469C-A1E8-DF88ECA37899}"/>
              </a:ext>
            </a:extLst>
          </p:cNvPr>
          <p:cNvSpPr txBox="1">
            <a:spLocks/>
          </p:cNvSpPr>
          <p:nvPr/>
        </p:nvSpPr>
        <p:spPr>
          <a:xfrm>
            <a:off x="381000" y="749300"/>
            <a:ext cx="8388152" cy="61087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Участники экзамена допускают лексико-грамматические ошибки или задают ничего не значащие вопросы: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Where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is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the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location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Where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is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the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location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situated</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1" i="0" u="none" strike="noStrike" kern="1200" cap="none" spc="0" normalizeH="0" baseline="0" noProof="0" dirty="0">
                <a:ln>
                  <a:noFill/>
                </a:ln>
                <a:solidFill>
                  <a:sysClr val="windowText" lastClr="000000"/>
                </a:solidFill>
                <a:effectLst/>
                <a:uLnTx/>
                <a:uFillTx/>
                <a:latin typeface="Calibri"/>
                <a:ea typeface="+mn-ea"/>
                <a:cs typeface="+mn-cs"/>
              </a:rPr>
              <a:t>Правильный вариант:</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Where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is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your</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sports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club</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situated</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What</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type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of</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cars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sngStrike" kern="1200" cap="none" spc="0" normalizeH="0" baseline="0" noProof="0" dirty="0" err="1">
                <a:ln>
                  <a:noFill/>
                </a:ln>
                <a:solidFill>
                  <a:sysClr val="windowText" lastClr="000000"/>
                </a:solidFill>
                <a:effectLst/>
                <a:uLnTx/>
                <a:uFillTx/>
                <a:latin typeface="Calibri"/>
                <a:ea typeface="+mn-ea"/>
                <a:cs typeface="+mn-cs"/>
              </a:rPr>
              <a:t>are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used</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1" i="0" u="none" strike="noStrike" kern="1200" cap="none" spc="0" normalizeH="0" baseline="0" noProof="0" dirty="0">
                <a:ln>
                  <a:noFill/>
                </a:ln>
                <a:solidFill>
                  <a:sysClr val="windowText" lastClr="000000"/>
                </a:solidFill>
                <a:effectLst/>
                <a:uLnTx/>
                <a:uFillTx/>
                <a:latin typeface="Calibri"/>
                <a:ea typeface="+mn-ea"/>
                <a:cs typeface="+mn-cs"/>
              </a:rPr>
              <a:t>Правильный вариант:</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What</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type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of</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cars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sng" strike="noStrike" kern="1200" cap="none" spc="0" normalizeH="0" baseline="0" noProof="0" dirty="0" err="1">
                <a:ln>
                  <a:noFill/>
                </a:ln>
                <a:solidFill>
                  <a:sysClr val="windowText" lastClr="000000"/>
                </a:solidFill>
                <a:effectLst/>
                <a:uLnTx/>
                <a:uFillTx/>
                <a:latin typeface="Calibri"/>
                <a:ea typeface="+mn-ea"/>
                <a:cs typeface="+mn-cs"/>
              </a:rPr>
              <a:t>is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used</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Is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the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tuition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fee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available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1" i="0" u="none" strike="noStrike" kern="1200" cap="none" spc="0" normalizeH="0" baseline="0" noProof="0" dirty="0">
                <a:ln>
                  <a:noFill/>
                </a:ln>
                <a:solidFill>
                  <a:sysClr val="windowText" lastClr="000000"/>
                </a:solidFill>
                <a:effectLst/>
                <a:uLnTx/>
                <a:uFillTx/>
                <a:latin typeface="Calibri"/>
                <a:ea typeface="+mn-ea"/>
                <a:cs typeface="+mn-cs"/>
              </a:rPr>
              <a:t>Правильный вариант:</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Is</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there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tuition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fee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Do</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you</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have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tuition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fee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sng" strike="noStrike" kern="1200" cap="none" spc="0" normalizeH="0" baseline="0" noProof="0" dirty="0" err="1">
                <a:ln>
                  <a:noFill/>
                </a:ln>
                <a:solidFill>
                  <a:sysClr val="windowText" lastClr="000000"/>
                </a:solidFill>
                <a:effectLst/>
                <a:uLnTx/>
                <a:uFillTx/>
                <a:latin typeface="Calibri"/>
                <a:ea typeface="+mn-ea"/>
                <a:cs typeface="+mn-cs"/>
              </a:rPr>
              <a:t>When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did</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you</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go</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to</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the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park</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sngStrike" kern="1200" cap="none" spc="0" normalizeH="0" baseline="0" noProof="0" dirty="0" err="1">
                <a:ln>
                  <a:noFill/>
                </a:ln>
                <a:solidFill>
                  <a:sysClr val="windowText" lastClr="000000"/>
                </a:solidFill>
                <a:effectLst/>
                <a:uLnTx/>
                <a:uFillTx/>
                <a:latin typeface="Calibri"/>
                <a:ea typeface="+mn-ea"/>
                <a:cs typeface="+mn-cs"/>
              </a:rPr>
              <a:t>in</a:t>
            </a:r>
            <a:r>
              <a:rPr kumimoji="0" lang="ru-RU" sz="3200" b="0" i="1" u="none" strike="sng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sngStrike" kern="1200" cap="none" spc="0" normalizeH="0" baseline="0" noProof="0" dirty="0" err="1">
                <a:ln>
                  <a:noFill/>
                </a:ln>
                <a:solidFill>
                  <a:sysClr val="windowText" lastClr="000000"/>
                </a:solidFill>
                <a:effectLst/>
                <a:uLnTx/>
                <a:uFillTx/>
                <a:latin typeface="Calibri"/>
                <a:ea typeface="+mn-ea"/>
                <a:cs typeface="+mn-cs"/>
              </a:rPr>
              <a:t>the</a:t>
            </a:r>
            <a:r>
              <a:rPr kumimoji="0" lang="ru-RU" sz="3200" b="0" i="1" u="none" strike="sng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sngStrike" kern="1200" cap="none" spc="0" normalizeH="0" baseline="0" noProof="0" dirty="0" err="1">
                <a:ln>
                  <a:noFill/>
                </a:ln>
                <a:solidFill>
                  <a:sysClr val="windowText" lastClr="000000"/>
                </a:solidFill>
                <a:effectLst/>
                <a:uLnTx/>
                <a:uFillTx/>
                <a:latin typeface="Calibri"/>
                <a:ea typeface="+mn-ea"/>
                <a:cs typeface="+mn-cs"/>
              </a:rPr>
              <a:t>evening</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1" i="0" u="none" strike="noStrike" kern="1200" cap="none" spc="0" normalizeH="0" baseline="0" noProof="0" dirty="0">
                <a:ln>
                  <a:noFill/>
                </a:ln>
                <a:solidFill>
                  <a:sysClr val="windowText" lastClr="000000"/>
                </a:solidFill>
                <a:effectLst/>
                <a:uLnTx/>
                <a:uFillTx/>
                <a:latin typeface="Calibri"/>
                <a:ea typeface="+mn-ea"/>
                <a:cs typeface="+mn-cs"/>
              </a:rPr>
              <a:t>Правильный вариант:</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When</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did</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you</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go</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to</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the</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1" u="none" strike="noStrike" kern="1200" cap="none" spc="0" normalizeH="0" baseline="0" noProof="0" dirty="0" err="1">
                <a:ln>
                  <a:noFill/>
                </a:ln>
                <a:solidFill>
                  <a:sysClr val="windowText" lastClr="000000"/>
                </a:solidFill>
                <a:effectLst/>
                <a:uLnTx/>
                <a:uFillTx/>
                <a:latin typeface="Calibri"/>
                <a:ea typeface="+mn-ea"/>
                <a:cs typeface="+mn-cs"/>
              </a:rPr>
              <a:t>park</a:t>
            </a:r>
            <a:r>
              <a:rPr kumimoji="0" lang="ru-RU" sz="3200" b="0" i="1" u="none" strike="noStrike" kern="1200" cap="none" spc="0" normalizeH="0" baseline="0" noProof="0" dirty="0">
                <a:ln>
                  <a:noFill/>
                </a:ln>
                <a:solidFill>
                  <a:sysClr val="windowText" lastClr="000000"/>
                </a:solidFill>
                <a:effectLst/>
                <a:uLnTx/>
                <a:uFillTx/>
                <a:latin typeface="Calibri"/>
                <a:ea typeface="+mn-ea"/>
                <a:cs typeface="+mn-cs"/>
              </a:rPr>
              <a:t>?</a:t>
            </a: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a:ln>
                  <a:noFill/>
                </a:ln>
                <a:solidFill>
                  <a:sysClr val="windowText" lastClr="000000"/>
                </a:solidFill>
                <a:effectLst/>
                <a:uLnTx/>
                <a:uFillTx/>
                <a:latin typeface="Calibri"/>
                <a:ea typeface="+mn-ea"/>
                <a:cs typeface="+mn-cs"/>
              </a:rPr>
              <a:t>!!</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ru-RU" sz="3200" b="0" i="0" u="sng" strike="noStrike" kern="1200" cap="none" spc="0" normalizeH="0" baseline="0" noProof="0" dirty="0">
                <a:ln>
                  <a:noFill/>
                </a:ln>
                <a:solidFill>
                  <a:sysClr val="windowText" lastClr="000000"/>
                </a:solidFill>
                <a:effectLst/>
                <a:uLnTx/>
                <a:uFillTx/>
                <a:latin typeface="Calibri"/>
                <a:ea typeface="+mn-ea"/>
                <a:cs typeface="+mn-cs"/>
              </a:rPr>
              <a:t>Эксперт оценивает только последний вопрос</a:t>
            </a: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 из прозвучавших за отведенное время для каждого пункта плана. Поэтому, если вы думаете, что ошиблись, у вас есть время в течение 20 секунд задать этот же вопрос правильно. </a:t>
            </a:r>
            <a:r>
              <a:rPr kumimoji="0" lang="ru-RU" sz="3200" b="0" i="0" u="sng" strike="noStrike" kern="1200" cap="none" spc="0" normalizeH="0" baseline="0" noProof="0" dirty="0">
                <a:ln>
                  <a:noFill/>
                </a:ln>
                <a:solidFill>
                  <a:sysClr val="windowText" lastClr="000000"/>
                </a:solidFill>
                <a:effectLst/>
                <a:uLnTx/>
                <a:uFillTx/>
                <a:latin typeface="Calibri"/>
                <a:ea typeface="+mn-ea"/>
                <a:cs typeface="+mn-cs"/>
              </a:rPr>
              <a:t>Если в исправленном вами вопросе ошибка, то количество баллов – 0.</a:t>
            </a: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Используйте лексику самого задания, опорные слова, так как </a:t>
            </a:r>
            <a:r>
              <a:rPr kumimoji="0" lang="ru-RU" sz="3200" b="0" i="0" u="sng" strike="noStrike" kern="1200" cap="none" spc="0" normalizeH="0" baseline="0" noProof="0" dirty="0">
                <a:ln>
                  <a:noFill/>
                </a:ln>
                <a:solidFill>
                  <a:sysClr val="windowText" lastClr="000000"/>
                </a:solidFill>
                <a:effectLst/>
                <a:uLnTx/>
                <a:uFillTx/>
                <a:latin typeface="Calibri"/>
                <a:ea typeface="+mn-ea"/>
                <a:cs typeface="+mn-cs"/>
              </a:rPr>
              <a:t>разнообразие синонимов в этом случае никак не оценивается.</a:t>
            </a: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3728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5C482-4C69-41F1-A77A-0CE12C989340}"/>
              </a:ext>
            </a:extLst>
          </p:cNvPr>
          <p:cNvSpPr>
            <a:spLocks noGrp="1"/>
          </p:cNvSpPr>
          <p:nvPr>
            <p:ph type="title"/>
          </p:nvPr>
        </p:nvSpPr>
        <p:spPr>
          <a:xfrm>
            <a:off x="673100" y="927100"/>
            <a:ext cx="7842250" cy="763589"/>
          </a:xfrm>
        </p:spPr>
        <p:txBody>
          <a:bodyPr>
            <a:noAutofit/>
          </a:bodyPr>
          <a:lstStyle/>
          <a:p>
            <a:r>
              <a:rPr lang="ru-RU" sz="2000" dirty="0"/>
              <a:t>Правило и пример образования прямых вопросов в английском языке</a:t>
            </a:r>
            <a:br>
              <a:rPr lang="ru-RU" sz="2000" dirty="0"/>
            </a:br>
            <a:r>
              <a:rPr lang="ru-RU" sz="2000" dirty="0"/>
              <a:t>Шаг 1. Разберитесь в прямых вопросах.</a:t>
            </a:r>
            <a:br>
              <a:rPr lang="ru-RU" sz="2000" dirty="0"/>
            </a:br>
            <a:endParaRPr lang="ru-RU" sz="2000" dirty="0"/>
          </a:p>
        </p:txBody>
      </p:sp>
      <p:sp>
        <p:nvSpPr>
          <p:cNvPr id="4" name="Номер слайда 3">
            <a:extLst>
              <a:ext uri="{FF2B5EF4-FFF2-40B4-BE49-F238E27FC236}">
                <a16:creationId xmlns:a16="http://schemas.microsoft.com/office/drawing/2014/main" id="{FAB4D0C7-96C9-4973-A101-279A6EEF012A}"/>
              </a:ext>
            </a:extLst>
          </p:cNvPr>
          <p:cNvSpPr>
            <a:spLocks noGrp="1"/>
          </p:cNvSpPr>
          <p:nvPr>
            <p:ph type="sldNum" sz="quarter" idx="12"/>
          </p:nvPr>
        </p:nvSpPr>
        <p:spPr/>
        <p:txBody>
          <a:bodyPr/>
          <a:lstStyle/>
          <a:p>
            <a:fld id="{95B0B9EA-B266-4299-853C-BE16E3BBB072}" type="slidenum">
              <a:rPr lang="ru-RU" smtClean="0"/>
              <a:t>23</a:t>
            </a:fld>
            <a:endParaRPr lang="ru-RU"/>
          </a:p>
        </p:txBody>
      </p:sp>
      <p:pic>
        <p:nvPicPr>
          <p:cNvPr id="5" name="Picture 9" descr="Kak zadat pryamoj vopros na anglijskom">
            <a:extLst>
              <a:ext uri="{FF2B5EF4-FFF2-40B4-BE49-F238E27FC236}">
                <a16:creationId xmlns:a16="http://schemas.microsoft.com/office/drawing/2014/main" id="{9E18EB9E-9D1E-4840-A85B-2E840D983AA9}"/>
              </a:ext>
            </a:extLst>
          </p:cNvPr>
          <p:cNvPicPr>
            <a:picLocks noGrp="1" noChangeAspect="1" noChangeArrowheads="1"/>
          </p:cNvPicPr>
          <p:nvPr>
            <p:ph idx="1"/>
          </p:nvPr>
        </p:nvPicPr>
        <p:blipFill>
          <a:blip r:embed="rId2" cstate="screen"/>
          <a:srcRect/>
          <a:stretch>
            <a:fillRect/>
          </a:stretch>
        </p:blipFill>
        <p:spPr bwMode="auto">
          <a:xfrm>
            <a:off x="1262062" y="1834356"/>
            <a:ext cx="6619875" cy="4333875"/>
          </a:xfrm>
          <a:prstGeom prst="rect">
            <a:avLst/>
          </a:prstGeom>
          <a:noFill/>
        </p:spPr>
      </p:pic>
    </p:spTree>
    <p:extLst>
      <p:ext uri="{BB962C8B-B14F-4D97-AF65-F5344CB8AC3E}">
        <p14:creationId xmlns:p14="http://schemas.microsoft.com/office/powerpoint/2010/main" val="189570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8869ED2-41A3-4DFC-94DC-DE041B2D01DF}"/>
              </a:ext>
            </a:extLst>
          </p:cNvPr>
          <p:cNvSpPr>
            <a:spLocks noGrp="1"/>
          </p:cNvSpPr>
          <p:nvPr>
            <p:ph type="sldNum" sz="quarter" idx="12"/>
          </p:nvPr>
        </p:nvSpPr>
        <p:spPr/>
        <p:txBody>
          <a:bodyPr/>
          <a:lstStyle/>
          <a:p>
            <a:fld id="{95B0B9EA-B266-4299-853C-BE16E3BBB072}" type="slidenum">
              <a:rPr lang="ru-RU" smtClean="0"/>
              <a:t>24</a:t>
            </a:fld>
            <a:endParaRPr lang="ru-RU"/>
          </a:p>
        </p:txBody>
      </p:sp>
      <p:sp>
        <p:nvSpPr>
          <p:cNvPr id="5" name="Содержимое 2">
            <a:extLst>
              <a:ext uri="{FF2B5EF4-FFF2-40B4-BE49-F238E27FC236}">
                <a16:creationId xmlns:a16="http://schemas.microsoft.com/office/drawing/2014/main" id="{0E7A8B81-ACD5-4626-9172-E1E478CF5D93}"/>
              </a:ext>
            </a:extLst>
          </p:cNvPr>
          <p:cNvSpPr>
            <a:spLocks noGrp="1"/>
          </p:cNvSpPr>
          <p:nvPr>
            <p:ph type="subTitle" idx="1"/>
          </p:nvPr>
        </p:nvSpPr>
        <p:spPr>
          <a:xfrm>
            <a:off x="1130300" y="1168400"/>
            <a:ext cx="6934200" cy="5054600"/>
          </a:xfrm>
        </p:spPr>
        <p:txBody>
          <a:bodyPr>
            <a:normAutofit fontScale="92500" lnSpcReduction="10000"/>
          </a:bodyPr>
          <a:lstStyle/>
          <a:p>
            <a:pPr>
              <a:buNone/>
            </a:pPr>
            <a:r>
              <a:rPr lang="ru-RU" b="1" dirty="0"/>
              <a:t>Шаг 2. Научитесь задавать вопросы в </a:t>
            </a:r>
            <a:r>
              <a:rPr lang="en-US" b="1" dirty="0"/>
              <a:t>Present Simple.</a:t>
            </a:r>
            <a:endParaRPr lang="en-US" dirty="0"/>
          </a:p>
          <a:p>
            <a:pPr>
              <a:buNone/>
            </a:pPr>
            <a:r>
              <a:rPr lang="ru-RU" dirty="0"/>
              <a:t>Чтобы задать вопрос в грамматическом времени </a:t>
            </a:r>
            <a:r>
              <a:rPr lang="en-US" dirty="0"/>
              <a:t>Present Simple, </a:t>
            </a:r>
            <a:r>
              <a:rPr lang="ru-RU" dirty="0"/>
              <a:t>нужно добавить в самом начале вопроса вспомогательный глагол </a:t>
            </a:r>
            <a:r>
              <a:rPr lang="en-US" b="1" dirty="0"/>
              <a:t>DO</a:t>
            </a:r>
            <a:r>
              <a:rPr lang="en-US" dirty="0"/>
              <a:t> (I, you, we, they) </a:t>
            </a:r>
            <a:r>
              <a:rPr lang="ru-RU" dirty="0"/>
              <a:t>или </a:t>
            </a:r>
            <a:r>
              <a:rPr lang="en-US" b="1" dirty="0"/>
              <a:t>DOES </a:t>
            </a:r>
            <a:r>
              <a:rPr lang="en-US" dirty="0"/>
              <a:t>(he, she, it).</a:t>
            </a:r>
          </a:p>
          <a:p>
            <a:pPr>
              <a:buNone/>
            </a:pPr>
            <a:r>
              <a:rPr lang="ru-RU" dirty="0"/>
              <a:t>Вопрос 4 </a:t>
            </a:r>
            <a:r>
              <a:rPr lang="en-US" b="1" u="sng" dirty="0"/>
              <a:t>Do</a:t>
            </a:r>
            <a:r>
              <a:rPr lang="en-US" b="1" dirty="0"/>
              <a:t> you </a:t>
            </a:r>
            <a:r>
              <a:rPr lang="en-US" b="1" u="sng" dirty="0"/>
              <a:t>offer</a:t>
            </a:r>
            <a:r>
              <a:rPr lang="en-US" b="1" dirty="0"/>
              <a:t> any accommodation for the night?</a:t>
            </a:r>
            <a:r>
              <a:rPr lang="en-US" dirty="0"/>
              <a:t> </a:t>
            </a:r>
            <a:r>
              <a:rPr lang="ru-RU" dirty="0"/>
              <a:t>из </a:t>
            </a:r>
            <a:r>
              <a:rPr lang="ru-RU" b="1" dirty="0"/>
              <a:t>рисунка 1</a:t>
            </a:r>
            <a:r>
              <a:rPr lang="ru-RU" dirty="0"/>
              <a:t> отлично иллюстрирует это правило. При этом, смысловой глагол, в данном случае это </a:t>
            </a:r>
            <a:r>
              <a:rPr lang="en-US" b="1" u="sng" dirty="0"/>
              <a:t>offer</a:t>
            </a:r>
            <a:r>
              <a:rPr lang="en-US" dirty="0"/>
              <a:t>, </a:t>
            </a:r>
            <a:r>
              <a:rPr lang="ru-RU" dirty="0"/>
              <a:t>остается в начальной форме, т.е. без перемен. </a:t>
            </a:r>
          </a:p>
          <a:p>
            <a:pPr>
              <a:buNone/>
            </a:pPr>
            <a:r>
              <a:rPr lang="ru-RU" dirty="0"/>
              <a:t>Перед вспомогательным глаголом </a:t>
            </a:r>
            <a:r>
              <a:rPr lang="en-US" b="1" dirty="0"/>
              <a:t>DO/DOES</a:t>
            </a:r>
            <a:r>
              <a:rPr lang="en-US" dirty="0"/>
              <a:t> </a:t>
            </a:r>
            <a:r>
              <a:rPr lang="ru-RU" dirty="0"/>
              <a:t>может стоять вопросительное слово: </a:t>
            </a:r>
            <a:r>
              <a:rPr lang="en-US" dirty="0"/>
              <a:t>WHO/ WHAT/ WHY/ WHERE/ WHEN/ HOW/ HOW MUCH/ HOW MANY/ HOW LONG/HOW FAR. </a:t>
            </a:r>
            <a:r>
              <a:rPr lang="en-US" b="1" u="sng" dirty="0"/>
              <a:t>How</a:t>
            </a:r>
            <a:r>
              <a:rPr lang="en-US" b="1" dirty="0"/>
              <a:t> </a:t>
            </a:r>
            <a:r>
              <a:rPr lang="en-US" b="1" u="sng" dirty="0"/>
              <a:t>do</a:t>
            </a:r>
            <a:r>
              <a:rPr lang="en-US" b="1" dirty="0"/>
              <a:t> I prepare for a bike ride?</a:t>
            </a:r>
            <a:r>
              <a:rPr lang="en-US" dirty="0"/>
              <a:t> – </a:t>
            </a:r>
            <a:r>
              <a:rPr lang="ru-RU" dirty="0"/>
              <a:t>вопрос 2 к рисунку 1 данного поста.</a:t>
            </a:r>
          </a:p>
          <a:p>
            <a:pPr>
              <a:buNone/>
            </a:pPr>
            <a:r>
              <a:rPr lang="ru-RU" dirty="0"/>
              <a:t>!! </a:t>
            </a:r>
            <a:r>
              <a:rPr lang="en-US" b="1" dirty="0"/>
              <a:t>DO/DOES</a:t>
            </a:r>
            <a:r>
              <a:rPr lang="en-US" dirty="0"/>
              <a:t> </a:t>
            </a:r>
            <a:r>
              <a:rPr lang="ru-RU" dirty="0"/>
              <a:t>НЕ используются с </a:t>
            </a:r>
            <a:r>
              <a:rPr lang="en-US" b="1" dirty="0"/>
              <a:t>BE</a:t>
            </a:r>
            <a:r>
              <a:rPr lang="en-US" dirty="0"/>
              <a:t>. </a:t>
            </a:r>
            <a:r>
              <a:rPr lang="ru-RU" dirty="0"/>
              <a:t>Глагол </a:t>
            </a:r>
            <a:r>
              <a:rPr lang="en-US" b="1" dirty="0"/>
              <a:t>BE</a:t>
            </a:r>
            <a:r>
              <a:rPr lang="en-US" dirty="0"/>
              <a:t> </a:t>
            </a:r>
            <a:r>
              <a:rPr lang="ru-RU" dirty="0"/>
              <a:t>ставится в начале вопросительного предложения. ПЕРЕД этим глаголом может идти вопросительное слово, а ПОСЛЕ него – подлежащее.</a:t>
            </a:r>
          </a:p>
          <a:p>
            <a:pPr>
              <a:buNone/>
            </a:pPr>
            <a:r>
              <a:rPr lang="ru-RU" dirty="0"/>
              <a:t> </a:t>
            </a:r>
          </a:p>
          <a:p>
            <a:pPr>
              <a:buNone/>
            </a:pPr>
            <a:endParaRPr lang="en-US" dirty="0"/>
          </a:p>
          <a:p>
            <a:pPr>
              <a:buNone/>
            </a:pPr>
            <a:r>
              <a:rPr lang="en-US" b="1" dirty="0"/>
              <a:t>1.</a:t>
            </a:r>
            <a:r>
              <a:rPr lang="en-US" dirty="0"/>
              <a:t> </a:t>
            </a:r>
            <a:r>
              <a:rPr lang="en-US" b="1" u="sng" dirty="0"/>
              <a:t>What</a:t>
            </a:r>
            <a:r>
              <a:rPr lang="en-US" b="1" dirty="0"/>
              <a:t> </a:t>
            </a:r>
            <a:r>
              <a:rPr lang="en-US" b="1" u="sng" dirty="0"/>
              <a:t>is</a:t>
            </a:r>
            <a:r>
              <a:rPr lang="en-US" b="1" dirty="0"/>
              <a:t> the minimum age for a bicycle trip?</a:t>
            </a:r>
            <a:endParaRPr lang="en-US" dirty="0"/>
          </a:p>
          <a:p>
            <a:pPr>
              <a:buNone/>
            </a:pPr>
            <a:r>
              <a:rPr lang="en-US" b="1" dirty="0"/>
              <a:t>3. </a:t>
            </a:r>
            <a:r>
              <a:rPr lang="en-US" b="1" u="sng" dirty="0"/>
              <a:t>How many</a:t>
            </a:r>
            <a:r>
              <a:rPr lang="en-US" b="1" dirty="0"/>
              <a:t> people </a:t>
            </a:r>
            <a:r>
              <a:rPr lang="en-US" b="1" u="sng" dirty="0"/>
              <a:t>are</a:t>
            </a:r>
            <a:r>
              <a:rPr lang="en-US" b="1" dirty="0"/>
              <a:t> there in the group?</a:t>
            </a:r>
            <a:endParaRPr lang="en-US" dirty="0"/>
          </a:p>
          <a:p>
            <a:pPr>
              <a:buNone/>
            </a:pPr>
            <a:endParaRPr lang="ru-RU" dirty="0"/>
          </a:p>
        </p:txBody>
      </p:sp>
    </p:spTree>
    <p:extLst>
      <p:ext uri="{BB962C8B-B14F-4D97-AF65-F5344CB8AC3E}">
        <p14:creationId xmlns:p14="http://schemas.microsoft.com/office/powerpoint/2010/main" val="277086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9E0F0A1-12F9-40B5-8F13-633DAFE175F5}"/>
              </a:ext>
            </a:extLst>
          </p:cNvPr>
          <p:cNvSpPr>
            <a:spLocks noGrp="1"/>
          </p:cNvSpPr>
          <p:nvPr>
            <p:ph type="subTitle" idx="1"/>
          </p:nvPr>
        </p:nvSpPr>
        <p:spPr>
          <a:xfrm>
            <a:off x="355600" y="1117601"/>
            <a:ext cx="7912100" cy="5238750"/>
          </a:xfrm>
        </p:spPr>
        <p:txBody>
          <a:bodyPr>
            <a:normAutofit lnSpcReduction="10000"/>
          </a:bodyPr>
          <a:lstStyle/>
          <a:p>
            <a:r>
              <a:rPr lang="ru-RU" sz="1200" b="1" dirty="0"/>
              <a:t>Как подготовиться к заданию 2 ЕГЭ. Английский язык</a:t>
            </a:r>
          </a:p>
          <a:p>
            <a:r>
              <a:rPr lang="ru-RU" sz="1200" dirty="0"/>
              <a:t>Придерживаясь нескольких несложных техник, можно сдать это задание на максимальный балл.</a:t>
            </a:r>
          </a:p>
          <a:p>
            <a:r>
              <a:rPr lang="ru-RU" sz="1200" dirty="0"/>
              <a:t>Повторите правило образования прямых вопросов и грамматическое время </a:t>
            </a:r>
            <a:r>
              <a:rPr lang="en-US" sz="1200" dirty="0"/>
              <a:t>Present Simple.</a:t>
            </a:r>
          </a:p>
          <a:p>
            <a:r>
              <a:rPr lang="ru-RU" sz="1200" dirty="0"/>
              <a:t>Создайте свой список типовых вопросов с примерами. Сгруппируйте его по таким шаблонам:</a:t>
            </a:r>
          </a:p>
          <a:p>
            <a:endParaRPr lang="ru-RU" sz="1200" dirty="0"/>
          </a:p>
          <a:p>
            <a:pPr lvl="1" algn="l"/>
            <a:r>
              <a:rPr lang="ru-RU" sz="1800" dirty="0"/>
              <a:t> </a:t>
            </a:r>
            <a:r>
              <a:rPr lang="en-US" sz="1800" b="1" u="sng" dirty="0"/>
              <a:t>Location</a:t>
            </a:r>
            <a:r>
              <a:rPr lang="en-US" sz="1800" u="sng" dirty="0"/>
              <a:t> – </a:t>
            </a:r>
            <a:r>
              <a:rPr lang="ru-RU" sz="1800" u="sng" dirty="0"/>
              <a:t>Местоположение.</a:t>
            </a:r>
            <a:endParaRPr lang="ru-RU" sz="1800" dirty="0"/>
          </a:p>
          <a:p>
            <a:pPr lvl="2" algn="l"/>
            <a:r>
              <a:rPr lang="en-US" sz="1800" u="sng" dirty="0"/>
              <a:t>Where</a:t>
            </a:r>
            <a:r>
              <a:rPr lang="en-US" sz="1800" dirty="0"/>
              <a:t> </a:t>
            </a:r>
            <a:r>
              <a:rPr lang="en-US" sz="1800" u="sng" dirty="0"/>
              <a:t>is</a:t>
            </a:r>
            <a:r>
              <a:rPr lang="en-US" sz="1800" dirty="0"/>
              <a:t> the swimming pool /fitness (riding) club /flower boutique /clinic/clothing (book) store/ fast food restaurant /ballet (driving) school </a:t>
            </a:r>
            <a:r>
              <a:rPr lang="en-US" sz="1800" u="sng" dirty="0"/>
              <a:t>situated</a:t>
            </a:r>
            <a:r>
              <a:rPr lang="en-US" sz="1800" dirty="0"/>
              <a:t>?</a:t>
            </a:r>
          </a:p>
          <a:p>
            <a:pPr lvl="1" algn="l"/>
            <a:r>
              <a:rPr lang="en-US" sz="1800" b="1" u="sng" dirty="0"/>
              <a:t>IF</a:t>
            </a:r>
            <a:r>
              <a:rPr lang="en-US" sz="1800" u="sng" dirty="0"/>
              <a:t> </a:t>
            </a:r>
            <a:r>
              <a:rPr lang="ru-RU" sz="1800" u="sng" dirty="0"/>
              <a:t>в одном из пунктов означает, что нужно задать </a:t>
            </a:r>
            <a:r>
              <a:rPr lang="ru-RU" sz="1800" b="1" u="sng" dirty="0">
                <a:solidFill>
                  <a:srgbClr val="FF0000"/>
                </a:solidFill>
              </a:rPr>
              <a:t>общий вопрос</a:t>
            </a:r>
            <a:r>
              <a:rPr lang="ru-RU" sz="1800" u="sng" dirty="0"/>
              <a:t>, обращая внимание на используемые глаголы в предложении. Например, </a:t>
            </a:r>
            <a:r>
              <a:rPr lang="en-US" sz="1800" u="sng" dirty="0"/>
              <a:t>BE </a:t>
            </a:r>
            <a:r>
              <a:rPr lang="ru-RU" sz="1800" u="sng" dirty="0"/>
              <a:t>и </a:t>
            </a:r>
            <a:r>
              <a:rPr lang="en-US" sz="1800" u="sng" dirty="0"/>
              <a:t>CAN:</a:t>
            </a:r>
            <a:endParaRPr lang="en-US" sz="1800" dirty="0"/>
          </a:p>
          <a:p>
            <a:pPr lvl="2" algn="l"/>
            <a:r>
              <a:rPr lang="en-US" sz="1800" b="1" dirty="0"/>
              <a:t>If</a:t>
            </a:r>
            <a:r>
              <a:rPr lang="en-US" sz="1800" dirty="0"/>
              <a:t> it’s a paperback edition. </a:t>
            </a:r>
            <a:r>
              <a:rPr lang="ru-RU" sz="1800" b="1" dirty="0"/>
              <a:t>Вопрос</a:t>
            </a:r>
            <a:r>
              <a:rPr lang="ru-RU" sz="1800" dirty="0"/>
              <a:t> : </a:t>
            </a:r>
            <a:r>
              <a:rPr lang="en-US" sz="1800" dirty="0"/>
              <a:t>Is it a paperback edition?</a:t>
            </a:r>
          </a:p>
          <a:p>
            <a:pPr lvl="2" algn="l"/>
            <a:r>
              <a:rPr lang="en-US" sz="1800" b="1" dirty="0"/>
              <a:t>If</a:t>
            </a:r>
            <a:r>
              <a:rPr lang="en-US" sz="1800" dirty="0"/>
              <a:t> one can buy it online. </a:t>
            </a:r>
            <a:r>
              <a:rPr lang="ru-RU" sz="1800" b="1" dirty="0"/>
              <a:t>Вопрос :</a:t>
            </a:r>
            <a:r>
              <a:rPr lang="ru-RU" sz="1800" dirty="0"/>
              <a:t> </a:t>
            </a:r>
            <a:r>
              <a:rPr lang="en-US" sz="1800" dirty="0"/>
              <a:t>Can anyone buy it online?</a:t>
            </a:r>
          </a:p>
          <a:p>
            <a:pPr lvl="2" algn="l"/>
            <a:r>
              <a:rPr lang="en-US" sz="1800" b="1" dirty="0"/>
              <a:t>If</a:t>
            </a:r>
            <a:r>
              <a:rPr lang="en-US" sz="1800" dirty="0"/>
              <a:t> individual sessions are possible. </a:t>
            </a:r>
            <a:r>
              <a:rPr lang="ru-RU" sz="1800" b="1" dirty="0"/>
              <a:t>Вопрос: </a:t>
            </a:r>
            <a:r>
              <a:rPr lang="en-US" sz="1800" dirty="0"/>
              <a:t>Are individual sessions possible?</a:t>
            </a:r>
          </a:p>
          <a:p>
            <a:pPr lvl="1" algn="l"/>
            <a:r>
              <a:rPr lang="en-US" sz="1800" b="1" u="sng" dirty="0"/>
              <a:t>Availability</a:t>
            </a:r>
            <a:r>
              <a:rPr lang="en-US" sz="1800" u="sng" dirty="0"/>
              <a:t> – </a:t>
            </a:r>
            <a:r>
              <a:rPr lang="ru-RU" sz="1800" u="sng" dirty="0"/>
              <a:t>доступность, наличие.</a:t>
            </a:r>
            <a:endParaRPr lang="ru-RU" sz="1800" dirty="0"/>
          </a:p>
          <a:p>
            <a:pPr lvl="2" algn="l"/>
            <a:r>
              <a:rPr lang="en-US" sz="1800" dirty="0"/>
              <a:t>Swimming pool. </a:t>
            </a:r>
            <a:r>
              <a:rPr lang="ru-RU" sz="1800" b="1" dirty="0"/>
              <a:t>Вопрос</a:t>
            </a:r>
            <a:r>
              <a:rPr lang="ru-RU" sz="1800" dirty="0"/>
              <a:t>: </a:t>
            </a:r>
            <a:r>
              <a:rPr lang="en-US" sz="1800" dirty="0"/>
              <a:t>Is there a swimming pool?</a:t>
            </a:r>
          </a:p>
          <a:p>
            <a:pPr lvl="2" algn="l"/>
            <a:r>
              <a:rPr lang="en-US" sz="1800" dirty="0"/>
              <a:t>Sports facilities. </a:t>
            </a:r>
            <a:r>
              <a:rPr lang="ru-RU" sz="1800" b="1" dirty="0"/>
              <a:t>Вопрос:</a:t>
            </a:r>
            <a:r>
              <a:rPr lang="ru-RU" sz="1800" dirty="0"/>
              <a:t> </a:t>
            </a:r>
            <a:r>
              <a:rPr lang="en-US" sz="1800" dirty="0"/>
              <a:t>Do you have any sports facilities?</a:t>
            </a:r>
          </a:p>
          <a:p>
            <a:pPr lvl="2" algn="l"/>
            <a:r>
              <a:rPr lang="en-US" sz="1800" dirty="0"/>
              <a:t>Flights to London. </a:t>
            </a:r>
            <a:r>
              <a:rPr lang="ru-RU" sz="1800" b="1" dirty="0"/>
              <a:t>Вопрос:</a:t>
            </a:r>
            <a:r>
              <a:rPr lang="ru-RU" sz="1800" dirty="0"/>
              <a:t> </a:t>
            </a:r>
            <a:r>
              <a:rPr lang="en-US" sz="1800" dirty="0"/>
              <a:t>Do you have flights to London?</a:t>
            </a:r>
          </a:p>
          <a:p>
            <a:endParaRPr lang="ru-RU" dirty="0"/>
          </a:p>
        </p:txBody>
      </p:sp>
      <p:sp>
        <p:nvSpPr>
          <p:cNvPr id="4" name="Номер слайда 3">
            <a:extLst>
              <a:ext uri="{FF2B5EF4-FFF2-40B4-BE49-F238E27FC236}">
                <a16:creationId xmlns:a16="http://schemas.microsoft.com/office/drawing/2014/main" id="{2B3EA7C3-D41E-41FC-9762-B9F4C3068860}"/>
              </a:ext>
            </a:extLst>
          </p:cNvPr>
          <p:cNvSpPr>
            <a:spLocks noGrp="1"/>
          </p:cNvSpPr>
          <p:nvPr>
            <p:ph type="sldNum" sz="quarter" idx="12"/>
          </p:nvPr>
        </p:nvSpPr>
        <p:spPr/>
        <p:txBody>
          <a:bodyPr/>
          <a:lstStyle/>
          <a:p>
            <a:fld id="{95B0B9EA-B266-4299-853C-BE16E3BBB072}" type="slidenum">
              <a:rPr lang="ru-RU" smtClean="0"/>
              <a:t>25</a:t>
            </a:fld>
            <a:endParaRPr lang="ru-RU"/>
          </a:p>
        </p:txBody>
      </p:sp>
    </p:spTree>
    <p:extLst>
      <p:ext uri="{BB962C8B-B14F-4D97-AF65-F5344CB8AC3E}">
        <p14:creationId xmlns:p14="http://schemas.microsoft.com/office/powerpoint/2010/main" val="36524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B13459F-CF1E-44E3-ACBC-2CAB4071DE53}"/>
              </a:ext>
            </a:extLst>
          </p:cNvPr>
          <p:cNvSpPr>
            <a:spLocks noGrp="1"/>
          </p:cNvSpPr>
          <p:nvPr>
            <p:ph type="subTitle" idx="1"/>
          </p:nvPr>
        </p:nvSpPr>
        <p:spPr>
          <a:xfrm>
            <a:off x="990600" y="1168399"/>
            <a:ext cx="7251700" cy="5187951"/>
          </a:xfrm>
        </p:spPr>
        <p:txBody>
          <a:bodyPr>
            <a:normAutofit/>
          </a:bodyPr>
          <a:lstStyle/>
          <a:p>
            <a:r>
              <a:rPr lang="ru-RU" sz="1200" b="1" dirty="0"/>
              <a:t>Как подготовиться к заданию 2 ЕГЭ. Английский язык</a:t>
            </a:r>
          </a:p>
          <a:p>
            <a:r>
              <a:rPr lang="ru-RU" sz="1200" dirty="0"/>
              <a:t>Придерживаясь нескольких несложных техник, можно сдать это задание на максимальный балл.</a:t>
            </a:r>
          </a:p>
          <a:p>
            <a:r>
              <a:rPr lang="ru-RU" sz="1200" dirty="0"/>
              <a:t>Повторите правило образования прямых вопросов и грамматическое время </a:t>
            </a:r>
            <a:r>
              <a:rPr lang="en-US" sz="1200" dirty="0"/>
              <a:t>Present Simple.</a:t>
            </a:r>
          </a:p>
          <a:p>
            <a:r>
              <a:rPr lang="ru-RU" sz="1200" dirty="0"/>
              <a:t>Создайте свой список типовых вопросов с примерами. Сгруппируйте его по таким шаблонам:</a:t>
            </a:r>
          </a:p>
          <a:p>
            <a:endParaRPr lang="ru-RU" sz="1200" dirty="0"/>
          </a:p>
          <a:p>
            <a:pPr lvl="1" algn="l"/>
            <a:r>
              <a:rPr lang="ru-RU" sz="1400" b="1" u="sng" dirty="0"/>
              <a:t>Цены, деньги, оплата</a:t>
            </a:r>
            <a:endParaRPr lang="ru-RU" sz="1400" dirty="0"/>
          </a:p>
          <a:p>
            <a:pPr lvl="2" algn="l"/>
            <a:r>
              <a:rPr lang="en-US" sz="1400" dirty="0"/>
              <a:t>Price for a lesson. </a:t>
            </a:r>
            <a:r>
              <a:rPr lang="ru-RU" sz="1400" b="1" dirty="0"/>
              <a:t>Вопрос</a:t>
            </a:r>
            <a:r>
              <a:rPr lang="ru-RU" sz="1400" dirty="0"/>
              <a:t>: </a:t>
            </a:r>
            <a:r>
              <a:rPr lang="en-US" sz="1400" dirty="0"/>
              <a:t>What is the price for one lesson?</a:t>
            </a:r>
          </a:p>
          <a:p>
            <a:pPr lvl="2" algn="l"/>
            <a:r>
              <a:rPr lang="en-US" sz="1400" dirty="0"/>
              <a:t>Membership fee. </a:t>
            </a:r>
            <a:r>
              <a:rPr lang="ru-RU" sz="1400" b="1" dirty="0"/>
              <a:t>Вопрос:</a:t>
            </a:r>
            <a:r>
              <a:rPr lang="ru-RU" sz="1400" dirty="0"/>
              <a:t> </a:t>
            </a:r>
            <a:r>
              <a:rPr lang="en-US" sz="1400" dirty="0"/>
              <a:t>What is the membership fee?</a:t>
            </a:r>
          </a:p>
          <a:p>
            <a:pPr lvl="1" algn="l"/>
            <a:r>
              <a:rPr lang="ru-RU" sz="1400" b="1" u="sng" dirty="0"/>
              <a:t>Количество</a:t>
            </a:r>
            <a:r>
              <a:rPr lang="ru-RU" sz="1400" u="sng" dirty="0"/>
              <a:t> (уроков, людей в группе).</a:t>
            </a:r>
            <a:endParaRPr lang="ru-RU" sz="1400" dirty="0"/>
          </a:p>
          <a:p>
            <a:pPr lvl="2" algn="l"/>
            <a:r>
              <a:rPr lang="en-US" sz="1400" dirty="0"/>
              <a:t>Number of members in the club. </a:t>
            </a:r>
            <a:r>
              <a:rPr lang="ru-RU" sz="1400" b="1" dirty="0"/>
              <a:t>Вопрос</a:t>
            </a:r>
            <a:r>
              <a:rPr lang="ru-RU" sz="1400" dirty="0"/>
              <a:t>: </a:t>
            </a:r>
            <a:r>
              <a:rPr lang="en-US" sz="1400" dirty="0"/>
              <a:t>How many members are there in the club?</a:t>
            </a:r>
          </a:p>
          <a:p>
            <a:pPr lvl="2" algn="l"/>
            <a:r>
              <a:rPr lang="en-US" sz="1400" dirty="0"/>
              <a:t>Number of bridges you ‘ll visit. </a:t>
            </a:r>
            <a:r>
              <a:rPr lang="ru-RU" sz="1400" b="1" dirty="0"/>
              <a:t>Вопрос</a:t>
            </a:r>
            <a:r>
              <a:rPr lang="ru-RU" sz="1400" dirty="0"/>
              <a:t> : </a:t>
            </a:r>
            <a:r>
              <a:rPr lang="en-US" sz="1400" dirty="0"/>
              <a:t>How many bridges are there to visit?</a:t>
            </a:r>
          </a:p>
          <a:p>
            <a:pPr lvl="1" algn="l"/>
            <a:r>
              <a:rPr lang="ru-RU" sz="1400" b="1" u="sng" dirty="0"/>
              <a:t>Предложения</a:t>
            </a:r>
            <a:r>
              <a:rPr lang="ru-RU" sz="1400" u="sng" dirty="0"/>
              <a:t> чего-либо (скидки, жилье, виды услуг или товаров).</a:t>
            </a:r>
            <a:endParaRPr lang="ru-RU" sz="1400" dirty="0"/>
          </a:p>
          <a:p>
            <a:pPr lvl="2" algn="l"/>
            <a:r>
              <a:rPr lang="en-US" sz="1400" dirty="0"/>
              <a:t>Vegetarian dishes. </a:t>
            </a:r>
            <a:r>
              <a:rPr lang="ru-RU" sz="1400" b="1" dirty="0"/>
              <a:t>Вопрос:</a:t>
            </a:r>
            <a:r>
              <a:rPr lang="ru-RU" sz="1400" dirty="0"/>
              <a:t> </a:t>
            </a:r>
            <a:r>
              <a:rPr lang="en-US" sz="1400" dirty="0"/>
              <a:t>Do you offer any vegetarian dishes?</a:t>
            </a:r>
          </a:p>
          <a:p>
            <a:pPr lvl="2" algn="l"/>
            <a:r>
              <a:rPr lang="en-US" sz="1400" dirty="0"/>
              <a:t>Accommodation for the night. </a:t>
            </a:r>
            <a:r>
              <a:rPr lang="ru-RU" sz="1400" b="1" dirty="0"/>
              <a:t>Вопрос:</a:t>
            </a:r>
            <a:r>
              <a:rPr lang="ru-RU" sz="1400" dirty="0"/>
              <a:t> </a:t>
            </a:r>
            <a:r>
              <a:rPr lang="en-US" sz="1400" dirty="0"/>
              <a:t>Do you offer any accommodation for the night?</a:t>
            </a:r>
          </a:p>
          <a:p>
            <a:pPr lvl="2" algn="l"/>
            <a:r>
              <a:rPr lang="en-US" sz="1400" dirty="0"/>
              <a:t>Discounts for students. </a:t>
            </a:r>
            <a:r>
              <a:rPr lang="ru-RU" sz="1400" b="1" dirty="0"/>
              <a:t>Вопрос:</a:t>
            </a:r>
            <a:r>
              <a:rPr lang="ru-RU" sz="1400" dirty="0"/>
              <a:t> </a:t>
            </a:r>
            <a:r>
              <a:rPr lang="en-US" sz="1400" dirty="0"/>
              <a:t>Do you offer any discounts for students?</a:t>
            </a:r>
          </a:p>
          <a:p>
            <a:pPr lvl="1" algn="l"/>
            <a:r>
              <a:rPr lang="ru-RU" sz="1400" b="1" u="sng" dirty="0"/>
              <a:t>Даты, время и длительность</a:t>
            </a:r>
            <a:r>
              <a:rPr lang="ru-RU" sz="1400" u="sng" dirty="0"/>
              <a:t> (урока, перелёта, поездки)</a:t>
            </a:r>
            <a:endParaRPr lang="ru-RU" sz="1400" dirty="0"/>
          </a:p>
          <a:p>
            <a:pPr lvl="2" algn="l"/>
            <a:r>
              <a:rPr lang="en-US" sz="1400" dirty="0"/>
              <a:t>Duration of the trip. </a:t>
            </a:r>
            <a:r>
              <a:rPr lang="ru-RU" sz="1400" b="1" dirty="0"/>
              <a:t>Вопрос: </a:t>
            </a:r>
            <a:r>
              <a:rPr lang="en-US" sz="1400" dirty="0"/>
              <a:t>How long is the trip?</a:t>
            </a:r>
          </a:p>
          <a:p>
            <a:pPr lvl="2" algn="l"/>
            <a:r>
              <a:rPr lang="en-US" sz="1400" dirty="0"/>
              <a:t>Opening hours. </a:t>
            </a:r>
            <a:r>
              <a:rPr lang="ru-RU" sz="1400" b="1" dirty="0"/>
              <a:t>Вопрос:</a:t>
            </a:r>
            <a:r>
              <a:rPr lang="ru-RU" sz="1400" dirty="0"/>
              <a:t> </a:t>
            </a:r>
            <a:r>
              <a:rPr lang="en-US" sz="1400" dirty="0"/>
              <a:t>What are the opening hours?</a:t>
            </a:r>
          </a:p>
          <a:p>
            <a:pPr lvl="2" algn="l"/>
            <a:r>
              <a:rPr lang="en-US" sz="1400" dirty="0"/>
              <a:t>Departure dates. </a:t>
            </a:r>
            <a:r>
              <a:rPr lang="ru-RU" sz="1400" b="1" dirty="0"/>
              <a:t>Вопрос :</a:t>
            </a:r>
            <a:r>
              <a:rPr lang="ru-RU" sz="1400" dirty="0"/>
              <a:t> </a:t>
            </a:r>
            <a:r>
              <a:rPr lang="en-US" sz="1400" dirty="0"/>
              <a:t>What are the departure dates?</a:t>
            </a:r>
          </a:p>
          <a:p>
            <a:endParaRPr lang="ru-RU" dirty="0"/>
          </a:p>
        </p:txBody>
      </p:sp>
      <p:sp>
        <p:nvSpPr>
          <p:cNvPr id="4" name="Номер слайда 3">
            <a:extLst>
              <a:ext uri="{FF2B5EF4-FFF2-40B4-BE49-F238E27FC236}">
                <a16:creationId xmlns:a16="http://schemas.microsoft.com/office/drawing/2014/main" id="{AEF2EF97-0CF8-4415-82AD-36E384EE3021}"/>
              </a:ext>
            </a:extLst>
          </p:cNvPr>
          <p:cNvSpPr>
            <a:spLocks noGrp="1"/>
          </p:cNvSpPr>
          <p:nvPr>
            <p:ph type="sldNum" sz="quarter" idx="12"/>
          </p:nvPr>
        </p:nvSpPr>
        <p:spPr/>
        <p:txBody>
          <a:bodyPr/>
          <a:lstStyle/>
          <a:p>
            <a:fld id="{95B0B9EA-B266-4299-853C-BE16E3BBB072}" type="slidenum">
              <a:rPr lang="ru-RU" smtClean="0"/>
              <a:t>26</a:t>
            </a:fld>
            <a:endParaRPr lang="ru-RU"/>
          </a:p>
        </p:txBody>
      </p:sp>
    </p:spTree>
    <p:extLst>
      <p:ext uri="{BB962C8B-B14F-4D97-AF65-F5344CB8AC3E}">
        <p14:creationId xmlns:p14="http://schemas.microsoft.com/office/powerpoint/2010/main" val="218733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F2B424B7-F974-4C3F-84ED-17D1B075574A}"/>
              </a:ext>
            </a:extLst>
          </p:cNvPr>
          <p:cNvSpPr>
            <a:spLocks noGrp="1"/>
          </p:cNvSpPr>
          <p:nvPr>
            <p:ph sz="half" idx="2"/>
          </p:nvPr>
        </p:nvSpPr>
        <p:spPr>
          <a:xfrm>
            <a:off x="4737100" y="1828800"/>
            <a:ext cx="3778250" cy="4348163"/>
          </a:xfrm>
        </p:spPr>
        <p:txBody>
          <a:bodyPr/>
          <a:lstStyle/>
          <a:p>
            <a:pPr>
              <a:buNone/>
            </a:pPr>
            <a:r>
              <a:rPr lang="ru-RU" sz="2400" dirty="0"/>
              <a:t>В </a:t>
            </a:r>
            <a:r>
              <a:rPr lang="ru-RU" sz="2400" b="1" dirty="0"/>
              <a:t>задании 3</a:t>
            </a:r>
            <a:r>
              <a:rPr lang="ru-RU" sz="2400" dirty="0"/>
              <a:t> предлагается дать интервью на актуальную тему, развернуто ответив на пять вопросов (40 секунд на каждый ответ). </a:t>
            </a:r>
          </a:p>
          <a:p>
            <a:pPr>
              <a:buNone/>
            </a:pPr>
            <a:r>
              <a:rPr lang="ru-RU" sz="2400" dirty="0"/>
              <a:t>Задание представляет собой уже хорошо знакомую нам по устной части ОГЭ форму диалога с электронным ассистентом.</a:t>
            </a:r>
          </a:p>
          <a:p>
            <a:endParaRPr lang="ru-RU" dirty="0"/>
          </a:p>
        </p:txBody>
      </p:sp>
      <p:sp>
        <p:nvSpPr>
          <p:cNvPr id="5" name="Номер слайда 4">
            <a:extLst>
              <a:ext uri="{FF2B5EF4-FFF2-40B4-BE49-F238E27FC236}">
                <a16:creationId xmlns:a16="http://schemas.microsoft.com/office/drawing/2014/main" id="{EF1231AE-AC3A-422A-AFA9-18231C35C2CB}"/>
              </a:ext>
            </a:extLst>
          </p:cNvPr>
          <p:cNvSpPr>
            <a:spLocks noGrp="1"/>
          </p:cNvSpPr>
          <p:nvPr>
            <p:ph type="sldNum" sz="quarter" idx="12"/>
          </p:nvPr>
        </p:nvSpPr>
        <p:spPr/>
        <p:txBody>
          <a:bodyPr/>
          <a:lstStyle/>
          <a:p>
            <a:fld id="{95B0B9EA-B266-4299-853C-BE16E3BBB072}" type="slidenum">
              <a:rPr lang="ru-RU" smtClean="0"/>
              <a:t>27</a:t>
            </a:fld>
            <a:endParaRPr lang="ru-RU"/>
          </a:p>
        </p:txBody>
      </p:sp>
      <p:pic>
        <p:nvPicPr>
          <p:cNvPr id="6" name="Picture 2" descr="https://skyteach.ru/wp-content/uploads/2021/08/%D0%B5%D0%B3%D1%8D2.jpg">
            <a:extLst>
              <a:ext uri="{FF2B5EF4-FFF2-40B4-BE49-F238E27FC236}">
                <a16:creationId xmlns:a16="http://schemas.microsoft.com/office/drawing/2014/main" id="{BCA7EDAB-5EBE-4131-95CF-EF80B5D8F4BF}"/>
              </a:ext>
            </a:extLst>
          </p:cNvPr>
          <p:cNvPicPr>
            <a:picLocks noGrp="1" noChangeAspect="1" noChangeArrowheads="1"/>
          </p:cNvPicPr>
          <p:nvPr>
            <p:ph sz="half" idx="1"/>
          </p:nvPr>
        </p:nvPicPr>
        <p:blipFill>
          <a:blip r:embed="rId2" cstate="screen"/>
          <a:srcRect/>
          <a:stretch>
            <a:fillRect/>
          </a:stretch>
        </p:blipFill>
        <p:spPr bwMode="auto">
          <a:xfrm>
            <a:off x="24411" y="762000"/>
            <a:ext cx="4490439" cy="5371152"/>
          </a:xfrm>
          <a:prstGeom prst="rect">
            <a:avLst/>
          </a:prstGeom>
          <a:noFill/>
        </p:spPr>
      </p:pic>
    </p:spTree>
    <p:extLst>
      <p:ext uri="{BB962C8B-B14F-4D97-AF65-F5344CB8AC3E}">
        <p14:creationId xmlns:p14="http://schemas.microsoft.com/office/powerpoint/2010/main" val="28825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E7C6730-B2DE-449F-B28C-2D030D69C81E}"/>
              </a:ext>
            </a:extLst>
          </p:cNvPr>
          <p:cNvSpPr>
            <a:spLocks noGrp="1"/>
          </p:cNvSpPr>
          <p:nvPr>
            <p:ph type="subTitle" idx="1"/>
          </p:nvPr>
        </p:nvSpPr>
        <p:spPr>
          <a:xfrm>
            <a:off x="1016000" y="1015999"/>
            <a:ext cx="7035800" cy="5340351"/>
          </a:xfrm>
        </p:spPr>
        <p:txBody>
          <a:bodyPr>
            <a:normAutofit fontScale="85000" lnSpcReduction="20000"/>
          </a:bodyPr>
          <a:lstStyle/>
          <a:p>
            <a:pPr algn="l"/>
            <a:r>
              <a:rPr lang="ru-RU" dirty="0"/>
              <a:t>Ваш ответ может и должен содержать в себе ваше мнение, где вы соглашаетесь или не соглашаетесь с информацией, даете совет или объяснение.</a:t>
            </a:r>
          </a:p>
          <a:p>
            <a:pPr algn="l"/>
            <a:r>
              <a:rPr lang="ru-RU" dirty="0"/>
              <a:t>При этом нужно четко и правильно формулировать мысли, используя речевые конструкции английского языка.</a:t>
            </a:r>
          </a:p>
          <a:p>
            <a:pPr algn="l"/>
            <a:r>
              <a:rPr lang="ru-RU" b="1" dirty="0"/>
              <a:t>Как отвечать на вопросы задания 3. ЕГЭ английский.</a:t>
            </a:r>
          </a:p>
          <a:p>
            <a:pPr algn="l"/>
            <a:r>
              <a:rPr lang="ru-RU" dirty="0"/>
              <a:t>5 вопросов;</a:t>
            </a:r>
          </a:p>
          <a:p>
            <a:pPr algn="l"/>
            <a:r>
              <a:rPr lang="ru-RU" dirty="0"/>
              <a:t>2-3 предложения на вопрос;</a:t>
            </a:r>
          </a:p>
          <a:p>
            <a:pPr algn="l"/>
            <a:r>
              <a:rPr lang="ru-RU" dirty="0"/>
              <a:t>40 секунд на каждый ответ;</a:t>
            </a:r>
          </a:p>
          <a:p>
            <a:pPr algn="l"/>
            <a:r>
              <a:rPr lang="ru-RU" dirty="0"/>
              <a:t>За каждый верный ответ – 1 балл.</a:t>
            </a:r>
          </a:p>
          <a:p>
            <a:pPr algn="l"/>
            <a:r>
              <a:rPr lang="ru-RU" b="1" dirty="0"/>
              <a:t>Вопросы вы будете слышать, а не видеть.</a:t>
            </a:r>
            <a:r>
              <a:rPr lang="ru-RU" dirty="0"/>
              <a:t> Поэтому тренировать понимание английской речи на слух – это одна из необходимых стратегий подготовки к заданию 3 устной части ЕГЭ по английскому.</a:t>
            </a:r>
          </a:p>
          <a:p>
            <a:pPr algn="l"/>
            <a:r>
              <a:rPr lang="ru-RU" dirty="0"/>
              <a:t>Записывайте опорные слова вопроса во время его прослушивания.</a:t>
            </a:r>
          </a:p>
          <a:p>
            <a:pPr algn="l"/>
            <a:r>
              <a:rPr lang="ru-RU" dirty="0"/>
              <a:t>Некоторые вопросы могут состоять из 2-х частей как в демоверсии 2022 года. В этом случае нужно ответить также 2-3 фразами.</a:t>
            </a:r>
          </a:p>
          <a:p>
            <a:pPr algn="l"/>
            <a:r>
              <a:rPr lang="ru-RU" dirty="0"/>
              <a:t>Если у вас осталось время после того, как вы ответили на вопрос, то рекомендую просто подождать следующего вопроса, а не заполнять паузы, так как это может сыграть не в вашу пользу.</a:t>
            </a:r>
          </a:p>
          <a:p>
            <a:pPr algn="l"/>
            <a:r>
              <a:rPr lang="ru-RU" dirty="0"/>
              <a:t>Для выражения своего мнения используйте фразы: I </a:t>
            </a:r>
            <a:r>
              <a:rPr lang="ru-RU" dirty="0" err="1"/>
              <a:t>believe</a:t>
            </a:r>
            <a:r>
              <a:rPr lang="ru-RU" dirty="0"/>
              <a:t>/ </a:t>
            </a:r>
            <a:r>
              <a:rPr lang="ru-RU" dirty="0" err="1"/>
              <a:t>In</a:t>
            </a:r>
            <a:r>
              <a:rPr lang="ru-RU" dirty="0"/>
              <a:t> </a:t>
            </a:r>
            <a:r>
              <a:rPr lang="ru-RU" dirty="0" err="1"/>
              <a:t>my</a:t>
            </a:r>
            <a:r>
              <a:rPr lang="ru-RU" dirty="0"/>
              <a:t> </a:t>
            </a:r>
            <a:r>
              <a:rPr lang="ru-RU" dirty="0" err="1"/>
              <a:t>opinion</a:t>
            </a:r>
            <a:r>
              <a:rPr lang="ru-RU" dirty="0"/>
              <a:t>/ </a:t>
            </a:r>
            <a:r>
              <a:rPr lang="ru-RU" dirty="0" err="1"/>
              <a:t>To</a:t>
            </a:r>
            <a:r>
              <a:rPr lang="ru-RU" dirty="0"/>
              <a:t> </a:t>
            </a:r>
            <a:r>
              <a:rPr lang="ru-RU" dirty="0" err="1"/>
              <a:t>my</a:t>
            </a:r>
            <a:r>
              <a:rPr lang="ru-RU" dirty="0"/>
              <a:t> </a:t>
            </a:r>
            <a:r>
              <a:rPr lang="ru-RU" dirty="0" err="1"/>
              <a:t>mind</a:t>
            </a:r>
            <a:r>
              <a:rPr lang="ru-RU" dirty="0"/>
              <a:t>/ </a:t>
            </a:r>
            <a:r>
              <a:rPr lang="ru-RU" dirty="0" err="1"/>
              <a:t>Personally</a:t>
            </a:r>
            <a:r>
              <a:rPr lang="ru-RU" dirty="0"/>
              <a:t>, I </a:t>
            </a:r>
            <a:r>
              <a:rPr lang="ru-RU" dirty="0" err="1"/>
              <a:t>believe</a:t>
            </a:r>
            <a:r>
              <a:rPr lang="ru-RU" dirty="0"/>
              <a:t> и т.д.;</a:t>
            </a:r>
          </a:p>
          <a:p>
            <a:pPr algn="l"/>
            <a:r>
              <a:rPr lang="ru-RU" b="1" dirty="0"/>
              <a:t>Пример:</a:t>
            </a:r>
            <a:r>
              <a:rPr lang="ru-RU" dirty="0"/>
              <a:t> </a:t>
            </a:r>
            <a:r>
              <a:rPr lang="ru-RU" dirty="0" err="1"/>
              <a:t>Do</a:t>
            </a:r>
            <a:r>
              <a:rPr lang="ru-RU" dirty="0"/>
              <a:t> </a:t>
            </a:r>
            <a:r>
              <a:rPr lang="ru-RU" dirty="0" err="1"/>
              <a:t>you</a:t>
            </a:r>
            <a:r>
              <a:rPr lang="ru-RU" dirty="0"/>
              <a:t> </a:t>
            </a:r>
            <a:r>
              <a:rPr lang="ru-RU" dirty="0" err="1"/>
              <a:t>prefer</a:t>
            </a:r>
            <a:r>
              <a:rPr lang="ru-RU" dirty="0"/>
              <a:t> </a:t>
            </a:r>
            <a:r>
              <a:rPr lang="ru-RU" dirty="0" err="1"/>
              <a:t>to</a:t>
            </a:r>
            <a:r>
              <a:rPr lang="ru-RU" dirty="0"/>
              <a:t> </a:t>
            </a:r>
            <a:r>
              <a:rPr lang="ru-RU" dirty="0" err="1"/>
              <a:t>give</a:t>
            </a:r>
            <a:r>
              <a:rPr lang="ru-RU" dirty="0"/>
              <a:t> </a:t>
            </a:r>
            <a:r>
              <a:rPr lang="ru-RU" dirty="0" err="1"/>
              <a:t>handmade</a:t>
            </a:r>
            <a:r>
              <a:rPr lang="ru-RU" dirty="0"/>
              <a:t> </a:t>
            </a:r>
            <a:r>
              <a:rPr lang="ru-RU" dirty="0" err="1"/>
              <a:t>gifts</a:t>
            </a:r>
            <a:r>
              <a:rPr lang="ru-RU" dirty="0"/>
              <a:t> </a:t>
            </a:r>
            <a:r>
              <a:rPr lang="ru-RU" dirty="0" err="1"/>
              <a:t>or</a:t>
            </a:r>
            <a:r>
              <a:rPr lang="ru-RU" dirty="0"/>
              <a:t> </a:t>
            </a:r>
            <a:r>
              <a:rPr lang="ru-RU" dirty="0" err="1"/>
              <a:t>buy</a:t>
            </a:r>
            <a:r>
              <a:rPr lang="ru-RU" dirty="0"/>
              <a:t> </a:t>
            </a:r>
            <a:r>
              <a:rPr lang="ru-RU" dirty="0" err="1"/>
              <a:t>them</a:t>
            </a:r>
            <a:r>
              <a:rPr lang="ru-RU" dirty="0"/>
              <a:t> </a:t>
            </a:r>
            <a:r>
              <a:rPr lang="ru-RU" dirty="0" err="1"/>
              <a:t>in</a:t>
            </a:r>
            <a:r>
              <a:rPr lang="ru-RU" dirty="0"/>
              <a:t> a </a:t>
            </a:r>
            <a:r>
              <a:rPr lang="ru-RU" dirty="0" err="1"/>
              <a:t>store</a:t>
            </a:r>
            <a:r>
              <a:rPr lang="ru-RU" dirty="0"/>
              <a:t>?</a:t>
            </a:r>
            <a:br>
              <a:rPr lang="ru-RU" dirty="0"/>
            </a:br>
            <a:r>
              <a:rPr lang="ru-RU" b="1" dirty="0"/>
              <a:t>Неправильно:</a:t>
            </a:r>
            <a:r>
              <a:rPr lang="ru-RU" dirty="0"/>
              <a:t> </a:t>
            </a:r>
            <a:r>
              <a:rPr lang="ru-RU" strike="sngStrike" dirty="0"/>
              <a:t>I </a:t>
            </a:r>
            <a:r>
              <a:rPr lang="ru-RU" strike="sngStrike" dirty="0" err="1"/>
              <a:t>don’t</a:t>
            </a:r>
            <a:r>
              <a:rPr lang="ru-RU" strike="sngStrike" dirty="0"/>
              <a:t> </a:t>
            </a:r>
            <a:r>
              <a:rPr lang="ru-RU" strike="sngStrike" dirty="0" err="1"/>
              <a:t>know</a:t>
            </a:r>
            <a:r>
              <a:rPr lang="ru-RU" strike="sngStrike" dirty="0"/>
              <a:t> или кратко </a:t>
            </a:r>
            <a:r>
              <a:rPr lang="ru-RU" strike="sngStrike" dirty="0" err="1"/>
              <a:t>yes</a:t>
            </a:r>
            <a:r>
              <a:rPr lang="ru-RU" strike="sngStrike" dirty="0"/>
              <a:t>/</a:t>
            </a:r>
            <a:r>
              <a:rPr lang="ru-RU" strike="sngStrike" dirty="0" err="1"/>
              <a:t>no</a:t>
            </a:r>
            <a:r>
              <a:rPr lang="ru-RU" strike="sngStrike" dirty="0"/>
              <a:t>.</a:t>
            </a:r>
            <a:br>
              <a:rPr lang="ru-RU" dirty="0"/>
            </a:br>
            <a:r>
              <a:rPr lang="ru-RU" b="1" u="sng" dirty="0"/>
              <a:t>Правильно:</a:t>
            </a:r>
            <a:r>
              <a:rPr lang="ru-RU" dirty="0"/>
              <a:t> </a:t>
            </a:r>
            <a:r>
              <a:rPr lang="ru-RU" dirty="0" err="1"/>
              <a:t>Well</a:t>
            </a:r>
            <a:r>
              <a:rPr lang="ru-RU" dirty="0"/>
              <a:t>, I </a:t>
            </a:r>
            <a:r>
              <a:rPr lang="ru-RU" dirty="0" err="1"/>
              <a:t>prefer</a:t>
            </a:r>
            <a:r>
              <a:rPr lang="ru-RU" dirty="0"/>
              <a:t> </a:t>
            </a:r>
            <a:r>
              <a:rPr lang="ru-RU" dirty="0" err="1"/>
              <a:t>to</a:t>
            </a:r>
            <a:r>
              <a:rPr lang="ru-RU" dirty="0"/>
              <a:t> </a:t>
            </a:r>
            <a:r>
              <a:rPr lang="ru-RU" dirty="0" err="1"/>
              <a:t>make</a:t>
            </a:r>
            <a:r>
              <a:rPr lang="ru-RU" dirty="0"/>
              <a:t> a </a:t>
            </a:r>
            <a:r>
              <a:rPr lang="ru-RU" dirty="0" err="1"/>
              <a:t>present</a:t>
            </a:r>
            <a:r>
              <a:rPr lang="ru-RU" dirty="0"/>
              <a:t> </a:t>
            </a:r>
            <a:r>
              <a:rPr lang="ru-RU" dirty="0" err="1"/>
              <a:t>by</a:t>
            </a:r>
            <a:r>
              <a:rPr lang="ru-RU" dirty="0"/>
              <a:t> </a:t>
            </a:r>
            <a:r>
              <a:rPr lang="ru-RU" dirty="0" err="1"/>
              <a:t>hand</a:t>
            </a:r>
            <a:r>
              <a:rPr lang="ru-RU" dirty="0"/>
              <a:t> </a:t>
            </a:r>
            <a:r>
              <a:rPr lang="ru-RU" dirty="0" err="1"/>
              <a:t>because</a:t>
            </a:r>
            <a:r>
              <a:rPr lang="ru-RU" dirty="0"/>
              <a:t> </a:t>
            </a:r>
            <a:r>
              <a:rPr lang="ru-RU" dirty="0" err="1"/>
              <a:t>it’s</a:t>
            </a:r>
            <a:r>
              <a:rPr lang="ru-RU" dirty="0"/>
              <a:t> </a:t>
            </a:r>
            <a:r>
              <a:rPr lang="ru-RU" dirty="0" err="1"/>
              <a:t>personal</a:t>
            </a:r>
            <a:r>
              <a:rPr lang="ru-RU" dirty="0"/>
              <a:t> </a:t>
            </a:r>
            <a:r>
              <a:rPr lang="ru-RU" dirty="0" err="1"/>
              <a:t>and</a:t>
            </a:r>
            <a:r>
              <a:rPr lang="ru-RU" dirty="0"/>
              <a:t> </a:t>
            </a:r>
            <a:r>
              <a:rPr lang="ru-RU" dirty="0" err="1"/>
              <a:t>helps</a:t>
            </a:r>
            <a:r>
              <a:rPr lang="ru-RU" dirty="0"/>
              <a:t> </a:t>
            </a:r>
            <a:r>
              <a:rPr lang="ru-RU" dirty="0" err="1"/>
              <a:t>people</a:t>
            </a:r>
            <a:r>
              <a:rPr lang="ru-RU" dirty="0"/>
              <a:t> </a:t>
            </a:r>
            <a:r>
              <a:rPr lang="ru-RU" dirty="0" err="1"/>
              <a:t>feel</a:t>
            </a:r>
            <a:r>
              <a:rPr lang="ru-RU" dirty="0"/>
              <a:t> </a:t>
            </a:r>
            <a:r>
              <a:rPr lang="ru-RU" dirty="0" err="1"/>
              <a:t>special</a:t>
            </a:r>
            <a:r>
              <a:rPr lang="ru-RU" dirty="0"/>
              <a:t> </a:t>
            </a:r>
            <a:r>
              <a:rPr lang="ru-RU" dirty="0" err="1"/>
              <a:t>and</a:t>
            </a:r>
            <a:r>
              <a:rPr lang="ru-RU" dirty="0"/>
              <a:t> </a:t>
            </a:r>
            <a:r>
              <a:rPr lang="ru-RU" dirty="0" err="1"/>
              <a:t>loved</a:t>
            </a:r>
            <a:r>
              <a:rPr lang="ru-RU" dirty="0"/>
              <a:t>. </a:t>
            </a:r>
            <a:r>
              <a:rPr lang="ru-RU" dirty="0" err="1"/>
              <a:t>Besides</a:t>
            </a:r>
            <a:r>
              <a:rPr lang="ru-RU" dirty="0"/>
              <a:t>, </a:t>
            </a:r>
            <a:r>
              <a:rPr lang="ru-RU" dirty="0" err="1"/>
              <a:t>the</a:t>
            </a:r>
            <a:r>
              <a:rPr lang="ru-RU" dirty="0"/>
              <a:t> </a:t>
            </a:r>
            <a:r>
              <a:rPr lang="ru-RU" dirty="0" err="1"/>
              <a:t>person</a:t>
            </a:r>
            <a:r>
              <a:rPr lang="ru-RU" dirty="0"/>
              <a:t> </a:t>
            </a:r>
            <a:r>
              <a:rPr lang="ru-RU" dirty="0" err="1"/>
              <a:t>you</a:t>
            </a:r>
            <a:r>
              <a:rPr lang="ru-RU" dirty="0"/>
              <a:t> </a:t>
            </a:r>
            <a:r>
              <a:rPr lang="ru-RU" dirty="0" err="1"/>
              <a:t>are</a:t>
            </a:r>
            <a:r>
              <a:rPr lang="ru-RU" dirty="0"/>
              <a:t> </a:t>
            </a:r>
            <a:r>
              <a:rPr lang="ru-RU" dirty="0" err="1"/>
              <a:t>giving</a:t>
            </a:r>
            <a:r>
              <a:rPr lang="ru-RU" dirty="0"/>
              <a:t> </a:t>
            </a:r>
            <a:r>
              <a:rPr lang="ru-RU" dirty="0" err="1"/>
              <a:t>this</a:t>
            </a:r>
            <a:r>
              <a:rPr lang="ru-RU" dirty="0"/>
              <a:t> </a:t>
            </a:r>
            <a:r>
              <a:rPr lang="ru-RU" dirty="0" err="1"/>
              <a:t>gift</a:t>
            </a:r>
            <a:r>
              <a:rPr lang="ru-RU" dirty="0"/>
              <a:t> </a:t>
            </a:r>
            <a:r>
              <a:rPr lang="ru-RU" dirty="0" err="1"/>
              <a:t>can</a:t>
            </a:r>
            <a:r>
              <a:rPr lang="ru-RU" dirty="0"/>
              <a:t> </a:t>
            </a:r>
            <a:r>
              <a:rPr lang="ru-RU" dirty="0" err="1"/>
              <a:t>know</a:t>
            </a:r>
            <a:r>
              <a:rPr lang="ru-RU" dirty="0"/>
              <a:t> </a:t>
            </a:r>
            <a:r>
              <a:rPr lang="ru-RU" dirty="0" err="1"/>
              <a:t>that</a:t>
            </a:r>
            <a:r>
              <a:rPr lang="ru-RU" dirty="0"/>
              <a:t> </a:t>
            </a:r>
            <a:r>
              <a:rPr lang="ru-RU" dirty="0" err="1"/>
              <a:t>it</a:t>
            </a:r>
            <a:r>
              <a:rPr lang="ru-RU" dirty="0"/>
              <a:t> </a:t>
            </a:r>
            <a:r>
              <a:rPr lang="ru-RU" dirty="0" err="1"/>
              <a:t>is</a:t>
            </a:r>
            <a:r>
              <a:rPr lang="ru-RU" dirty="0"/>
              <a:t> </a:t>
            </a:r>
            <a:r>
              <a:rPr lang="ru-RU" dirty="0" err="1"/>
              <a:t>unique</a:t>
            </a:r>
            <a:r>
              <a:rPr lang="ru-RU" dirty="0"/>
              <a:t> </a:t>
            </a:r>
            <a:r>
              <a:rPr lang="ru-RU" dirty="0" err="1"/>
              <a:t>and</a:t>
            </a:r>
            <a:r>
              <a:rPr lang="ru-RU" dirty="0"/>
              <a:t> </a:t>
            </a:r>
            <a:r>
              <a:rPr lang="ru-RU" dirty="0" err="1"/>
              <a:t>made</a:t>
            </a:r>
            <a:r>
              <a:rPr lang="ru-RU" dirty="0"/>
              <a:t> </a:t>
            </a:r>
            <a:r>
              <a:rPr lang="ru-RU" dirty="0" err="1"/>
              <a:t>with</a:t>
            </a:r>
            <a:r>
              <a:rPr lang="ru-RU" dirty="0"/>
              <a:t> </a:t>
            </a:r>
            <a:r>
              <a:rPr lang="ru-RU" dirty="0" err="1"/>
              <a:t>soul</a:t>
            </a:r>
            <a:r>
              <a:rPr lang="ru-RU" dirty="0"/>
              <a:t>.</a:t>
            </a:r>
          </a:p>
          <a:p>
            <a:endParaRPr lang="ru-RU" dirty="0"/>
          </a:p>
        </p:txBody>
      </p:sp>
      <p:sp>
        <p:nvSpPr>
          <p:cNvPr id="4" name="Номер слайда 3">
            <a:extLst>
              <a:ext uri="{FF2B5EF4-FFF2-40B4-BE49-F238E27FC236}">
                <a16:creationId xmlns:a16="http://schemas.microsoft.com/office/drawing/2014/main" id="{5D0706F1-FA08-4B45-9CFC-80447057C53C}"/>
              </a:ext>
            </a:extLst>
          </p:cNvPr>
          <p:cNvSpPr>
            <a:spLocks noGrp="1"/>
          </p:cNvSpPr>
          <p:nvPr>
            <p:ph type="sldNum" sz="quarter" idx="12"/>
          </p:nvPr>
        </p:nvSpPr>
        <p:spPr/>
        <p:txBody>
          <a:bodyPr/>
          <a:lstStyle/>
          <a:p>
            <a:fld id="{95B0B9EA-B266-4299-853C-BE16E3BBB072}" type="slidenum">
              <a:rPr lang="ru-RU" smtClean="0"/>
              <a:t>28</a:t>
            </a:fld>
            <a:endParaRPr lang="ru-RU"/>
          </a:p>
        </p:txBody>
      </p:sp>
    </p:spTree>
    <p:extLst>
      <p:ext uri="{BB962C8B-B14F-4D97-AF65-F5344CB8AC3E}">
        <p14:creationId xmlns:p14="http://schemas.microsoft.com/office/powerpoint/2010/main" val="374096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CE1F1E31-3E92-4275-A9F5-6E45139452B3}"/>
              </a:ext>
            </a:extLst>
          </p:cNvPr>
          <p:cNvSpPr>
            <a:spLocks noGrp="1"/>
          </p:cNvSpPr>
          <p:nvPr>
            <p:ph type="sldNum" sz="quarter" idx="12"/>
          </p:nvPr>
        </p:nvSpPr>
        <p:spPr/>
        <p:txBody>
          <a:bodyPr/>
          <a:lstStyle/>
          <a:p>
            <a:fld id="{95B0B9EA-B266-4299-853C-BE16E3BBB072}" type="slidenum">
              <a:rPr lang="ru-RU" smtClean="0"/>
              <a:t>29</a:t>
            </a:fld>
            <a:endParaRPr lang="ru-RU"/>
          </a:p>
        </p:txBody>
      </p:sp>
      <p:sp>
        <p:nvSpPr>
          <p:cNvPr id="5" name="Содержимое 2">
            <a:extLst>
              <a:ext uri="{FF2B5EF4-FFF2-40B4-BE49-F238E27FC236}">
                <a16:creationId xmlns:a16="http://schemas.microsoft.com/office/drawing/2014/main" id="{201F33D1-FE50-4440-9BEC-17BB15D765BB}"/>
              </a:ext>
            </a:extLst>
          </p:cNvPr>
          <p:cNvSpPr>
            <a:spLocks noGrp="1"/>
          </p:cNvSpPr>
          <p:nvPr>
            <p:ph type="subTitle" idx="1"/>
          </p:nvPr>
        </p:nvSpPr>
        <p:spPr>
          <a:xfrm>
            <a:off x="469900" y="850900"/>
            <a:ext cx="8432800" cy="5334000"/>
          </a:xfrm>
        </p:spPr>
        <p:txBody>
          <a:bodyPr>
            <a:normAutofit/>
          </a:bodyPr>
          <a:lstStyle/>
          <a:p>
            <a:pPr algn="l">
              <a:buNone/>
            </a:pPr>
            <a:r>
              <a:rPr lang="ru-RU" dirty="0"/>
              <a:t>Если вы ошиблись во время ответа, то вы можете начать </a:t>
            </a:r>
            <a:r>
              <a:rPr lang="ru-RU" b="1" dirty="0">
                <a:solidFill>
                  <a:srgbClr val="FF0000"/>
                </a:solidFill>
              </a:rPr>
              <a:t>отвечать заново</a:t>
            </a:r>
            <a:r>
              <a:rPr lang="ru-RU" dirty="0"/>
              <a:t>. Эксперт зачтет </a:t>
            </a:r>
            <a:r>
              <a:rPr lang="ru-RU" b="1" dirty="0">
                <a:solidFill>
                  <a:srgbClr val="FF0000"/>
                </a:solidFill>
              </a:rPr>
              <a:t>последнюю версию вашего от</a:t>
            </a:r>
            <a:r>
              <a:rPr lang="ru-RU" dirty="0"/>
              <a:t>вета на вопрос.</a:t>
            </a:r>
          </a:p>
          <a:p>
            <a:pPr algn="l">
              <a:buNone/>
            </a:pPr>
            <a:r>
              <a:rPr lang="ru-RU" dirty="0"/>
              <a:t>Если вы не поняли или не услышали вопрос, – не паникуйте! </a:t>
            </a:r>
            <a:r>
              <a:rPr lang="ru-RU" b="1" dirty="0"/>
              <a:t>Ведь вам уже знакома тема, которая объединяет все 5 вопросов, например, хобби, каникулы.</a:t>
            </a:r>
            <a:endParaRPr lang="ru-RU" dirty="0"/>
          </a:p>
          <a:p>
            <a:pPr algn="l">
              <a:buNone/>
            </a:pPr>
            <a:r>
              <a:rPr lang="ru-RU" dirty="0"/>
              <a:t>Самое простое – заполните паузу общими фразами: </a:t>
            </a:r>
            <a:r>
              <a:rPr lang="ru-RU" i="1" dirty="0" err="1"/>
              <a:t>Hmm</a:t>
            </a:r>
            <a:r>
              <a:rPr lang="ru-RU" i="1" dirty="0"/>
              <a:t>, </a:t>
            </a:r>
            <a:r>
              <a:rPr lang="ru-RU" i="1" dirty="0" err="1"/>
              <a:t>that’s</a:t>
            </a:r>
            <a:r>
              <a:rPr lang="ru-RU" i="1" dirty="0"/>
              <a:t> </a:t>
            </a:r>
            <a:r>
              <a:rPr lang="ru-RU" i="1" dirty="0" err="1"/>
              <a:t>an</a:t>
            </a:r>
            <a:r>
              <a:rPr lang="ru-RU" i="1" dirty="0"/>
              <a:t> </a:t>
            </a:r>
            <a:r>
              <a:rPr lang="ru-RU" i="1" dirty="0" err="1"/>
              <a:t>interesting</a:t>
            </a:r>
            <a:r>
              <a:rPr lang="ru-RU" i="1" dirty="0"/>
              <a:t> </a:t>
            </a:r>
            <a:r>
              <a:rPr lang="ru-RU" i="1" dirty="0" err="1"/>
              <a:t>question</a:t>
            </a:r>
            <a:r>
              <a:rPr lang="ru-RU" i="1" dirty="0"/>
              <a:t>… </a:t>
            </a:r>
            <a:r>
              <a:rPr lang="ru-RU" i="1" dirty="0" err="1"/>
              <a:t>I’d</a:t>
            </a:r>
            <a:r>
              <a:rPr lang="ru-RU" i="1" dirty="0"/>
              <a:t> </a:t>
            </a:r>
            <a:r>
              <a:rPr lang="ru-RU" i="1" dirty="0" err="1"/>
              <a:t>say</a:t>
            </a:r>
            <a:r>
              <a:rPr lang="ru-RU" i="1" dirty="0"/>
              <a:t>…</a:t>
            </a:r>
            <a:r>
              <a:rPr lang="ru-RU" i="1" dirty="0" err="1"/>
              <a:t>Hmm</a:t>
            </a:r>
            <a:r>
              <a:rPr lang="ru-RU" i="1" dirty="0"/>
              <a:t>, I </a:t>
            </a:r>
            <a:r>
              <a:rPr lang="ru-RU" i="1" dirty="0" err="1"/>
              <a:t>haven’t</a:t>
            </a:r>
            <a:r>
              <a:rPr lang="ru-RU" i="1" dirty="0"/>
              <a:t> </a:t>
            </a:r>
            <a:r>
              <a:rPr lang="ru-RU" i="1" dirty="0" err="1"/>
              <a:t>thought</a:t>
            </a:r>
            <a:r>
              <a:rPr lang="ru-RU" i="1" dirty="0"/>
              <a:t> </a:t>
            </a:r>
            <a:r>
              <a:rPr lang="ru-RU" i="1" dirty="0" err="1"/>
              <a:t>about</a:t>
            </a:r>
            <a:r>
              <a:rPr lang="ru-RU" i="1" dirty="0"/>
              <a:t> </a:t>
            </a:r>
            <a:r>
              <a:rPr lang="ru-RU" i="1" dirty="0" err="1"/>
              <a:t>it</a:t>
            </a:r>
            <a:r>
              <a:rPr lang="ru-RU" i="1" dirty="0"/>
              <a:t> </a:t>
            </a:r>
            <a:r>
              <a:rPr lang="ru-RU" i="1" dirty="0" err="1"/>
              <a:t>before</a:t>
            </a:r>
            <a:r>
              <a:rPr lang="ru-RU" i="1" dirty="0"/>
              <a:t>, </a:t>
            </a:r>
            <a:r>
              <a:rPr lang="ru-RU" i="1" dirty="0" err="1"/>
              <a:t>but</a:t>
            </a:r>
            <a:r>
              <a:rPr lang="ru-RU" i="1" dirty="0"/>
              <a:t> I </a:t>
            </a:r>
            <a:r>
              <a:rPr lang="ru-RU" i="1" dirty="0" err="1"/>
              <a:t>can’t</a:t>
            </a:r>
            <a:r>
              <a:rPr lang="ru-RU" i="1" dirty="0"/>
              <a:t> </a:t>
            </a:r>
            <a:r>
              <a:rPr lang="ru-RU" i="1" dirty="0" err="1"/>
              <a:t>say</a:t>
            </a:r>
            <a:r>
              <a:rPr lang="ru-RU" i="1" dirty="0"/>
              <a:t> </a:t>
            </a:r>
            <a:r>
              <a:rPr lang="ru-RU" i="1" dirty="0" err="1"/>
              <a:t>for</a:t>
            </a:r>
            <a:r>
              <a:rPr lang="ru-RU" i="1" dirty="0"/>
              <a:t> </a:t>
            </a:r>
            <a:r>
              <a:rPr lang="ru-RU" i="1" dirty="0" err="1"/>
              <a:t>sure</a:t>
            </a:r>
            <a:r>
              <a:rPr lang="ru-RU" i="1" dirty="0"/>
              <a:t>.</a:t>
            </a:r>
            <a:endParaRPr lang="ru-RU" dirty="0"/>
          </a:p>
          <a:p>
            <a:pPr algn="l">
              <a:buNone/>
            </a:pPr>
            <a:r>
              <a:rPr lang="ru-RU" dirty="0"/>
              <a:t>Если вы собрались с мыслями, и у вас осталось время, то дайте уточняющий и универсальный ответ, например, по теме “</a:t>
            </a:r>
            <a:r>
              <a:rPr lang="ru-RU" dirty="0" err="1"/>
              <a:t>Summer</a:t>
            </a:r>
            <a:r>
              <a:rPr lang="ru-RU" dirty="0"/>
              <a:t> </a:t>
            </a:r>
            <a:r>
              <a:rPr lang="ru-RU" dirty="0" err="1"/>
              <a:t>Holidays</a:t>
            </a:r>
            <a:r>
              <a:rPr lang="ru-RU" dirty="0"/>
              <a:t>”: </a:t>
            </a:r>
            <a:r>
              <a:rPr lang="ru-RU" i="1" dirty="0" err="1"/>
              <a:t>Thank</a:t>
            </a:r>
            <a:r>
              <a:rPr lang="ru-RU" i="1" dirty="0"/>
              <a:t> </a:t>
            </a:r>
            <a:r>
              <a:rPr lang="ru-RU" i="1" dirty="0" err="1"/>
              <a:t>you</a:t>
            </a:r>
            <a:r>
              <a:rPr lang="ru-RU" i="1" dirty="0"/>
              <a:t> </a:t>
            </a:r>
            <a:r>
              <a:rPr lang="ru-RU" i="1" dirty="0" err="1"/>
              <a:t>for</a:t>
            </a:r>
            <a:r>
              <a:rPr lang="ru-RU" i="1" dirty="0"/>
              <a:t> </a:t>
            </a:r>
            <a:r>
              <a:rPr lang="ru-RU" i="1" dirty="0" err="1"/>
              <a:t>your</a:t>
            </a:r>
            <a:r>
              <a:rPr lang="ru-RU" i="1" dirty="0"/>
              <a:t> </a:t>
            </a:r>
            <a:r>
              <a:rPr lang="ru-RU" i="1" dirty="0" err="1"/>
              <a:t>question</a:t>
            </a:r>
            <a:r>
              <a:rPr lang="ru-RU" i="1" dirty="0"/>
              <a:t>. </a:t>
            </a:r>
            <a:r>
              <a:rPr lang="ru-RU" i="1" dirty="0" err="1"/>
              <a:t>Well</a:t>
            </a:r>
            <a:r>
              <a:rPr lang="ru-RU" i="1" dirty="0"/>
              <a:t>, </a:t>
            </a:r>
            <a:r>
              <a:rPr lang="ru-RU" i="1" dirty="0" err="1"/>
              <a:t>summer</a:t>
            </a:r>
            <a:r>
              <a:rPr lang="ru-RU" i="1" dirty="0"/>
              <a:t> </a:t>
            </a:r>
            <a:r>
              <a:rPr lang="ru-RU" i="1" dirty="0" err="1"/>
              <a:t>holidays</a:t>
            </a:r>
            <a:r>
              <a:rPr lang="ru-RU" i="1" dirty="0"/>
              <a:t> </a:t>
            </a:r>
            <a:r>
              <a:rPr lang="ru-RU" i="1" dirty="0" err="1"/>
              <a:t>are</a:t>
            </a:r>
            <a:r>
              <a:rPr lang="ru-RU" i="1" dirty="0"/>
              <a:t> </a:t>
            </a:r>
            <a:r>
              <a:rPr lang="ru-RU" i="1" dirty="0" err="1"/>
              <a:t>especially</a:t>
            </a:r>
            <a:r>
              <a:rPr lang="ru-RU" i="1" dirty="0"/>
              <a:t> </a:t>
            </a:r>
            <a:r>
              <a:rPr lang="ru-RU" i="1" dirty="0" err="1"/>
              <a:t>great</a:t>
            </a:r>
            <a:r>
              <a:rPr lang="ru-RU" i="1" dirty="0"/>
              <a:t> </a:t>
            </a:r>
            <a:r>
              <a:rPr lang="ru-RU" i="1" dirty="0" err="1"/>
              <a:t>when</a:t>
            </a:r>
            <a:r>
              <a:rPr lang="ru-RU" i="1" dirty="0"/>
              <a:t> I </a:t>
            </a:r>
            <a:r>
              <a:rPr lang="ru-RU" i="1" dirty="0" err="1"/>
              <a:t>can</a:t>
            </a:r>
            <a:r>
              <a:rPr lang="ru-RU" i="1" dirty="0"/>
              <a:t> </a:t>
            </a:r>
            <a:r>
              <a:rPr lang="ru-RU" i="1" dirty="0" err="1"/>
              <a:t>enjoy</a:t>
            </a:r>
            <a:r>
              <a:rPr lang="ru-RU" i="1" dirty="0"/>
              <a:t> </a:t>
            </a:r>
            <a:r>
              <a:rPr lang="ru-RU" i="1" dirty="0" err="1"/>
              <a:t>the</a:t>
            </a:r>
            <a:r>
              <a:rPr lang="ru-RU" i="1" dirty="0"/>
              <a:t> </a:t>
            </a:r>
            <a:r>
              <a:rPr lang="ru-RU" i="1" dirty="0" err="1"/>
              <a:t>time</a:t>
            </a:r>
            <a:r>
              <a:rPr lang="ru-RU" i="1" dirty="0"/>
              <a:t> </a:t>
            </a:r>
            <a:r>
              <a:rPr lang="ru-RU" i="1" dirty="0" err="1"/>
              <a:t>with</a:t>
            </a:r>
            <a:r>
              <a:rPr lang="ru-RU" i="1" dirty="0"/>
              <a:t> </a:t>
            </a:r>
            <a:r>
              <a:rPr lang="ru-RU" i="1" dirty="0" err="1"/>
              <a:t>my</a:t>
            </a:r>
            <a:r>
              <a:rPr lang="ru-RU" i="1" dirty="0"/>
              <a:t> </a:t>
            </a:r>
            <a:r>
              <a:rPr lang="ru-RU" i="1" dirty="0" err="1"/>
              <a:t>family</a:t>
            </a:r>
            <a:r>
              <a:rPr lang="ru-RU" i="1" dirty="0"/>
              <a:t> </a:t>
            </a:r>
            <a:r>
              <a:rPr lang="ru-RU" i="1" dirty="0" err="1"/>
              <a:t>and</a:t>
            </a:r>
            <a:r>
              <a:rPr lang="ru-RU" i="1" dirty="0"/>
              <a:t> </a:t>
            </a:r>
            <a:r>
              <a:rPr lang="ru-RU" i="1" dirty="0" err="1"/>
              <a:t>friends</a:t>
            </a:r>
            <a:r>
              <a:rPr lang="ru-RU" i="1" dirty="0"/>
              <a:t>.</a:t>
            </a:r>
            <a:endParaRPr lang="ru-RU" dirty="0"/>
          </a:p>
          <a:p>
            <a:pPr algn="l">
              <a:buNone/>
            </a:pPr>
            <a:r>
              <a:rPr lang="ru-RU" dirty="0"/>
              <a:t>В любом случае, делайте все возможное, чтобы избежать набившее оскомину </a:t>
            </a:r>
            <a:r>
              <a:rPr lang="ru-RU" i="1" dirty="0"/>
              <a:t>I </a:t>
            </a:r>
            <a:r>
              <a:rPr lang="ru-RU" i="1" dirty="0" err="1"/>
              <a:t>don’t</a:t>
            </a:r>
            <a:r>
              <a:rPr lang="ru-RU" i="1" dirty="0"/>
              <a:t> </a:t>
            </a:r>
            <a:r>
              <a:rPr lang="ru-RU" i="1" dirty="0" err="1"/>
              <a:t>know</a:t>
            </a:r>
            <a:r>
              <a:rPr lang="ru-RU" i="1" dirty="0"/>
              <a:t>.</a:t>
            </a:r>
            <a:endParaRPr lang="ru-RU" dirty="0"/>
          </a:p>
          <a:p>
            <a:pPr algn="l">
              <a:buNone/>
            </a:pPr>
            <a:r>
              <a:rPr lang="ru-RU" dirty="0"/>
              <a:t>Лучше сказать немного, но что-то универсальное и грамматически верное. Таким образом, вы покажете, что, как минимум, делаете попытку размышлять на английском вслух, а это скорее добавит балл, чем нет.</a:t>
            </a:r>
          </a:p>
          <a:p>
            <a:pPr algn="l">
              <a:buNone/>
            </a:pPr>
            <a:r>
              <a:rPr lang="ru-RU" dirty="0"/>
              <a:t>И еще. Фантазируйте, развивайте мысль на английском языке. Правда в данном случае для экзаменатора не настолько важна. как ваш навык правильно выстраивать коммуникацию, выбор лексики и соблюдение грамматических норм.</a:t>
            </a:r>
          </a:p>
          <a:p>
            <a:endParaRPr lang="ru-RU" dirty="0"/>
          </a:p>
        </p:txBody>
      </p:sp>
    </p:spTree>
    <p:extLst>
      <p:ext uri="{BB962C8B-B14F-4D97-AF65-F5344CB8AC3E}">
        <p14:creationId xmlns:p14="http://schemas.microsoft.com/office/powerpoint/2010/main" val="57692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AEAB06-7938-4430-9B08-92DE71A4744B}"/>
              </a:ext>
            </a:extLst>
          </p:cNvPr>
          <p:cNvSpPr>
            <a:spLocks noGrp="1"/>
          </p:cNvSpPr>
          <p:nvPr>
            <p:ph type="title"/>
          </p:nvPr>
        </p:nvSpPr>
        <p:spPr>
          <a:xfrm>
            <a:off x="749300" y="952500"/>
            <a:ext cx="7766050" cy="738189"/>
          </a:xfrm>
        </p:spPr>
        <p:txBody>
          <a:bodyPr>
            <a:normAutofit fontScale="90000"/>
          </a:bodyPr>
          <a:lstStyle/>
          <a:p>
            <a:r>
              <a:rPr lang="ru-RU" sz="2800" dirty="0"/>
              <a:t>Критерии оценивания выполнения задания 40 высокого уровня сложности (максимум 14 баллов)</a:t>
            </a:r>
          </a:p>
        </p:txBody>
      </p:sp>
      <p:sp>
        <p:nvSpPr>
          <p:cNvPr id="4" name="Номер слайда 3">
            <a:extLst>
              <a:ext uri="{FF2B5EF4-FFF2-40B4-BE49-F238E27FC236}">
                <a16:creationId xmlns:a16="http://schemas.microsoft.com/office/drawing/2014/main" id="{201BAC20-57D0-434F-8728-88A41ABC5AA6}"/>
              </a:ext>
            </a:extLst>
          </p:cNvPr>
          <p:cNvSpPr>
            <a:spLocks noGrp="1"/>
          </p:cNvSpPr>
          <p:nvPr>
            <p:ph type="sldNum" sz="quarter" idx="12"/>
          </p:nvPr>
        </p:nvSpPr>
        <p:spPr/>
        <p:txBody>
          <a:bodyPr/>
          <a:lstStyle/>
          <a:p>
            <a:fld id="{95B0B9EA-B266-4299-853C-BE16E3BBB072}" type="slidenum">
              <a:rPr lang="ru-RU" smtClean="0"/>
              <a:t>3</a:t>
            </a:fld>
            <a:endParaRPr lang="ru-RU"/>
          </a:p>
        </p:txBody>
      </p:sp>
      <p:pic>
        <p:nvPicPr>
          <p:cNvPr id="8" name="Объект 7" descr="https://ds05.infourok.ru/uploads/ex/04fb/00023b62-d6c16383/img6.jpg">
            <a:extLst>
              <a:ext uri="{FF2B5EF4-FFF2-40B4-BE49-F238E27FC236}">
                <a16:creationId xmlns:a16="http://schemas.microsoft.com/office/drawing/2014/main" id="{E5048D65-E86C-4615-AE70-24BDB7022C9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900" y="1690689"/>
            <a:ext cx="7861300" cy="4486274"/>
          </a:xfrm>
          <a:prstGeom prst="rect">
            <a:avLst/>
          </a:prstGeom>
          <a:noFill/>
          <a:ln>
            <a:noFill/>
          </a:ln>
        </p:spPr>
      </p:pic>
    </p:spTree>
    <p:extLst>
      <p:ext uri="{BB962C8B-B14F-4D97-AF65-F5344CB8AC3E}">
        <p14:creationId xmlns:p14="http://schemas.microsoft.com/office/powerpoint/2010/main" val="256710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E811B05-8BAF-404A-ACBD-9FD4BC228B7A}"/>
              </a:ext>
            </a:extLst>
          </p:cNvPr>
          <p:cNvSpPr>
            <a:spLocks noGrp="1"/>
          </p:cNvSpPr>
          <p:nvPr>
            <p:ph type="subTitle" idx="1"/>
          </p:nvPr>
        </p:nvSpPr>
        <p:spPr/>
        <p:txBody>
          <a:bodyPr/>
          <a:lstStyle/>
          <a:p>
            <a:endParaRPr lang="ru-RU"/>
          </a:p>
        </p:txBody>
      </p:sp>
      <p:sp>
        <p:nvSpPr>
          <p:cNvPr id="4" name="Номер слайда 3">
            <a:extLst>
              <a:ext uri="{FF2B5EF4-FFF2-40B4-BE49-F238E27FC236}">
                <a16:creationId xmlns:a16="http://schemas.microsoft.com/office/drawing/2014/main" id="{2A8AA320-D046-4054-A6EA-1C563E063340}"/>
              </a:ext>
            </a:extLst>
          </p:cNvPr>
          <p:cNvSpPr>
            <a:spLocks noGrp="1"/>
          </p:cNvSpPr>
          <p:nvPr>
            <p:ph type="sldNum" sz="quarter" idx="12"/>
          </p:nvPr>
        </p:nvSpPr>
        <p:spPr/>
        <p:txBody>
          <a:bodyPr/>
          <a:lstStyle/>
          <a:p>
            <a:fld id="{95B0B9EA-B266-4299-853C-BE16E3BBB072}" type="slidenum">
              <a:rPr lang="ru-RU" smtClean="0"/>
              <a:t>30</a:t>
            </a:fld>
            <a:endParaRPr lang="ru-RU"/>
          </a:p>
        </p:txBody>
      </p:sp>
      <p:pic>
        <p:nvPicPr>
          <p:cNvPr id="5" name="Picture 2" descr="zadanie-3-ege-anglijskij-kriterii">
            <a:extLst>
              <a:ext uri="{FF2B5EF4-FFF2-40B4-BE49-F238E27FC236}">
                <a16:creationId xmlns:a16="http://schemas.microsoft.com/office/drawing/2014/main" id="{9C1F47BD-A630-40D8-A60D-575D7FA3473C}"/>
              </a:ext>
            </a:extLst>
          </p:cNvPr>
          <p:cNvPicPr>
            <a:picLocks noGrp="1" noChangeAspect="1" noChangeArrowheads="1"/>
          </p:cNvPicPr>
          <p:nvPr>
            <p:ph idx="1"/>
          </p:nvPr>
        </p:nvPicPr>
        <p:blipFill>
          <a:blip r:embed="rId2" cstate="screen"/>
          <a:srcRect/>
          <a:stretch>
            <a:fillRect/>
          </a:stretch>
        </p:blipFill>
        <p:spPr bwMode="auto">
          <a:xfrm>
            <a:off x="67184" y="1358900"/>
            <a:ext cx="8734185" cy="4376736"/>
          </a:xfrm>
          <a:prstGeom prst="rect">
            <a:avLst/>
          </a:prstGeom>
          <a:noFill/>
        </p:spPr>
      </p:pic>
    </p:spTree>
    <p:extLst>
      <p:ext uri="{BB962C8B-B14F-4D97-AF65-F5344CB8AC3E}">
        <p14:creationId xmlns:p14="http://schemas.microsoft.com/office/powerpoint/2010/main" val="4229548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988E0527-2D5E-41C6-A346-0661EF41F354}"/>
              </a:ext>
            </a:extLst>
          </p:cNvPr>
          <p:cNvSpPr>
            <a:spLocks noGrp="1"/>
          </p:cNvSpPr>
          <p:nvPr>
            <p:ph sz="half" idx="2"/>
          </p:nvPr>
        </p:nvSpPr>
        <p:spPr>
          <a:xfrm>
            <a:off x="4572000" y="1193076"/>
            <a:ext cx="3943350" cy="5258523"/>
          </a:xfrm>
        </p:spPr>
        <p:txBody>
          <a:bodyPr>
            <a:normAutofit fontScale="77500" lnSpcReduction="20000"/>
          </a:bodyPr>
          <a:lstStyle/>
          <a:p>
            <a:pPr fontAlgn="ctr"/>
            <a:r>
              <a:rPr lang="ru-RU" b="1" dirty="0"/>
              <a:t>Ответ</a:t>
            </a:r>
            <a:endParaRPr lang="ru-RU" dirty="0"/>
          </a:p>
          <a:p>
            <a:pPr fontAlgn="ctr"/>
            <a:r>
              <a:rPr lang="en-US" dirty="0"/>
              <a:t>I live in Nizhny Novgorod. And hmm, it’s in Central Russia. Summer comes at the beginning of June, and usually, it’s sunny and warm with an average temperature of +20 there.</a:t>
            </a:r>
            <a:endParaRPr lang="ru-RU" dirty="0"/>
          </a:p>
          <a:p>
            <a:pPr fontAlgn="ctr"/>
            <a:r>
              <a:rPr lang="en-US" dirty="0"/>
              <a:t>Well, Nizhny is one of the largest cities in the country. And you know, it’s popular among tourists for the Oka and Volga rivers as well as for its rich history.</a:t>
            </a:r>
            <a:endParaRPr lang="ru-RU" dirty="0"/>
          </a:p>
          <a:p>
            <a:pPr fontAlgn="ctr"/>
            <a:r>
              <a:rPr lang="en-US" dirty="0"/>
              <a:t>I live with my parents and my younger brother Alex. My mum is an accountant and my dad works as an engineer. As for my little brother, next year he goes to the first grade. Yeah, he’s a big boy now.</a:t>
            </a:r>
            <a:endParaRPr lang="ru-RU" dirty="0"/>
          </a:p>
          <a:p>
            <a:pPr fontAlgn="ctr"/>
            <a:r>
              <a:rPr lang="en-US" dirty="0"/>
              <a:t>When I was seven, I used to go to the countryside to visit my grandparents during my summer holidays. I played outdoor games with my friends there. We used to ride bikes, go fishing and just have fun around.</a:t>
            </a:r>
            <a:endParaRPr lang="ru-RU" dirty="0"/>
          </a:p>
          <a:p>
            <a:pPr fontAlgn="ctr"/>
            <a:r>
              <a:rPr lang="en-US" dirty="0"/>
              <a:t>Actually, in ten years I would like to go to the seaside and try out some new activities, like surfing or paragliding. I think I could do that with my best friend Olga. She is also fond of sport.</a:t>
            </a:r>
            <a:endParaRPr lang="ru-RU" dirty="0"/>
          </a:p>
          <a:p>
            <a:endParaRPr lang="ru-RU" dirty="0"/>
          </a:p>
        </p:txBody>
      </p:sp>
      <p:sp>
        <p:nvSpPr>
          <p:cNvPr id="5" name="Номер слайда 4">
            <a:extLst>
              <a:ext uri="{FF2B5EF4-FFF2-40B4-BE49-F238E27FC236}">
                <a16:creationId xmlns:a16="http://schemas.microsoft.com/office/drawing/2014/main" id="{790D7E67-20D4-43D8-BDE1-F0D4E93E58BF}"/>
              </a:ext>
            </a:extLst>
          </p:cNvPr>
          <p:cNvSpPr>
            <a:spLocks noGrp="1"/>
          </p:cNvSpPr>
          <p:nvPr>
            <p:ph type="sldNum" sz="quarter" idx="12"/>
          </p:nvPr>
        </p:nvSpPr>
        <p:spPr/>
        <p:txBody>
          <a:bodyPr/>
          <a:lstStyle/>
          <a:p>
            <a:fld id="{95B0B9EA-B266-4299-853C-BE16E3BBB072}" type="slidenum">
              <a:rPr lang="ru-RU" smtClean="0"/>
              <a:t>31</a:t>
            </a:fld>
            <a:endParaRPr lang="ru-RU"/>
          </a:p>
        </p:txBody>
      </p:sp>
      <p:pic>
        <p:nvPicPr>
          <p:cNvPr id="6" name="Picture 2" descr="Zadanie 3 EGE Anglijskij">
            <a:extLst>
              <a:ext uri="{FF2B5EF4-FFF2-40B4-BE49-F238E27FC236}">
                <a16:creationId xmlns:a16="http://schemas.microsoft.com/office/drawing/2014/main" id="{5DC30AF9-3796-41CF-88B2-A9D40929DCA0}"/>
              </a:ext>
            </a:extLst>
          </p:cNvPr>
          <p:cNvPicPr>
            <a:picLocks noGrp="1" noChangeAspect="1" noChangeArrowheads="1"/>
          </p:cNvPicPr>
          <p:nvPr>
            <p:ph sz="half" idx="1"/>
          </p:nvPr>
        </p:nvPicPr>
        <p:blipFill>
          <a:blip r:embed="rId2" cstate="screen"/>
          <a:srcRect/>
          <a:stretch>
            <a:fillRect/>
          </a:stretch>
        </p:blipFill>
        <p:spPr bwMode="auto">
          <a:xfrm>
            <a:off x="57749" y="914400"/>
            <a:ext cx="4457101" cy="4983886"/>
          </a:xfrm>
          <a:prstGeom prst="rect">
            <a:avLst/>
          </a:prstGeom>
          <a:noFill/>
        </p:spPr>
      </p:pic>
    </p:spTree>
    <p:extLst>
      <p:ext uri="{BB962C8B-B14F-4D97-AF65-F5344CB8AC3E}">
        <p14:creationId xmlns:p14="http://schemas.microsoft.com/office/powerpoint/2010/main" val="3947679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4E8C755-560D-4653-B4EF-128A305A3718}"/>
              </a:ext>
            </a:extLst>
          </p:cNvPr>
          <p:cNvSpPr>
            <a:spLocks noGrp="1"/>
          </p:cNvSpPr>
          <p:nvPr>
            <p:ph type="subTitle" idx="1"/>
          </p:nvPr>
        </p:nvSpPr>
        <p:spPr>
          <a:xfrm>
            <a:off x="812800" y="1028700"/>
            <a:ext cx="7353300" cy="5448300"/>
          </a:xfrm>
        </p:spPr>
        <p:txBody>
          <a:bodyPr>
            <a:normAutofit fontScale="47500" lnSpcReduction="20000"/>
          </a:bodyPr>
          <a:lstStyle/>
          <a:p>
            <a:pPr algn="l"/>
            <a:r>
              <a:rPr lang="ru-RU" sz="2900" b="1" dirty="0"/>
              <a:t>Как подготовиться к интервью на ЕГЭ.</a:t>
            </a:r>
          </a:p>
          <a:p>
            <a:pPr algn="l"/>
            <a:r>
              <a:rPr lang="ru-RU" sz="2900" b="1" dirty="0"/>
              <a:t>1.</a:t>
            </a:r>
            <a:r>
              <a:rPr lang="ru-RU" sz="2900" dirty="0"/>
              <a:t> Тренируйте ощущение времени. Т.е. вам обязательно нужно уложиться в 40 секунд вашего ответа</a:t>
            </a:r>
            <a:r>
              <a:rPr lang="ru-RU" sz="2900" b="1" dirty="0"/>
              <a:t>.</a:t>
            </a:r>
            <a:r>
              <a:rPr lang="ru-RU" sz="2900" dirty="0"/>
              <a:t> При этом можно себя записывать на диктофон и анализировать не только ошибки, но и то, что вы успели или не успели сказать.</a:t>
            </a:r>
          </a:p>
          <a:p>
            <a:pPr algn="l"/>
            <a:r>
              <a:rPr lang="ru-RU" sz="2900" b="1" dirty="0"/>
              <a:t>2.</a:t>
            </a:r>
            <a:r>
              <a:rPr lang="ru-RU" sz="2900" dirty="0"/>
              <a:t> Тренируйте понимание английской речи на слух.</a:t>
            </a:r>
          </a:p>
          <a:p>
            <a:pPr algn="l"/>
            <a:r>
              <a:rPr lang="ru-RU" sz="2900" dirty="0"/>
              <a:t>Слушайте подкасты </a:t>
            </a:r>
            <a:r>
              <a:rPr lang="ru-RU" sz="2900" dirty="0">
                <a:hlinkClick r:id="rId2"/>
              </a:rPr>
              <a:t>6 </a:t>
            </a:r>
            <a:r>
              <a:rPr lang="ru-RU" sz="2900" dirty="0" err="1">
                <a:hlinkClick r:id="rId2"/>
              </a:rPr>
              <a:t>minute</a:t>
            </a:r>
            <a:r>
              <a:rPr lang="ru-RU" sz="2900" dirty="0">
                <a:hlinkClick r:id="rId2"/>
              </a:rPr>
              <a:t> </a:t>
            </a:r>
            <a:r>
              <a:rPr lang="ru-RU" sz="2900" dirty="0" err="1">
                <a:hlinkClick r:id="rId2"/>
              </a:rPr>
              <a:t>English</a:t>
            </a:r>
            <a:r>
              <a:rPr lang="ru-RU" sz="2900" dirty="0"/>
              <a:t> или любой другой по интересам на </a:t>
            </a:r>
            <a:r>
              <a:rPr lang="ru-RU" sz="2900" dirty="0" err="1">
                <a:hlinkClick r:id="rId3"/>
              </a:rPr>
              <a:t>Google</a:t>
            </a:r>
            <a:r>
              <a:rPr lang="ru-RU" sz="2900" dirty="0">
                <a:hlinkClick r:id="rId3"/>
              </a:rPr>
              <a:t> </a:t>
            </a:r>
            <a:r>
              <a:rPr lang="ru-RU" sz="2900" dirty="0" err="1">
                <a:hlinkClick r:id="rId3"/>
              </a:rPr>
              <a:t>Podcasts</a:t>
            </a:r>
            <a:r>
              <a:rPr lang="ru-RU" sz="2900" dirty="0"/>
              <a:t>, </a:t>
            </a:r>
            <a:r>
              <a:rPr lang="ru-RU" sz="2900" dirty="0" err="1"/>
              <a:t>Apple</a:t>
            </a:r>
            <a:r>
              <a:rPr lang="ru-RU" sz="2900" dirty="0"/>
              <a:t> </a:t>
            </a:r>
            <a:r>
              <a:rPr lang="ru-RU" sz="2900" dirty="0" err="1"/>
              <a:t>Podcasts</a:t>
            </a:r>
            <a:r>
              <a:rPr lang="ru-RU" sz="2900" dirty="0"/>
              <a:t>. Повторяйте вслух фразы из подкаста.</a:t>
            </a:r>
          </a:p>
          <a:p>
            <a:pPr algn="l"/>
            <a:r>
              <a:rPr lang="ru-RU" sz="2900" dirty="0"/>
              <a:t>Читайте вслух (отрывок) по любой интересной теме статьи, например на </a:t>
            </a:r>
            <a:r>
              <a:rPr lang="ru-RU" sz="2900" dirty="0" err="1">
                <a:hlinkClick r:id="rId4"/>
              </a:rPr>
              <a:t>newsela.com</a:t>
            </a:r>
            <a:r>
              <a:rPr lang="ru-RU" sz="2900" dirty="0"/>
              <a:t>.</a:t>
            </a:r>
          </a:p>
          <a:p>
            <a:pPr algn="l"/>
            <a:r>
              <a:rPr lang="ru-RU" sz="2900" dirty="0"/>
              <a:t>Общайтесь с англоговорящими ровесниками на </a:t>
            </a:r>
            <a:r>
              <a:rPr lang="ru-RU" sz="2900" dirty="0" err="1">
                <a:hlinkClick r:id="rId5"/>
              </a:rPr>
              <a:t>epals.com</a:t>
            </a:r>
            <a:r>
              <a:rPr lang="ru-RU" sz="2900" dirty="0"/>
              <a:t>.</a:t>
            </a:r>
          </a:p>
          <a:p>
            <a:pPr algn="l"/>
            <a:r>
              <a:rPr lang="ru-RU" sz="2900" dirty="0"/>
              <a:t>Скачайте бесплатное приложение </a:t>
            </a:r>
            <a:r>
              <a:rPr lang="ru-RU" sz="2900" dirty="0" err="1">
                <a:hlinkClick r:id="rId6"/>
              </a:rPr>
              <a:t>Cake</a:t>
            </a:r>
            <a:r>
              <a:rPr lang="ru-RU" sz="2900" dirty="0"/>
              <a:t> или </a:t>
            </a:r>
            <a:r>
              <a:rPr lang="ru-RU" sz="2900" dirty="0" err="1"/>
              <a:t>English</a:t>
            </a:r>
            <a:r>
              <a:rPr lang="ru-RU" sz="2900" dirty="0"/>
              <a:t> </a:t>
            </a:r>
            <a:r>
              <a:rPr lang="ru-RU" sz="2900" dirty="0" err="1"/>
              <a:t>Speaking</a:t>
            </a:r>
            <a:r>
              <a:rPr lang="ru-RU" sz="2900" dirty="0"/>
              <a:t> </a:t>
            </a:r>
            <a:r>
              <a:rPr lang="ru-RU" sz="2900" dirty="0" err="1"/>
              <a:t>Practice</a:t>
            </a:r>
            <a:r>
              <a:rPr lang="ru-RU" sz="2900" dirty="0"/>
              <a:t> в своем смартфоне. </a:t>
            </a:r>
          </a:p>
          <a:p>
            <a:pPr algn="l"/>
            <a:r>
              <a:rPr lang="ru-RU" sz="2900" b="1" dirty="0"/>
              <a:t>3.</a:t>
            </a:r>
            <a:r>
              <a:rPr lang="ru-RU" sz="2900" dirty="0"/>
              <a:t> Повторяйте грамматику (времена </a:t>
            </a:r>
            <a:r>
              <a:rPr lang="ru-RU" sz="2900" dirty="0" err="1"/>
              <a:t>Present</a:t>
            </a:r>
            <a:r>
              <a:rPr lang="ru-RU" sz="2900" dirty="0"/>
              <a:t>/</a:t>
            </a:r>
            <a:r>
              <a:rPr lang="ru-RU" sz="2900" dirty="0" err="1"/>
              <a:t>Past</a:t>
            </a:r>
            <a:r>
              <a:rPr lang="ru-RU" sz="2900" dirty="0"/>
              <a:t>/</a:t>
            </a:r>
            <a:r>
              <a:rPr lang="ru-RU" sz="2900" dirty="0" err="1"/>
              <a:t>Future</a:t>
            </a:r>
            <a:r>
              <a:rPr lang="ru-RU" sz="2900" dirty="0"/>
              <a:t>) и тематическую лексику. Не забывайте использовать </a:t>
            </a:r>
            <a:r>
              <a:rPr lang="ru-RU" sz="2900" b="1" dirty="0" err="1"/>
              <a:t>linking</a:t>
            </a:r>
            <a:r>
              <a:rPr lang="ru-RU" sz="2900" b="1" dirty="0"/>
              <a:t> </a:t>
            </a:r>
            <a:r>
              <a:rPr lang="ru-RU" sz="2900" b="1" dirty="0" err="1"/>
              <a:t>words</a:t>
            </a:r>
            <a:r>
              <a:rPr lang="ru-RU" sz="2900" b="1" dirty="0"/>
              <a:t>:</a:t>
            </a:r>
            <a:br>
              <a:rPr lang="ru-RU" sz="2900" dirty="0"/>
            </a:br>
            <a:r>
              <a:rPr lang="ru-RU" sz="2900" i="1" dirty="0" err="1"/>
              <a:t>Hmmm</a:t>
            </a:r>
            <a:r>
              <a:rPr lang="ru-RU" sz="2900" i="1" dirty="0"/>
              <a:t>…</a:t>
            </a:r>
            <a:br>
              <a:rPr lang="ru-RU" sz="2900" i="1" dirty="0"/>
            </a:br>
            <a:r>
              <a:rPr lang="ru-RU" sz="2900" i="1" dirty="0" err="1"/>
              <a:t>Alright</a:t>
            </a:r>
            <a:r>
              <a:rPr lang="ru-RU" sz="2900" i="1" dirty="0"/>
              <a:t>, </a:t>
            </a:r>
            <a:r>
              <a:rPr lang="ru-RU" sz="2900" i="1" dirty="0" err="1"/>
              <a:t>but</a:t>
            </a:r>
            <a:r>
              <a:rPr lang="ru-RU" sz="2900" i="1" dirty="0"/>
              <a:t> </a:t>
            </a:r>
            <a:r>
              <a:rPr lang="ru-RU" sz="2900" i="1" dirty="0" err="1"/>
              <a:t>in</a:t>
            </a:r>
            <a:r>
              <a:rPr lang="ru-RU" sz="2900" i="1" dirty="0"/>
              <a:t> </a:t>
            </a:r>
            <a:r>
              <a:rPr lang="ru-RU" sz="2900" i="1" dirty="0" err="1"/>
              <a:t>general</a:t>
            </a:r>
            <a:br>
              <a:rPr lang="ru-RU" sz="2900" i="1" dirty="0"/>
            </a:br>
            <a:r>
              <a:rPr lang="ru-RU" sz="2900" i="1" dirty="0" err="1"/>
              <a:t>Of</a:t>
            </a:r>
            <a:r>
              <a:rPr lang="ru-RU" sz="2900" i="1" dirty="0"/>
              <a:t> </a:t>
            </a:r>
            <a:r>
              <a:rPr lang="ru-RU" sz="2900" i="1" dirty="0" err="1"/>
              <a:t>course</a:t>
            </a:r>
            <a:br>
              <a:rPr lang="ru-RU" sz="2900" i="1" dirty="0"/>
            </a:br>
            <a:r>
              <a:rPr lang="ru-RU" sz="2900" i="1" dirty="0" err="1"/>
              <a:t>It’s</a:t>
            </a:r>
            <a:r>
              <a:rPr lang="ru-RU" sz="2900" i="1" dirty="0"/>
              <a:t> ___ </a:t>
            </a:r>
            <a:r>
              <a:rPr lang="ru-RU" sz="2900" i="1" dirty="0" err="1"/>
              <a:t>actually</a:t>
            </a:r>
            <a:br>
              <a:rPr lang="ru-RU" sz="2900" dirty="0"/>
            </a:br>
            <a:r>
              <a:rPr lang="ru-RU" sz="2900" dirty="0" err="1"/>
              <a:t>Basically</a:t>
            </a:r>
            <a:endParaRPr lang="ru-RU" sz="2900" dirty="0"/>
          </a:p>
          <a:p>
            <a:pPr algn="l"/>
            <a:r>
              <a:rPr lang="ru-RU" sz="2900" dirty="0"/>
              <a:t>Достаточно полный список вводных и связующих слов я нашла по этой </a:t>
            </a:r>
            <a:r>
              <a:rPr lang="ru-RU" sz="2900" u="sng" dirty="0">
                <a:hlinkClick r:id="rId7"/>
              </a:rPr>
              <a:t>ссылке</a:t>
            </a:r>
            <a:r>
              <a:rPr lang="ru-RU" sz="2900" dirty="0"/>
              <a:t>. </a:t>
            </a:r>
            <a:r>
              <a:rPr lang="en-US" sz="2900" dirty="0">
                <a:hlinkClick r:id="rId7"/>
              </a:rPr>
              <a:t>https://english4real.com/</a:t>
            </a:r>
            <a:r>
              <a:rPr lang="en-US" sz="2900" dirty="0" err="1">
                <a:hlinkClick r:id="rId7"/>
              </a:rPr>
              <a:t>resource_writing_phrases.html</a:t>
            </a:r>
            <a:r>
              <a:rPr lang="ru-RU" sz="2900" dirty="0"/>
              <a:t> </a:t>
            </a:r>
          </a:p>
          <a:p>
            <a:pPr algn="l"/>
            <a:endParaRPr lang="ru-RU" sz="2900" dirty="0"/>
          </a:p>
          <a:p>
            <a:pPr algn="l"/>
            <a:r>
              <a:rPr lang="ru-RU" sz="2900" b="1" dirty="0"/>
              <a:t>4. </a:t>
            </a:r>
            <a:r>
              <a:rPr lang="ru-RU" sz="2900" dirty="0"/>
              <a:t>Записывайте себя на диктофон, выполняя задание 3. Попросите того, кто хорошо знает язык, проверить ошибки, чтобы их не повторять.</a:t>
            </a:r>
          </a:p>
          <a:p>
            <a:pPr algn="l"/>
            <a:r>
              <a:rPr lang="ru-RU" sz="2900" b="1" dirty="0"/>
              <a:t>5. </a:t>
            </a:r>
            <a:r>
              <a:rPr lang="ru-RU" sz="2900" dirty="0"/>
              <a:t>Получить максимальный балл за это задание реально, если вы отрабатываете варианты ответов из сборников или сайта ФИПИ, при этом имитируя обстановку экзамена, т.е. шумовые помехи.</a:t>
            </a:r>
          </a:p>
          <a:p>
            <a:br>
              <a:rPr lang="ru-RU" dirty="0"/>
            </a:br>
            <a:endParaRPr lang="ru-RU" dirty="0"/>
          </a:p>
          <a:p>
            <a:endParaRPr lang="ru-RU" dirty="0"/>
          </a:p>
        </p:txBody>
      </p:sp>
      <p:sp>
        <p:nvSpPr>
          <p:cNvPr id="4" name="Номер слайда 3">
            <a:extLst>
              <a:ext uri="{FF2B5EF4-FFF2-40B4-BE49-F238E27FC236}">
                <a16:creationId xmlns:a16="http://schemas.microsoft.com/office/drawing/2014/main" id="{5CA0BDF7-EFF5-4E0E-82F9-4E36DE411BA0}"/>
              </a:ext>
            </a:extLst>
          </p:cNvPr>
          <p:cNvSpPr>
            <a:spLocks noGrp="1"/>
          </p:cNvSpPr>
          <p:nvPr>
            <p:ph type="sldNum" sz="quarter" idx="12"/>
          </p:nvPr>
        </p:nvSpPr>
        <p:spPr/>
        <p:txBody>
          <a:bodyPr/>
          <a:lstStyle/>
          <a:p>
            <a:fld id="{95B0B9EA-B266-4299-853C-BE16E3BBB072}" type="slidenum">
              <a:rPr lang="ru-RU" smtClean="0"/>
              <a:t>32</a:t>
            </a:fld>
            <a:endParaRPr lang="ru-RU"/>
          </a:p>
        </p:txBody>
      </p:sp>
    </p:spTree>
    <p:extLst>
      <p:ext uri="{BB962C8B-B14F-4D97-AF65-F5344CB8AC3E}">
        <p14:creationId xmlns:p14="http://schemas.microsoft.com/office/powerpoint/2010/main" val="3574941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555377D8-2B07-49F9-8478-B57483021F0C}"/>
              </a:ext>
            </a:extLst>
          </p:cNvPr>
          <p:cNvSpPr>
            <a:spLocks noGrp="1"/>
          </p:cNvSpPr>
          <p:nvPr>
            <p:ph sz="half" idx="2"/>
          </p:nvPr>
        </p:nvSpPr>
        <p:spPr>
          <a:xfrm>
            <a:off x="5816600" y="990601"/>
            <a:ext cx="2698750" cy="5186362"/>
          </a:xfrm>
        </p:spPr>
        <p:txBody>
          <a:bodyPr/>
          <a:lstStyle/>
          <a:p>
            <a:r>
              <a:rPr lang="ru-RU" sz="2000" dirty="0"/>
              <a:t>В </a:t>
            </a:r>
            <a:r>
              <a:rPr lang="ru-RU" sz="2000" b="1" dirty="0"/>
              <a:t>задании 4</a:t>
            </a:r>
            <a:r>
              <a:rPr lang="ru-RU" sz="2000" dirty="0"/>
              <a:t> предлагается проблемная тема для проектной работы (например, “</a:t>
            </a:r>
            <a:r>
              <a:rPr lang="ru-RU" sz="2000" dirty="0" err="1"/>
              <a:t>Life</a:t>
            </a:r>
            <a:r>
              <a:rPr lang="ru-RU" sz="2000" dirty="0"/>
              <a:t> </a:t>
            </a:r>
            <a:r>
              <a:rPr lang="ru-RU" sz="2000" dirty="0" err="1"/>
              <a:t>without</a:t>
            </a:r>
            <a:r>
              <a:rPr lang="ru-RU" sz="2000" dirty="0"/>
              <a:t> </a:t>
            </a:r>
            <a:r>
              <a:rPr lang="ru-RU" sz="2000" dirty="0" err="1"/>
              <a:t>gadgets</a:t>
            </a:r>
            <a:r>
              <a:rPr lang="ru-RU" sz="2000" dirty="0"/>
              <a:t>”) и две фотографии. Время на подготовку – 2,5 минуты. На само высказывание дается 3 минуты (2-3 предложения на каждый пункт плана, всего 12-15 предложений).</a:t>
            </a:r>
            <a:br>
              <a:rPr lang="ru-RU" sz="2000" dirty="0"/>
            </a:br>
            <a:br>
              <a:rPr lang="ru-RU" sz="2000" dirty="0"/>
            </a:br>
            <a:endParaRPr lang="ru-RU" dirty="0"/>
          </a:p>
        </p:txBody>
      </p:sp>
      <p:sp>
        <p:nvSpPr>
          <p:cNvPr id="5" name="Номер слайда 4">
            <a:extLst>
              <a:ext uri="{FF2B5EF4-FFF2-40B4-BE49-F238E27FC236}">
                <a16:creationId xmlns:a16="http://schemas.microsoft.com/office/drawing/2014/main" id="{9844F4A8-7B21-47A0-8837-ECADD28A40EB}"/>
              </a:ext>
            </a:extLst>
          </p:cNvPr>
          <p:cNvSpPr>
            <a:spLocks noGrp="1"/>
          </p:cNvSpPr>
          <p:nvPr>
            <p:ph type="sldNum" sz="quarter" idx="12"/>
          </p:nvPr>
        </p:nvSpPr>
        <p:spPr/>
        <p:txBody>
          <a:bodyPr/>
          <a:lstStyle/>
          <a:p>
            <a:fld id="{95B0B9EA-B266-4299-853C-BE16E3BBB072}" type="slidenum">
              <a:rPr lang="ru-RU" smtClean="0"/>
              <a:t>33</a:t>
            </a:fld>
            <a:endParaRPr lang="ru-RU"/>
          </a:p>
        </p:txBody>
      </p:sp>
      <p:pic>
        <p:nvPicPr>
          <p:cNvPr id="6" name="Picture 2">
            <a:extLst>
              <a:ext uri="{FF2B5EF4-FFF2-40B4-BE49-F238E27FC236}">
                <a16:creationId xmlns:a16="http://schemas.microsoft.com/office/drawing/2014/main" id="{B4074D86-8669-4CF4-BAAE-F6EECDEBCE35}"/>
              </a:ext>
            </a:extLst>
          </p:cNvPr>
          <p:cNvPicPr>
            <a:picLocks noGrp="1" noChangeAspect="1" noChangeArrowheads="1"/>
          </p:cNvPicPr>
          <p:nvPr>
            <p:ph sz="half" idx="1"/>
          </p:nvPr>
        </p:nvPicPr>
        <p:blipFill>
          <a:blip r:embed="rId2" cstate="screen"/>
          <a:srcRect/>
          <a:stretch>
            <a:fillRect/>
          </a:stretch>
        </p:blipFill>
        <p:spPr bwMode="auto">
          <a:xfrm>
            <a:off x="628650" y="790155"/>
            <a:ext cx="4461140" cy="5587253"/>
          </a:xfrm>
          <a:prstGeom prst="rect">
            <a:avLst/>
          </a:prstGeom>
          <a:noFill/>
          <a:ln w="9525">
            <a:noFill/>
            <a:miter lim="800000"/>
            <a:headEnd/>
            <a:tailEnd/>
          </a:ln>
        </p:spPr>
      </p:pic>
    </p:spTree>
    <p:extLst>
      <p:ext uri="{BB962C8B-B14F-4D97-AF65-F5344CB8AC3E}">
        <p14:creationId xmlns:p14="http://schemas.microsoft.com/office/powerpoint/2010/main" val="1414013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323C4BB-7825-4F9A-A8D6-B3CC28DAC952}"/>
              </a:ext>
            </a:extLst>
          </p:cNvPr>
          <p:cNvSpPr>
            <a:spLocks noGrp="1"/>
          </p:cNvSpPr>
          <p:nvPr>
            <p:ph type="sldNum" sz="quarter" idx="12"/>
          </p:nvPr>
        </p:nvSpPr>
        <p:spPr/>
        <p:txBody>
          <a:bodyPr/>
          <a:lstStyle/>
          <a:p>
            <a:fld id="{95B0B9EA-B266-4299-853C-BE16E3BBB072}" type="slidenum">
              <a:rPr lang="ru-RU" smtClean="0"/>
              <a:t>34</a:t>
            </a:fld>
            <a:endParaRPr lang="ru-RU"/>
          </a:p>
        </p:txBody>
      </p:sp>
      <p:pic>
        <p:nvPicPr>
          <p:cNvPr id="3" name="Picture 2" descr="Dop.skhema ocenivaniya zadaniya 4 UCH EGE 2022">
            <a:extLst>
              <a:ext uri="{FF2B5EF4-FFF2-40B4-BE49-F238E27FC236}">
                <a16:creationId xmlns:a16="http://schemas.microsoft.com/office/drawing/2014/main" id="{12457AB6-1D0A-4215-978C-18A720130B5B}"/>
              </a:ext>
            </a:extLst>
          </p:cNvPr>
          <p:cNvPicPr>
            <a:picLocks noChangeAspect="1" noChangeArrowheads="1"/>
          </p:cNvPicPr>
          <p:nvPr/>
        </p:nvPicPr>
        <p:blipFill>
          <a:blip r:embed="rId2" cstate="screen"/>
          <a:srcRect/>
          <a:stretch>
            <a:fillRect/>
          </a:stretch>
        </p:blipFill>
        <p:spPr bwMode="auto">
          <a:xfrm>
            <a:off x="1549400" y="930771"/>
            <a:ext cx="6416338" cy="5425580"/>
          </a:xfrm>
          <a:prstGeom prst="rect">
            <a:avLst/>
          </a:prstGeom>
          <a:noFill/>
        </p:spPr>
      </p:pic>
    </p:spTree>
    <p:extLst>
      <p:ext uri="{BB962C8B-B14F-4D97-AF65-F5344CB8AC3E}">
        <p14:creationId xmlns:p14="http://schemas.microsoft.com/office/powerpoint/2010/main" val="1384933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BDCA68-F1CD-4CF2-8061-A7D3C62F2A0D}"/>
              </a:ext>
            </a:extLst>
          </p:cNvPr>
          <p:cNvSpPr>
            <a:spLocks noGrp="1"/>
          </p:cNvSpPr>
          <p:nvPr>
            <p:ph type="ctrTitle"/>
          </p:nvPr>
        </p:nvSpPr>
        <p:spPr>
          <a:xfrm>
            <a:off x="965200" y="876301"/>
            <a:ext cx="7035800" cy="1079500"/>
          </a:xfrm>
        </p:spPr>
        <p:txBody>
          <a:bodyPr>
            <a:normAutofit/>
          </a:bodyPr>
          <a:lstStyle/>
          <a:p>
            <a:r>
              <a:rPr lang="ru-RU" sz="2400" b="1" dirty="0"/>
              <a:t>Что и как нужно сделать в данном задании согласно рекомендациям ФИПИ:</a:t>
            </a:r>
            <a:br>
              <a:rPr lang="ru-RU" sz="2400" dirty="0"/>
            </a:br>
            <a:endParaRPr lang="ru-RU" sz="2400" dirty="0"/>
          </a:p>
        </p:txBody>
      </p:sp>
      <p:sp>
        <p:nvSpPr>
          <p:cNvPr id="3" name="Подзаголовок 2">
            <a:extLst>
              <a:ext uri="{FF2B5EF4-FFF2-40B4-BE49-F238E27FC236}">
                <a16:creationId xmlns:a16="http://schemas.microsoft.com/office/drawing/2014/main" id="{F068A817-F311-4834-A600-725084FEB2BB}"/>
              </a:ext>
            </a:extLst>
          </p:cNvPr>
          <p:cNvSpPr>
            <a:spLocks noGrp="1"/>
          </p:cNvSpPr>
          <p:nvPr>
            <p:ph type="subTitle" idx="1"/>
          </p:nvPr>
        </p:nvSpPr>
        <p:spPr>
          <a:xfrm>
            <a:off x="838200" y="1600199"/>
            <a:ext cx="7493000" cy="4756151"/>
          </a:xfrm>
        </p:spPr>
        <p:txBody>
          <a:bodyPr>
            <a:normAutofit/>
          </a:bodyPr>
          <a:lstStyle/>
          <a:p>
            <a:r>
              <a:rPr lang="ru-RU" b="1" dirty="0"/>
              <a:t>Вдумайтесь в тему проектной работы, анализируя фотографии.</a:t>
            </a:r>
            <a:r>
              <a:rPr lang="ru-RU" dirty="0"/>
              <a:t> </a:t>
            </a:r>
            <a:r>
              <a:rPr lang="ru-RU" i="1" dirty="0"/>
              <a:t>В демоверсии тема “Жизнь без гаджетов”. На фото одна девушка с бумажной книгой, другая – с электронной книгой, т.е. гаджетом.</a:t>
            </a:r>
            <a:r>
              <a:rPr lang="ru-RU" dirty="0"/>
              <a:t> </a:t>
            </a:r>
            <a:r>
              <a:rPr lang="ru-RU" i="1" dirty="0"/>
              <a:t>Очевидно, они решают какие-то задачи разными способами, например, ищут информацию, – с гаджетом и без него.</a:t>
            </a:r>
            <a:endParaRPr lang="ru-RU" dirty="0"/>
          </a:p>
          <a:p>
            <a:r>
              <a:rPr lang="ru-RU" dirty="0"/>
              <a:t>Такой первичный анализ помогает следовать теме и ответить на вопросы плана.</a:t>
            </a:r>
          </a:p>
          <a:p>
            <a:r>
              <a:rPr lang="ru-RU" b="1" dirty="0"/>
              <a:t>Начинайте говорить, обращаясь к другу по имени</a:t>
            </a:r>
            <a:r>
              <a:rPr lang="ru-RU" dirty="0"/>
              <a:t> и предлагая обсудить две фото, которые вы нашли для проекта. </a:t>
            </a:r>
            <a:r>
              <a:rPr lang="ru-RU" i="1" dirty="0" err="1"/>
              <a:t>Hi</a:t>
            </a:r>
            <a:r>
              <a:rPr lang="ru-RU" i="1" dirty="0"/>
              <a:t> </a:t>
            </a:r>
            <a:r>
              <a:rPr lang="ru-RU" i="1" dirty="0" err="1"/>
              <a:t>Dima</a:t>
            </a:r>
            <a:r>
              <a:rPr lang="ru-RU" i="1" dirty="0"/>
              <a:t>! </a:t>
            </a:r>
            <a:r>
              <a:rPr lang="ru-RU" i="1" dirty="0" err="1"/>
              <a:t>I’ve</a:t>
            </a:r>
            <a:r>
              <a:rPr lang="ru-RU" i="1" dirty="0"/>
              <a:t> </a:t>
            </a:r>
            <a:r>
              <a:rPr lang="ru-RU" i="1" dirty="0" err="1"/>
              <a:t>found</a:t>
            </a:r>
            <a:r>
              <a:rPr lang="ru-RU" i="1" dirty="0"/>
              <a:t> a </a:t>
            </a:r>
            <a:r>
              <a:rPr lang="ru-RU" i="1" dirty="0" err="1"/>
              <a:t>couple</a:t>
            </a:r>
            <a:r>
              <a:rPr lang="ru-RU" i="1" dirty="0"/>
              <a:t> </a:t>
            </a:r>
            <a:r>
              <a:rPr lang="ru-RU" i="1" dirty="0" err="1"/>
              <a:t>of</a:t>
            </a:r>
            <a:r>
              <a:rPr lang="ru-RU" i="1" dirty="0"/>
              <a:t> </a:t>
            </a:r>
            <a:r>
              <a:rPr lang="ru-RU" i="1" dirty="0" err="1"/>
              <a:t>photos</a:t>
            </a:r>
            <a:r>
              <a:rPr lang="ru-RU" i="1" dirty="0"/>
              <a:t> </a:t>
            </a:r>
            <a:r>
              <a:rPr lang="ru-RU" i="1" dirty="0" err="1"/>
              <a:t>for</a:t>
            </a:r>
            <a:r>
              <a:rPr lang="ru-RU" i="1" dirty="0"/>
              <a:t> </a:t>
            </a:r>
            <a:r>
              <a:rPr lang="ru-RU" i="1" dirty="0" err="1"/>
              <a:t>our</a:t>
            </a:r>
            <a:r>
              <a:rPr lang="ru-RU" i="1" dirty="0"/>
              <a:t> </a:t>
            </a:r>
            <a:r>
              <a:rPr lang="ru-RU" i="1" dirty="0" err="1"/>
              <a:t>project</a:t>
            </a:r>
            <a:r>
              <a:rPr lang="ru-RU" i="1" dirty="0"/>
              <a:t> </a:t>
            </a:r>
            <a:r>
              <a:rPr lang="ru-RU" i="1" dirty="0" err="1"/>
              <a:t>and</a:t>
            </a:r>
            <a:r>
              <a:rPr lang="ru-RU" i="1" dirty="0"/>
              <a:t> </a:t>
            </a:r>
            <a:r>
              <a:rPr lang="ru-RU" i="1" dirty="0" err="1"/>
              <a:t>I’d</a:t>
            </a:r>
            <a:r>
              <a:rPr lang="ru-RU" i="1" dirty="0"/>
              <a:t> </a:t>
            </a:r>
            <a:r>
              <a:rPr lang="ru-RU" i="1" dirty="0" err="1"/>
              <a:t>like</a:t>
            </a:r>
            <a:r>
              <a:rPr lang="ru-RU" i="1" dirty="0"/>
              <a:t> </a:t>
            </a:r>
            <a:r>
              <a:rPr lang="ru-RU" i="1" dirty="0" err="1"/>
              <a:t>to</a:t>
            </a:r>
            <a:r>
              <a:rPr lang="ru-RU" i="1" dirty="0"/>
              <a:t> </a:t>
            </a:r>
            <a:r>
              <a:rPr lang="ru-RU" i="1" dirty="0" err="1"/>
              <a:t>share</a:t>
            </a:r>
            <a:r>
              <a:rPr lang="ru-RU" i="1" dirty="0"/>
              <a:t> </a:t>
            </a:r>
            <a:r>
              <a:rPr lang="ru-RU" i="1" dirty="0" err="1"/>
              <a:t>some</a:t>
            </a:r>
            <a:r>
              <a:rPr lang="ru-RU" i="1" dirty="0"/>
              <a:t> </a:t>
            </a:r>
            <a:r>
              <a:rPr lang="ru-RU" i="1" dirty="0" err="1"/>
              <a:t>thoughts</a:t>
            </a:r>
            <a:r>
              <a:rPr lang="ru-RU" i="1" dirty="0"/>
              <a:t> </a:t>
            </a:r>
            <a:r>
              <a:rPr lang="ru-RU" i="1" dirty="0" err="1"/>
              <a:t>about</a:t>
            </a:r>
            <a:r>
              <a:rPr lang="ru-RU" i="1" dirty="0"/>
              <a:t> </a:t>
            </a:r>
            <a:r>
              <a:rPr lang="ru-RU" i="1" dirty="0" err="1"/>
              <a:t>it</a:t>
            </a:r>
            <a:r>
              <a:rPr lang="ru-RU" i="1" dirty="0"/>
              <a:t>.</a:t>
            </a:r>
            <a:endParaRPr lang="ru-RU" dirty="0"/>
          </a:p>
          <a:p>
            <a:r>
              <a:rPr lang="ru-RU" dirty="0"/>
              <a:t>Следующий шаг – </a:t>
            </a:r>
            <a:r>
              <a:rPr lang="ru-RU" b="1" dirty="0"/>
              <a:t>опишите фото, давая каждой по две характеристики связанной с темой проекта.</a:t>
            </a:r>
            <a:r>
              <a:rPr lang="ru-RU" dirty="0"/>
              <a:t> Т.е. вы говорите о том, что видите на каждой картинке. </a:t>
            </a:r>
            <a:r>
              <a:rPr lang="ru-RU" i="1" dirty="0" err="1"/>
              <a:t>In</a:t>
            </a:r>
            <a:r>
              <a:rPr lang="ru-RU" i="1" dirty="0"/>
              <a:t> </a:t>
            </a:r>
            <a:r>
              <a:rPr lang="ru-RU" i="1" dirty="0" err="1"/>
              <a:t>the</a:t>
            </a:r>
            <a:r>
              <a:rPr lang="ru-RU" i="1" dirty="0"/>
              <a:t> </a:t>
            </a:r>
            <a:r>
              <a:rPr lang="ru-RU" i="1" dirty="0" err="1"/>
              <a:t>first</a:t>
            </a:r>
            <a:r>
              <a:rPr lang="ru-RU" i="1" dirty="0"/>
              <a:t> </a:t>
            </a:r>
            <a:r>
              <a:rPr lang="ru-RU" i="1" dirty="0" err="1"/>
              <a:t>photo</a:t>
            </a:r>
            <a:r>
              <a:rPr lang="ru-RU" i="1" dirty="0"/>
              <a:t> </a:t>
            </a:r>
            <a:r>
              <a:rPr lang="ru-RU" i="1" dirty="0" err="1"/>
              <a:t>it’s</a:t>
            </a:r>
            <a:r>
              <a:rPr lang="ru-RU" i="1" dirty="0"/>
              <a:t> a </a:t>
            </a:r>
            <a:r>
              <a:rPr lang="ru-RU" i="1" dirty="0" err="1"/>
              <a:t>girl</a:t>
            </a:r>
            <a:r>
              <a:rPr lang="ru-RU" i="1" dirty="0"/>
              <a:t> </a:t>
            </a:r>
            <a:r>
              <a:rPr lang="ru-RU" i="1" dirty="0" err="1"/>
              <a:t>holding</a:t>
            </a:r>
            <a:r>
              <a:rPr lang="ru-RU" i="1" dirty="0"/>
              <a:t> a </a:t>
            </a:r>
            <a:r>
              <a:rPr lang="ru-RU" i="1" dirty="0" err="1"/>
              <a:t>paper</a:t>
            </a:r>
            <a:r>
              <a:rPr lang="ru-RU" i="1" dirty="0"/>
              <a:t> </a:t>
            </a:r>
            <a:r>
              <a:rPr lang="ru-RU" i="1" dirty="0" err="1"/>
              <a:t>book</a:t>
            </a:r>
            <a:r>
              <a:rPr lang="ru-RU" i="1" dirty="0"/>
              <a:t>. </a:t>
            </a:r>
            <a:r>
              <a:rPr lang="ru-RU" i="1" dirty="0" err="1"/>
              <a:t>She</a:t>
            </a:r>
            <a:r>
              <a:rPr lang="ru-RU" i="1" dirty="0"/>
              <a:t> </a:t>
            </a:r>
            <a:r>
              <a:rPr lang="ru-RU" i="1" dirty="0" err="1"/>
              <a:t>is</a:t>
            </a:r>
            <a:r>
              <a:rPr lang="ru-RU" i="1" dirty="0"/>
              <a:t> </a:t>
            </a:r>
            <a:r>
              <a:rPr lang="ru-RU" i="1" dirty="0" err="1"/>
              <a:t>in</a:t>
            </a:r>
            <a:r>
              <a:rPr lang="ru-RU" i="1" dirty="0"/>
              <a:t> a </a:t>
            </a:r>
            <a:r>
              <a:rPr lang="ru-RU" i="1" dirty="0" err="1"/>
              <a:t>library</a:t>
            </a:r>
            <a:r>
              <a:rPr lang="ru-RU" i="1" dirty="0"/>
              <a:t>. </a:t>
            </a:r>
            <a:r>
              <a:rPr lang="ru-RU" i="1" dirty="0" err="1"/>
              <a:t>In</a:t>
            </a:r>
            <a:r>
              <a:rPr lang="ru-RU" i="1" dirty="0"/>
              <a:t> </a:t>
            </a:r>
            <a:r>
              <a:rPr lang="ru-RU" i="1" dirty="0" err="1"/>
              <a:t>the</a:t>
            </a:r>
            <a:r>
              <a:rPr lang="ru-RU" i="1" dirty="0"/>
              <a:t> </a:t>
            </a:r>
            <a:r>
              <a:rPr lang="ru-RU" i="1" dirty="0" err="1"/>
              <a:t>second</a:t>
            </a:r>
            <a:r>
              <a:rPr lang="ru-RU" i="1" dirty="0"/>
              <a:t> </a:t>
            </a:r>
            <a:r>
              <a:rPr lang="ru-RU" i="1" dirty="0" err="1"/>
              <a:t>photo</a:t>
            </a:r>
            <a:r>
              <a:rPr lang="ru-RU" i="1" dirty="0"/>
              <a:t> I </a:t>
            </a:r>
            <a:r>
              <a:rPr lang="ru-RU" i="1" dirty="0" err="1"/>
              <a:t>can</a:t>
            </a:r>
            <a:r>
              <a:rPr lang="ru-RU" i="1" dirty="0"/>
              <a:t> </a:t>
            </a:r>
            <a:r>
              <a:rPr lang="ru-RU" i="1" dirty="0" err="1"/>
              <a:t>see</a:t>
            </a:r>
            <a:r>
              <a:rPr lang="ru-RU" i="1" dirty="0"/>
              <a:t> </a:t>
            </a:r>
            <a:r>
              <a:rPr lang="ru-RU" i="1" dirty="0" err="1"/>
              <a:t>another</a:t>
            </a:r>
            <a:r>
              <a:rPr lang="ru-RU" i="1" dirty="0"/>
              <a:t> </a:t>
            </a:r>
            <a:r>
              <a:rPr lang="ru-RU" i="1" dirty="0" err="1"/>
              <a:t>girl</a:t>
            </a:r>
            <a:r>
              <a:rPr lang="ru-RU" i="1" dirty="0"/>
              <a:t> </a:t>
            </a:r>
            <a:r>
              <a:rPr lang="ru-RU" i="1" dirty="0" err="1"/>
              <a:t>sitting</a:t>
            </a:r>
            <a:r>
              <a:rPr lang="ru-RU" i="1" dirty="0"/>
              <a:t> </a:t>
            </a:r>
            <a:r>
              <a:rPr lang="ru-RU" i="1" dirty="0" err="1"/>
              <a:t>on</a:t>
            </a:r>
            <a:r>
              <a:rPr lang="ru-RU" i="1" dirty="0"/>
              <a:t> a </a:t>
            </a:r>
            <a:r>
              <a:rPr lang="ru-RU" i="1" dirty="0" err="1"/>
              <a:t>sofa</a:t>
            </a:r>
            <a:r>
              <a:rPr lang="ru-RU" i="1" dirty="0"/>
              <a:t> </a:t>
            </a:r>
            <a:r>
              <a:rPr lang="ru-RU" i="1" dirty="0" err="1"/>
              <a:t>at</a:t>
            </a:r>
            <a:r>
              <a:rPr lang="ru-RU" i="1" dirty="0"/>
              <a:t> </a:t>
            </a:r>
            <a:r>
              <a:rPr lang="ru-RU" i="1" dirty="0" err="1"/>
              <a:t>home</a:t>
            </a:r>
            <a:r>
              <a:rPr lang="ru-RU" i="1" dirty="0"/>
              <a:t>.</a:t>
            </a:r>
            <a:endParaRPr lang="ru-RU" dirty="0"/>
          </a:p>
          <a:p>
            <a:r>
              <a:rPr lang="ru-RU" b="1" dirty="0"/>
              <a:t>Сравните</a:t>
            </a:r>
            <a:r>
              <a:rPr lang="ru-RU" dirty="0"/>
              <a:t> две фотографии. Различия могут быть в местах </a:t>
            </a:r>
            <a:r>
              <a:rPr lang="ru-RU" b="1" dirty="0"/>
              <a:t>действиях, видах деятельности, выборе стиля жизни, привычек, хобби, блюда</a:t>
            </a:r>
            <a:r>
              <a:rPr lang="ru-RU" dirty="0"/>
              <a:t>, </a:t>
            </a:r>
            <a:r>
              <a:rPr lang="ru-RU" u="sng" dirty="0"/>
              <a:t>но обязательно связаны с темой проекта.</a:t>
            </a:r>
            <a:endParaRPr lang="ru-RU" dirty="0"/>
          </a:p>
          <a:p>
            <a:endParaRPr lang="ru-RU" dirty="0"/>
          </a:p>
        </p:txBody>
      </p:sp>
      <p:sp>
        <p:nvSpPr>
          <p:cNvPr id="4" name="Номер слайда 3">
            <a:extLst>
              <a:ext uri="{FF2B5EF4-FFF2-40B4-BE49-F238E27FC236}">
                <a16:creationId xmlns:a16="http://schemas.microsoft.com/office/drawing/2014/main" id="{B8BA07EC-070F-4A2F-AFC4-D3A32279E520}"/>
              </a:ext>
            </a:extLst>
          </p:cNvPr>
          <p:cNvSpPr>
            <a:spLocks noGrp="1"/>
          </p:cNvSpPr>
          <p:nvPr>
            <p:ph type="sldNum" sz="quarter" idx="12"/>
          </p:nvPr>
        </p:nvSpPr>
        <p:spPr/>
        <p:txBody>
          <a:bodyPr/>
          <a:lstStyle/>
          <a:p>
            <a:fld id="{95B0B9EA-B266-4299-853C-BE16E3BBB072}" type="slidenum">
              <a:rPr lang="ru-RU" smtClean="0"/>
              <a:t>35</a:t>
            </a:fld>
            <a:endParaRPr lang="ru-RU"/>
          </a:p>
        </p:txBody>
      </p:sp>
    </p:spTree>
    <p:extLst>
      <p:ext uri="{BB962C8B-B14F-4D97-AF65-F5344CB8AC3E}">
        <p14:creationId xmlns:p14="http://schemas.microsoft.com/office/powerpoint/2010/main" val="4154000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BE734-B919-4AFB-A507-408BF48113F2}"/>
              </a:ext>
            </a:extLst>
          </p:cNvPr>
          <p:cNvSpPr>
            <a:spLocks noGrp="1"/>
          </p:cNvSpPr>
          <p:nvPr>
            <p:ph type="title"/>
          </p:nvPr>
        </p:nvSpPr>
        <p:spPr>
          <a:xfrm>
            <a:off x="628650" y="1016001"/>
            <a:ext cx="7435850" cy="482600"/>
          </a:xfrm>
        </p:spPr>
        <p:txBody>
          <a:bodyPr>
            <a:normAutofit fontScale="90000"/>
          </a:bodyPr>
          <a:lstStyle/>
          <a:p>
            <a:r>
              <a:rPr lang="ru-RU" dirty="0"/>
              <a:t>Примерный ответ</a:t>
            </a:r>
          </a:p>
        </p:txBody>
      </p:sp>
      <p:sp>
        <p:nvSpPr>
          <p:cNvPr id="3" name="Объект 2">
            <a:extLst>
              <a:ext uri="{FF2B5EF4-FFF2-40B4-BE49-F238E27FC236}">
                <a16:creationId xmlns:a16="http://schemas.microsoft.com/office/drawing/2014/main" id="{7F4D686A-D6A7-48DA-99FE-1795F8BACD8F}"/>
              </a:ext>
            </a:extLst>
          </p:cNvPr>
          <p:cNvSpPr>
            <a:spLocks noGrp="1"/>
          </p:cNvSpPr>
          <p:nvPr>
            <p:ph idx="1"/>
          </p:nvPr>
        </p:nvSpPr>
        <p:spPr>
          <a:xfrm>
            <a:off x="628650" y="1498601"/>
            <a:ext cx="7886700" cy="4678362"/>
          </a:xfrm>
        </p:spPr>
        <p:txBody>
          <a:bodyPr>
            <a:normAutofit fontScale="55000" lnSpcReduction="20000"/>
          </a:bodyPr>
          <a:lstStyle/>
          <a:p>
            <a:pPr>
              <a:buNone/>
            </a:pPr>
            <a:r>
              <a:rPr lang="en-US" sz="2400" b="1" dirty="0"/>
              <a:t>Introduction.</a:t>
            </a:r>
          </a:p>
          <a:p>
            <a:pPr>
              <a:buNone/>
            </a:pPr>
            <a:r>
              <a:rPr lang="en-US" sz="2400" dirty="0"/>
              <a:t>Hi Dima! I’ve found a couple of photos for our project “Life without gadgets” and I’d like to share some thoughts about it.</a:t>
            </a:r>
          </a:p>
          <a:p>
            <a:pPr>
              <a:buNone/>
            </a:pPr>
            <a:r>
              <a:rPr lang="en-US" sz="2400" b="1" dirty="0"/>
              <a:t>п.1 Give a brief description of the photos, justifying the choice of the photos for the project;</a:t>
            </a:r>
          </a:p>
          <a:p>
            <a:pPr>
              <a:buNone/>
            </a:pPr>
            <a:r>
              <a:rPr lang="en-US" sz="2400" dirty="0"/>
              <a:t>In the first picture, it’s a girl holding a paper book in a library.</a:t>
            </a:r>
          </a:p>
          <a:p>
            <a:pPr>
              <a:buNone/>
            </a:pPr>
            <a:r>
              <a:rPr lang="en-US" sz="2400" dirty="0"/>
              <a:t>She looks delighted to spend her time there.</a:t>
            </a:r>
          </a:p>
          <a:p>
            <a:pPr>
              <a:buNone/>
            </a:pPr>
            <a:r>
              <a:rPr lang="en-US" sz="2400" dirty="0"/>
              <a:t>While in the second photo, it’s a girl sitting on a sofa with an e-book in her hands.</a:t>
            </a:r>
          </a:p>
          <a:p>
            <a:pPr>
              <a:buNone/>
            </a:pPr>
            <a:r>
              <a:rPr lang="en-US" sz="2400" dirty="0"/>
              <a:t>She is smiling and looks happy, too.</a:t>
            </a:r>
            <a:r>
              <a:rPr lang="ru-RU" sz="2400" dirty="0"/>
              <a:t> </a:t>
            </a:r>
            <a:r>
              <a:rPr lang="en-US" sz="2400" dirty="0"/>
              <a:t>As you can see these two pictures are related to our project .</a:t>
            </a:r>
          </a:p>
          <a:p>
            <a:pPr>
              <a:buNone/>
            </a:pPr>
            <a:r>
              <a:rPr lang="en-US" sz="2400" b="1" dirty="0"/>
              <a:t>п.2 Say in what way the pictures are different, justifying the choice of the photos for the project;</a:t>
            </a:r>
          </a:p>
          <a:p>
            <a:pPr>
              <a:buNone/>
            </a:pPr>
            <a:r>
              <a:rPr lang="en-US" sz="2400" b="1" dirty="0"/>
              <a:t>п.3 Mention the advantages and disadvantages (1-2) of the two types of books;</a:t>
            </a:r>
          </a:p>
          <a:p>
            <a:pPr>
              <a:buNone/>
            </a:pPr>
            <a:r>
              <a:rPr lang="en-US" sz="2400" dirty="0"/>
              <a:t>In my opinion, these types of books have both advantages and disadvantages.</a:t>
            </a:r>
          </a:p>
          <a:p>
            <a:pPr>
              <a:buNone/>
            </a:pPr>
            <a:r>
              <a:rPr lang="en-US" sz="2400" dirty="0"/>
              <a:t>Some people choose paper books because they prefer interacting with a book when turning pages, smelling the paper. On the other hand, making paper needs trees and energy that is not good for environmental protection.</a:t>
            </a:r>
          </a:p>
          <a:p>
            <a:pPr>
              <a:buNone/>
            </a:pPr>
            <a:r>
              <a:rPr lang="en-US" sz="2400" dirty="0"/>
              <a:t>As for digital books, one of the advantages is that students can use them anytime from anywhere for their classes. However, reading an e-book in the sunlight is not healthy for human eyes.</a:t>
            </a:r>
          </a:p>
          <a:p>
            <a:pPr>
              <a:buNone/>
            </a:pPr>
            <a:r>
              <a:rPr lang="en-US" sz="2400" b="1" dirty="0"/>
              <a:t>п.4 Express your opinion on the subject of the project – whether you would like to live without gadgets and why;</a:t>
            </a:r>
          </a:p>
          <a:p>
            <a:pPr>
              <a:buNone/>
            </a:pPr>
            <a:r>
              <a:rPr lang="en-US" sz="2400" dirty="0"/>
              <a:t>As for me, I would like to use gadgets. They help me much with my school projects, staying in touch with my friends from abroad and even tracking the progress of my physical exercises.</a:t>
            </a:r>
          </a:p>
          <a:p>
            <a:pPr>
              <a:buNone/>
            </a:pPr>
            <a:r>
              <a:rPr lang="en-US" sz="2400" b="1" dirty="0"/>
              <a:t>Final Phrase.</a:t>
            </a:r>
          </a:p>
          <a:p>
            <a:pPr>
              <a:buNone/>
            </a:pPr>
            <a:r>
              <a:rPr lang="en-US" sz="2400" dirty="0"/>
              <a:t>That’s all I wanted to say. I hope, you like the photos. See you soon.</a:t>
            </a:r>
          </a:p>
          <a:p>
            <a:endParaRPr lang="ru-RU" dirty="0"/>
          </a:p>
        </p:txBody>
      </p:sp>
      <p:sp>
        <p:nvSpPr>
          <p:cNvPr id="4" name="Номер слайда 3">
            <a:extLst>
              <a:ext uri="{FF2B5EF4-FFF2-40B4-BE49-F238E27FC236}">
                <a16:creationId xmlns:a16="http://schemas.microsoft.com/office/drawing/2014/main" id="{96524CC9-C64C-45D0-ADAB-8E1319F8854D}"/>
              </a:ext>
            </a:extLst>
          </p:cNvPr>
          <p:cNvSpPr>
            <a:spLocks noGrp="1"/>
          </p:cNvSpPr>
          <p:nvPr>
            <p:ph type="sldNum" sz="quarter" idx="12"/>
          </p:nvPr>
        </p:nvSpPr>
        <p:spPr/>
        <p:txBody>
          <a:bodyPr/>
          <a:lstStyle/>
          <a:p>
            <a:fld id="{95B0B9EA-B266-4299-853C-BE16E3BBB072}" type="slidenum">
              <a:rPr lang="ru-RU" smtClean="0"/>
              <a:t>36</a:t>
            </a:fld>
            <a:endParaRPr lang="ru-RU"/>
          </a:p>
        </p:txBody>
      </p:sp>
    </p:spTree>
    <p:extLst>
      <p:ext uri="{BB962C8B-B14F-4D97-AF65-F5344CB8AC3E}">
        <p14:creationId xmlns:p14="http://schemas.microsoft.com/office/powerpoint/2010/main" val="2773125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68A5636-3CC1-474A-BA26-328F9CE3FA9F}"/>
              </a:ext>
            </a:extLst>
          </p:cNvPr>
          <p:cNvSpPr>
            <a:spLocks noGrp="1"/>
          </p:cNvSpPr>
          <p:nvPr>
            <p:ph type="sldNum" sz="quarter" idx="12"/>
          </p:nvPr>
        </p:nvSpPr>
        <p:spPr/>
        <p:txBody>
          <a:bodyPr/>
          <a:lstStyle/>
          <a:p>
            <a:fld id="{95B0B9EA-B266-4299-853C-BE16E3BBB072}" type="slidenum">
              <a:rPr lang="ru-RU" smtClean="0"/>
              <a:t>37</a:t>
            </a:fld>
            <a:endParaRPr lang="ru-RU"/>
          </a:p>
        </p:txBody>
      </p:sp>
      <p:sp>
        <p:nvSpPr>
          <p:cNvPr id="3" name="Прямоугольник 2">
            <a:extLst>
              <a:ext uri="{FF2B5EF4-FFF2-40B4-BE49-F238E27FC236}">
                <a16:creationId xmlns:a16="http://schemas.microsoft.com/office/drawing/2014/main" id="{1FF79078-83E2-4DEF-B7BF-013E5342906C}"/>
              </a:ext>
            </a:extLst>
          </p:cNvPr>
          <p:cNvSpPr/>
          <p:nvPr/>
        </p:nvSpPr>
        <p:spPr>
          <a:xfrm>
            <a:off x="762000" y="1676400"/>
            <a:ext cx="7632700" cy="4799263"/>
          </a:xfrm>
          <a:prstGeom prst="rect">
            <a:avLst/>
          </a:prstGeom>
        </p:spPr>
        <p:txBody>
          <a:bodyPr wrap="square">
            <a:spAutoFit/>
          </a:bodyPr>
          <a:lstStyle/>
          <a:p>
            <a:pPr>
              <a:lnSpc>
                <a:spcPct val="107000"/>
              </a:lnSpc>
              <a:spcAft>
                <a:spcPts val="800"/>
              </a:spcAft>
            </a:pPr>
            <a:r>
              <a:rPr lang="ru-RU" sz="3200" dirty="0">
                <a:solidFill>
                  <a:srgbClr val="272727"/>
                </a:solidFill>
                <a:latin typeface="+mj-lt"/>
                <a:ea typeface="Calibri" panose="020F0502020204030204" pitchFamily="34" charset="0"/>
                <a:cs typeface="Times New Roman" panose="02020603050405020304" pitchFamily="18" charset="0"/>
              </a:rPr>
              <a:t>Психологический настрой на обучение важен не меньше, чем подборка правильного материала. Постоянная учеба, большие нагрузки, репетиторы и ответственность за свои поступки способны довести школьника до нервного срыва и тотальной усталости, поэтому важно давать ему право на отдых и бездельничество.</a:t>
            </a:r>
            <a:endParaRPr lang="ru-RU" sz="3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7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3EB93F4-989E-45B0-B486-29B74E884E42}"/>
              </a:ext>
            </a:extLst>
          </p:cNvPr>
          <p:cNvSpPr>
            <a:spLocks noGrp="1"/>
          </p:cNvSpPr>
          <p:nvPr>
            <p:ph type="sldNum" sz="quarter" idx="12"/>
          </p:nvPr>
        </p:nvSpPr>
        <p:spPr/>
        <p:txBody>
          <a:bodyPr/>
          <a:lstStyle/>
          <a:p>
            <a:fld id="{95B0B9EA-B266-4299-853C-BE16E3BBB072}" type="slidenum">
              <a:rPr lang="ru-RU" smtClean="0"/>
              <a:t>38</a:t>
            </a:fld>
            <a:endParaRPr lang="ru-RU"/>
          </a:p>
        </p:txBody>
      </p:sp>
      <p:pic>
        <p:nvPicPr>
          <p:cNvPr id="5122" name="Picture 2" descr="EGE_2022.JPG">
            <a:extLst>
              <a:ext uri="{FF2B5EF4-FFF2-40B4-BE49-F238E27FC236}">
                <a16:creationId xmlns:a16="http://schemas.microsoft.com/office/drawing/2014/main" id="{27F09386-14DF-481E-BED5-6C6B27246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527630"/>
            <a:ext cx="6931025" cy="432979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6CADA59D-2CAE-43EA-93CE-9FA342492165}"/>
              </a:ext>
            </a:extLst>
          </p:cNvPr>
          <p:cNvSpPr/>
          <p:nvPr/>
        </p:nvSpPr>
        <p:spPr>
          <a:xfrm>
            <a:off x="1739899" y="428537"/>
            <a:ext cx="4283869" cy="1200329"/>
          </a:xfrm>
          <a:prstGeom prst="rect">
            <a:avLst/>
          </a:prstGeom>
        </p:spPr>
        <p:txBody>
          <a:bodyPr wrap="square">
            <a:spAutoFit/>
          </a:bodyPr>
          <a:lstStyle/>
          <a:p>
            <a:br>
              <a:rPr lang="ru-RU" dirty="0"/>
            </a:br>
            <a:r>
              <a:rPr lang="en-US" sz="5400" dirty="0"/>
              <a:t>Good luck!</a:t>
            </a:r>
            <a:endParaRPr lang="ru-RU" sz="5400" dirty="0"/>
          </a:p>
        </p:txBody>
      </p:sp>
    </p:spTree>
    <p:extLst>
      <p:ext uri="{BB962C8B-B14F-4D97-AF65-F5344CB8AC3E}">
        <p14:creationId xmlns:p14="http://schemas.microsoft.com/office/powerpoint/2010/main" val="79401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D53FF-2F02-4D1B-96F0-A395FAB07C3B}"/>
              </a:ext>
            </a:extLst>
          </p:cNvPr>
          <p:cNvSpPr>
            <a:spLocks noGrp="1"/>
          </p:cNvSpPr>
          <p:nvPr>
            <p:ph type="title"/>
          </p:nvPr>
        </p:nvSpPr>
        <p:spPr>
          <a:xfrm>
            <a:off x="457200" y="989012"/>
            <a:ext cx="3121819" cy="1398588"/>
          </a:xfrm>
        </p:spPr>
        <p:txBody>
          <a:bodyPr>
            <a:noAutofit/>
          </a:bodyPr>
          <a:lstStyle/>
          <a:p>
            <a:r>
              <a:rPr lang="ru-RU" sz="1800" dirty="0"/>
              <a:t>Ученику нужно будет </a:t>
            </a:r>
            <a:r>
              <a:rPr lang="ru-RU" sz="1800" b="1" dirty="0"/>
              <a:t>выбрать</a:t>
            </a:r>
            <a:r>
              <a:rPr lang="ru-RU" sz="1800" dirty="0"/>
              <a:t>, какое задание он захочет делать, и написать перед описанием проекта соответствующую цифру в бланке – 40.1 или 40.2.</a:t>
            </a:r>
          </a:p>
        </p:txBody>
      </p:sp>
      <p:sp>
        <p:nvSpPr>
          <p:cNvPr id="4" name="Текст 3">
            <a:extLst>
              <a:ext uri="{FF2B5EF4-FFF2-40B4-BE49-F238E27FC236}">
                <a16:creationId xmlns:a16="http://schemas.microsoft.com/office/drawing/2014/main" id="{136FBF2B-5886-4787-91F4-7F9A4FCA7ECC}"/>
              </a:ext>
            </a:extLst>
          </p:cNvPr>
          <p:cNvSpPr>
            <a:spLocks noGrp="1"/>
          </p:cNvSpPr>
          <p:nvPr>
            <p:ph type="body" sz="half" idx="2"/>
          </p:nvPr>
        </p:nvSpPr>
        <p:spPr>
          <a:xfrm>
            <a:off x="627459" y="2616200"/>
            <a:ext cx="2951560" cy="3252788"/>
          </a:xfrm>
        </p:spPr>
        <p:txBody>
          <a:bodyPr>
            <a:normAutofit/>
          </a:bodyPr>
          <a:lstStyle/>
          <a:p>
            <a:r>
              <a:rPr lang="ru-RU" sz="2000" dirty="0"/>
              <a:t>Рекомендуемое время написания задания 40 на экзамене – </a:t>
            </a:r>
            <a:r>
              <a:rPr lang="ru-RU" sz="2000" b="1" dirty="0"/>
              <a:t>60 минут</a:t>
            </a:r>
            <a:r>
              <a:rPr lang="ru-RU" sz="2000" dirty="0"/>
              <a:t>.</a:t>
            </a:r>
          </a:p>
        </p:txBody>
      </p:sp>
      <p:sp>
        <p:nvSpPr>
          <p:cNvPr id="5" name="Номер слайда 4">
            <a:extLst>
              <a:ext uri="{FF2B5EF4-FFF2-40B4-BE49-F238E27FC236}">
                <a16:creationId xmlns:a16="http://schemas.microsoft.com/office/drawing/2014/main" id="{54AC6B8F-5F62-447C-BE86-7566AFAB9D22}"/>
              </a:ext>
            </a:extLst>
          </p:cNvPr>
          <p:cNvSpPr>
            <a:spLocks noGrp="1"/>
          </p:cNvSpPr>
          <p:nvPr>
            <p:ph type="sldNum" sz="quarter" idx="12"/>
          </p:nvPr>
        </p:nvSpPr>
        <p:spPr/>
        <p:txBody>
          <a:bodyPr/>
          <a:lstStyle/>
          <a:p>
            <a:fld id="{95B0B9EA-B266-4299-853C-BE16E3BBB072}" type="slidenum">
              <a:rPr lang="ru-RU" smtClean="0"/>
              <a:t>4</a:t>
            </a:fld>
            <a:endParaRPr lang="ru-RU"/>
          </a:p>
        </p:txBody>
      </p:sp>
      <p:pic>
        <p:nvPicPr>
          <p:cNvPr id="4098" name="Picture 2" descr="https://4languagetutors.ru/wp-content/uploads/2021/09/Untitled.png">
            <a:extLst>
              <a:ext uri="{FF2B5EF4-FFF2-40B4-BE49-F238E27FC236}">
                <a16:creationId xmlns:a16="http://schemas.microsoft.com/office/drawing/2014/main" id="{A54E87F4-AEF5-4D6D-8C49-017454CA1CF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305" r="6305"/>
          <a:stretch>
            <a:fillRect/>
          </a:stretch>
        </p:blipFill>
        <p:spPr bwMode="auto">
          <a:xfrm>
            <a:off x="4203700" y="919320"/>
            <a:ext cx="4312841" cy="494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1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BD0D92F-8F95-4248-BD26-D7942770DA7E}"/>
              </a:ext>
            </a:extLst>
          </p:cNvPr>
          <p:cNvSpPr>
            <a:spLocks noGrp="1"/>
          </p:cNvSpPr>
          <p:nvPr>
            <p:ph type="subTitle" idx="1"/>
          </p:nvPr>
        </p:nvSpPr>
        <p:spPr>
          <a:xfrm>
            <a:off x="1143000" y="1181100"/>
            <a:ext cx="6858000" cy="4876800"/>
          </a:xfrm>
        </p:spPr>
        <p:txBody>
          <a:bodyPr>
            <a:normAutofit lnSpcReduction="10000"/>
          </a:bodyPr>
          <a:lstStyle/>
          <a:p>
            <a:r>
              <a:rPr lang="ru-RU" b="1" dirty="0"/>
              <a:t>Алгоритм написания</a:t>
            </a:r>
            <a:endParaRPr lang="ru-RU" dirty="0"/>
          </a:p>
          <a:p>
            <a:pPr lvl="0"/>
            <a:r>
              <a:rPr lang="ru-RU" dirty="0"/>
              <a:t>Отводите 60 минут на это задание.</a:t>
            </a:r>
          </a:p>
          <a:p>
            <a:pPr lvl="0"/>
            <a:r>
              <a:rPr lang="ru-RU" dirty="0"/>
              <a:t>Просмотрите оба проекта и решите, какой из них понятнее и легче описать.</a:t>
            </a:r>
          </a:p>
          <a:p>
            <a:pPr lvl="0"/>
            <a:r>
              <a:rPr lang="ru-RU" dirty="0"/>
              <a:t>Читайте тему проекта и набрасываете в двух словах, что вы скажете на каждый пункт плана. После того, как набросали, проверяете всё и убеждаетесь, что все написанное СООТВЕТСТВУЕТ ТЕМЕ ПРОЕКТА.</a:t>
            </a:r>
          </a:p>
          <a:p>
            <a:pPr lvl="0"/>
            <a:r>
              <a:rPr lang="ru-RU" dirty="0"/>
              <a:t>Напишите проект на черновик. Если у вас осталось мало времени – пишите сразу на чистовик.</a:t>
            </a:r>
          </a:p>
          <a:p>
            <a:pPr lvl="0"/>
            <a:r>
              <a:rPr lang="ru-RU" dirty="0"/>
              <a:t>Проверьте ошибки. Здесь советую вспомнить свои типичные “ляпы” и проверить работу на них.</a:t>
            </a:r>
          </a:p>
          <a:p>
            <a:pPr lvl="0"/>
            <a:r>
              <a:rPr lang="ru-RU" dirty="0"/>
              <a:t>Перепишите на чистовик. Проверьте ошибки, проверьте, что написали номер задания (40.1 или 40.2) в начале.</a:t>
            </a:r>
          </a:p>
          <a:p>
            <a:r>
              <a:rPr lang="ru-RU" dirty="0"/>
              <a:t>P.S. – Если вы читаете задание на экзамене и понимаете, что не знаете какое-то слово в теме, не паникуйте! Успокойтесь и попробуйте угадать, как это слово может переводиться.</a:t>
            </a:r>
          </a:p>
          <a:p>
            <a:endParaRPr lang="ru-RU" dirty="0"/>
          </a:p>
        </p:txBody>
      </p:sp>
      <p:sp>
        <p:nvSpPr>
          <p:cNvPr id="4" name="Номер слайда 3">
            <a:extLst>
              <a:ext uri="{FF2B5EF4-FFF2-40B4-BE49-F238E27FC236}">
                <a16:creationId xmlns:a16="http://schemas.microsoft.com/office/drawing/2014/main" id="{99F5DD32-2D4A-4516-B889-CF9A299FCB49}"/>
              </a:ext>
            </a:extLst>
          </p:cNvPr>
          <p:cNvSpPr>
            <a:spLocks noGrp="1"/>
          </p:cNvSpPr>
          <p:nvPr>
            <p:ph type="sldNum" sz="quarter" idx="12"/>
          </p:nvPr>
        </p:nvSpPr>
        <p:spPr/>
        <p:txBody>
          <a:bodyPr/>
          <a:lstStyle/>
          <a:p>
            <a:fld id="{95B0B9EA-B266-4299-853C-BE16E3BBB072}" type="slidenum">
              <a:rPr lang="ru-RU" smtClean="0"/>
              <a:t>5</a:t>
            </a:fld>
            <a:endParaRPr lang="ru-RU"/>
          </a:p>
        </p:txBody>
      </p:sp>
    </p:spTree>
    <p:extLst>
      <p:ext uri="{BB962C8B-B14F-4D97-AF65-F5344CB8AC3E}">
        <p14:creationId xmlns:p14="http://schemas.microsoft.com/office/powerpoint/2010/main" val="217565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603F2DF-2257-4671-A7B4-2CFD2CA60F9C}"/>
              </a:ext>
            </a:extLst>
          </p:cNvPr>
          <p:cNvSpPr>
            <a:spLocks noGrp="1"/>
          </p:cNvSpPr>
          <p:nvPr>
            <p:ph type="sldNum" sz="quarter" idx="12"/>
          </p:nvPr>
        </p:nvSpPr>
        <p:spPr/>
        <p:txBody>
          <a:bodyPr/>
          <a:lstStyle/>
          <a:p>
            <a:fld id="{95B0B9EA-B266-4299-853C-BE16E3BBB072}" type="slidenum">
              <a:rPr lang="ru-RU" smtClean="0"/>
              <a:t>6</a:t>
            </a:fld>
            <a:endParaRPr lang="ru-RU"/>
          </a:p>
        </p:txBody>
      </p:sp>
      <p:pic>
        <p:nvPicPr>
          <p:cNvPr id="3" name="Рисунок 2" descr="https://4languagetutors.ru/wp-content/uploads/2021/09/Screenshot_4.png">
            <a:extLst>
              <a:ext uri="{FF2B5EF4-FFF2-40B4-BE49-F238E27FC236}">
                <a16:creationId xmlns:a16="http://schemas.microsoft.com/office/drawing/2014/main" id="{51AE68E3-17E8-4B06-97A6-E5786AB8C5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7400" y="914400"/>
            <a:ext cx="6032500" cy="5003800"/>
          </a:xfrm>
          <a:prstGeom prst="rect">
            <a:avLst/>
          </a:prstGeom>
          <a:noFill/>
          <a:ln>
            <a:noFill/>
          </a:ln>
        </p:spPr>
      </p:pic>
      <p:sp>
        <p:nvSpPr>
          <p:cNvPr id="4" name="Прямоугольник 3">
            <a:extLst>
              <a:ext uri="{FF2B5EF4-FFF2-40B4-BE49-F238E27FC236}">
                <a16:creationId xmlns:a16="http://schemas.microsoft.com/office/drawing/2014/main" id="{5A8F6D67-F1FF-48EB-B24B-12B89739793E}"/>
              </a:ext>
            </a:extLst>
          </p:cNvPr>
          <p:cNvSpPr/>
          <p:nvPr/>
        </p:nvSpPr>
        <p:spPr>
          <a:xfrm>
            <a:off x="6667500" y="1521936"/>
            <a:ext cx="2209800" cy="3416320"/>
          </a:xfrm>
          <a:prstGeom prst="rect">
            <a:avLst/>
          </a:prstGeom>
        </p:spPr>
        <p:txBody>
          <a:bodyPr wrap="square">
            <a:spAutoFit/>
          </a:bodyPr>
          <a:lstStyle/>
          <a:p>
            <a:r>
              <a:rPr lang="ru-RU" dirty="0">
                <a:solidFill>
                  <a:srgbClr val="272626"/>
                </a:solidFill>
                <a:latin typeface="Roboto"/>
              </a:rPr>
              <a:t>Её полезно показать ученику при подготовке и вместе заполнять, оценивая по ней сначала написанные вами (или другими учениками) проекты, а потом проект самого учащегося.</a:t>
            </a:r>
            <a:endParaRPr lang="ru-RU" dirty="0"/>
          </a:p>
        </p:txBody>
      </p:sp>
    </p:spTree>
    <p:extLst>
      <p:ext uri="{BB962C8B-B14F-4D97-AF65-F5344CB8AC3E}">
        <p14:creationId xmlns:p14="http://schemas.microsoft.com/office/powerpoint/2010/main" val="346374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E6B68B6-3735-4C97-A886-B834BE630133}"/>
              </a:ext>
            </a:extLst>
          </p:cNvPr>
          <p:cNvSpPr>
            <a:spLocks noGrp="1"/>
          </p:cNvSpPr>
          <p:nvPr>
            <p:ph type="sldNum" sz="quarter" idx="12"/>
          </p:nvPr>
        </p:nvSpPr>
        <p:spPr/>
        <p:txBody>
          <a:bodyPr/>
          <a:lstStyle/>
          <a:p>
            <a:fld id="{95B0B9EA-B266-4299-853C-BE16E3BBB072}" type="slidenum">
              <a:rPr lang="ru-RU" smtClean="0"/>
              <a:t>7</a:t>
            </a:fld>
            <a:endParaRPr lang="ru-RU"/>
          </a:p>
        </p:txBody>
      </p:sp>
      <p:sp>
        <p:nvSpPr>
          <p:cNvPr id="3" name="Прямоугольник 2">
            <a:extLst>
              <a:ext uri="{FF2B5EF4-FFF2-40B4-BE49-F238E27FC236}">
                <a16:creationId xmlns:a16="http://schemas.microsoft.com/office/drawing/2014/main" id="{69EFD767-BC61-4FEE-8387-0E294C46A02B}"/>
              </a:ext>
            </a:extLst>
          </p:cNvPr>
          <p:cNvSpPr/>
          <p:nvPr/>
        </p:nvSpPr>
        <p:spPr>
          <a:xfrm>
            <a:off x="711200" y="1269999"/>
            <a:ext cx="7899400" cy="5262979"/>
          </a:xfrm>
          <a:prstGeom prst="rect">
            <a:avLst/>
          </a:prstGeom>
        </p:spPr>
        <p:txBody>
          <a:bodyPr wrap="square">
            <a:spAutoFit/>
          </a:bodyPr>
          <a:lstStyle/>
          <a:p>
            <a:r>
              <a:rPr lang="en-US" sz="1600" dirty="0" err="1">
                <a:solidFill>
                  <a:srgbClr val="000000"/>
                </a:solidFill>
                <a:latin typeface="Roboto"/>
              </a:rPr>
              <a:t>Образец</a:t>
            </a:r>
            <a:r>
              <a:rPr lang="en-US" sz="1600" dirty="0">
                <a:solidFill>
                  <a:srgbClr val="000000"/>
                </a:solidFill>
                <a:latin typeface="Roboto"/>
              </a:rPr>
              <a:t> </a:t>
            </a:r>
            <a:r>
              <a:rPr lang="en-US" sz="1600" dirty="0" err="1">
                <a:solidFill>
                  <a:srgbClr val="000000"/>
                </a:solidFill>
                <a:latin typeface="Roboto"/>
              </a:rPr>
              <a:t>выполнения</a:t>
            </a:r>
            <a:r>
              <a:rPr lang="en-US" sz="1600" dirty="0">
                <a:solidFill>
                  <a:srgbClr val="000000"/>
                </a:solidFill>
                <a:latin typeface="Roboto"/>
              </a:rPr>
              <a:t> </a:t>
            </a:r>
            <a:r>
              <a:rPr lang="en-US" sz="1600" dirty="0" err="1">
                <a:solidFill>
                  <a:srgbClr val="000000"/>
                </a:solidFill>
                <a:latin typeface="Roboto"/>
              </a:rPr>
              <a:t>задания</a:t>
            </a:r>
            <a:r>
              <a:rPr lang="en-US" sz="1600" dirty="0">
                <a:solidFill>
                  <a:srgbClr val="000000"/>
                </a:solidFill>
                <a:latin typeface="Roboto"/>
              </a:rPr>
              <a:t> 40</a:t>
            </a:r>
            <a:r>
              <a:rPr lang="en-US" sz="1600" u="sng" dirty="0">
                <a:solidFill>
                  <a:srgbClr val="000000"/>
                </a:solidFill>
                <a:latin typeface="Roboto"/>
              </a:rPr>
              <a:t> </a:t>
            </a:r>
            <a:r>
              <a:rPr lang="en-US" sz="1600" u="sng" dirty="0" err="1">
                <a:solidFill>
                  <a:srgbClr val="000000"/>
                </a:solidFill>
                <a:latin typeface="Roboto"/>
              </a:rPr>
              <a:t>Вступление</a:t>
            </a:r>
            <a:r>
              <a:rPr lang="en-US" sz="1600" dirty="0">
                <a:solidFill>
                  <a:srgbClr val="000000"/>
                </a:solidFill>
                <a:latin typeface="Roboto"/>
              </a:rPr>
              <a:t>: This project aims to outline the main features concerning usage of smartphones in the past years and to dwell on the purposes people use them for. </a:t>
            </a:r>
            <a:r>
              <a:rPr lang="en-US" sz="1600" u="sng" dirty="0" err="1">
                <a:solidFill>
                  <a:srgbClr val="000000"/>
                </a:solidFill>
                <a:latin typeface="Roboto"/>
              </a:rPr>
              <a:t>Отчёт</a:t>
            </a:r>
            <a:r>
              <a:rPr lang="en-US" sz="1600" u="sng" dirty="0">
                <a:solidFill>
                  <a:srgbClr val="000000"/>
                </a:solidFill>
                <a:latin typeface="Roboto"/>
              </a:rPr>
              <a:t> </a:t>
            </a:r>
            <a:r>
              <a:rPr lang="en-US" sz="1600" u="sng" dirty="0" err="1">
                <a:solidFill>
                  <a:srgbClr val="000000"/>
                </a:solidFill>
                <a:latin typeface="Roboto"/>
              </a:rPr>
              <a:t>по</a:t>
            </a:r>
            <a:r>
              <a:rPr lang="en-US" sz="1600" u="sng" dirty="0">
                <a:solidFill>
                  <a:srgbClr val="000000"/>
                </a:solidFill>
                <a:latin typeface="Roboto"/>
              </a:rPr>
              <a:t> 2-3 </a:t>
            </a:r>
            <a:r>
              <a:rPr lang="en-US" sz="1600" u="sng" dirty="0" err="1">
                <a:solidFill>
                  <a:srgbClr val="000000"/>
                </a:solidFill>
                <a:latin typeface="Roboto"/>
              </a:rPr>
              <a:t>пунктам</a:t>
            </a:r>
            <a:r>
              <a:rPr lang="en-US" sz="1600" u="sng" dirty="0">
                <a:solidFill>
                  <a:srgbClr val="000000"/>
                </a:solidFill>
                <a:latin typeface="Roboto"/>
              </a:rPr>
              <a:t>:</a:t>
            </a:r>
            <a:r>
              <a:rPr lang="en-US" sz="1600" dirty="0">
                <a:solidFill>
                  <a:srgbClr val="000000"/>
                </a:solidFill>
                <a:latin typeface="Roboto"/>
              </a:rPr>
              <a:t> Firstly, it is clearly seen from the table, that people mostly need their cells for calling and sending e-mails, giving 78% and 79% respectively. Nevertheless, finding information in the Internet is also crucial, which is shown by 58% of respondents. </a:t>
            </a:r>
            <a:r>
              <a:rPr lang="en-US" sz="1600" u="sng" dirty="0" err="1">
                <a:solidFill>
                  <a:srgbClr val="000000"/>
                </a:solidFill>
                <a:latin typeface="Roboto"/>
              </a:rPr>
              <a:t>Сравнение</a:t>
            </a:r>
            <a:r>
              <a:rPr lang="en-US" sz="1600" u="sng" dirty="0">
                <a:solidFill>
                  <a:srgbClr val="000000"/>
                </a:solidFill>
                <a:latin typeface="Roboto"/>
              </a:rPr>
              <a:t>: </a:t>
            </a:r>
            <a:r>
              <a:rPr lang="en-US" sz="1600" dirty="0">
                <a:solidFill>
                  <a:srgbClr val="000000"/>
                </a:solidFill>
                <a:latin typeface="Roboto"/>
              </a:rPr>
              <a:t>Surprisingly, while 58% of people, taken part in the survey, use their phones for surfing the Internet, just 15% of respondents pay for goods and services via the smartphones. It also seems interesting, that making calls is not the main purpose, people buy phones for. According to the table, this option gets 78% of the answers, while e-mailing gets 1% more, with 79% in total. </a:t>
            </a:r>
            <a:r>
              <a:rPr lang="en-US" sz="1600" u="sng" dirty="0" err="1">
                <a:solidFill>
                  <a:srgbClr val="000000"/>
                </a:solidFill>
                <a:latin typeface="Roboto"/>
              </a:rPr>
              <a:t>Проблема</a:t>
            </a:r>
            <a:r>
              <a:rPr lang="en-US" sz="1600" u="sng" dirty="0">
                <a:solidFill>
                  <a:srgbClr val="000000"/>
                </a:solidFill>
                <a:latin typeface="Roboto"/>
              </a:rPr>
              <a:t> и </a:t>
            </a:r>
            <a:r>
              <a:rPr lang="en-US" sz="1600" u="sng" dirty="0" err="1">
                <a:solidFill>
                  <a:srgbClr val="000000"/>
                </a:solidFill>
                <a:latin typeface="Roboto"/>
              </a:rPr>
              <a:t>предложения</a:t>
            </a:r>
            <a:r>
              <a:rPr lang="en-US" sz="1600" u="sng" dirty="0">
                <a:solidFill>
                  <a:srgbClr val="000000"/>
                </a:solidFill>
                <a:latin typeface="Roboto"/>
              </a:rPr>
              <a:t>: </a:t>
            </a:r>
            <a:r>
              <a:rPr lang="en-US" sz="1600" dirty="0">
                <a:solidFill>
                  <a:srgbClr val="000000"/>
                </a:solidFill>
                <a:latin typeface="Roboto"/>
              </a:rPr>
              <a:t>As it is clearly seen, in the modern world smartphones are not only means of getting in touch by calling, but also providers of information, goods, services and entertainment. It seems to me obvious, that modern companies should develop further applications for mobile phones, so that people can easily satisfy most of their needs via the phones. I propose all modern companies to pay more attention and divide rich financial sources for this purpose. </a:t>
            </a:r>
            <a:r>
              <a:rPr lang="en-US" sz="1600" u="sng" dirty="0" err="1">
                <a:solidFill>
                  <a:srgbClr val="000000"/>
                </a:solidFill>
                <a:latin typeface="Roboto"/>
              </a:rPr>
              <a:t>Выводы</a:t>
            </a:r>
            <a:r>
              <a:rPr lang="en-US" sz="1600" u="sng" dirty="0">
                <a:solidFill>
                  <a:srgbClr val="000000"/>
                </a:solidFill>
                <a:latin typeface="Roboto"/>
              </a:rPr>
              <a:t>: </a:t>
            </a:r>
            <a:r>
              <a:rPr lang="en-US" sz="1600" dirty="0">
                <a:solidFill>
                  <a:srgbClr val="000000"/>
                </a:solidFill>
                <a:latin typeface="Roboto"/>
              </a:rPr>
              <a:t>Summing up, in the modern constantly changing world it is significant to be on the competitive edge. Reality shows us, that cells are no longer just phones, but a kind of personal helpers and means for various purposes in lives. Bearing that in mind, it is extremely important for modern companies to provide their services through mobile applications.</a:t>
            </a:r>
            <a:endParaRPr lang="en-US" sz="1600" b="0" i="0" dirty="0">
              <a:solidFill>
                <a:srgbClr val="000000"/>
              </a:solidFill>
              <a:effectLst/>
              <a:latin typeface="Roboto"/>
            </a:endParaRPr>
          </a:p>
        </p:txBody>
      </p:sp>
    </p:spTree>
    <p:extLst>
      <p:ext uri="{BB962C8B-B14F-4D97-AF65-F5344CB8AC3E}">
        <p14:creationId xmlns:p14="http://schemas.microsoft.com/office/powerpoint/2010/main" val="158312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E5A8C94-DDE1-4007-8603-560028F51FA8}"/>
              </a:ext>
            </a:extLst>
          </p:cNvPr>
          <p:cNvSpPr>
            <a:spLocks noGrp="1"/>
          </p:cNvSpPr>
          <p:nvPr>
            <p:ph type="sldNum" sz="quarter" idx="12"/>
          </p:nvPr>
        </p:nvSpPr>
        <p:spPr/>
        <p:txBody>
          <a:bodyPr/>
          <a:lstStyle/>
          <a:p>
            <a:fld id="{95B0B9EA-B266-4299-853C-BE16E3BBB072}" type="slidenum">
              <a:rPr lang="ru-RU" smtClean="0"/>
              <a:t>8</a:t>
            </a:fld>
            <a:endParaRPr lang="ru-RU"/>
          </a:p>
        </p:txBody>
      </p:sp>
      <p:pic>
        <p:nvPicPr>
          <p:cNvPr id="3074" name="Picture 2" descr="ЕГЭ по английскому языку 2022 (задние 40.2). Полный курс по подготовке к письменному заданию нового формата">
            <a:extLst>
              <a:ext uri="{FF2B5EF4-FFF2-40B4-BE49-F238E27FC236}">
                <a16:creationId xmlns:a16="http://schemas.microsoft.com/office/drawing/2014/main" id="{15017D60-86E6-4F58-885F-2BBF1E730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881063"/>
            <a:ext cx="3952875" cy="56578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027B81C1-446B-48F7-B13A-F514CCDFC4D5}"/>
              </a:ext>
            </a:extLst>
          </p:cNvPr>
          <p:cNvSpPr/>
          <p:nvPr/>
        </p:nvSpPr>
        <p:spPr>
          <a:xfrm>
            <a:off x="4394200" y="881062"/>
            <a:ext cx="4402137" cy="5262979"/>
          </a:xfrm>
          <a:prstGeom prst="rect">
            <a:avLst/>
          </a:prstGeom>
        </p:spPr>
        <p:txBody>
          <a:bodyPr wrap="square">
            <a:spAutoFit/>
          </a:bodyPr>
          <a:lstStyle/>
          <a:p>
            <a:r>
              <a:rPr lang="en-US" sz="1600" dirty="0">
                <a:solidFill>
                  <a:srgbClr val="000000"/>
                </a:solidFill>
                <a:latin typeface="Arial" panose="020B0604020202020204" pitchFamily="34" charset="0"/>
              </a:rPr>
              <a:t>Conclusion Opinion Finally… In my opinion,… In conclusion…. To my mind,… To sum up… Personally, I believe.... In summary, …. It seems to me that… Therefore,.... I am convinced that….</a:t>
            </a:r>
            <a:endParaRPr lang="ru-RU"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 Use the words from the table to complete sentences: Many people say that smartphones can harm our eyes. P__________, ___ b___________ that we should reduce the screen time. I__ c________ we see that Greece is one of the most popular tourists` destinations. About 50% of citizens own two or more cars. T___________, they pay more taxes than the others. Despite the common opinion, </a:t>
            </a:r>
            <a:r>
              <a:rPr lang="en-US" sz="1600" dirty="0" err="1">
                <a:solidFill>
                  <a:srgbClr val="000000"/>
                </a:solidFill>
                <a:latin typeface="Arial" panose="020B0604020202020204" pitchFamily="34" charset="0"/>
              </a:rPr>
              <a:t>i</a:t>
            </a:r>
            <a:r>
              <a:rPr lang="en-US" sz="1600" dirty="0">
                <a:solidFill>
                  <a:srgbClr val="000000"/>
                </a:solidFill>
                <a:latin typeface="Arial" panose="020B0604020202020204" pitchFamily="34" charset="0"/>
              </a:rPr>
              <a:t>__ s______ t__ m__ that milk isn`t healthy. F__________, it is clear that rock music does not interest as many people as pop songs do. I__ s____________, we need to take better care of the poor in our city. How would you s____ u___ his writing? * 2. What do you think about pop music?</a:t>
            </a:r>
            <a:endParaRPr lang="ru-RU" sz="1600" dirty="0"/>
          </a:p>
        </p:txBody>
      </p:sp>
    </p:spTree>
    <p:extLst>
      <p:ext uri="{BB962C8B-B14F-4D97-AF65-F5344CB8AC3E}">
        <p14:creationId xmlns:p14="http://schemas.microsoft.com/office/powerpoint/2010/main" val="337867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23CE5D-5259-42F7-912A-2823A310EB16}"/>
              </a:ext>
            </a:extLst>
          </p:cNvPr>
          <p:cNvSpPr>
            <a:spLocks noGrp="1"/>
          </p:cNvSpPr>
          <p:nvPr>
            <p:ph type="title"/>
          </p:nvPr>
        </p:nvSpPr>
        <p:spPr>
          <a:xfrm>
            <a:off x="660400" y="136524"/>
            <a:ext cx="7823200" cy="5984876"/>
          </a:xfrm>
        </p:spPr>
        <p:txBody>
          <a:bodyPr>
            <a:normAutofit/>
          </a:bodyPr>
          <a:lstStyle/>
          <a:p>
            <a:r>
              <a:rPr lang="en-US" sz="1600" dirty="0"/>
              <a:t>Fill in the gaps using the words below.</a:t>
            </a:r>
            <a:br>
              <a:rPr lang="ru-RU" sz="1600" dirty="0"/>
            </a:br>
            <a:r>
              <a:rPr lang="en-US" sz="1600" dirty="0"/>
              <a:t> Firstly       according to            Also       Therefore       Moreover                   As we can see       For example            Secondly        calls                   communication       less      Smartphones      </a:t>
            </a:r>
            <a:br>
              <a:rPr lang="ru-RU" sz="1600" dirty="0"/>
            </a:br>
            <a:r>
              <a:rPr lang="en-US" sz="1600" dirty="0"/>
              <a:t> Probably </a:t>
            </a:r>
            <a:br>
              <a:rPr lang="ru-RU" sz="1600" dirty="0"/>
            </a:br>
            <a:r>
              <a:rPr lang="en-US" sz="1400" dirty="0"/>
              <a:t>__________(1) have become one of the most important parts of our everyday lives during the past few years: people use them not only for __________(2), but also for a range of different purposes. I have found some useful data on the issue of what people use their smartphones for in </a:t>
            </a:r>
            <a:r>
              <a:rPr lang="en-US" sz="1400" dirty="0" err="1"/>
              <a:t>Zetland</a:t>
            </a:r>
            <a:r>
              <a:rPr lang="en-US" sz="1400" dirty="0"/>
              <a:t> to help me with the project on the subject. __________(3), it is important to mention that the most common purpose of using a smartphone, __________(4) the diagram, is giving and receiving emails. __________(5), calls are very popular with the users too. __________(6), paying for purchases appears to be the least common aim of smartphone usage. __________(7), the diagram shows us clearly that paying with a bank card linked to your phone is about two times __________(8) popular than playing games on the device, which can show us that a modern smartphone is a tool for entertainment. __________(9), smartphones have become a crucial part of life nowadays. __________(10), we already use emails more than real calls, which means that human __________(11) does not interest us as it did a decade ago. __________(12), it can lead to the lack of social skills of future generations. So, maybe people should spend more time talking to each other (in real life, preferably), because, in the end, we are social creatures. __________(13), in my opinion, smartphones make our lives by all means convenient, which is great, but we should not let ourselves forget how to spend time without them, because the real world is more fascinating than a device screen.</a:t>
            </a:r>
            <a:endParaRPr lang="ru-RU" sz="1400" dirty="0"/>
          </a:p>
        </p:txBody>
      </p:sp>
      <p:sp>
        <p:nvSpPr>
          <p:cNvPr id="3" name="Номер слайда 2">
            <a:extLst>
              <a:ext uri="{FF2B5EF4-FFF2-40B4-BE49-F238E27FC236}">
                <a16:creationId xmlns:a16="http://schemas.microsoft.com/office/drawing/2014/main" id="{5D4BC6F3-04B6-441A-9D69-1848FCF8F306}"/>
              </a:ext>
            </a:extLst>
          </p:cNvPr>
          <p:cNvSpPr>
            <a:spLocks noGrp="1"/>
          </p:cNvSpPr>
          <p:nvPr>
            <p:ph type="sldNum" sz="quarter" idx="12"/>
          </p:nvPr>
        </p:nvSpPr>
        <p:spPr/>
        <p:txBody>
          <a:bodyPr/>
          <a:lstStyle/>
          <a:p>
            <a:fld id="{95B0B9EA-B266-4299-853C-BE16E3BBB072}" type="slidenum">
              <a:rPr lang="ru-RU" smtClean="0"/>
              <a:t>9</a:t>
            </a:fld>
            <a:endParaRPr lang="ru-RU"/>
          </a:p>
        </p:txBody>
      </p:sp>
    </p:spTree>
    <p:extLst>
      <p:ext uri="{BB962C8B-B14F-4D97-AF65-F5344CB8AC3E}">
        <p14:creationId xmlns:p14="http://schemas.microsoft.com/office/powerpoint/2010/main" val="9708050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R">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2028</Words>
  <Application>Microsoft Office PowerPoint</Application>
  <PresentationFormat>Экран (4:3)</PresentationFormat>
  <Paragraphs>218</Paragraphs>
  <Slides>38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Arial</vt:lpstr>
      <vt:lpstr>Calibri</vt:lpstr>
      <vt:lpstr>Roboto</vt:lpstr>
      <vt:lpstr>Times New Roman</vt:lpstr>
      <vt:lpstr>Тема Office</vt:lpstr>
      <vt:lpstr>Стратегии подготовки к ЕГЭ по английскому языку 2022 </vt:lpstr>
      <vt:lpstr>Письменная часть</vt:lpstr>
      <vt:lpstr>Критерии оценивания выполнения задания 40 высокого уровня сложности (максимум 14 баллов)</vt:lpstr>
      <vt:lpstr>Ученику нужно будет выбрать, какое задание он захочет делать, и написать перед описанием проекта соответствующую цифру в бланке – 40.1 или 40.2.</vt:lpstr>
      <vt:lpstr>Презентация PowerPoint</vt:lpstr>
      <vt:lpstr>Презентация PowerPoint</vt:lpstr>
      <vt:lpstr>Презентация PowerPoint</vt:lpstr>
      <vt:lpstr>Презентация PowerPoint</vt:lpstr>
      <vt:lpstr>Fill in the gaps using the words below.  Firstly       according to            Also       Therefore       Moreover                   As we can see       For example            Secondly        calls                   communication       less      Smartphones        Probably  __________(1) have become one of the most important parts of our everyday lives during the past few years: people use them not only for __________(2), but also for a range of different purposes. I have found some useful data on the issue of what people use their smartphones for in Zetland to help me with the project on the subject. __________(3), it is important to mention that the most common purpose of using a smartphone, __________(4) the diagram, is giving and receiving emails. __________(5), calls are very popular with the users too. __________(6), paying for purchases appears to be the least common aim of smartphone usage. __________(7), the diagram shows us clearly that paying with a bank card linked to your phone is about two times __________(8) popular than playing games on the device, which can show us that a modern smartphone is a tool for entertainment. __________(9), smartphones have become a crucial part of life nowadays. __________(10), we already use emails more than real calls, which means that human __________(11) does not interest us as it did a decade ago. __________(12), it can lead to the lack of social skills of future generations. So, maybe people should spend more time talking to each other (in real life, preferably), because, in the end, we are social creatures. __________(13), in my opinion, smartphones make our lives by all means convenient, which is great, but we should not let ourselves forget how to spend time without them, because the real world is more fascinating than a device screen.</vt:lpstr>
      <vt:lpstr> Устная часть</vt:lpstr>
      <vt:lpstr>Устная часть – 20  баллов</vt:lpstr>
      <vt:lpstr>В раздел 5 «Говорение» экзаменационной работы 2022 г. внесены следующие изменения. В задании 2 (условный диалог-расспрос) сокращено количество вопросов, которые должен задать участник экзамена, с 5 до 4. Соответственно, максимальное количество баллов за выполнение задания 2 – 4 балла. В задании 3 (условный диалог-интервью) необходимо ответить на 5 вопросов интервьюера на актуальную тему. Каждый ответ на вопрос интервьюера оценивается от 0 до 1 балла. Максимальное количество баллов за выполнение задания 3 – 5 баллов. В задании 4 предлагается оставить голосовое сообщение другу, вместе с которым выполняется проектная работа. В этом сообщении надо кратко описать две фотографии-иллюстрации к теме проекта, обосновать выбор фотографии-иллюстрации и выразить своё мнение по теме проектной работы. Соответствующие изменения были внесены в критерии оценивания выполнения задания. Максимальное количество баллов за выполнение задания 4 – 10 баллов. Время выполнения письменной части работы увеличено на 10 минут и составляет 3 часа 10 минут. Время выполнения заданий устной части работы увеличено на 2 минуты и составляет 17 минут.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 ответов к заданию 2 устной части ЕГЭ: </vt:lpstr>
      <vt:lpstr>Типичные ошибки, которые носят общий характер. </vt:lpstr>
      <vt:lpstr>Презентация PowerPoint</vt:lpstr>
      <vt:lpstr>Правило и пример образования прямых вопросов в английском языке Шаг 1. Разберитесь в прямых вопросах.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и как нужно сделать в данном задании согласно рекомендациям ФИПИ: </vt:lpstr>
      <vt:lpstr>Примерный ответ</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Ходунова Анна Викторовна</dc:creator>
  <cp:lastModifiedBy>Денис Налимов</cp:lastModifiedBy>
  <cp:revision>59</cp:revision>
  <cp:lastPrinted>2021-03-10T04:36:00Z</cp:lastPrinted>
  <dcterms:created xsi:type="dcterms:W3CDTF">2021-03-10T04:24:09Z</dcterms:created>
  <dcterms:modified xsi:type="dcterms:W3CDTF">2022-03-09T03:37:49Z</dcterms:modified>
</cp:coreProperties>
</file>