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5"/>
  </p:notesMasterIdLst>
  <p:sldIdLst>
    <p:sldId id="256" r:id="rId3"/>
    <p:sldId id="257" r:id="rId4"/>
    <p:sldId id="258" r:id="rId5"/>
    <p:sldId id="314" r:id="rId6"/>
    <p:sldId id="315" r:id="rId7"/>
    <p:sldId id="316" r:id="rId8"/>
    <p:sldId id="259" r:id="rId9"/>
    <p:sldId id="260" r:id="rId10"/>
    <p:sldId id="261" r:id="rId11"/>
    <p:sldId id="262" r:id="rId12"/>
    <p:sldId id="317" r:id="rId13"/>
    <p:sldId id="318" r:id="rId14"/>
    <p:sldId id="307" r:id="rId15"/>
    <p:sldId id="308" r:id="rId16"/>
    <p:sldId id="309" r:id="rId17"/>
    <p:sldId id="310" r:id="rId18"/>
    <p:sldId id="311" r:id="rId19"/>
    <p:sldId id="304" r:id="rId20"/>
    <p:sldId id="313" r:id="rId21"/>
    <p:sldId id="319" r:id="rId22"/>
    <p:sldId id="263" r:id="rId23"/>
    <p:sldId id="312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32" autoAdjust="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C5130-D5E8-44BB-A74D-9E3AC6177B00}" type="datetimeFigureOut">
              <a:rPr lang="ru-RU" smtClean="0"/>
              <a:t>вт 14.02.23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37AF3-7048-467A-8FDE-7F2020405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126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0ABB9E-4BFE-43FF-B1A9-A754280670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75AC34D-D821-4FF6-91CB-585632B9A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E822AA-E93C-4D18-A020-5C8880677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D874B-C1CB-40C7-8E19-180E3CACE087}" type="datetime1">
              <a:rPr lang="ru-RU" smtClean="0"/>
              <a:t>вт 14.02.23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4DFA2F-7E8E-4423-960F-0C08F4BCE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90DD76-CF0B-4D3F-812D-6F6F68B6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52E5-3AFC-4DB4-B67B-09BDFC5F8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891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3FABBD-03D2-40D4-BE7B-3315F78BF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DC75B3-9ADB-43AB-AC7C-EA1C9CAE4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ABB1FF-8244-4095-84CE-93A0B9758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D118-F050-4D3F-97CE-54906250B01F}" type="datetime1">
              <a:rPr lang="ru-RU" smtClean="0"/>
              <a:t>вт 14.02.23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EF674F-90D3-47F0-9453-65C1C6991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6B1A35-7903-4AB9-97AD-9F2D1DB9C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52E5-3AFC-4DB4-B67B-09BDFC5F8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591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B0EB442-8DD6-4B44-96CA-6982584D7C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4C24B03-356E-42A6-8E00-14478987A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E835A3-E403-4226-99DF-DCE38F78B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8B7-DC9D-4277-AADC-0DA052C9E336}" type="datetime1">
              <a:rPr lang="ru-RU" smtClean="0"/>
              <a:t>вт 14.02.23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6D7D2F-BF6F-4078-AAB0-2BD196B33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592628-211D-42FC-95E8-95F8C75F5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52E5-3AFC-4DB4-B67B-09BDFC5F8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231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130D-E7AD-4CCF-87F5-8CB984E017EA}" type="datetime1">
              <a:rPr lang="ru-RU" smtClean="0"/>
              <a:t>вт 14.02.23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9B3A-A30C-4389-A8CA-27FE1EF14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473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CAB7-E9E0-4AE3-9032-9BF9A37BD0E0}" type="datetime1">
              <a:rPr lang="ru-RU" smtClean="0"/>
              <a:t>вт 14.02.23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9B3A-A30C-4389-A8CA-27FE1EF14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791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1A21-CB90-4045-89C7-548179F7756C}" type="datetime1">
              <a:rPr lang="ru-RU" smtClean="0"/>
              <a:t>вт 14.02.23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9B3A-A30C-4389-A8CA-27FE1EF14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630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A139-AE93-4269-8E99-0FD3490D7286}" type="datetime1">
              <a:rPr lang="ru-RU" smtClean="0"/>
              <a:t>вт 14.02.23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9B3A-A30C-4389-A8CA-27FE1EF14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624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B069-CFC3-49AF-9D64-D0EA1D4E3E0E}" type="datetime1">
              <a:rPr lang="ru-RU" smtClean="0"/>
              <a:t>вт 14.02.23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9B3A-A30C-4389-A8CA-27FE1EF14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029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4945-E919-471B-8159-D98AE4118B6D}" type="datetime1">
              <a:rPr lang="ru-RU" smtClean="0"/>
              <a:t>вт 14.02.23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9B3A-A30C-4389-A8CA-27FE1EF14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314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B87BE-6B08-4D8A-8AFA-9536160F23EA}" type="datetime1">
              <a:rPr lang="ru-RU" smtClean="0"/>
              <a:t>вт 14.02.23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9B3A-A30C-4389-A8CA-27FE1EF14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7108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052E-947F-435A-A976-88F01DA475F4}" type="datetime1">
              <a:rPr lang="ru-RU" smtClean="0"/>
              <a:t>вт 14.02.23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9B3A-A30C-4389-A8CA-27FE1EF14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36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85B9D6-5B9E-403E-A6D8-5AE8DB560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2C81C6-AA52-476C-A018-47F0290A7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F50F0F-B7B7-4FE6-B1C8-738F0791C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0A87-9A43-46E9-BC95-A9304D3C6FE1}" type="datetime1">
              <a:rPr lang="ru-RU" smtClean="0"/>
              <a:t>вт 14.02.23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342D4A-7A08-4258-A309-40F24536E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EB23E4-1137-47E6-87B5-AE47F2B65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52E5-3AFC-4DB4-B67B-09BDFC5F8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5368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678E-7064-490C-A3E0-B7663753D315}" type="datetime1">
              <a:rPr lang="ru-RU" smtClean="0"/>
              <a:t>вт 14.02.23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9B3A-A30C-4389-A8CA-27FE1EF14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7627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8115-0FB7-430B-ADD5-42648D192E80}" type="datetime1">
              <a:rPr lang="ru-RU" smtClean="0"/>
              <a:t>вт 14.02.23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9B3A-A30C-4389-A8CA-27FE1EF14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2841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735E-F4F3-4A42-829F-952FD4897805}" type="datetime1">
              <a:rPr lang="ru-RU" smtClean="0"/>
              <a:t>вт 14.02.23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9B3A-A30C-4389-A8CA-27FE1EF14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01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B444EE-9710-47A0-8560-1554A1E76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4D8CDE-1600-4431-9637-DE2BD4867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4CB1E7-F0B4-489F-8DBA-D20CB5973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98F67-F6C6-48A0-8910-482DCD224A61}" type="datetime1">
              <a:rPr lang="ru-RU" smtClean="0"/>
              <a:t>вт 14.02.23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4C5AB5-FE80-461F-8CED-E39C7971C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4DCB5B-6FD3-446D-91CE-9CFB8C961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52E5-3AFC-4DB4-B67B-09BDFC5F8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52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6E4DF6-7536-4AC1-86FE-AD9F38B8F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1FE2E0-6B75-4973-B4C1-5BCE5405A7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C8ABAAD-6CEF-47D6-896F-2A50D8709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15554E-053D-4D30-9285-917F21D49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5585-45DE-4195-B2C3-7D572A03C415}" type="datetime1">
              <a:rPr lang="ru-RU" smtClean="0"/>
              <a:t>вт 14.02.23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A8DECE1-EDBC-4B0E-AADD-F69C72709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AD273F-6E60-4BF2-81F8-8E6BD5EA5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52E5-3AFC-4DB4-B67B-09BDFC5F8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2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EF0ECB-780B-4FAB-ABA4-6260B795B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C1654B-1D2C-4799-8E22-833415C40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5AEE9EB-E252-4246-B85F-D14FC2627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14DB2B-1357-4C67-84C7-A508D07FED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75897E3-747A-4527-B2F0-C450DAA32D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FAC5071-C81D-4C7C-98D6-3A3E35CC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9DE7-79A0-4B5A-9596-57A42E45726D}" type="datetime1">
              <a:rPr lang="ru-RU" smtClean="0"/>
              <a:t>вт 14.02.23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7D7AC39-4FBA-492A-B797-35329EE9F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A7F1480-5A58-4056-8E2C-E0D4DC7EC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52E5-3AFC-4DB4-B67B-09BDFC5F8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2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567DB9-0972-4BF8-81E3-D0A9FEA15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3593B15-1693-4CE6-A03F-BA13082D1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FF293-A50E-4D37-8980-2B4DBBCE9A61}" type="datetime1">
              <a:rPr lang="ru-RU" smtClean="0"/>
              <a:t>вт 14.02.23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8B2A788-8F90-4611-B799-B7B532291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765F7F3-13DF-4F52-993A-EFC8E8ECD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52E5-3AFC-4DB4-B67B-09BDFC5F8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97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3E3F4BC-9B0C-49EA-80C8-5C4462AEE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84B9-0167-492A-95C3-4BEC66C6FEAE}" type="datetime1">
              <a:rPr lang="ru-RU" smtClean="0"/>
              <a:t>вт 14.02.23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4EF70CA-FBFF-4C35-9F48-0788F0DA5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0E215AF-E14A-49D8-84C3-7B35814A6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52E5-3AFC-4DB4-B67B-09BDFC5F8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209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7E7666-39EA-4EB9-9B07-CC4E6378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13F863-934E-4EB2-9A15-828F65BD3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5308A61-59EE-4764-978A-4698515AE2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FF87D3F-3D85-43EB-B36B-205866805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0FF4-8E87-452C-B22D-66B80CE10ECA}" type="datetime1">
              <a:rPr lang="ru-RU" smtClean="0"/>
              <a:t>вт 14.02.23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417280-8C39-4F6F-AFB4-D0EB857AB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FB33594-624C-4ED8-8C7A-9E1A9E263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52E5-3AFC-4DB4-B67B-09BDFC5F8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87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39AE3E-3BCE-422E-8E1C-D86D4A57D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9E44C4C-CBE4-4194-B952-D06D8023E3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3DEFDB3-3DE9-4865-B06D-DA86D0F34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977177-456B-4AE2-BF3B-614FC74E7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B826-A2C3-4456-8899-E6183302B3D7}" type="datetime1">
              <a:rPr lang="ru-RU" smtClean="0"/>
              <a:t>вт 14.02.23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11A0B97-942B-4ACA-96FA-1A38EA747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312A727-082C-46EA-98CE-14E7EFF0F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52E5-3AFC-4DB4-B67B-09BDFC5F8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5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06BCF5-C965-4150-9781-33C4FBA12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AF78D44-1795-4A1C-950E-AC566C056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307D1D-6A43-464F-9245-49E97A6D93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A9790-BF50-4E5B-ADF4-E365F196262B}" type="datetime1">
              <a:rPr lang="ru-RU" smtClean="0"/>
              <a:t>вт 14.02.23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50F3B1-1413-4A51-ADBF-963348D37E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ADB098-2390-47BA-BC99-F5354D6E87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152E5-3AFC-4DB4-B67B-09BDFC5F8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076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37C11-786B-4585-B2B0-D7641A4965F6}" type="datetime1">
              <a:rPr lang="ru-RU" smtClean="0"/>
              <a:t>вт 14.02.23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69B3A-A30C-4389-A8CA-27FE1EF14E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00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4A54FD6-963E-4293-AE2B-5B2CE1A44D40}"/>
              </a:ext>
            </a:extLst>
          </p:cNvPr>
          <p:cNvSpPr txBox="1"/>
          <p:nvPr/>
        </p:nvSpPr>
        <p:spPr>
          <a:xfrm>
            <a:off x="756822" y="2105561"/>
            <a:ext cx="1089955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Формирование функциональной грамотности на уроках математики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08846C-D4D1-4E74-B868-192B8158B6E8}"/>
              </a:ext>
            </a:extLst>
          </p:cNvPr>
          <p:cNvSpPr txBox="1"/>
          <p:nvPr/>
        </p:nvSpPr>
        <p:spPr>
          <a:xfrm>
            <a:off x="7361854" y="4740676"/>
            <a:ext cx="4294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Петрова Лилия Вячеславовна, учитель математики</a:t>
            </a:r>
          </a:p>
        </p:txBody>
      </p:sp>
    </p:spTree>
    <p:extLst>
      <p:ext uri="{BB962C8B-B14F-4D97-AF65-F5344CB8AC3E}">
        <p14:creationId xmlns:p14="http://schemas.microsoft.com/office/powerpoint/2010/main" val="2576666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DE424DA-E60A-4172-A06E-7E7703134CFF}"/>
              </a:ext>
            </a:extLst>
          </p:cNvPr>
          <p:cNvSpPr txBox="1"/>
          <p:nvPr/>
        </p:nvSpPr>
        <p:spPr>
          <a:xfrm>
            <a:off x="553004" y="367172"/>
            <a:ext cx="11085992" cy="20108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b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Межпредметные задачи.</a:t>
            </a:r>
            <a:endParaRPr lang="ru-RU" sz="2400" b="1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dirty="0">
                <a:latin typeface="Times New Roman" panose="02020603050405020304" pitchFamily="18" charset="0"/>
                <a:ea typeface="Batang" panose="02030600000101010101" pitchFamily="18" charset="-127"/>
              </a:rPr>
              <a:t>Пример математика-география:</a:t>
            </a: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 городе N живет 200 000 жителей. Среди них 15% детей и подростков. Среди взрослых жителей   45% не работает (пенсионеры, студенты, домохозяйки и т. п.).  Сколько взрослых жителей   работает?</a:t>
            </a:r>
            <a:endParaRPr lang="ru-RU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EC6994-94CD-48E4-BEF1-8AB314C329DC}"/>
              </a:ext>
            </a:extLst>
          </p:cNvPr>
          <p:cNvSpPr txBox="1"/>
          <p:nvPr/>
        </p:nvSpPr>
        <p:spPr>
          <a:xfrm>
            <a:off x="482790" y="2886192"/>
            <a:ext cx="60945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Практико-ориентированные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 задачи. </a:t>
            </a:r>
            <a:endParaRPr lang="ru-RU" sz="40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EF3751-9711-488A-BA06-CFB5606F9118}"/>
              </a:ext>
            </a:extLst>
          </p:cNvPr>
          <p:cNvSpPr txBox="1"/>
          <p:nvPr/>
        </p:nvSpPr>
        <p:spPr>
          <a:xfrm>
            <a:off x="902667" y="3661599"/>
            <a:ext cx="2289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1-5 задачи ОГЭ.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6861CDA-C51B-46DA-BE68-237B7FF9E8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649" y="3681854"/>
            <a:ext cx="4336701" cy="1992288"/>
          </a:xfrm>
          <a:prstGeom prst="rect">
            <a:avLst/>
          </a:prstGeom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7F3D530-AA27-48EB-9232-44D241138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52E5-3AFC-4DB4-B67B-09BDFC5F8CD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005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4C282E5-6F36-E7FE-7A4D-BC5300F8F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52E5-3AFC-4DB4-B67B-09BDFC5F8CDE}" type="slidenum">
              <a:rPr lang="ru-RU" smtClean="0"/>
              <a:t>11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29757A-3278-AF81-7B59-D5FE404700FB}"/>
              </a:ext>
            </a:extLst>
          </p:cNvPr>
          <p:cNvSpPr txBox="1"/>
          <p:nvPr/>
        </p:nvSpPr>
        <p:spPr>
          <a:xfrm>
            <a:off x="389553" y="286531"/>
            <a:ext cx="757878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Компетентностно</a:t>
            </a:r>
            <a:r>
              <a:rPr lang="ru-RU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-ориентированные задания</a:t>
            </a:r>
            <a:endParaRPr lang="ru-RU" sz="28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69C98E-F1B6-645F-357E-77E8D0443F5B}"/>
              </a:ext>
            </a:extLst>
          </p:cNvPr>
          <p:cNvSpPr txBox="1"/>
          <p:nvPr/>
        </p:nvSpPr>
        <p:spPr>
          <a:xfrm>
            <a:off x="389553" y="889783"/>
            <a:ext cx="1157426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Пример.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 ребят арендовала боулинг на 2 часа. Какое максимальное количество бросков они смогут сделать, если в среднем на каждый бросок уходит 2,8 минуты?</a:t>
            </a:r>
          </a:p>
          <a:p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Batang" panose="02030600000101010101" pitchFamily="18" charset="-127"/>
                <a:cs typeface="+mn-cs"/>
              </a:rPr>
              <a:t> </a:t>
            </a:r>
            <a:endParaRPr lang="ru-RU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1A008BA7-BDA0-224E-99CB-06A1A334F2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750683"/>
              </p:ext>
            </p:extLst>
          </p:nvPr>
        </p:nvGraphicFramePr>
        <p:xfrm>
          <a:off x="678802" y="2824092"/>
          <a:ext cx="10515600" cy="222504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309858918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5641678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Стимул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-погружает в контекст задания мотивирует на выполнение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002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Задачная формулировка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-точно указывает на деятельность учащегося для выполнения задания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639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информации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-содержит информацию необходимую для успешной деятельности учащегося по выполнению задания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044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Инструмент проверки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-дает верный модельный ответ на задание/ключи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348082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D41911DC-990B-BF3A-E149-A40AD619D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553" y="2173429"/>
            <a:ext cx="29054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КОЗ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650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0F862A3-2604-9CC4-81FE-157C70663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52E5-3AFC-4DB4-B67B-09BDFC5F8CDE}" type="slidenum">
              <a:rPr lang="ru-RU" smtClean="0"/>
              <a:t>12</a:t>
            </a:fld>
            <a:endParaRPr lang="ru-RU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89DB607-590F-CBFF-7C2C-FE82D7053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952358"/>
              </p:ext>
            </p:extLst>
          </p:nvPr>
        </p:nvGraphicFramePr>
        <p:xfrm>
          <a:off x="678801" y="2306165"/>
          <a:ext cx="10515600" cy="432816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309858918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5641678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Стимул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Выполнить максимальное количество бросков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002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Задачная формулировка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Перевести часы в минуты. Выполнить действия с десятичными дробями. При необходимости округлить.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639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информации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Учебник по математике. Правило деления десятичных дробей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044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Инструмент проверки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 верный ответ – правильно решенная задача.</a:t>
                      </a:r>
                    </a:p>
                    <a:p>
                      <a:pPr algn="l"/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 неверный ответ – найти ошибку и исправить ее.</a:t>
                      </a:r>
                    </a:p>
                  </a:txBody>
                  <a:tcPr marL="38100" marR="38100" marT="38100" marB="3810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34808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D3B5C77-7BE3-6C78-8B5A-3113F9263415}"/>
              </a:ext>
            </a:extLst>
          </p:cNvPr>
          <p:cNvSpPr txBox="1"/>
          <p:nvPr/>
        </p:nvSpPr>
        <p:spPr>
          <a:xfrm>
            <a:off x="678801" y="535451"/>
            <a:ext cx="1101245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Компания ребят арендовала боулинг на 2 часа. Какое максимальное количество бросков они смогут сделать, если в среднем на каждый бросок уходит 2,8 минуты?</a:t>
            </a:r>
          </a:p>
        </p:txBody>
      </p:sp>
    </p:spTree>
    <p:extLst>
      <p:ext uri="{BB962C8B-B14F-4D97-AF65-F5344CB8AC3E}">
        <p14:creationId xmlns:p14="http://schemas.microsoft.com/office/powerpoint/2010/main" val="213118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D571620-867D-63BA-F265-40040E52F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52E5-3AFC-4DB4-B67B-09BDFC5F8CDE}" type="slidenum">
              <a:rPr lang="ru-RU" smtClean="0"/>
              <a:t>13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F04A83-24B1-8E8C-867F-6DFADE69AB05}"/>
              </a:ext>
            </a:extLst>
          </p:cNvPr>
          <p:cNvSpPr txBox="1"/>
          <p:nvPr/>
        </p:nvSpPr>
        <p:spPr>
          <a:xfrm>
            <a:off x="390331" y="2003850"/>
            <a:ext cx="1141133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Какие сложности в вашей работе могут возникнуть при составлении </a:t>
            </a:r>
            <a:r>
              <a:rPr lang="ru-RU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компетентностностно</a:t>
            </a: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-ориентированных заданий?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3502D4-CB64-798B-7580-2D860E21F6ED}"/>
              </a:ext>
            </a:extLst>
          </p:cNvPr>
          <p:cNvSpPr txBox="1"/>
          <p:nvPr/>
        </p:nvSpPr>
        <p:spPr>
          <a:xfrm>
            <a:off x="3834881" y="475861"/>
            <a:ext cx="41403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</a:t>
            </a:r>
          </a:p>
        </p:txBody>
      </p:sp>
    </p:spTree>
    <p:extLst>
      <p:ext uri="{BB962C8B-B14F-4D97-AF65-F5344CB8AC3E}">
        <p14:creationId xmlns:p14="http://schemas.microsoft.com/office/powerpoint/2010/main" val="3338512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6BF140F-9D00-B5CE-315E-A6F830EC2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52E5-3AFC-4DB4-B67B-09BDFC5F8CDE}" type="slidenum">
              <a:rPr lang="ru-RU" smtClean="0"/>
              <a:t>14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601BC1-4533-72C8-62DF-90584CFECC56}"/>
              </a:ext>
            </a:extLst>
          </p:cNvPr>
          <p:cNvSpPr txBox="1"/>
          <p:nvPr/>
        </p:nvSpPr>
        <p:spPr>
          <a:xfrm>
            <a:off x="335901" y="269959"/>
            <a:ext cx="116632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Выберите из предложенных задач те, которые, по Вашему мнению, являются </a:t>
            </a:r>
            <a:r>
              <a:rPr lang="ru-RU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компетентностно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-ориентированными?</a:t>
            </a:r>
            <a:endParaRPr lang="ru-RU" sz="4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482B1E-841A-6D54-1A6F-46FE6133E696}"/>
              </a:ext>
            </a:extLst>
          </p:cNvPr>
          <p:cNvSpPr txBox="1"/>
          <p:nvPr/>
        </p:nvSpPr>
        <p:spPr>
          <a:xfrm>
            <a:off x="335901" y="1675561"/>
            <a:ext cx="5682344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№ 1.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«Действия с десятичными дробями».</a:t>
            </a: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Задача.</a:t>
            </a: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Одним из важных компонентов для поддержания нашего организма в тонусе является употребление необходимого количества витаминов и минералов. В весенний период чувствуется ослабленность иммунитета. Дефицит железа приводит к серьезным последствиям: замедлению развития моторики, нарушению координации, замедлению речевого развития, а также недостаток железа в организме приводит к развитию анемии.</a:t>
            </a: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 понедельник в меню школьной столовой на обед было предложено: гречневая каша (200 гр.) с котлетой (100 гр.) и салат из цветной капусты (100 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а во вторник в меню предложили печеночные оладьи (150 гр.) с салатом из свеклы с черносливом (100 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В какой день, съев обед, ты получил, суточную норму железа? В меню, какого дня необходимо добавить продуктов, содержащие железо? (необходимый справочный материал предлагается)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7A0A9C-69C4-D7D5-3EE6-F88926F68A8D}"/>
              </a:ext>
            </a:extLst>
          </p:cNvPr>
          <p:cNvSpPr txBox="1"/>
          <p:nvPr/>
        </p:nvSpPr>
        <p:spPr>
          <a:xfrm>
            <a:off x="5884506" y="1675561"/>
            <a:ext cx="545218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 2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«Наибольший общий делитель».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приготовить одинаковые подарки для детей купили 90 плиток шоколада, 150 яблок и 210 конфет. Какое наибольшее количество одинаковых подарков можно приготовить?</a:t>
            </a:r>
          </a:p>
        </p:txBody>
      </p:sp>
    </p:spTree>
    <p:extLst>
      <p:ext uri="{BB962C8B-B14F-4D97-AF65-F5344CB8AC3E}">
        <p14:creationId xmlns:p14="http://schemas.microsoft.com/office/powerpoint/2010/main" val="1358509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22B03FA-E8B6-63BA-89B9-FE7785366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52E5-3AFC-4DB4-B67B-09BDFC5F8CDE}" type="slidenum">
              <a:rPr lang="ru-RU" smtClean="0"/>
              <a:t>15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23F494-07C1-C0E1-9101-E358144F0C66}"/>
              </a:ext>
            </a:extLst>
          </p:cNvPr>
          <p:cNvSpPr txBox="1"/>
          <p:nvPr/>
        </p:nvSpPr>
        <p:spPr>
          <a:xfrm>
            <a:off x="440482" y="305680"/>
            <a:ext cx="1131103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 предложенному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компетентностно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ориентированному заданию определите в данной задаче стимул, задачную формулировку, источник информации, инструмент проверки.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3A758F-9D2F-F1F7-106C-375AD8B12C0D}"/>
              </a:ext>
            </a:extLst>
          </p:cNvPr>
          <p:cNvSpPr txBox="1"/>
          <p:nvPr/>
        </p:nvSpPr>
        <p:spPr>
          <a:xfrm>
            <a:off x="343676" y="1576149"/>
            <a:ext cx="115046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Елена Ивановна регулярно приобретая обувь своему сыну сделала свой выбор в пользу торгового бренда «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Kari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 распродаже весенней коллекции обуви бренда «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Kari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в торговом центре «Аура» на ботинки для мальчика первоначальной стоимостью 10000 тыс. руб.  предложена скидка 25%, а сайт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lamoda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предлагает скидки на всю обувь бренда «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Kari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от 15%-55% . Выясните, каким способом выгоднее приобрести ботинки.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97562AF-8210-FCA8-9C07-FF41056E66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852131"/>
              </p:ext>
            </p:extLst>
          </p:nvPr>
        </p:nvGraphicFramePr>
        <p:xfrm>
          <a:off x="1380930" y="2919597"/>
          <a:ext cx="9106677" cy="2960512"/>
        </p:xfrm>
        <a:graphic>
          <a:graphicData uri="http://schemas.openxmlformats.org/drawingml/2006/table">
            <a:tbl>
              <a:tblPr/>
              <a:tblGrid>
                <a:gridCol w="2894347">
                  <a:extLst>
                    <a:ext uri="{9D8B030D-6E8A-4147-A177-3AD203B41FA5}">
                      <a16:colId xmlns:a16="http://schemas.microsoft.com/office/drawing/2014/main" val="4010935588"/>
                    </a:ext>
                  </a:extLst>
                </a:gridCol>
                <a:gridCol w="6212330">
                  <a:extLst>
                    <a:ext uri="{9D8B030D-6E8A-4147-A177-3AD203B41FA5}">
                      <a16:colId xmlns:a16="http://schemas.microsoft.com/office/drawing/2014/main" val="1483279470"/>
                    </a:ext>
                  </a:extLst>
                </a:gridCol>
              </a:tblGrid>
              <a:tr h="723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Стимул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-погружает в контекст задания мотивирует на выполнение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147693"/>
                  </a:ext>
                </a:extLst>
              </a:tr>
              <a:tr h="723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Задачная формулировка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-точно указывает на деятельность учащегося для выполнения задания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5970253"/>
                  </a:ext>
                </a:extLst>
              </a:tr>
              <a:tr h="1045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информации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-содержит информацию необходимую для успешной деятельности учащегося по выполнению задания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713594"/>
                  </a:ext>
                </a:extLst>
              </a:tr>
              <a:tr h="401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Инструмент проверки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-дает верный модельный ответ на задание/ключи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8329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451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498C82-EEF5-3C59-4AC9-3BB73923C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52E5-3AFC-4DB4-B67B-09BDFC5F8CDE}" type="slidenum">
              <a:rPr lang="ru-RU" smtClean="0"/>
              <a:t>16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CAAE8D-38AC-9476-B622-3635DB2D9477}"/>
              </a:ext>
            </a:extLst>
          </p:cNvPr>
          <p:cNvSpPr txBox="1"/>
          <p:nvPr/>
        </p:nvSpPr>
        <p:spPr>
          <a:xfrm>
            <a:off x="399661" y="353305"/>
            <a:ext cx="1139267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Попробуйте составить задачную формулировку составить к 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компетентностно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-ориентированному заданию по теме «Действия с натуральными числами» с помощью предложенных предметов : </a:t>
            </a:r>
          </a:p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книга, книжная полка.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306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50E1CD7-E523-E092-BEFC-C4A3D7510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52E5-3AFC-4DB4-B67B-09BDFC5F8CDE}" type="slidenum">
              <a:rPr lang="ru-RU" smtClean="0"/>
              <a:t>17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A38213-BC8C-7AF7-B234-91AAE60C8811}"/>
              </a:ext>
            </a:extLst>
          </p:cNvPr>
          <p:cNvSpPr txBox="1"/>
          <p:nvPr/>
        </p:nvSpPr>
        <p:spPr>
          <a:xfrm>
            <a:off x="375168" y="921499"/>
            <a:ext cx="1144166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Мама купила собрания сочинений Ф.М. Достоевского состоящее из 12 томов (формат издания 600х900 мм). Какого размера нужно заказать книжную полку в мебельном салоне, чтобы разместить все книги на ней?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7F95CE-65D8-9D6D-F0CA-859C06CA3B81}"/>
              </a:ext>
            </a:extLst>
          </p:cNvPr>
          <p:cNvSpPr txBox="1"/>
          <p:nvPr/>
        </p:nvSpPr>
        <p:spPr>
          <a:xfrm>
            <a:off x="375168" y="3213824"/>
            <a:ext cx="1136274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 связи с переездом на новую квартиру необходимо упаковать 15 книг размером 600х1080 мм с книжной полки в коробку . Какого размера нужно взять коробку, чтобы перевезти эти книги?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749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Сайты:</a:t>
            </a: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576" t="-1143" r="-576" b="1143"/>
          <a:stretch/>
        </p:blipFill>
        <p:spPr>
          <a:xfrm>
            <a:off x="1599699" y="1559295"/>
            <a:ext cx="9246083" cy="4614504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A1CCC2C-EC03-46AC-9A32-268D2A81A4BC}"/>
              </a:ext>
            </a:extLst>
          </p:cNvPr>
          <p:cNvSpPr/>
          <p:nvPr/>
        </p:nvSpPr>
        <p:spPr>
          <a:xfrm>
            <a:off x="9330431" y="1559295"/>
            <a:ext cx="1935332" cy="21623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993538C-7437-4EDA-AB46-9323700E6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9B3A-A30C-4389-A8CA-27FE1EF14ECB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573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9FB47D5-EDC2-A34E-9855-8DEC41D6F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52E5-3AFC-4DB4-B67B-09BDFC5F8CDE}" type="slidenum">
              <a:rPr lang="ru-RU" smtClean="0"/>
              <a:t>19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4311A1-D990-CF21-7442-FCB7FE0E6667}"/>
              </a:ext>
            </a:extLst>
          </p:cNvPr>
          <p:cNvSpPr txBox="1"/>
          <p:nvPr/>
        </p:nvSpPr>
        <p:spPr>
          <a:xfrm>
            <a:off x="389553" y="345920"/>
            <a:ext cx="1126438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tabLst>
                <a:tab pos="585089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адачи стратегического развития Российской Федерации:</a:t>
            </a:r>
          </a:p>
          <a:p>
            <a:pPr indent="450215" algn="just">
              <a:tabLst>
                <a:tab pos="5850890" algn="l"/>
              </a:tabLst>
            </a:pP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tabLst>
                <a:tab pos="5850890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усиление позиций Российской Федерации в глобальной конкуренции путем развития человеческого потенциала как основного фактора экономического развития;</a:t>
            </a:r>
          </a:p>
          <a:p>
            <a:pPr indent="450215" algn="just">
              <a:tabLst>
                <a:tab pos="5850890" algn="l"/>
              </a:tabLst>
            </a:pP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tabLst>
                <a:tab pos="5850890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технологическое первенство на мировой арене, усиление роли инноваций в социально-экономическом развитии.</a:t>
            </a:r>
            <a:r>
              <a:rPr lang="ru-RU" sz="2800" b="1" kern="12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BC903D-0B88-F70F-10D5-341A5AF80D6B}"/>
              </a:ext>
            </a:extLst>
          </p:cNvPr>
          <p:cNvSpPr txBox="1"/>
          <p:nvPr/>
        </p:nvSpPr>
        <p:spPr>
          <a:xfrm>
            <a:off x="538843" y="4980315"/>
            <a:ext cx="1126438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tabLst>
                <a:tab pos="5850890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Функциональная грамотность – основа жизненной и профессиональной успешности выпускников!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992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CAE5BD1-AEE1-46E4-88EE-345890A9E3E6}"/>
              </a:ext>
            </a:extLst>
          </p:cNvPr>
          <p:cNvSpPr txBox="1"/>
          <p:nvPr/>
        </p:nvSpPr>
        <p:spPr>
          <a:xfrm>
            <a:off x="245616" y="1938597"/>
            <a:ext cx="11700768" cy="1953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i="1" dirty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Математическая грамотность </a:t>
            </a:r>
            <a:r>
              <a:rPr lang="ru-RU" sz="2800" dirty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– способность  проводить математические рассуждения и формулировать, применять, интерпретировать математику для решения проблем  в разнообразных контекстах реального мира. 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9F47E72-8B90-464D-B864-3477512E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52E5-3AFC-4DB4-B67B-09BDFC5F8CD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4130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D074C21-F5AD-0D0D-22DD-EE496713C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A152E5-3AFC-4DB4-B67B-09BDFC5F8CD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AE40DA-6587-1080-91E0-1585A057A2D3}"/>
              </a:ext>
            </a:extLst>
          </p:cNvPr>
          <p:cNvSpPr txBox="1"/>
          <p:nvPr/>
        </p:nvSpPr>
        <p:spPr>
          <a:xfrm>
            <a:off x="389552" y="414022"/>
            <a:ext cx="1164693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Приём «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Синквейн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 по теме «Теорема Пифагора»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E3C74D-C183-B1CB-3437-564419B10F36}"/>
              </a:ext>
            </a:extLst>
          </p:cNvPr>
          <p:cNvSpPr txBox="1"/>
          <p:nvPr/>
        </p:nvSpPr>
        <p:spPr>
          <a:xfrm>
            <a:off x="369723" y="1536174"/>
            <a:ext cx="584329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1-я строка – название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синквейна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одно слово, обычно существительное, отражающее  главную идею;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2-я строка – два прилагательных, описывающих основную мысль;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3-я строка – три глагола, описывающие действия в   рамках темы;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4-я строка – фраза на тему </a:t>
            </a: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синквейна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5-я строка – существительное, связанное с первым, отражающее сущность темы.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0D4117-0FB7-D8EE-F390-92BB0E2E3872}"/>
              </a:ext>
            </a:extLst>
          </p:cNvPr>
          <p:cNvSpPr txBox="1"/>
          <p:nvPr/>
        </p:nvSpPr>
        <p:spPr>
          <a:xfrm>
            <a:off x="6213020" y="1712081"/>
            <a:ext cx="6097554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1. 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Теорема Пифагора</a:t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Строгая, логичная.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Строим, доказываем, вычисляем.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 Квадрат, построенный на гипотенузе, равен сумме квадратов, построенных на катетах.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5. Прямоугольный треугольник.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1DBEC77-79C4-414F-9B82-19287AF616CD}"/>
              </a:ext>
            </a:extLst>
          </p:cNvPr>
          <p:cNvSpPr/>
          <p:nvPr/>
        </p:nvSpPr>
        <p:spPr>
          <a:xfrm>
            <a:off x="389552" y="1402703"/>
            <a:ext cx="5706448" cy="41863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69688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7F7F2-0939-43E3-B310-73A3748E9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52E5-3AFC-4DB4-B67B-09BDFC5F8CDE}" type="slidenum">
              <a:rPr lang="ru-RU" smtClean="0"/>
              <a:t>21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A037F3-D3C4-F221-7223-BB0F64108344}"/>
              </a:ext>
            </a:extLst>
          </p:cNvPr>
          <p:cNvSpPr txBox="1"/>
          <p:nvPr/>
        </p:nvSpPr>
        <p:spPr>
          <a:xfrm>
            <a:off x="466531" y="2006146"/>
            <a:ext cx="11094098" cy="1832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ru-RU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надо учить тому,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ru-RU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пригодится им, когда они вырастут.</a:t>
            </a:r>
            <a:br>
              <a:rPr lang="ru-RU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Аристипп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2054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4A54FD6-963E-4293-AE2B-5B2CE1A44D40}"/>
              </a:ext>
            </a:extLst>
          </p:cNvPr>
          <p:cNvSpPr txBox="1"/>
          <p:nvPr/>
        </p:nvSpPr>
        <p:spPr>
          <a:xfrm>
            <a:off x="756822" y="2105561"/>
            <a:ext cx="1089955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Формирование функциональной грамотности на уроках математики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08846C-D4D1-4E74-B868-192B8158B6E8}"/>
              </a:ext>
            </a:extLst>
          </p:cNvPr>
          <p:cNvSpPr txBox="1"/>
          <p:nvPr/>
        </p:nvSpPr>
        <p:spPr>
          <a:xfrm>
            <a:off x="7361854" y="4740676"/>
            <a:ext cx="4294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Петрова Лилия Вячеславовна, учитель математики</a:t>
            </a:r>
          </a:p>
        </p:txBody>
      </p:sp>
    </p:spTree>
    <p:extLst>
      <p:ext uri="{BB962C8B-B14F-4D97-AF65-F5344CB8AC3E}">
        <p14:creationId xmlns:p14="http://schemas.microsoft.com/office/powerpoint/2010/main" val="624424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FAE168F-CB5E-46E2-8F1E-F3DD6EE42796}"/>
              </a:ext>
            </a:extLst>
          </p:cNvPr>
          <p:cNvSpPr txBox="1"/>
          <p:nvPr/>
        </p:nvSpPr>
        <p:spPr>
          <a:xfrm>
            <a:off x="621436" y="372862"/>
            <a:ext cx="99447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1. </a:t>
            </a:r>
            <a:r>
              <a:rPr lang="ru-RU" sz="28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З</a:t>
            </a:r>
            <a:r>
              <a:rPr lang="ru-RU" sz="2800" dirty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атруднения, связанные с избирательным чтением.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A01A5C-9F3C-4E11-8ADC-3DFBB6AE75FA}"/>
              </a:ext>
            </a:extLst>
          </p:cNvPr>
          <p:cNvSpPr txBox="1"/>
          <p:nvPr/>
        </p:nvSpPr>
        <p:spPr>
          <a:xfrm>
            <a:off x="239224" y="1126906"/>
            <a:ext cx="11508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1. Приём «Кластер» по теме «Квадратное уравнение и его корни»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2AE340-C2CC-40ED-A5DC-1333A3438436}"/>
              </a:ext>
            </a:extLst>
          </p:cNvPr>
          <p:cNvSpPr txBox="1"/>
          <p:nvPr/>
        </p:nvSpPr>
        <p:spPr>
          <a:xfrm>
            <a:off x="7405218" y="1837712"/>
            <a:ext cx="4761449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tabLst/>
              <a:defRPr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еще приемы можно использовать: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tabLst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«Тонкие и толстые вопросы»</a:t>
            </a:r>
            <a:endParaRPr kumimoji="0" lang="ru-RU" sz="20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tabLst/>
              <a:defRPr/>
            </a:pPr>
            <a:r>
              <a:rPr kumimoji="0" lang="ru-RU" sz="20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«Составление краткой записи задачи»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tabLst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«Учимся задавать вопросы разных типов» – «Ромашка Блума»</a:t>
            </a:r>
            <a:endParaRPr kumimoji="0" lang="ru-RU" sz="20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tabLst/>
              <a:defRPr/>
            </a:pPr>
            <a:r>
              <a:rPr kumimoji="0" lang="ru-RU" sz="20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«Чтение с остановками»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tabLst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Инсерт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kumimoji="0" lang="ru-RU" sz="20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tabLst/>
              <a:defRPr/>
            </a:pPr>
            <a:r>
              <a:rPr kumimoji="0" lang="ru-RU" sz="20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«Ключевые слова»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tabLst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«Верные и неверные утверждения»</a:t>
            </a:r>
            <a:endParaRPr kumimoji="0" lang="ru-RU" sz="20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tabLst/>
              <a:defRPr/>
            </a:pPr>
            <a:r>
              <a:rPr kumimoji="0" lang="ru-RU" sz="20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«Верите ли вы…»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tabLst/>
              <a:defRPr/>
            </a:pPr>
            <a:r>
              <a:rPr kumimoji="0" lang="ru-RU" sz="20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</a:t>
            </a:r>
            <a:r>
              <a:rPr kumimoji="0" lang="ru-RU" sz="2000" b="0" i="0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  <a:r>
              <a:rPr kumimoji="0" lang="ru-RU" sz="20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D0ED12F3-E538-443B-9D08-B4B514C2BA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4" t="42985" r="32015" b="17479"/>
          <a:stretch/>
        </p:blipFill>
        <p:spPr bwMode="auto">
          <a:xfrm>
            <a:off x="321520" y="2034053"/>
            <a:ext cx="7011400" cy="39283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CEB4AD2-E2AD-4B87-A1A0-6ED1B769C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52E5-3AFC-4DB4-B67B-09BDFC5F8CDE}" type="slidenum">
              <a:rPr lang="ru-RU" smtClean="0"/>
              <a:t>3</a:t>
            </a:fld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2904AA5-2E4A-58A9-BB9A-8B0F363D8423}"/>
              </a:ext>
            </a:extLst>
          </p:cNvPr>
          <p:cNvSpPr/>
          <p:nvPr/>
        </p:nvSpPr>
        <p:spPr>
          <a:xfrm>
            <a:off x="7430551" y="1841242"/>
            <a:ext cx="4761449" cy="47405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074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356BB38-1526-A80F-F2CA-8E123ABB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52E5-3AFC-4DB4-B67B-09BDFC5F8CDE}" type="slidenum">
              <a:rPr lang="ru-RU" smtClean="0"/>
              <a:t>4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83FB49-4FD4-17FC-A0AD-2FE32E7BF31E}"/>
              </a:ext>
            </a:extLst>
          </p:cNvPr>
          <p:cNvSpPr txBox="1"/>
          <p:nvPr/>
        </p:nvSpPr>
        <p:spPr>
          <a:xfrm>
            <a:off x="104775" y="380199"/>
            <a:ext cx="119538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Пример 2. Приём «Верные и неверные утверждения» по теме «Окружность»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F8091B-21C0-0897-E9F9-3D7B7ECA137C}"/>
              </a:ext>
            </a:extLst>
          </p:cNvPr>
          <p:cNvSpPr txBox="1"/>
          <p:nvPr/>
        </p:nvSpPr>
        <p:spPr>
          <a:xfrm>
            <a:off x="387657" y="1410355"/>
            <a:ext cx="11416686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Вписанный угол, опирающийся на диаметр окружности, прямой.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диаметры окружности равны между собой.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хорды одной окружности равны между собой.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Любой параллелограмм можно вписать в окружность.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Любые два диаметра окружности пересекаются.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Угол, вписанный в окружность, равен соответствующему центральному углу, опирающемуся на ту же дугу.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описанной около треугольника окружности всегда лежит внутри этого треугольника.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любой правильный многоугольник можно вписать только одну окружность.</a:t>
            </a:r>
          </a:p>
          <a:p>
            <a:endParaRPr lang="ru-RU" sz="2000" dirty="0"/>
          </a:p>
          <a:p>
            <a:pPr marL="342900" indent="-342900"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6270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BD85D31-A745-5A6A-F386-41044124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52E5-3AFC-4DB4-B67B-09BDFC5F8CDE}" type="slidenum">
              <a:rPr lang="ru-RU" smtClean="0"/>
              <a:t>5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3745CA-C50B-E666-4331-ED51F3BD6384}"/>
              </a:ext>
            </a:extLst>
          </p:cNvPr>
          <p:cNvSpPr txBox="1"/>
          <p:nvPr/>
        </p:nvSpPr>
        <p:spPr>
          <a:xfrm>
            <a:off x="133933" y="376345"/>
            <a:ext cx="119241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Пример 3. Приём «Ромашка Блума» по теме «Признаки делимости на 2,5,10»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FC862EB-62AB-F349-7D59-8579454618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56" y="1175675"/>
            <a:ext cx="4629539" cy="518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71101D5-1A0D-DAA6-CD0E-EB59ADAC7119}"/>
              </a:ext>
            </a:extLst>
          </p:cNvPr>
          <p:cNvSpPr txBox="1"/>
          <p:nvPr/>
        </p:nvSpPr>
        <p:spPr>
          <a:xfrm>
            <a:off x="5221645" y="1247959"/>
            <a:ext cx="677791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 вопросы: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-Какие числа делятся на 2(5,10)?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Уточняющие: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-Верно ли я тебя понял, что если число оканчивается цифрой 0, то оно делится на 5?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Творческие: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-Что было бы, если бы не были известны признаки делимости? </a:t>
            </a:r>
            <a:endParaRPr lang="en-US" sz="24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Объяснительные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- Почему сумма двух нечетных чисел является четным числом?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Практические: 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Где используются признаки делимости?</a:t>
            </a:r>
            <a:r>
              <a:rPr lang="ru-RU" sz="2400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i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Оценочные:- 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тебе не понятно по данной теме?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108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D074C21-F5AD-0D0D-22DD-EE496713C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52E5-3AFC-4DB4-B67B-09BDFC5F8CDE}" type="slidenum">
              <a:rPr lang="ru-RU" smtClean="0"/>
              <a:t>6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AE40DA-6587-1080-91E0-1585A057A2D3}"/>
              </a:ext>
            </a:extLst>
          </p:cNvPr>
          <p:cNvSpPr txBox="1"/>
          <p:nvPr/>
        </p:nvSpPr>
        <p:spPr>
          <a:xfrm>
            <a:off x="389552" y="414022"/>
            <a:ext cx="1164693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Пример 4. Приём «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Синквейн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 по теме «Теорема Пифагора»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E3C74D-C183-B1CB-3437-564419B10F36}"/>
              </a:ext>
            </a:extLst>
          </p:cNvPr>
          <p:cNvSpPr txBox="1"/>
          <p:nvPr/>
        </p:nvSpPr>
        <p:spPr>
          <a:xfrm>
            <a:off x="369723" y="1536174"/>
            <a:ext cx="584329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1-я строка – название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синквейна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одно слово, обычно существительное, отражающее  главную идею;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2-я строка – два прилагательных, описывающих основную мысль;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3-я строка – три глагола, описывающие действия в   рамках темы;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4-я строка – фраза на тему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синквейна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5-я строка – существительное, связанное с первым, отражающее сущность темы.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0D4117-0FB7-D8EE-F390-92BB0E2E3872}"/>
              </a:ext>
            </a:extLst>
          </p:cNvPr>
          <p:cNvSpPr txBox="1"/>
          <p:nvPr/>
        </p:nvSpPr>
        <p:spPr>
          <a:xfrm>
            <a:off x="6213020" y="1712081"/>
            <a:ext cx="6097554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1. </a:t>
            </a:r>
            <a:r>
              <a:rPr lang="ru-RU" sz="2800" b="1" i="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Теорема Пифагора</a:t>
            </a:r>
            <a:br>
              <a:rPr lang="ru-RU" sz="2800" b="1" i="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Строгая, логичная.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Строим, доказываем, вычисляем.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Квадрат, построенный на гипотенузе, равен сумме квадратов, построенных на катетах.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Прямоугольный треугольник.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1DBEC77-79C4-414F-9B82-19287AF616CD}"/>
              </a:ext>
            </a:extLst>
          </p:cNvPr>
          <p:cNvSpPr/>
          <p:nvPr/>
        </p:nvSpPr>
        <p:spPr>
          <a:xfrm>
            <a:off x="389552" y="1402703"/>
            <a:ext cx="5706448" cy="41863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404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4155BB-5909-42AC-B9CD-0F5946B69F89}"/>
              </a:ext>
            </a:extLst>
          </p:cNvPr>
          <p:cNvSpPr txBox="1"/>
          <p:nvPr/>
        </p:nvSpPr>
        <p:spPr>
          <a:xfrm>
            <a:off x="630315" y="221943"/>
            <a:ext cx="111059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2. </a:t>
            </a:r>
            <a:r>
              <a:rPr lang="ru-RU" sz="28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К</a:t>
            </a:r>
            <a:r>
              <a:rPr lang="ru-RU" sz="28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ак сформулировать  (переформулировать) задачу, чтобы найти тот математический аппарат, с помощью которого уже можно решить привычную математическую задачу?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662EB5-A4B5-41DD-A38E-B760EFC138C1}"/>
              </a:ext>
            </a:extLst>
          </p:cNvPr>
          <p:cNvSpPr txBox="1"/>
          <p:nvPr/>
        </p:nvSpPr>
        <p:spPr>
          <a:xfrm>
            <a:off x="665825" y="1846555"/>
            <a:ext cx="11034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Пример.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Человек, рост которого равен 1,8 м, стоит на расстоянии 16 м от уличного фонаря. При этом длина тени человека равна 9 м. Определите высоту фонаря (в метрах).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15E65B-4142-40A8-B9B6-266C89131C3D}"/>
              </a:ext>
            </a:extLst>
          </p:cNvPr>
          <p:cNvSpPr txBox="1"/>
          <p:nvPr/>
        </p:nvSpPr>
        <p:spPr>
          <a:xfrm>
            <a:off x="792034" y="3160925"/>
            <a:ext cx="523277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  <a:p>
            <a:pPr marL="342900" indent="-342900"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математическую модель.</a:t>
            </a:r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FA4B1AC-8039-411E-97F4-C90B0F264D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012" y="4136763"/>
            <a:ext cx="5888600" cy="1447292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5D4D07A-283D-49D4-B2E5-7DAAF5902AD7}"/>
              </a:ext>
            </a:extLst>
          </p:cNvPr>
          <p:cNvSpPr/>
          <p:nvPr/>
        </p:nvSpPr>
        <p:spPr>
          <a:xfrm>
            <a:off x="5184559" y="5078027"/>
            <a:ext cx="646868" cy="13783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2BCB94-28EA-4DC9-A466-9F59FCC72CFC}"/>
              </a:ext>
            </a:extLst>
          </p:cNvPr>
          <p:cNvSpPr txBox="1"/>
          <p:nvPr/>
        </p:nvSpPr>
        <p:spPr>
          <a:xfrm>
            <a:off x="792034" y="5658377"/>
            <a:ext cx="7177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Решить задачу с помощью подобия треугольников.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45C71BC-128C-4DA1-94EE-B7936138E88E}"/>
              </a:ext>
            </a:extLst>
          </p:cNvPr>
          <p:cNvSpPr/>
          <p:nvPr/>
        </p:nvSpPr>
        <p:spPr>
          <a:xfrm>
            <a:off x="6024813" y="5424256"/>
            <a:ext cx="733799" cy="15979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7E1DEA4-C499-4382-A77D-DD70AA1C7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52E5-3AFC-4DB4-B67B-09BDFC5F8CD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846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9B0A353-2177-439A-89F5-BCF878C91A4F}"/>
              </a:ext>
            </a:extLst>
          </p:cNvPr>
          <p:cNvSpPr txBox="1"/>
          <p:nvPr/>
        </p:nvSpPr>
        <p:spPr>
          <a:xfrm>
            <a:off x="577049" y="355106"/>
            <a:ext cx="112461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3. </a:t>
            </a:r>
            <a:r>
              <a:rPr lang="ru-RU" sz="28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И</a:t>
            </a:r>
            <a:r>
              <a:rPr lang="ru-RU" sz="28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нтерпретация результата, полученного математическими вычислениями, обратный перевод с математического языка на язык решаемой проблемной задачи.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34AFA8-CA72-4E26-98AC-E38D32D6DC6E}"/>
              </a:ext>
            </a:extLst>
          </p:cNvPr>
          <p:cNvSpPr txBox="1"/>
          <p:nvPr/>
        </p:nvSpPr>
        <p:spPr>
          <a:xfrm>
            <a:off x="577049" y="1988598"/>
            <a:ext cx="109217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Пример.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 пачке 500 листов бумаги формата А4. За неделю в офисе расходуется 1200 листов. Какое наименьшее количество пачек бумаги нужно купить в офис на 4 недели?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8E50D1-BBC6-4228-B485-CCEB82881DC5}"/>
              </a:ext>
            </a:extLst>
          </p:cNvPr>
          <p:cNvSpPr txBox="1"/>
          <p:nvPr/>
        </p:nvSpPr>
        <p:spPr>
          <a:xfrm>
            <a:off x="648071" y="3437424"/>
            <a:ext cx="1438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</p:txBody>
      </p:sp>
      <p:sp>
        <p:nvSpPr>
          <p:cNvPr id="10" name="AutoShape 4" descr=" дробь: числитель: 4800, знаменатель: 500 конец дроби = дробь: числитель: 48, знаменатель: 5 конец дроби = дробь: числитель: 45 плюс 3, знаменатель: 5 конец дроби = дробь: числитель: 45, знаменатель: 5 конец дроби плюс дробь: числитель: 3, знаменатель: 5 конец дроби =9 дробь: числитель: 3, знаменатель: 5 конец дроби .">
            <a:extLst>
              <a:ext uri="{FF2B5EF4-FFF2-40B4-BE49-F238E27FC236}">
                <a16:creationId xmlns:a16="http://schemas.microsoft.com/office/drawing/2014/main" id="{E56894DA-661C-49A7-961A-6FA245803A2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22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6" descr=" дробь: числитель: 4800, знаменатель: 500 конец дроби = дробь: числитель: 48, знаменатель: 5 конец дроби = дробь: числитель: 45 плюс 3, знаменатель: 5 конец дроби = дробь: числитель: 45, знаменатель: 5 конец дроби плюс дробь: числитель: 3, знаменатель: 5 конец дроби =9 дробь: числитель: 3, знаменатель: 5 конец дроби .">
            <a:extLst>
              <a:ext uri="{FF2B5EF4-FFF2-40B4-BE49-F238E27FC236}">
                <a16:creationId xmlns:a16="http://schemas.microsoft.com/office/drawing/2014/main" id="{FAE729E1-0FA4-4A67-9500-8E277864AF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8071" y="43313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B78381-B56D-4B11-B4AB-0D5A94A9F158}"/>
              </a:ext>
            </a:extLst>
          </p:cNvPr>
          <p:cNvSpPr txBox="1"/>
          <p:nvPr/>
        </p:nvSpPr>
        <p:spPr>
          <a:xfrm>
            <a:off x="1121546" y="3927436"/>
            <a:ext cx="916767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158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4 недели в офисе расходуется 1200 · 4 = 4800 листов бумаги. Разделим 4800 на 500:</a:t>
            </a:r>
          </a:p>
          <a:p>
            <a:pPr marL="0" marR="0" lvl="0" indent="158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158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      </a:t>
            </a:r>
          </a:p>
          <a:p>
            <a:pPr marL="0" marR="0" lvl="0" indent="158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158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Значит, нужно купить не меньше 10 пачек бумаги.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6EA89273-D92A-4DE7-910A-F9D32EDBCF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1793" y="4891596"/>
            <a:ext cx="4918520" cy="665826"/>
          </a:xfrm>
          <a:prstGeom prst="rect">
            <a:avLst/>
          </a:prstGeom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7CD4F389-33BE-4568-926B-390CFD87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52E5-3AFC-4DB4-B67B-09BDFC5F8CD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63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8CF9A2C-762A-45D2-9506-60804C9353F4}"/>
              </a:ext>
            </a:extLst>
          </p:cNvPr>
          <p:cNvSpPr txBox="1"/>
          <p:nvPr/>
        </p:nvSpPr>
        <p:spPr>
          <a:xfrm>
            <a:off x="236738" y="5241346"/>
            <a:ext cx="1171852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Примеры проектов на уроках математики: «Математика и ремонт», «Проценты и кредиты», «Расчеты по химическим уравнениям», «Старинные задачи»,  «Математика и здоровое питание».</a:t>
            </a:r>
            <a:endParaRPr lang="ru-RU" sz="3600" dirty="0"/>
          </a:p>
        </p:txBody>
      </p: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1B897CA2-9805-4C82-B19D-5E826230B072}"/>
              </a:ext>
            </a:extLst>
          </p:cNvPr>
          <p:cNvGrpSpPr/>
          <p:nvPr/>
        </p:nvGrpSpPr>
        <p:grpSpPr>
          <a:xfrm>
            <a:off x="405413" y="268724"/>
            <a:ext cx="11583871" cy="4776906"/>
            <a:chOff x="405413" y="259847"/>
            <a:chExt cx="11583871" cy="4776906"/>
          </a:xfrm>
        </p:grpSpPr>
        <p:grpSp>
          <p:nvGrpSpPr>
            <p:cNvPr id="28" name="Группа 27">
              <a:extLst>
                <a:ext uri="{FF2B5EF4-FFF2-40B4-BE49-F238E27FC236}">
                  <a16:creationId xmlns:a16="http://schemas.microsoft.com/office/drawing/2014/main" id="{445369BC-AC28-4E5D-B9BC-5F2257A61B90}"/>
                </a:ext>
              </a:extLst>
            </p:cNvPr>
            <p:cNvGrpSpPr/>
            <p:nvPr/>
          </p:nvGrpSpPr>
          <p:grpSpPr>
            <a:xfrm>
              <a:off x="405413" y="259847"/>
              <a:ext cx="11583871" cy="4776906"/>
              <a:chOff x="405413" y="250970"/>
              <a:chExt cx="11583871" cy="4776906"/>
            </a:xfrm>
          </p:grpSpPr>
          <p:sp>
            <p:nvSpPr>
              <p:cNvPr id="11" name="Стрелка: счетверенная 10">
                <a:extLst>
                  <a:ext uri="{FF2B5EF4-FFF2-40B4-BE49-F238E27FC236}">
                    <a16:creationId xmlns:a16="http://schemas.microsoft.com/office/drawing/2014/main" id="{B7F89D48-378F-4899-8E5B-77A00A14AAE0}"/>
                  </a:ext>
                </a:extLst>
              </p:cNvPr>
              <p:cNvSpPr/>
              <p:nvPr/>
            </p:nvSpPr>
            <p:spPr>
              <a:xfrm>
                <a:off x="2944424" y="1391124"/>
                <a:ext cx="6480699" cy="2245170"/>
              </a:xfrm>
              <a:prstGeom prst="quadArrow">
                <a:avLst/>
              </a:prstGeom>
              <a:solidFill>
                <a:schemeClr val="bg1"/>
              </a:solidFill>
              <a:ln w="762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grpSp>
            <p:nvGrpSpPr>
              <p:cNvPr id="10" name="Группа 9">
                <a:extLst>
                  <a:ext uri="{FF2B5EF4-FFF2-40B4-BE49-F238E27FC236}">
                    <a16:creationId xmlns:a16="http://schemas.microsoft.com/office/drawing/2014/main" id="{20F40FE0-2154-4AB3-B92F-12AF94C89705}"/>
                  </a:ext>
                </a:extLst>
              </p:cNvPr>
              <p:cNvGrpSpPr/>
              <p:nvPr/>
            </p:nvGrpSpPr>
            <p:grpSpPr>
              <a:xfrm>
                <a:off x="2411016" y="250970"/>
                <a:ext cx="7222733" cy="1038687"/>
                <a:chOff x="4300480" y="151552"/>
                <a:chExt cx="7222733" cy="1038687"/>
              </a:xfrm>
            </p:grpSpPr>
            <p:sp>
              <p:nvSpPr>
                <p:cNvPr id="9" name="Прямоугольник 8">
                  <a:extLst>
                    <a:ext uri="{FF2B5EF4-FFF2-40B4-BE49-F238E27FC236}">
                      <a16:creationId xmlns:a16="http://schemas.microsoft.com/office/drawing/2014/main" id="{E3514336-416F-47CA-B0BC-23243F67ADC3}"/>
                    </a:ext>
                  </a:extLst>
                </p:cNvPr>
                <p:cNvSpPr/>
                <p:nvPr/>
              </p:nvSpPr>
              <p:spPr>
                <a:xfrm>
                  <a:off x="4300480" y="151552"/>
                  <a:ext cx="7182035" cy="1038687"/>
                </a:xfrm>
                <a:prstGeom prst="rect">
                  <a:avLst/>
                </a:prstGeom>
                <a:ln w="57150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F4249C7C-2EED-40E5-A3C2-B2404E8BB84B}"/>
                    </a:ext>
                  </a:extLst>
                </p:cNvPr>
                <p:cNvSpPr txBox="1"/>
                <p:nvPr/>
              </p:nvSpPr>
              <p:spPr>
                <a:xfrm>
                  <a:off x="4625264" y="299153"/>
                  <a:ext cx="6897949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Функциональная грамотность на уроках математики</a:t>
                  </a:r>
                </a:p>
              </p:txBody>
            </p:sp>
          </p:grp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09EC6E4-D6F6-4635-87F8-74292D980118}"/>
                  </a:ext>
                </a:extLst>
              </p:cNvPr>
              <p:cNvSpPr txBox="1"/>
              <p:nvPr/>
            </p:nvSpPr>
            <p:spPr>
              <a:xfrm>
                <a:off x="2695102" y="2232143"/>
                <a:ext cx="68979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Решения</a:t>
                </a:r>
              </a:p>
            </p:txBody>
          </p:sp>
          <p:grpSp>
            <p:nvGrpSpPr>
              <p:cNvPr id="18" name="Группа 17">
                <a:extLst>
                  <a:ext uri="{FF2B5EF4-FFF2-40B4-BE49-F238E27FC236}">
                    <a16:creationId xmlns:a16="http://schemas.microsoft.com/office/drawing/2014/main" id="{7F7A3C96-1A7F-4AD7-A95A-8E0430D2478E}"/>
                  </a:ext>
                </a:extLst>
              </p:cNvPr>
              <p:cNvGrpSpPr/>
              <p:nvPr/>
            </p:nvGrpSpPr>
            <p:grpSpPr>
              <a:xfrm>
                <a:off x="405413" y="1856762"/>
                <a:ext cx="2470952" cy="1313895"/>
                <a:chOff x="405413" y="1856762"/>
                <a:chExt cx="2470952" cy="1313895"/>
              </a:xfrm>
            </p:grpSpPr>
            <p:sp>
              <p:nvSpPr>
                <p:cNvPr id="15" name="Прямоугольник: скругленные углы 14">
                  <a:extLst>
                    <a:ext uri="{FF2B5EF4-FFF2-40B4-BE49-F238E27FC236}">
                      <a16:creationId xmlns:a16="http://schemas.microsoft.com/office/drawing/2014/main" id="{539AF38E-2D92-4A19-9F01-07DCF9B763AD}"/>
                    </a:ext>
                  </a:extLst>
                </p:cNvPr>
                <p:cNvSpPr/>
                <p:nvPr/>
              </p:nvSpPr>
              <p:spPr>
                <a:xfrm>
                  <a:off x="405413" y="1856762"/>
                  <a:ext cx="2470952" cy="1313895"/>
                </a:xfrm>
                <a:prstGeom prst="roundRect">
                  <a:avLst/>
                </a:prstGeom>
                <a:ln w="57150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21111BE8-93B3-4B31-9030-A0CE79B15F50}"/>
                    </a:ext>
                  </a:extLst>
                </p:cNvPr>
                <p:cNvSpPr txBox="1"/>
                <p:nvPr/>
              </p:nvSpPr>
              <p:spPr>
                <a:xfrm>
                  <a:off x="554852" y="2098210"/>
                  <a:ext cx="2172074" cy="83099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ru-RU" sz="2400" dirty="0">
                      <a:effectLst/>
                      <a:latin typeface="Times New Roman" panose="02020603050405020304" pitchFamily="18" charset="0"/>
                      <a:ea typeface="Batang" panose="02030600000101010101" pitchFamily="18" charset="-127"/>
                    </a:rPr>
                    <a:t>нестандартные задачи</a:t>
                  </a:r>
                  <a:endParaRPr lang="ru-RU" sz="2400" dirty="0"/>
                </a:p>
              </p:txBody>
            </p:sp>
          </p:grpSp>
          <p:grpSp>
            <p:nvGrpSpPr>
              <p:cNvPr id="19" name="Группа 18">
                <a:extLst>
                  <a:ext uri="{FF2B5EF4-FFF2-40B4-BE49-F238E27FC236}">
                    <a16:creationId xmlns:a16="http://schemas.microsoft.com/office/drawing/2014/main" id="{B20854E8-2509-4249-A6AB-82C2241D4B95}"/>
                  </a:ext>
                </a:extLst>
              </p:cNvPr>
              <p:cNvGrpSpPr/>
              <p:nvPr/>
            </p:nvGrpSpPr>
            <p:grpSpPr>
              <a:xfrm>
                <a:off x="9518332" y="1856762"/>
                <a:ext cx="2470952" cy="1313895"/>
                <a:chOff x="405413" y="1856762"/>
                <a:chExt cx="2470952" cy="1313895"/>
              </a:xfrm>
            </p:grpSpPr>
            <p:sp>
              <p:nvSpPr>
                <p:cNvPr id="20" name="Прямоугольник: скругленные углы 19">
                  <a:extLst>
                    <a:ext uri="{FF2B5EF4-FFF2-40B4-BE49-F238E27FC236}">
                      <a16:creationId xmlns:a16="http://schemas.microsoft.com/office/drawing/2014/main" id="{A5F5CD3B-2550-4BE9-BC03-180E66202BCE}"/>
                    </a:ext>
                  </a:extLst>
                </p:cNvPr>
                <p:cNvSpPr/>
                <p:nvPr/>
              </p:nvSpPr>
              <p:spPr>
                <a:xfrm>
                  <a:off x="405413" y="1856762"/>
                  <a:ext cx="2470952" cy="1313895"/>
                </a:xfrm>
                <a:prstGeom prst="roundRect">
                  <a:avLst/>
                </a:prstGeom>
                <a:ln w="57150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186D5D02-AF7D-4A07-93DE-1341F2DB0214}"/>
                    </a:ext>
                  </a:extLst>
                </p:cNvPr>
                <p:cNvSpPr txBox="1"/>
                <p:nvPr/>
              </p:nvSpPr>
              <p:spPr>
                <a:xfrm>
                  <a:off x="480132" y="2098210"/>
                  <a:ext cx="2321513" cy="83099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ru-RU" sz="2400" dirty="0">
                      <a:effectLst/>
                      <a:latin typeface="Times New Roman" panose="02020603050405020304" pitchFamily="18" charset="0"/>
                      <a:ea typeface="Batang" panose="02030600000101010101" pitchFamily="18" charset="-127"/>
                    </a:rPr>
                    <a:t>множественные тексты</a:t>
                  </a:r>
                  <a:endParaRPr lang="ru-RU" sz="2400" dirty="0"/>
                </a:p>
              </p:txBody>
            </p:sp>
          </p:grpSp>
          <p:grpSp>
            <p:nvGrpSpPr>
              <p:cNvPr id="22" name="Группа 21">
                <a:extLst>
                  <a:ext uri="{FF2B5EF4-FFF2-40B4-BE49-F238E27FC236}">
                    <a16:creationId xmlns:a16="http://schemas.microsoft.com/office/drawing/2014/main" id="{F4C43FFF-E356-4145-A86C-77FF30C7C3BF}"/>
                  </a:ext>
                </a:extLst>
              </p:cNvPr>
              <p:cNvGrpSpPr/>
              <p:nvPr/>
            </p:nvGrpSpPr>
            <p:grpSpPr>
              <a:xfrm>
                <a:off x="4949297" y="3713981"/>
                <a:ext cx="2470952" cy="1313895"/>
                <a:chOff x="405413" y="1856762"/>
                <a:chExt cx="2470952" cy="1313895"/>
              </a:xfrm>
            </p:grpSpPr>
            <p:sp>
              <p:nvSpPr>
                <p:cNvPr id="23" name="Прямоугольник: скругленные углы 22">
                  <a:extLst>
                    <a:ext uri="{FF2B5EF4-FFF2-40B4-BE49-F238E27FC236}">
                      <a16:creationId xmlns:a16="http://schemas.microsoft.com/office/drawing/2014/main" id="{FEFF0C78-D052-41DC-86C4-99EBC46978D2}"/>
                    </a:ext>
                  </a:extLst>
                </p:cNvPr>
                <p:cNvSpPr/>
                <p:nvPr/>
              </p:nvSpPr>
              <p:spPr>
                <a:xfrm>
                  <a:off x="405413" y="1856762"/>
                  <a:ext cx="2470952" cy="1313895"/>
                </a:xfrm>
                <a:prstGeom prst="roundRect">
                  <a:avLst/>
                </a:prstGeom>
                <a:ln w="57150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03AC82AC-54AD-48F5-8FC5-D7E62046C606}"/>
                    </a:ext>
                  </a:extLst>
                </p:cNvPr>
                <p:cNvSpPr txBox="1"/>
                <p:nvPr/>
              </p:nvSpPr>
              <p:spPr>
                <a:xfrm>
                  <a:off x="480132" y="2202015"/>
                  <a:ext cx="2321513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ru-RU" sz="2400" dirty="0">
                      <a:effectLst/>
                      <a:latin typeface="Times New Roman" panose="02020603050405020304" pitchFamily="18" charset="0"/>
                      <a:ea typeface="Batang" panose="02030600000101010101" pitchFamily="18" charset="-127"/>
                    </a:rPr>
                    <a:t>Проекты</a:t>
                  </a:r>
                  <a:endParaRPr lang="ru-RU" sz="2400" dirty="0"/>
                </a:p>
              </p:txBody>
            </p:sp>
          </p:grpSp>
          <p:sp>
            <p:nvSpPr>
              <p:cNvPr id="26" name="Прямоугольник 25">
                <a:extLst>
                  <a:ext uri="{FF2B5EF4-FFF2-40B4-BE49-F238E27FC236}">
                    <a16:creationId xmlns:a16="http://schemas.microsoft.com/office/drawing/2014/main" id="{DA4D178A-0959-42CA-9A33-6AD36586595B}"/>
                  </a:ext>
                </a:extLst>
              </p:cNvPr>
              <p:cNvSpPr/>
              <p:nvPr/>
            </p:nvSpPr>
            <p:spPr>
              <a:xfrm>
                <a:off x="5322891" y="1357852"/>
                <a:ext cx="1566181" cy="874292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7" name="Стрелка: вниз 26">
              <a:extLst>
                <a:ext uri="{FF2B5EF4-FFF2-40B4-BE49-F238E27FC236}">
                  <a16:creationId xmlns:a16="http://schemas.microsoft.com/office/drawing/2014/main" id="{4BE8F4B2-6FDA-4B57-9901-70559A6A8553}"/>
                </a:ext>
              </a:extLst>
            </p:cNvPr>
            <p:cNvSpPr/>
            <p:nvPr/>
          </p:nvSpPr>
          <p:spPr>
            <a:xfrm>
              <a:off x="5823751" y="1391124"/>
              <a:ext cx="692459" cy="895545"/>
            </a:xfrm>
            <a:prstGeom prst="downArrow">
              <a:avLst/>
            </a:prstGeom>
            <a:ln w="57150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A1EBB3D-D022-4E61-B413-A5C7FF5A5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52E5-3AFC-4DB4-B67B-09BDFC5F8CD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6466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1941</TotalTime>
  <Words>1505</Words>
  <Application>Microsoft Office PowerPoint</Application>
  <PresentationFormat>Широкоэкранный</PresentationFormat>
  <Paragraphs>141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Open Sans</vt:lpstr>
      <vt:lpstr>times new roman</vt:lpstr>
      <vt:lpstr>times new roman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Сайты: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Лилия Косюк</dc:creator>
  <cp:lastModifiedBy>Пользователь</cp:lastModifiedBy>
  <cp:revision>9</cp:revision>
  <dcterms:created xsi:type="dcterms:W3CDTF">2022-02-23T16:01:30Z</dcterms:created>
  <dcterms:modified xsi:type="dcterms:W3CDTF">2023-02-14T05:27:08Z</dcterms:modified>
</cp:coreProperties>
</file>