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25"/>
  </p:notesMasterIdLst>
  <p:sldIdLst>
    <p:sldId id="256" r:id="rId2"/>
    <p:sldId id="267" r:id="rId3"/>
    <p:sldId id="302" r:id="rId4"/>
    <p:sldId id="268" r:id="rId5"/>
    <p:sldId id="306" r:id="rId6"/>
    <p:sldId id="303" r:id="rId7"/>
    <p:sldId id="305" r:id="rId8"/>
    <p:sldId id="304" r:id="rId9"/>
    <p:sldId id="308" r:id="rId10"/>
    <p:sldId id="309" r:id="rId11"/>
    <p:sldId id="307" r:id="rId12"/>
    <p:sldId id="310" r:id="rId13"/>
    <p:sldId id="312" r:id="rId14"/>
    <p:sldId id="311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9099" autoAdjust="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6A984-735C-43F9-A7FD-70E4B90AA38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F0CD3-15F5-4041-AC02-AD46E229F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F0CD3-15F5-4041-AC02-AD46E229FA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0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5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49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0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21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64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82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8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1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3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9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8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14016" cy="172819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1300" dirty="0">
                <a:solidFill>
                  <a:srgbClr val="C00000"/>
                </a:solidFill>
                <a:effectLst/>
                <a:latin typeface="+mn-lt"/>
              </a:rPr>
              <a:t>Муниципальное казенное учреждение для детей, </a:t>
            </a:r>
            <a:br>
              <a:rPr lang="ru-RU" sz="13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1300" dirty="0">
                <a:solidFill>
                  <a:srgbClr val="C00000"/>
                </a:solidFill>
                <a:effectLst/>
                <a:latin typeface="+mn-lt"/>
              </a:rPr>
              <a:t>нуждающихся в психолого-педагогической и медико-социальной помощи</a:t>
            </a:r>
            <a:br>
              <a:rPr lang="ru-RU" sz="13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1300" dirty="0">
                <a:solidFill>
                  <a:srgbClr val="C00000"/>
                </a:solidFill>
                <a:effectLst/>
                <a:latin typeface="+mn-lt"/>
              </a:rPr>
              <a:t> «Центр диагностики и консультирования»</a:t>
            </a:r>
            <a:br>
              <a:rPr lang="ru-RU" sz="1300" dirty="0">
                <a:solidFill>
                  <a:srgbClr val="C00000"/>
                </a:solidFill>
                <a:effectLst/>
                <a:latin typeface="+mn-lt"/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869160"/>
            <a:ext cx="3425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endParaRPr lang="ru-RU" sz="1600" dirty="0"/>
          </a:p>
          <a:p>
            <a:pPr algn="r"/>
            <a:endParaRPr lang="ru-RU" sz="1400" dirty="0"/>
          </a:p>
          <a:p>
            <a:pPr algn="r"/>
            <a:r>
              <a:rPr lang="ru-RU" sz="1400" dirty="0" err="1">
                <a:solidFill>
                  <a:srgbClr val="C00000"/>
                </a:solidFill>
              </a:rPr>
              <a:t>Нериз</a:t>
            </a:r>
            <a:r>
              <a:rPr lang="ru-RU" sz="1400" dirty="0">
                <a:solidFill>
                  <a:srgbClr val="C00000"/>
                </a:solidFill>
              </a:rPr>
              <a:t> Е.В., </a:t>
            </a:r>
          </a:p>
          <a:p>
            <a:pPr algn="r"/>
            <a:r>
              <a:rPr lang="ru-RU" sz="1400" dirty="0">
                <a:solidFill>
                  <a:srgbClr val="C00000"/>
                </a:solidFill>
              </a:rPr>
              <a:t>методист службы координационной работы и методического обеспечения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638132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г. Сургут, 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8288" y="301350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</a:rPr>
              <a:t>Тайм - менеджмент</a:t>
            </a:r>
          </a:p>
        </p:txBody>
      </p:sp>
    </p:spTree>
  </p:cSld>
  <p:clrMapOvr>
    <a:masterClrMapping/>
  </p:clrMapOvr>
  <p:transition spd="slow" advClick="0" advTm="16615">
    <p:dissolve/>
  </p:transition>
  <p:extLst mod="1">
    <p:ext uri="{E180D4A7-C9FB-4DFB-919C-405C955672EB}">
      <p14:showEvtLst xmlns:p14="http://schemas.microsoft.com/office/powerpoint/2010/main">
        <p14:playEvt time="15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7166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Хаос, беспорядок….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5976664" cy="4752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16" y="4186312"/>
            <a:ext cx="3688084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1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188640"/>
            <a:ext cx="6589200" cy="655272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Целеполагание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Приоритеты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148064" y="836712"/>
            <a:ext cx="0" cy="720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727280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Принцип Эйзенхауэра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86583"/>
            <a:ext cx="7452320" cy="47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4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Целеполагание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84784"/>
            <a:ext cx="7488831" cy="52565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1. </a:t>
            </a:r>
            <a:r>
              <a:rPr lang="ru-RU" sz="2000" dirty="0" smtClean="0"/>
              <a:t>Цель должна быть материализована (записана).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2. Цель должна быть оцифрована.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3. Цель должна быть регулярно контролируема.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4. Цель должна быть адаптивной, гибкой.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5. Цель должна быть приоритетной (кто идет первый).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6. Цель должна быть </a:t>
            </a:r>
            <a:r>
              <a:rPr lang="ru-RU" sz="2000" dirty="0" err="1" smtClean="0"/>
              <a:t>забюджетирована</a:t>
            </a:r>
            <a:r>
              <a:rPr lang="ru-RU" sz="2000" dirty="0" smtClean="0"/>
              <a:t> временем (30% времени остается на гибкие дела, резерв).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7. Цель должна корректироваться.</a:t>
            </a:r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15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Планирование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8316415" cy="4354430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ХРОНОС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C00000"/>
                </a:solidFill>
              </a:rPr>
              <a:t>Чёткое время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C00000"/>
                </a:solidFill>
              </a:rPr>
              <a:t>Жесткие встречи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C00000"/>
                </a:solidFill>
              </a:rPr>
              <a:t>Жесткие дела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ru-RU" sz="28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КРАЙНОС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C00000"/>
                </a:solidFill>
              </a:rPr>
              <a:t>Удачное время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C00000"/>
                </a:solidFill>
              </a:rPr>
              <a:t>Гибкие задачи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C00000"/>
                </a:solidFill>
              </a:rPr>
              <a:t>Хочу сделать сегодня, но не принципиально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9596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Планирование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340768"/>
            <a:ext cx="6591985" cy="45704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</a:rPr>
              <a:t>10% времени, затраченного на планирование до начала выполнения задачи, сэкономит 90% времени при ее решении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«Правило Парето</a:t>
            </a:r>
            <a:r>
              <a:rPr lang="ru-RU" sz="2000" dirty="0">
                <a:solidFill>
                  <a:srgbClr val="C00000"/>
                </a:solidFill>
              </a:rPr>
              <a:t>». 80% затраченного времени дают 20% результата и 20% затраченного времени дают 80% результата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3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«Съешь лягушку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Как сказал когда-то Марк Твен, "если с утра первым делом съесть лягушку, остаток дня будет чудесным</a:t>
            </a:r>
            <a:r>
              <a:rPr lang="ru-RU" b="1" dirty="0">
                <a:solidFill>
                  <a:srgbClr val="C00000"/>
                </a:solidFill>
              </a:rPr>
              <a:t>".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6"/>
            <a:ext cx="3175000" cy="3209117"/>
          </a:xfrm>
        </p:spPr>
      </p:pic>
    </p:spTree>
    <p:extLst>
      <p:ext uri="{BB962C8B-B14F-4D97-AF65-F5344CB8AC3E}">
        <p14:creationId xmlns:p14="http://schemas.microsoft.com/office/powerpoint/2010/main" val="303754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«Слона нужно есть по частям»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6" y="1628800"/>
            <a:ext cx="7090182" cy="5040560"/>
          </a:xfrm>
        </p:spPr>
      </p:pic>
    </p:spTree>
    <p:extLst>
      <p:ext uri="{BB962C8B-B14F-4D97-AF65-F5344CB8AC3E}">
        <p14:creationId xmlns:p14="http://schemas.microsoft.com/office/powerpoint/2010/main" val="96123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Самомотивация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49844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</a:rPr>
              <a:t>Правило 5 секунд. Автор правила — Мел Робинсон — американская телеведущая. Считаем в обратном порядке от 5 до 1 и приступаем к действию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300984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2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Три простых шага.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49844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Запланируйте </a:t>
            </a:r>
            <a:r>
              <a:rPr lang="ru-RU" sz="2000" dirty="0">
                <a:solidFill>
                  <a:srgbClr val="C00000"/>
                </a:solidFill>
              </a:rPr>
              <a:t>три простых шага для того чтобы начать работу. После их выполнения можете продолжить или отказаться от ее выполнения.</a:t>
            </a:r>
          </a:p>
          <a:p>
            <a:pPr algn="ctr">
              <a:lnSpc>
                <a:spcPct val="150000"/>
              </a:lnSpc>
            </a:pP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96" y="3501008"/>
            <a:ext cx="7092280" cy="27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9699"/>
            <a:ext cx="7498080" cy="5890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Тайм-менеджмент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- технология организации времени и повышения эффективности его использования.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Тайм-менеджмент</a:t>
            </a:r>
            <a:r>
              <a:rPr lang="ru-RU" sz="3200" dirty="0">
                <a:solidFill>
                  <a:srgbClr val="C00000"/>
                </a:solidFill>
              </a:rPr>
              <a:t> – это искусство управления временем.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D1BE2B-5564-4330-8D52-06D734536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48" y="4145280"/>
            <a:ext cx="4876800" cy="2438400"/>
          </a:xfrm>
          <a:prstGeom prst="rect">
            <a:avLst/>
          </a:prstGeom>
        </p:spPr>
      </p:pic>
    </p:spTree>
  </p:cSld>
  <p:clrMapOvr>
    <a:masterClrMapping/>
  </p:clrMapOvr>
  <p:transition advTm="5434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Дедлайн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556792"/>
            <a:ext cx="6591985" cy="43544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Искусственный </a:t>
            </a:r>
            <a:r>
              <a:rPr lang="ru-RU" sz="2000" dirty="0">
                <a:solidFill>
                  <a:srgbClr val="C00000"/>
                </a:solidFill>
              </a:rPr>
              <a:t>предварительный </a:t>
            </a:r>
            <a:r>
              <a:rPr lang="ru-RU" sz="2000" dirty="0" err="1">
                <a:solidFill>
                  <a:srgbClr val="C00000"/>
                </a:solidFill>
              </a:rPr>
              <a:t>дедлайн</a:t>
            </a:r>
            <a:r>
              <a:rPr lang="ru-RU" sz="2000" dirty="0">
                <a:solidFill>
                  <a:srgbClr val="C00000"/>
                </a:solidFill>
              </a:rPr>
              <a:t> поможет быстрее начать работу. Наш мозг всегда ищет самый короткий путь в экстремальной ситуации.</a:t>
            </a:r>
          </a:p>
          <a:p>
            <a:pPr algn="ctr">
              <a:lnSpc>
                <a:spcPct val="150000"/>
              </a:lnSpc>
            </a:pP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75" y="3573016"/>
            <a:ext cx="4176464" cy="265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7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Правило 15 </a:t>
            </a:r>
            <a:r>
              <a:rPr lang="ru-RU" b="1" dirty="0" smtClean="0">
                <a:solidFill>
                  <a:srgbClr val="C00000"/>
                </a:solidFill>
              </a:rPr>
              <a:t>минут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49844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</a:rPr>
              <a:t> Краткосрочные незапланированные дела нужно делать сразу и больше на них не отвлекаться.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Сделай </a:t>
            </a:r>
            <a:r>
              <a:rPr lang="ru-RU" sz="2800" b="1" dirty="0">
                <a:solidFill>
                  <a:srgbClr val="C00000"/>
                </a:solidFill>
              </a:rPr>
              <a:t>на 3.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Позвольте </a:t>
            </a:r>
            <a:r>
              <a:rPr lang="ru-RU" sz="2000" dirty="0">
                <a:solidFill>
                  <a:srgbClr val="C00000"/>
                </a:solidFill>
              </a:rPr>
              <a:t>себе быть неидеальными, начните делать «на троечку».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36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Хронофаги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3600"/>
            <a:ext cx="7704855" cy="446375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900" dirty="0" err="1" smtClean="0">
                <a:solidFill>
                  <a:srgbClr val="C00000"/>
                </a:solidFill>
              </a:rPr>
              <a:t>Хронос</a:t>
            </a:r>
            <a:r>
              <a:rPr lang="ru-RU" sz="2900" dirty="0" smtClean="0">
                <a:solidFill>
                  <a:srgbClr val="C00000"/>
                </a:solidFill>
              </a:rPr>
              <a:t> – время, фаг – поглощать, пожирать.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9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900" dirty="0" err="1" smtClean="0">
                <a:solidFill>
                  <a:srgbClr val="C00000"/>
                </a:solidFill>
              </a:rPr>
              <a:t>Хронофаги</a:t>
            </a:r>
            <a:r>
              <a:rPr lang="ru-RU" sz="2900" dirty="0" smtClean="0">
                <a:solidFill>
                  <a:srgbClr val="C00000"/>
                </a:solidFill>
              </a:rPr>
              <a:t> – «</a:t>
            </a:r>
            <a:r>
              <a:rPr lang="ru-RU" sz="2900" dirty="0" err="1" smtClean="0">
                <a:solidFill>
                  <a:srgbClr val="C00000"/>
                </a:solidFill>
              </a:rPr>
              <a:t>поглатители</a:t>
            </a:r>
            <a:r>
              <a:rPr lang="ru-RU" sz="2900" dirty="0" smtClean="0">
                <a:solidFill>
                  <a:srgbClr val="C00000"/>
                </a:solidFill>
              </a:rPr>
              <a:t> времени» или «пожиратели времени»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9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Признаки </a:t>
            </a:r>
            <a:r>
              <a:rPr lang="ru-RU" sz="2900" dirty="0" err="1" smtClean="0">
                <a:solidFill>
                  <a:srgbClr val="C00000"/>
                </a:solidFill>
              </a:rPr>
              <a:t>хронофагов</a:t>
            </a:r>
            <a:r>
              <a:rPr lang="ru-RU" sz="2900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Не приводят ни к каком результату, впустую поглощают внимание, оставляют чувство опустошенности и неудовлетворенности.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4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ABB035-30AD-4951-B72F-8E6FFBE9CA15}"/>
              </a:ext>
            </a:extLst>
          </p:cNvPr>
          <p:cNvSpPr/>
          <p:nvPr/>
        </p:nvSpPr>
        <p:spPr>
          <a:xfrm>
            <a:off x="1115616" y="1628800"/>
            <a:ext cx="8100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+mj-lt"/>
              </a:rPr>
              <a:t>Глупо строить планы на всю жизнь, не будучи господином даже завтрашнего дня. </a:t>
            </a:r>
          </a:p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+mj-lt"/>
              </a:rPr>
              <a:t>Сенека</a:t>
            </a:r>
            <a:endParaRPr lang="ru-RU" sz="3600" b="1" i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60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87786-1E68-4AA8-A1BA-989212B7052E}"/>
              </a:ext>
            </a:extLst>
          </p:cNvPr>
          <p:cNvSpPr txBox="1"/>
          <p:nvPr/>
        </p:nvSpPr>
        <p:spPr>
          <a:xfrm>
            <a:off x="1619672" y="908720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Какие трудности со временем возникают в Вашей работе?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137AFF-72AB-40B2-ADDD-037789EA5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19" y="3284984"/>
            <a:ext cx="6191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8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F6B9AC-9D1E-4005-8585-C216CEBEFB0A}"/>
              </a:ext>
            </a:extLst>
          </p:cNvPr>
          <p:cNvSpPr/>
          <p:nvPr/>
        </p:nvSpPr>
        <p:spPr>
          <a:xfrm>
            <a:off x="899592" y="332656"/>
            <a:ext cx="7920880" cy="604867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92F57-8984-419E-89F2-EB1043DA509E}"/>
              </a:ext>
            </a:extLst>
          </p:cNvPr>
          <p:cNvSpPr txBox="1"/>
          <p:nvPr/>
        </p:nvSpPr>
        <p:spPr>
          <a:xfrm>
            <a:off x="1331640" y="27123"/>
            <a:ext cx="6732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Время – это….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Какое у Вас отношение со временем…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Какой образ рождается когда думаете о времени…..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5FAE02-33AF-49A9-8FE3-E0A237079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81" y="3215073"/>
            <a:ext cx="3278323" cy="35341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379937-D86D-4A63-8D6D-4BB79B523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420888"/>
            <a:ext cx="4426532" cy="4328328"/>
          </a:xfrm>
          <a:prstGeom prst="rect">
            <a:avLst/>
          </a:prstGeom>
        </p:spPr>
      </p:pic>
    </p:spTree>
  </p:cSld>
  <p:clrMapOvr>
    <a:masterClrMapping/>
  </p:clrMapOvr>
  <p:transition advTm="1553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Маховик времени </a:t>
            </a:r>
            <a:r>
              <a:rPr lang="ru-RU" b="1" dirty="0" err="1" smtClean="0">
                <a:solidFill>
                  <a:srgbClr val="C00000"/>
                </a:solidFill>
              </a:rPr>
              <a:t>Гермионы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84" y="1905000"/>
            <a:ext cx="471503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2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DA3E7-A9ED-4568-8076-200BC9CD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8585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Чувствовать время – уметь распределять ресурсы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34156B-0F27-45E3-993E-AA611B25B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72816"/>
            <a:ext cx="352839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5993B-BFA2-45E9-B416-CA21618C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436" y="116632"/>
            <a:ext cx="6589200" cy="8606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Тайм-менеджмент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7426"/>
            <a:ext cx="8748464" cy="4280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61621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</a:rPr>
              <a:t>ланирование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5592" y="166595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Ц</a:t>
            </a:r>
            <a:r>
              <a:rPr lang="ru-RU" sz="2800" b="1" dirty="0" smtClean="0">
                <a:solidFill>
                  <a:srgbClr val="C00000"/>
                </a:solidFill>
              </a:rPr>
              <a:t>елеполагание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6828" y="2577426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</a:rPr>
              <a:t>тимулирование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72000" y="692696"/>
            <a:ext cx="0" cy="11521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123728" y="692696"/>
            <a:ext cx="1296144" cy="1800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84168" y="692696"/>
            <a:ext cx="1368152" cy="1800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C010E-0005-4A9D-BB2F-AE2A1D72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Полная банка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EBEE2F-BB7B-45AB-8727-EDCE497D7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06" y="1484784"/>
            <a:ext cx="637428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Новый день, новые задачи…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59046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578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2958</TotalTime>
  <Words>397</Words>
  <Application>Microsoft Office PowerPoint</Application>
  <PresentationFormat>Экран (4:3)</PresentationFormat>
  <Paragraphs>77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Легкий дым</vt:lpstr>
      <vt:lpstr>Муниципальное казенное учреждение для детей,  нуждающихся в психолого-педагогической и медико-социальной помощи  «Центр диагностики и консультирования» </vt:lpstr>
      <vt:lpstr>Тайм-менеджмент - технология организации времени и повышения эффективности его использования.   Тайм-менеджмент – это искусство управления временем.         </vt:lpstr>
      <vt:lpstr>Презентация PowerPoint</vt:lpstr>
      <vt:lpstr>     </vt:lpstr>
      <vt:lpstr>Маховик времени Гермионы</vt:lpstr>
      <vt:lpstr>Чувствовать время – уметь распределять ресурсы</vt:lpstr>
      <vt:lpstr>Тайм-менеджмент</vt:lpstr>
      <vt:lpstr>Полная банка</vt:lpstr>
      <vt:lpstr>Новый день, новые задачи…</vt:lpstr>
      <vt:lpstr>Хаос, беспорядок….</vt:lpstr>
      <vt:lpstr>Целеполагание  Приоритеты  </vt:lpstr>
      <vt:lpstr>Принцип Эйзенхауэра</vt:lpstr>
      <vt:lpstr>Целеполагание</vt:lpstr>
      <vt:lpstr>Планирование  </vt:lpstr>
      <vt:lpstr>Планирование</vt:lpstr>
      <vt:lpstr>«Съешь лягушку»   Как сказал когда-то Марк Твен, "если с утра первым делом съесть лягушку, остаток дня будет чудесным".  </vt:lpstr>
      <vt:lpstr>«Слона нужно есть по частям»  </vt:lpstr>
      <vt:lpstr>Самомотивация</vt:lpstr>
      <vt:lpstr>Три простых шага. </vt:lpstr>
      <vt:lpstr>Дедлайн</vt:lpstr>
      <vt:lpstr>Правило 15 минут  </vt:lpstr>
      <vt:lpstr>Хронофаги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Ресурсная мама</dc:title>
  <dc:creator>604835</dc:creator>
  <cp:lastModifiedBy>Пользователь Windows</cp:lastModifiedBy>
  <cp:revision>200</cp:revision>
  <dcterms:created xsi:type="dcterms:W3CDTF">2021-06-03T20:00:05Z</dcterms:created>
  <dcterms:modified xsi:type="dcterms:W3CDTF">2021-09-21T11:16:28Z</dcterms:modified>
</cp:coreProperties>
</file>