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1" r:id="rId3"/>
    <p:sldId id="277" r:id="rId4"/>
    <p:sldId id="279" r:id="rId5"/>
    <p:sldId id="280" r:id="rId6"/>
    <p:sldId id="281" r:id="rId7"/>
    <p:sldId id="282" r:id="rId8"/>
    <p:sldId id="285" r:id="rId9"/>
    <p:sldId id="283" r:id="rId10"/>
    <p:sldId id="284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B20FA1-ED71-426D-BA02-B4800FC2F6A0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4ED683-E425-417B-8E07-F87C5D996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696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511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479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409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0933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6482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4150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135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772400" cy="3528392"/>
          </a:xfrm>
        </p:spPr>
        <p:txBody>
          <a:bodyPr>
            <a:normAutofit/>
          </a:bodyPr>
          <a:lstStyle/>
          <a:p>
            <a: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 итогах проведения школьного этапа всероссийского олимпиады школьников и качественной подготовки проведения муниципального этапа всероссийской олимпиады школьников</a:t>
            </a: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5661248"/>
            <a:ext cx="5104656" cy="960512"/>
          </a:xfrm>
        </p:spPr>
        <p:txBody>
          <a:bodyPr>
            <a:normAutofit/>
          </a:bodyPr>
          <a:lstStyle/>
          <a:p>
            <a:pPr algn="r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методист МАУ «Информационно-методический центр»</a:t>
            </a:r>
          </a:p>
          <a:p>
            <a:pPr algn="r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Еланцев Андрей Александрович, </a:t>
            </a:r>
          </a:p>
          <a:p>
            <a:pPr algn="r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тел. 52-56-70</a:t>
            </a:r>
          </a:p>
        </p:txBody>
      </p:sp>
    </p:spTree>
    <p:extLst>
      <p:ext uri="{BB962C8B-B14F-4D97-AF65-F5344CB8AC3E}">
        <p14:creationId xmlns:p14="http://schemas.microsoft.com/office/powerpoint/2010/main" val="3061281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E1F6CA5B-583C-46A1-B425-1A0F689B1990}"/>
              </a:ext>
            </a:extLst>
          </p:cNvPr>
          <p:cNvSpPr txBox="1">
            <a:spLocks/>
          </p:cNvSpPr>
          <p:nvPr/>
        </p:nvSpPr>
        <p:spPr>
          <a:xfrm>
            <a:off x="673841" y="230282"/>
            <a:ext cx="8229600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ПЛАНИРОВАНИЕ ДЕЯТЕЛЬНОСТИ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98A5D9B7-D648-4505-B46A-B193244E60DE}"/>
              </a:ext>
            </a:extLst>
          </p:cNvPr>
          <p:cNvSpPr/>
          <p:nvPr/>
        </p:nvSpPr>
        <p:spPr>
          <a:xfrm>
            <a:off x="1259632" y="1198975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 заседания ГМО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354504E-AE96-42C7-AF91-43DBD99A409C}"/>
              </a:ext>
            </a:extLst>
          </p:cNvPr>
          <p:cNvSpPr/>
          <p:nvPr/>
        </p:nvSpPr>
        <p:spPr>
          <a:xfrm>
            <a:off x="1259631" y="1916832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Организация вебинаров от издательств «Просвещение», «Русское слово», «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Якласс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и др.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CB8B1383-1F17-419C-9381-DD057251E670}"/>
              </a:ext>
            </a:extLst>
          </p:cNvPr>
          <p:cNvSpPr/>
          <p:nvPr/>
        </p:nvSpPr>
        <p:spPr>
          <a:xfrm>
            <a:off x="1259631" y="2634689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Составление </a:t>
            </a:r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электронного портфолио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A293033-BBEF-4805-A91D-0993DDBB9392}"/>
              </a:ext>
            </a:extLst>
          </p:cNvPr>
          <p:cNvSpPr/>
          <p:nvPr/>
        </p:nvSpPr>
        <p:spPr>
          <a:xfrm>
            <a:off x="1227489" y="3310630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Семинары, мастер-классы, открытые уроки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7F76F257-940B-4554-8A45-33251F756792}"/>
              </a:ext>
            </a:extLst>
          </p:cNvPr>
          <p:cNvSpPr/>
          <p:nvPr/>
        </p:nvSpPr>
        <p:spPr>
          <a:xfrm>
            <a:off x="1259630" y="4043335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Анкетирование молодых педагогов по итогам учебного года и выявление профессиональных затруднений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FD683F26-C2F0-42E4-BFD0-9694EBAA0F60}"/>
              </a:ext>
            </a:extLst>
          </p:cNvPr>
          <p:cNvSpPr/>
          <p:nvPr/>
        </p:nvSpPr>
        <p:spPr>
          <a:xfrm>
            <a:off x="1259629" y="4841407"/>
            <a:ext cx="7058025" cy="8918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Вовлечение учащихся в участие мероприятий военно-спортивной, гражданско-патриотической, социально-педагогической направленности.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1951FF48-AAED-43A4-B29E-5BBAC4504367}"/>
              </a:ext>
            </a:extLst>
          </p:cNvPr>
          <p:cNvSpPr/>
          <p:nvPr/>
        </p:nvSpPr>
        <p:spPr>
          <a:xfrm>
            <a:off x="1259629" y="6029769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Размещение информации о деятельности ГМО на сайте «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SurWiki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4170834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EV\Desktop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08920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489549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>
          <a:xfrm>
            <a:off x="457200" y="561975"/>
            <a:ext cx="8229600" cy="779463"/>
          </a:xfrm>
        </p:spPr>
        <p:txBody>
          <a:bodyPr/>
          <a:lstStyle/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МУНИЦИПАЛЬНЫЙ ЭТАП ВСЕРОССИЙСКОЙ ОЛИМПИАДЫ ШКОЛЬНИКОВ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42988" y="1341438"/>
            <a:ext cx="7058025" cy="6477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23, 24 ноября 2021 года</a:t>
            </a:r>
          </a:p>
        </p:txBody>
      </p:sp>
      <p:sp>
        <p:nvSpPr>
          <p:cNvPr id="2054" name="Заголовок 1"/>
          <p:cNvSpPr txBox="1">
            <a:spLocks/>
          </p:cNvSpPr>
          <p:nvPr/>
        </p:nvSpPr>
        <p:spPr bwMode="auto">
          <a:xfrm>
            <a:off x="539750" y="3501072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УЧАСТНИКИ МУНИЦИПАЛЬНОГО ЭТАПА</a:t>
            </a:r>
          </a:p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ВСЕРОССИЙСКОЙ ОЛИМПИАДЫ ШКОЛЬНИКОВ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4405685"/>
            <a:ext cx="8373814" cy="177244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ctr">
              <a:buFont typeface="Times New Roman" pitchFamily="18" charset="0"/>
              <a:buChar char="−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участники школьного этапа всероссийской олимпиады школьников </a:t>
            </a:r>
            <a:b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2021/22 учебного года, набравшие необходимое для участия в муниципальном этапе олимпиады количество баллов;</a:t>
            </a:r>
          </a:p>
          <a:p>
            <a:pPr algn="ctr">
              <a:defRPr/>
            </a:pP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ctr">
              <a:buFont typeface="Times New Roman" pitchFamily="18" charset="0"/>
              <a:buChar char="−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победители и призеры муниципального этапа олимпиады 2020/21 учебного года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B733928-48D0-4552-BF03-5A81308B144F}"/>
              </a:ext>
            </a:extLst>
          </p:cNvPr>
          <p:cNvSpPr/>
          <p:nvPr/>
        </p:nvSpPr>
        <p:spPr>
          <a:xfrm>
            <a:off x="1053430" y="2425934"/>
            <a:ext cx="7058025" cy="9321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7-8 классы – 140 баллов (70%)</a:t>
            </a: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 классы – 114,5 баллов (57%)</a:t>
            </a: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10-11 классы – 130 баллов (65%)</a:t>
            </a:r>
          </a:p>
        </p:txBody>
      </p:sp>
    </p:spTree>
    <p:extLst>
      <p:ext uri="{BB962C8B-B14F-4D97-AF65-F5344CB8AC3E}">
        <p14:creationId xmlns:p14="http://schemas.microsoft.com/office/powerpoint/2010/main" val="2347078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>
          <a:xfrm>
            <a:off x="457200" y="-77602"/>
            <a:ext cx="8229600" cy="779463"/>
          </a:xfrm>
        </p:spPr>
        <p:txBody>
          <a:bodyPr/>
          <a:lstStyle/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УЧАСТНИКОВ МЭВОШ В РАЗРЕЗЕ ОУ</a:t>
            </a:r>
          </a:p>
        </p:txBody>
      </p:sp>
      <p:sp>
        <p:nvSpPr>
          <p:cNvPr id="2054" name="Заголовок 1"/>
          <p:cNvSpPr txBox="1">
            <a:spLocks/>
          </p:cNvSpPr>
          <p:nvPr/>
        </p:nvSpPr>
        <p:spPr bwMode="auto">
          <a:xfrm>
            <a:off x="539750" y="2508250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УЧАСТНИКИ МУНИЦИПАЛЬНОГО ЭТАПА</a:t>
            </a:r>
          </a:p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ВСЕРОССИЙСКОЙ ОЛИМПИАДЫ ШКОЛЬНИКОВ 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2A8DC823-8FFB-4F9B-A91A-B65D9407E4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099351"/>
              </p:ext>
            </p:extLst>
          </p:nvPr>
        </p:nvGraphicFramePr>
        <p:xfrm>
          <a:off x="709178" y="701861"/>
          <a:ext cx="7725644" cy="58140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8446">
                  <a:extLst>
                    <a:ext uri="{9D8B030D-6E8A-4147-A177-3AD203B41FA5}">
                      <a16:colId xmlns:a16="http://schemas.microsoft.com/office/drawing/2014/main" val="7532562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3904146709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4054018115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145499736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3173314934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3296693642"/>
                    </a:ext>
                  </a:extLst>
                </a:gridCol>
                <a:gridCol w="510520">
                  <a:extLst>
                    <a:ext uri="{9D8B030D-6E8A-4147-A177-3AD203B41FA5}">
                      <a16:colId xmlns:a16="http://schemas.microsoft.com/office/drawing/2014/main" val="497957527"/>
                    </a:ext>
                  </a:extLst>
                </a:gridCol>
                <a:gridCol w="615998">
                  <a:extLst>
                    <a:ext uri="{9D8B030D-6E8A-4147-A177-3AD203B41FA5}">
                      <a16:colId xmlns:a16="http://schemas.microsoft.com/office/drawing/2014/main" val="3648434522"/>
                    </a:ext>
                  </a:extLst>
                </a:gridCol>
              </a:tblGrid>
              <a:tr h="207751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ОУ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Параллель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Итого</a:t>
                      </a: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232465"/>
                  </a:ext>
                </a:extLst>
              </a:tr>
              <a:tr h="2077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5247525"/>
                  </a:ext>
                </a:extLst>
              </a:tr>
              <a:tr h="2077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"Сургутская технологическая школа"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1551047"/>
                  </a:ext>
                </a:extLst>
              </a:tr>
              <a:tr h="2077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гимназия имени </a:t>
                      </a:r>
                      <a:r>
                        <a:rPr lang="ru-RU" sz="1400" u="none" strike="noStrike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Ф.К.Салманова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018574"/>
                  </a:ext>
                </a:extLst>
              </a:tr>
              <a:tr h="2077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лицей № 3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310842"/>
                  </a:ext>
                </a:extLst>
              </a:tr>
              <a:tr h="2077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лицей №1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459797"/>
                  </a:ext>
                </a:extLst>
              </a:tr>
              <a:tr h="24016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лицей имени генерал-майора </a:t>
                      </a:r>
                      <a:r>
                        <a:rPr lang="ru-RU" sz="1400" u="none" strike="noStrike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Хисматулина</a:t>
                      </a:r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В.И.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072185"/>
                  </a:ext>
                </a:extLst>
              </a:tr>
              <a:tr h="2077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18 имени В.Я. Алексеева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2587196"/>
                  </a:ext>
                </a:extLst>
              </a:tr>
              <a:tr h="2077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22 имени </a:t>
                      </a:r>
                      <a:r>
                        <a:rPr lang="ru-RU" sz="1400" u="none" strike="noStrike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Г.Ф.Пономарева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32504"/>
                  </a:ext>
                </a:extLst>
              </a:tr>
              <a:tr h="2077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24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843141"/>
                  </a:ext>
                </a:extLst>
              </a:tr>
              <a:tr h="2077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27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757320"/>
                  </a:ext>
                </a:extLst>
              </a:tr>
              <a:tr h="2077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4 имени </a:t>
                      </a:r>
                      <a:r>
                        <a:rPr lang="ru-RU" sz="1400" u="none" strike="noStrike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Л.И.Золотухиной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567228"/>
                  </a:ext>
                </a:extLst>
              </a:tr>
              <a:tr h="2077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44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850278"/>
                  </a:ext>
                </a:extLst>
              </a:tr>
              <a:tr h="2077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45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482229"/>
                  </a:ext>
                </a:extLst>
              </a:tr>
              <a:tr h="2077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46 с УИОП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35903"/>
                  </a:ext>
                </a:extLst>
              </a:tr>
              <a:tr h="2077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5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7534049"/>
                  </a:ext>
                </a:extLst>
              </a:tr>
              <a:tr h="2077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6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1899737"/>
                  </a:ext>
                </a:extLst>
              </a:tr>
              <a:tr h="2077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7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764265"/>
                  </a:ext>
                </a:extLst>
              </a:tr>
              <a:tr h="2077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№1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897119"/>
                  </a:ext>
                </a:extLst>
              </a:tr>
              <a:tr h="2077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№10 с УИОП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073550"/>
                  </a:ext>
                </a:extLst>
              </a:tr>
              <a:tr h="2077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№19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7691448"/>
                  </a:ext>
                </a:extLst>
              </a:tr>
              <a:tr h="2077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№8 имени </a:t>
                      </a:r>
                      <a:r>
                        <a:rPr lang="ru-RU" sz="1400" u="none" strike="noStrike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Сибирцева</a:t>
                      </a:r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А.Н.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4469044"/>
                  </a:ext>
                </a:extLst>
              </a:tr>
              <a:tr h="25207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Сургутский естественно-научный лицей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6718014"/>
                  </a:ext>
                </a:extLst>
              </a:tr>
              <a:tr h="2077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СШ № 12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417271"/>
                  </a:ext>
                </a:extLst>
              </a:tr>
              <a:tr h="2077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СШ № 31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155350"/>
                  </a:ext>
                </a:extLst>
              </a:tr>
              <a:tr h="20775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Итого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Итого</a:t>
                      </a:r>
                      <a:endParaRPr lang="ru-RU" sz="12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b="1" i="0" u="none" strike="noStrik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2897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50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79463"/>
          </a:xfrm>
        </p:spPr>
        <p:txBody>
          <a:bodyPr/>
          <a:lstStyle/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ПРОВЕДЕНИЕ МУНИЦИПАЛЬНОГО ЭТАПА 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ВСЕРОССИЙСКОЙ ОЛИМПИАДЫ ШКОЛЬНИКОВ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CB7CF58-4E18-4811-8FA9-5F19C8004552}"/>
              </a:ext>
            </a:extLst>
          </p:cNvPr>
          <p:cNvSpPr/>
          <p:nvPr/>
        </p:nvSpPr>
        <p:spPr>
          <a:xfrm>
            <a:off x="1022743" y="1605628"/>
            <a:ext cx="7058025" cy="5166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Очный формат проведения на базах ОУ</a:t>
            </a:r>
          </a:p>
        </p:txBody>
      </p:sp>
      <p:sp>
        <p:nvSpPr>
          <p:cNvPr id="3" name="Стрелка: вниз 2">
            <a:extLst>
              <a:ext uri="{FF2B5EF4-FFF2-40B4-BE49-F238E27FC236}">
                <a16:creationId xmlns:a16="http://schemas.microsoft.com/office/drawing/2014/main" id="{93F52309-AB76-4D73-8CC9-2A5D71CB3C45}"/>
              </a:ext>
            </a:extLst>
          </p:cNvPr>
          <p:cNvSpPr/>
          <p:nvPr/>
        </p:nvSpPr>
        <p:spPr>
          <a:xfrm>
            <a:off x="4283968" y="2330381"/>
            <a:ext cx="576064" cy="647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90E8571-626E-4E93-B1F2-27DDF60EEE8F}"/>
              </a:ext>
            </a:extLst>
          </p:cNvPr>
          <p:cNvSpPr/>
          <p:nvPr/>
        </p:nvSpPr>
        <p:spPr>
          <a:xfrm>
            <a:off x="1022744" y="3084207"/>
            <a:ext cx="7058025" cy="6477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1-2 рабочих дня подготовить аудитории (спортивные залы), техническое оборудование (провести тестовую видеосъемку)</a:t>
            </a:r>
          </a:p>
        </p:txBody>
      </p:sp>
      <p:sp>
        <p:nvSpPr>
          <p:cNvPr id="9" name="Стрелка: вниз 8">
            <a:extLst>
              <a:ext uri="{FF2B5EF4-FFF2-40B4-BE49-F238E27FC236}">
                <a16:creationId xmlns:a16="http://schemas.microsoft.com/office/drawing/2014/main" id="{58CBF6B4-F968-4A3B-AE6F-D823A5E265BD}"/>
              </a:ext>
            </a:extLst>
          </p:cNvPr>
          <p:cNvSpPr/>
          <p:nvPr/>
        </p:nvSpPr>
        <p:spPr>
          <a:xfrm>
            <a:off x="4263725" y="3878498"/>
            <a:ext cx="576064" cy="647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04CDAD0-F5EE-490F-B8B5-A80FE385A48A}"/>
              </a:ext>
            </a:extLst>
          </p:cNvPr>
          <p:cNvSpPr/>
          <p:nvPr/>
        </p:nvSpPr>
        <p:spPr>
          <a:xfrm>
            <a:off x="1022745" y="4664781"/>
            <a:ext cx="7058025" cy="9689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день проведения олимпиады с 08.15 до 09.30 ответственное лицо получает пакет олимпиадных заданий и несет персональную ответственность за конфиденциальность информации </a:t>
            </a:r>
          </a:p>
        </p:txBody>
      </p:sp>
    </p:spTree>
    <p:extLst>
      <p:ext uri="{BB962C8B-B14F-4D97-AF65-F5344CB8AC3E}">
        <p14:creationId xmlns:p14="http://schemas.microsoft.com/office/powerpoint/2010/main" val="3091851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79463"/>
          </a:xfrm>
        </p:spPr>
        <p:txBody>
          <a:bodyPr/>
          <a:lstStyle/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ПРОВЕДЕНИЕ ТЕОРЕТИЧЕСКОГО ТУРА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CB7CF58-4E18-4811-8FA9-5F19C8004552}"/>
              </a:ext>
            </a:extLst>
          </p:cNvPr>
          <p:cNvSpPr/>
          <p:nvPr/>
        </p:nvSpPr>
        <p:spPr>
          <a:xfrm>
            <a:off x="1044078" y="1073497"/>
            <a:ext cx="7058025" cy="5166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ВИДЕОСЪМКА</a:t>
            </a:r>
          </a:p>
        </p:txBody>
      </p:sp>
      <p:sp>
        <p:nvSpPr>
          <p:cNvPr id="3" name="Стрелка: вниз 2">
            <a:extLst>
              <a:ext uri="{FF2B5EF4-FFF2-40B4-BE49-F238E27FC236}">
                <a16:creationId xmlns:a16="http://schemas.microsoft.com/office/drawing/2014/main" id="{93F52309-AB76-4D73-8CC9-2A5D71CB3C45}"/>
              </a:ext>
            </a:extLst>
          </p:cNvPr>
          <p:cNvSpPr/>
          <p:nvPr/>
        </p:nvSpPr>
        <p:spPr>
          <a:xfrm>
            <a:off x="4283967" y="1755713"/>
            <a:ext cx="576064" cy="647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90E8571-626E-4E93-B1F2-27DDF60EEE8F}"/>
              </a:ext>
            </a:extLst>
          </p:cNvPr>
          <p:cNvSpPr/>
          <p:nvPr/>
        </p:nvSpPr>
        <p:spPr>
          <a:xfrm>
            <a:off x="1040654" y="2492592"/>
            <a:ext cx="7058025" cy="6477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Организатор олимпиады в аудитории получает от Ответственного координатора ОУ Пакет</a:t>
            </a:r>
          </a:p>
        </p:txBody>
      </p:sp>
      <p:sp>
        <p:nvSpPr>
          <p:cNvPr id="9" name="Стрелка: вниз 8">
            <a:extLst>
              <a:ext uri="{FF2B5EF4-FFF2-40B4-BE49-F238E27FC236}">
                <a16:creationId xmlns:a16="http://schemas.microsoft.com/office/drawing/2014/main" id="{58CBF6B4-F968-4A3B-AE6F-D823A5E265BD}"/>
              </a:ext>
            </a:extLst>
          </p:cNvPr>
          <p:cNvSpPr/>
          <p:nvPr/>
        </p:nvSpPr>
        <p:spPr>
          <a:xfrm>
            <a:off x="4283967" y="3254884"/>
            <a:ext cx="576064" cy="647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6EC4C558-2AE1-4FE0-8E6B-A3F7F89E21A1}"/>
              </a:ext>
            </a:extLst>
          </p:cNvPr>
          <p:cNvSpPr/>
          <p:nvPr/>
        </p:nvSpPr>
        <p:spPr>
          <a:xfrm>
            <a:off x="1007886" y="4005064"/>
            <a:ext cx="7058025" cy="6477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Осуществляет рассадку участников в аудитории, с соблюдением социальной дистанции (по одному за парту в шахматном порядке)</a:t>
            </a:r>
          </a:p>
        </p:txBody>
      </p:sp>
      <p:sp>
        <p:nvSpPr>
          <p:cNvPr id="11" name="Стрелка: вниз 10">
            <a:extLst>
              <a:ext uri="{FF2B5EF4-FFF2-40B4-BE49-F238E27FC236}">
                <a16:creationId xmlns:a16="http://schemas.microsoft.com/office/drawing/2014/main" id="{77881FB0-1EC5-4841-9A1B-076612661F74}"/>
              </a:ext>
            </a:extLst>
          </p:cNvPr>
          <p:cNvSpPr/>
          <p:nvPr/>
        </p:nvSpPr>
        <p:spPr>
          <a:xfrm>
            <a:off x="4281633" y="4767356"/>
            <a:ext cx="576064" cy="647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04CDAD0-F5EE-490F-B8B5-A80FE385A48A}"/>
              </a:ext>
            </a:extLst>
          </p:cNvPr>
          <p:cNvSpPr/>
          <p:nvPr/>
        </p:nvSpPr>
        <p:spPr>
          <a:xfrm>
            <a:off x="1007886" y="5534144"/>
            <a:ext cx="7058025" cy="113521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Проводит инструктаж участников по порядку проведения, заполнению листа шифрования (обязательно информирует о том, что участнику олимпиады необходимо запомнить свой шифр) и оформлению олимпиадной работы. </a:t>
            </a:r>
          </a:p>
        </p:txBody>
      </p:sp>
    </p:spTree>
    <p:extLst>
      <p:ext uri="{BB962C8B-B14F-4D97-AF65-F5344CB8AC3E}">
        <p14:creationId xmlns:p14="http://schemas.microsoft.com/office/powerpoint/2010/main" val="3982007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31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>
          <a:xfrm>
            <a:off x="457199" y="3667"/>
            <a:ext cx="8229600" cy="779463"/>
          </a:xfrm>
        </p:spPr>
        <p:txBody>
          <a:bodyPr/>
          <a:lstStyle/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ПРОВЕДЕНИЕ ТЕОРЕТИЧЕСКОГО ТУРА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CB7CF58-4E18-4811-8FA9-5F19C8004552}"/>
              </a:ext>
            </a:extLst>
          </p:cNvPr>
          <p:cNvSpPr/>
          <p:nvPr/>
        </p:nvSpPr>
        <p:spPr>
          <a:xfrm>
            <a:off x="1059705" y="890017"/>
            <a:ext cx="7058025" cy="7794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видеокамеру демонстрирует штамп олимпиады проставленный в правом верхнем углу Пакета с олимпиадными заданиями, целостность Пакета</a:t>
            </a:r>
          </a:p>
        </p:txBody>
      </p:sp>
      <p:sp>
        <p:nvSpPr>
          <p:cNvPr id="3" name="Стрелка: вниз 2">
            <a:extLst>
              <a:ext uri="{FF2B5EF4-FFF2-40B4-BE49-F238E27FC236}">
                <a16:creationId xmlns:a16="http://schemas.microsoft.com/office/drawing/2014/main" id="{93F52309-AB76-4D73-8CC9-2A5D71CB3C45}"/>
              </a:ext>
            </a:extLst>
          </p:cNvPr>
          <p:cNvSpPr/>
          <p:nvPr/>
        </p:nvSpPr>
        <p:spPr>
          <a:xfrm>
            <a:off x="4288821" y="1805971"/>
            <a:ext cx="576064" cy="647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90E8571-626E-4E93-B1F2-27DDF60EEE8F}"/>
              </a:ext>
            </a:extLst>
          </p:cNvPr>
          <p:cNvSpPr/>
          <p:nvPr/>
        </p:nvSpPr>
        <p:spPr>
          <a:xfrm>
            <a:off x="1042987" y="2558032"/>
            <a:ext cx="7058025" cy="7794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Достает из Пакета листы шифрования и выдаёт каждому участнику Контролирует заполнение участниками листа шифрования</a:t>
            </a:r>
          </a:p>
        </p:txBody>
      </p:sp>
      <p:sp>
        <p:nvSpPr>
          <p:cNvPr id="9" name="Стрелка: вниз 8">
            <a:extLst>
              <a:ext uri="{FF2B5EF4-FFF2-40B4-BE49-F238E27FC236}">
                <a16:creationId xmlns:a16="http://schemas.microsoft.com/office/drawing/2014/main" id="{58CBF6B4-F968-4A3B-AE6F-D823A5E265BD}"/>
              </a:ext>
            </a:extLst>
          </p:cNvPr>
          <p:cNvSpPr/>
          <p:nvPr/>
        </p:nvSpPr>
        <p:spPr>
          <a:xfrm>
            <a:off x="4283967" y="4902557"/>
            <a:ext cx="576064" cy="647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6EC4C558-2AE1-4FE0-8E6B-A3F7F89E21A1}"/>
              </a:ext>
            </a:extLst>
          </p:cNvPr>
          <p:cNvSpPr/>
          <p:nvPr/>
        </p:nvSpPr>
        <p:spPr>
          <a:xfrm>
            <a:off x="1007885" y="4147970"/>
            <a:ext cx="7058025" cy="6477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Забирает листы шифрования </a:t>
            </a: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Несет персональную ответственность за сохранение информации</a:t>
            </a:r>
          </a:p>
        </p:txBody>
      </p:sp>
      <p:sp>
        <p:nvSpPr>
          <p:cNvPr id="11" name="Стрелка: вниз 10">
            <a:extLst>
              <a:ext uri="{FF2B5EF4-FFF2-40B4-BE49-F238E27FC236}">
                <a16:creationId xmlns:a16="http://schemas.microsoft.com/office/drawing/2014/main" id="{77881FB0-1EC5-4841-9A1B-076612661F74}"/>
              </a:ext>
            </a:extLst>
          </p:cNvPr>
          <p:cNvSpPr/>
          <p:nvPr/>
        </p:nvSpPr>
        <p:spPr>
          <a:xfrm>
            <a:off x="4283967" y="3407690"/>
            <a:ext cx="576064" cy="647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04CDAD0-F5EE-490F-B8B5-A80FE385A48A}"/>
              </a:ext>
            </a:extLst>
          </p:cNvPr>
          <p:cNvSpPr/>
          <p:nvPr/>
        </p:nvSpPr>
        <p:spPr>
          <a:xfrm>
            <a:off x="1007885" y="5684223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Раздает олимпиадные задания участникам олимпиады и черновики</a:t>
            </a:r>
          </a:p>
        </p:txBody>
      </p:sp>
    </p:spTree>
    <p:extLst>
      <p:ext uri="{BB962C8B-B14F-4D97-AF65-F5344CB8AC3E}">
        <p14:creationId xmlns:p14="http://schemas.microsoft.com/office/powerpoint/2010/main" val="425601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31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>
          <a:xfrm>
            <a:off x="457199" y="3667"/>
            <a:ext cx="8229600" cy="779463"/>
          </a:xfrm>
        </p:spPr>
        <p:txBody>
          <a:bodyPr/>
          <a:lstStyle/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ПРОВЕДЕНИЕ ТЕОРЕТИЧЕСКОГО ТУРА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CB7CF58-4E18-4811-8FA9-5F19C8004552}"/>
              </a:ext>
            </a:extLst>
          </p:cNvPr>
          <p:cNvSpPr/>
          <p:nvPr/>
        </p:nvSpPr>
        <p:spPr>
          <a:xfrm>
            <a:off x="1042986" y="770641"/>
            <a:ext cx="7058025" cy="25508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Собирает выполненные участниками задания, помещает в файл (для каждого участника свой файл), а потом с актами удаления или нарушения упаковывает в дополнительный конверт (пустой) со штампом олимпиады, заклеивает на камеру. </a:t>
            </a:r>
          </a:p>
          <a:p>
            <a:pPr algn="ctr">
              <a:defRPr/>
            </a:pP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Листы шифрования в Пакет не вкладываются!</a:t>
            </a: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Ставит подпись, расшифровку подписи, дату и время (так чтобы была пересечена линия склеивания), передает Ответственному лицу</a:t>
            </a: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Несет полную ответственность за порядок сбора выполненных олимпиадных работ учащихся</a:t>
            </a:r>
          </a:p>
        </p:txBody>
      </p:sp>
      <p:sp>
        <p:nvSpPr>
          <p:cNvPr id="3" name="Стрелка: вниз 2">
            <a:extLst>
              <a:ext uri="{FF2B5EF4-FFF2-40B4-BE49-F238E27FC236}">
                <a16:creationId xmlns:a16="http://schemas.microsoft.com/office/drawing/2014/main" id="{93F52309-AB76-4D73-8CC9-2A5D71CB3C45}"/>
              </a:ext>
            </a:extLst>
          </p:cNvPr>
          <p:cNvSpPr/>
          <p:nvPr/>
        </p:nvSpPr>
        <p:spPr>
          <a:xfrm>
            <a:off x="4243422" y="3419644"/>
            <a:ext cx="576064" cy="647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: вниз 8">
            <a:extLst>
              <a:ext uri="{FF2B5EF4-FFF2-40B4-BE49-F238E27FC236}">
                <a16:creationId xmlns:a16="http://schemas.microsoft.com/office/drawing/2014/main" id="{58CBF6B4-F968-4A3B-AE6F-D823A5E265BD}"/>
              </a:ext>
            </a:extLst>
          </p:cNvPr>
          <p:cNvSpPr/>
          <p:nvPr/>
        </p:nvSpPr>
        <p:spPr>
          <a:xfrm>
            <a:off x="4243422" y="4760921"/>
            <a:ext cx="576064" cy="647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6EC4C558-2AE1-4FE0-8E6B-A3F7F89E21A1}"/>
              </a:ext>
            </a:extLst>
          </p:cNvPr>
          <p:cNvSpPr/>
          <p:nvPr/>
        </p:nvSpPr>
        <p:spPr>
          <a:xfrm>
            <a:off x="1042986" y="5514034"/>
            <a:ext cx="7058025" cy="6477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Ответственное лицо доставляет флэш-носитель с видеозаписью и пакеты документов в МАУ «ИМЦ» и передает куратору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04CDAD0-F5EE-490F-B8B5-A80FE385A48A}"/>
              </a:ext>
            </a:extLst>
          </p:cNvPr>
          <p:cNvSpPr/>
          <p:nvPr/>
        </p:nvSpPr>
        <p:spPr>
          <a:xfrm>
            <a:off x="1002441" y="4163353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Останавливается запись и сохраняется на флэш-носитель</a:t>
            </a:r>
          </a:p>
        </p:txBody>
      </p:sp>
    </p:spTree>
    <p:extLst>
      <p:ext uri="{BB962C8B-B14F-4D97-AF65-F5344CB8AC3E}">
        <p14:creationId xmlns:p14="http://schemas.microsoft.com/office/powerpoint/2010/main" val="3885851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>
          <a:xfrm>
            <a:off x="457200" y="2649537"/>
            <a:ext cx="8229600" cy="779463"/>
          </a:xfrm>
        </p:spPr>
        <p:txBody>
          <a:bodyPr/>
          <a:lstStyle/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КАЧЕСТВЕННАЯ ПОДГОТОВКА К ОЛИМПИАДЕ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CB7CF58-4E18-4811-8FA9-5F19C8004552}"/>
              </a:ext>
            </a:extLst>
          </p:cNvPr>
          <p:cNvSpPr/>
          <p:nvPr/>
        </p:nvSpPr>
        <p:spPr>
          <a:xfrm>
            <a:off x="395537" y="385249"/>
            <a:ext cx="2808312" cy="15968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Выполнение творческих заданий с повышенным уровнем сложности </a:t>
            </a: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(на уроках, при выполнении домашних заданий)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F27D3CA0-E371-4D44-9640-0FE827FC08CB}"/>
              </a:ext>
            </a:extLst>
          </p:cNvPr>
          <p:cNvSpPr/>
          <p:nvPr/>
        </p:nvSpPr>
        <p:spPr>
          <a:xfrm>
            <a:off x="6372199" y="381429"/>
            <a:ext cx="2629222" cy="16445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Использование в подготовке олимпиадные задания прошлых лет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627D9769-265A-46CB-8034-95C8829C9766}"/>
              </a:ext>
            </a:extLst>
          </p:cNvPr>
          <p:cNvSpPr/>
          <p:nvPr/>
        </p:nvSpPr>
        <p:spPr>
          <a:xfrm>
            <a:off x="485082" y="3944713"/>
            <a:ext cx="2629222" cy="11404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Изучение и анализ результатов участия вместе с участниками олимпиады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F2AD5D3-5139-4EB6-BA2A-61AF1AF7B44C}"/>
              </a:ext>
            </a:extLst>
          </p:cNvPr>
          <p:cNvSpPr/>
          <p:nvPr/>
        </p:nvSpPr>
        <p:spPr>
          <a:xfrm>
            <a:off x="3400476" y="3955601"/>
            <a:ext cx="2629222" cy="11404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Разработка заданий для самостоятельного решения 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4F7F993A-5657-4FEA-892C-66DE65CC45E0}"/>
              </a:ext>
            </a:extLst>
          </p:cNvPr>
          <p:cNvSpPr/>
          <p:nvPr/>
        </p:nvSpPr>
        <p:spPr>
          <a:xfrm>
            <a:off x="3473413" y="381429"/>
            <a:ext cx="2629222" cy="16445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Составление схожих полос препятствий с повышенным уровнем сложности для прохождения практического тура 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FA142A99-138E-471F-AAEC-49BE58213996}"/>
              </a:ext>
            </a:extLst>
          </p:cNvPr>
          <p:cNvSpPr/>
          <p:nvPr/>
        </p:nvSpPr>
        <p:spPr>
          <a:xfrm>
            <a:off x="6272238" y="3944712"/>
            <a:ext cx="2629222" cy="11404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Взаимодействие с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педагого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-психологом</a:t>
            </a:r>
          </a:p>
        </p:txBody>
      </p:sp>
      <p:sp>
        <p:nvSpPr>
          <p:cNvPr id="4" name="Стрелка: вверх 3">
            <a:extLst>
              <a:ext uri="{FF2B5EF4-FFF2-40B4-BE49-F238E27FC236}">
                <a16:creationId xmlns:a16="http://schemas.microsoft.com/office/drawing/2014/main" id="{718CE046-1529-4EEC-BF42-4D7E2D4DE22A}"/>
              </a:ext>
            </a:extLst>
          </p:cNvPr>
          <p:cNvSpPr/>
          <p:nvPr/>
        </p:nvSpPr>
        <p:spPr>
          <a:xfrm>
            <a:off x="2447763" y="2276872"/>
            <a:ext cx="504057" cy="5760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: вверх 16">
            <a:extLst>
              <a:ext uri="{FF2B5EF4-FFF2-40B4-BE49-F238E27FC236}">
                <a16:creationId xmlns:a16="http://schemas.microsoft.com/office/drawing/2014/main" id="{77296325-AFA2-4B6B-8867-D6C88B046F7F}"/>
              </a:ext>
            </a:extLst>
          </p:cNvPr>
          <p:cNvSpPr/>
          <p:nvPr/>
        </p:nvSpPr>
        <p:spPr>
          <a:xfrm>
            <a:off x="4438326" y="2276872"/>
            <a:ext cx="504057" cy="5760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: вверх 17">
            <a:extLst>
              <a:ext uri="{FF2B5EF4-FFF2-40B4-BE49-F238E27FC236}">
                <a16:creationId xmlns:a16="http://schemas.microsoft.com/office/drawing/2014/main" id="{02EA003D-227A-4915-90A3-48EA92B3E93A}"/>
              </a:ext>
            </a:extLst>
          </p:cNvPr>
          <p:cNvSpPr/>
          <p:nvPr/>
        </p:nvSpPr>
        <p:spPr>
          <a:xfrm>
            <a:off x="6471206" y="2276872"/>
            <a:ext cx="504057" cy="5760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вверх 18">
            <a:extLst>
              <a:ext uri="{FF2B5EF4-FFF2-40B4-BE49-F238E27FC236}">
                <a16:creationId xmlns:a16="http://schemas.microsoft.com/office/drawing/2014/main" id="{E3C79C07-2B8D-446F-8F9C-862B20EE83A2}"/>
              </a:ext>
            </a:extLst>
          </p:cNvPr>
          <p:cNvSpPr/>
          <p:nvPr/>
        </p:nvSpPr>
        <p:spPr>
          <a:xfrm rot="10800000">
            <a:off x="2447762" y="3225601"/>
            <a:ext cx="504057" cy="5760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: вверх 20">
            <a:extLst>
              <a:ext uri="{FF2B5EF4-FFF2-40B4-BE49-F238E27FC236}">
                <a16:creationId xmlns:a16="http://schemas.microsoft.com/office/drawing/2014/main" id="{D5FD837A-D4B8-48DC-BBA8-4743F09B3DD9}"/>
              </a:ext>
            </a:extLst>
          </p:cNvPr>
          <p:cNvSpPr/>
          <p:nvPr/>
        </p:nvSpPr>
        <p:spPr>
          <a:xfrm rot="10800000">
            <a:off x="4438326" y="3232351"/>
            <a:ext cx="504057" cy="5760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: вверх 21">
            <a:extLst>
              <a:ext uri="{FF2B5EF4-FFF2-40B4-BE49-F238E27FC236}">
                <a16:creationId xmlns:a16="http://schemas.microsoft.com/office/drawing/2014/main" id="{F20023D3-51FB-44D7-BB3A-BC7A3CD63CDE}"/>
              </a:ext>
            </a:extLst>
          </p:cNvPr>
          <p:cNvSpPr/>
          <p:nvPr/>
        </p:nvSpPr>
        <p:spPr>
          <a:xfrm rot="10800000">
            <a:off x="6471205" y="3242049"/>
            <a:ext cx="504057" cy="5760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705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772400" cy="3528392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Обсуждение и утверждение плана работы </a:t>
            </a:r>
            <a:b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2021/22 учебный год</a:t>
            </a: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4842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7818</TotalTime>
  <Words>850</Words>
  <Application>Microsoft Office PowerPoint</Application>
  <PresentationFormat>Экран (4:3)</PresentationFormat>
  <Paragraphs>265</Paragraphs>
  <Slides>11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Об итогах проведения школьного этапа всероссийского олимпиады школьников и качественной подготовки проведения муниципального этапа всероссийской олимпиады школьников    </vt:lpstr>
      <vt:lpstr>МУНИЦИПАЛЬНЫЙ ЭТАП ВСЕРОССИЙСКОЙ ОЛИМПИАДЫ ШКОЛЬНИКОВ </vt:lpstr>
      <vt:lpstr>КОЛИЧЕСТВО УЧАСТНИКОВ МЭВОШ В РАЗРЕЗЕ ОУ</vt:lpstr>
      <vt:lpstr>ПРОВЕДЕНИЕ МУНИЦИПАЛЬНОГО ЭТАПА  ВСЕРОССИЙСКОЙ ОЛИМПИАДЫ ШКОЛЬНИКОВ</vt:lpstr>
      <vt:lpstr>ПРОВЕДЕНИЕ ТЕОРЕТИЧЕСКОГО ТУРА</vt:lpstr>
      <vt:lpstr>ПРОВЕДЕНИЕ ТЕОРЕТИЧЕСКОГО ТУРА</vt:lpstr>
      <vt:lpstr>ПРОВЕДЕНИЕ ТЕОРЕТИЧЕСКОГО ТУРА</vt:lpstr>
      <vt:lpstr>КАЧЕСТВЕННАЯ ПОДГОТОВКА К ОЛИМПИАДЕ</vt:lpstr>
      <vt:lpstr>Обсуждение и утверждение плана работы  на 2021/22 учебный год    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УСТАНОВОЧНОЕ ВОВЕЩАНИЕ  по организации и проведению всероссийской олимпиады школьников  03.09.2019</dc:title>
  <dc:creator>Елена Владимировна Сухова</dc:creator>
  <cp:lastModifiedBy>Андрей Александрович Еланцев</cp:lastModifiedBy>
  <cp:revision>94</cp:revision>
  <dcterms:created xsi:type="dcterms:W3CDTF">2019-08-09T09:33:06Z</dcterms:created>
  <dcterms:modified xsi:type="dcterms:W3CDTF">2021-11-01T05:27:12Z</dcterms:modified>
</cp:coreProperties>
</file>