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1"/>
  </p:notesMasterIdLst>
  <p:sldIdLst>
    <p:sldId id="256" r:id="rId2"/>
    <p:sldId id="257" r:id="rId3"/>
    <p:sldId id="258" r:id="rId4"/>
    <p:sldId id="265" r:id="rId5"/>
    <p:sldId id="259" r:id="rId6"/>
    <p:sldId id="260" r:id="rId7"/>
    <p:sldId id="263" r:id="rId8"/>
    <p:sldId id="262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7" autoAdjust="0"/>
  </p:normalViewPr>
  <p:slideViewPr>
    <p:cSldViewPr>
      <p:cViewPr varScale="1">
        <p:scale>
          <a:sx n="65" d="100"/>
          <a:sy n="65" d="100"/>
        </p:scale>
        <p:origin x="-108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4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CA6342-A301-46F6-8E2E-5A5F11812C02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2CEDD-EE04-4221-B210-73EB06F9C3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2CEDD-EE04-4221-B210-73EB06F9C3B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2CEDD-EE04-4221-B210-73EB06F9C3B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1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1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6110A98-0A3B-4EEF-856B-9BC669696FA3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705466-8C8A-4531-997D-55068B406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30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110A98-0A3B-4EEF-856B-9BC669696FA3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705466-8C8A-4531-997D-55068B406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4" y="274641"/>
            <a:ext cx="1777471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110A98-0A3B-4EEF-856B-9BC669696FA3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705466-8C8A-4531-997D-55068B406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110A98-0A3B-4EEF-856B-9BC669696FA3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705466-8C8A-4531-997D-55068B4061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110A98-0A3B-4EEF-856B-9BC669696FA3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705466-8C8A-4531-997D-55068B4061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110A98-0A3B-4EEF-856B-9BC669696FA3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705466-8C8A-4531-997D-55068B4061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110A98-0A3B-4EEF-856B-9BC669696FA3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705466-8C8A-4531-997D-55068B406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110A98-0A3B-4EEF-856B-9BC669696FA3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705466-8C8A-4531-997D-55068B4061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110A98-0A3B-4EEF-856B-9BC669696FA3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705466-8C8A-4531-997D-55068B406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6110A98-0A3B-4EEF-856B-9BC669696FA3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705466-8C8A-4531-997D-55068B406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3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6110A98-0A3B-4EEF-856B-9BC669696FA3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3" y="6407945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705466-8C8A-4531-997D-55068B4061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7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7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9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6110A98-0A3B-4EEF-856B-9BC669696FA3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3" y="6407945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5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E705466-8C8A-4531-997D-55068B406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3929066"/>
            <a:ext cx="7772400" cy="1000133"/>
          </a:xfrm>
        </p:spPr>
        <p:txBody>
          <a:bodyPr>
            <a:normAutofit/>
          </a:bodyPr>
          <a:lstStyle/>
          <a:p>
            <a:pPr algn="ctr"/>
            <a:r>
              <a:rPr lang="ru-RU" sz="2800" i="1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Урок русского языка в </a:t>
            </a:r>
            <a:r>
              <a:rPr lang="ru-RU" sz="2800" i="1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5 </a:t>
            </a:r>
            <a:r>
              <a:rPr lang="ru-RU" sz="2800" i="1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классе</a:t>
            </a:r>
            <a:endParaRPr lang="ru-RU" sz="2800" i="1" dirty="0">
              <a:solidFill>
                <a:schemeClr val="tx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571744"/>
            <a:ext cx="7772400" cy="1199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Разбор </a:t>
            </a:r>
            <a:r>
              <a:rPr lang="ru-RU" sz="3600" b="1" dirty="0" smtClean="0">
                <a:solidFill>
                  <a:schemeClr val="tx1"/>
                </a:solidFill>
              </a:rPr>
              <a:t>простого </a:t>
            </a:r>
            <a:r>
              <a:rPr lang="ru-RU" sz="3600" b="1" dirty="0" smtClean="0">
                <a:solidFill>
                  <a:schemeClr val="tx1"/>
                </a:solidFill>
              </a:rPr>
              <a:t>предложения</a:t>
            </a:r>
            <a:endParaRPr lang="ru-RU" sz="3600" b="1" dirty="0" smtClean="0">
              <a:solidFill>
                <a:schemeClr val="tx1"/>
              </a:solidFill>
            </a:endParaRPr>
          </a:p>
        </p:txBody>
      </p:sp>
      <p:pic>
        <p:nvPicPr>
          <p:cNvPr id="1027" name="Picture 3" descr="C:\Program Files\Microsoft Office\MEDIA\CAGCAT10\j023468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28604"/>
            <a:ext cx="2061362" cy="12144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32037"/>
            <a:ext cx="8229600" cy="4525963"/>
          </a:xfrm>
        </p:spPr>
        <p:txBody>
          <a:bodyPr/>
          <a:lstStyle/>
          <a:p>
            <a:r>
              <a:rPr lang="ru-RU" dirty="0" smtClean="0"/>
              <a:t>Повторить и обобщить знания по теме «простое предложение».</a:t>
            </a:r>
          </a:p>
          <a:p>
            <a:r>
              <a:rPr lang="ru-RU" dirty="0" smtClean="0"/>
              <a:t>Закрепить все изученное о словосочетании.</a:t>
            </a:r>
          </a:p>
          <a:p>
            <a:r>
              <a:rPr lang="ru-RU" dirty="0" smtClean="0"/>
              <a:t>Закрепить все изученное о простом предложении.</a:t>
            </a:r>
          </a:p>
          <a:p>
            <a:r>
              <a:rPr lang="ru-RU" dirty="0" smtClean="0"/>
              <a:t>Развивать умение аналитически думать, размышлять, делать выводы.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928670"/>
            <a:ext cx="4214842" cy="857256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Цели</a:t>
            </a:r>
            <a:r>
              <a:rPr lang="ru-RU" sz="4400" dirty="0" smtClean="0">
                <a:solidFill>
                  <a:schemeClr val="tx1"/>
                </a:solidFill>
              </a:rPr>
              <a:t> </a:t>
            </a:r>
            <a:r>
              <a:rPr lang="ru-RU" sz="4400" dirty="0" smtClean="0">
                <a:solidFill>
                  <a:schemeClr val="tx1"/>
                </a:solidFill>
              </a:rPr>
              <a:t>урока</a:t>
            </a:r>
            <a:r>
              <a:rPr lang="ru-RU" sz="4400" dirty="0" smtClean="0">
                <a:solidFill>
                  <a:schemeClr val="tx1"/>
                </a:solidFill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429156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3200" b="1" dirty="0" smtClean="0"/>
              <a:t>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3200" b="1" dirty="0" smtClean="0"/>
              <a:t> </a:t>
            </a:r>
            <a:r>
              <a:rPr lang="ru-RU" sz="3600" b="1" dirty="0" smtClean="0"/>
              <a:t>Я </a:t>
            </a:r>
            <a:r>
              <a:rPr lang="ru-RU" sz="3600" b="1" dirty="0" smtClean="0"/>
              <a:t>подошел к окошку </a:t>
            </a:r>
            <a:endParaRPr lang="ru-RU" sz="3600" b="1" dirty="0" smtClean="0"/>
          </a:p>
          <a:p>
            <a:pPr algn="ctr">
              <a:lnSpc>
                <a:spcPct val="150000"/>
              </a:lnSpc>
              <a:buNone/>
            </a:pPr>
            <a:r>
              <a:rPr lang="ru-RU" sz="3600" b="1" dirty="0" smtClean="0"/>
              <a:t> </a:t>
            </a:r>
            <a:r>
              <a:rPr lang="ru-RU" sz="3600" b="1" dirty="0" smtClean="0"/>
              <a:t> </a:t>
            </a:r>
            <a:r>
              <a:rPr lang="ru-RU" sz="3600" b="1" dirty="0" smtClean="0"/>
              <a:t>и </a:t>
            </a:r>
            <a:r>
              <a:rPr lang="ru-RU" sz="3600" b="1" dirty="0" smtClean="0"/>
              <a:t>луч поймал в ладошку</a:t>
            </a:r>
            <a:r>
              <a:rPr lang="ru-RU" sz="2800" b="1" dirty="0" smtClean="0"/>
              <a:t>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2400" b="1" dirty="0" smtClean="0"/>
              <a:t>Выделите грамматическую основу предложения.</a:t>
            </a:r>
          </a:p>
          <a:p>
            <a:pPr>
              <a:buNone/>
            </a:pPr>
            <a:r>
              <a:rPr lang="ru-RU" sz="2400" b="1" dirty="0" smtClean="0"/>
              <a:t>Составьте схему.</a:t>
            </a:r>
            <a:endParaRPr lang="ru-RU" sz="2400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i="1" dirty="0" smtClean="0">
                <a:solidFill>
                  <a:schemeClr val="tx1"/>
                </a:solidFill>
                <a:latin typeface="Arial Narrow" pitchFamily="34" charset="0"/>
              </a:rPr>
              <a:t>I. </a:t>
            </a:r>
            <a:r>
              <a:rPr lang="ru-RU" sz="4000" i="1" dirty="0" smtClean="0">
                <a:solidFill>
                  <a:schemeClr val="tx1"/>
                </a:solidFill>
                <a:latin typeface="Arial Narrow" pitchFamily="34" charset="0"/>
              </a:rPr>
              <a:t>Синтаксическая пятиминутка</a:t>
            </a:r>
            <a:endParaRPr lang="ru-RU" sz="4000" i="1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2071678"/>
            <a:ext cx="8229600" cy="2000264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Апельсин</a:t>
            </a:r>
            <a:endParaRPr lang="en-US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dirty="0" smtClean="0"/>
              <a:t>- составьте однокоренные слова </a:t>
            </a:r>
          </a:p>
          <a:p>
            <a:pPr>
              <a:buNone/>
            </a:pPr>
            <a:r>
              <a:rPr lang="ru-RU" dirty="0" smtClean="0"/>
              <a:t>- составьте словосочетания с этим словом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dirty="0" smtClean="0">
                <a:solidFill>
                  <a:schemeClr val="tx1"/>
                </a:solidFill>
                <a:latin typeface="Arial Narrow" pitchFamily="34" charset="0"/>
              </a:rPr>
              <a:t>II. </a:t>
            </a:r>
            <a:r>
              <a:rPr lang="ru-RU" i="1" dirty="0" smtClean="0">
                <a:solidFill>
                  <a:schemeClr val="tx1"/>
                </a:solidFill>
                <a:latin typeface="Arial Narrow" pitchFamily="34" charset="0"/>
              </a:rPr>
              <a:t>Словарная </a:t>
            </a:r>
            <a:r>
              <a:rPr lang="ru-RU" i="1" dirty="0" smtClean="0">
                <a:solidFill>
                  <a:schemeClr val="tx1"/>
                </a:solidFill>
                <a:latin typeface="Arial Narrow" pitchFamily="34" charset="0"/>
              </a:rPr>
              <a:t>работа:</a:t>
            </a:r>
            <a:endParaRPr lang="ru-RU" i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4" name="Содержимое 1"/>
          <p:cNvSpPr txBox="1">
            <a:spLocks/>
          </p:cNvSpPr>
          <p:nvPr/>
        </p:nvSpPr>
        <p:spPr>
          <a:xfrm>
            <a:off x="571472" y="4857760"/>
            <a:ext cx="8229600" cy="137616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ru-RU" sz="2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апельсинный ,апельсиновый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желтый апельсин, сладкий апельсин</a:t>
            </a:r>
            <a:endParaRPr kumimoji="0" lang="ru-RU" sz="27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501122" cy="492922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 1.В </a:t>
            </a:r>
            <a:r>
              <a:rPr lang="ru-RU" dirty="0" smtClean="0"/>
              <a:t>декабре </a:t>
            </a:r>
            <a:r>
              <a:rPr lang="ru-RU" dirty="0" smtClean="0"/>
              <a:t>приходит </a:t>
            </a:r>
            <a:r>
              <a:rPr lang="ru-RU" dirty="0" smtClean="0"/>
              <a:t>настоящая </a:t>
            </a:r>
            <a:r>
              <a:rPr lang="ru-RU" dirty="0" err="1" smtClean="0"/>
              <a:t>з</a:t>
            </a:r>
            <a:r>
              <a:rPr lang="ru-RU" dirty="0" smtClean="0"/>
              <a:t>..</a:t>
            </a:r>
            <a:r>
              <a:rPr lang="ru-RU" dirty="0" err="1" smtClean="0"/>
              <a:t>ма</a:t>
            </a:r>
            <a:r>
              <a:rPr lang="ru-RU" dirty="0" smtClean="0"/>
              <a:t>. </a:t>
            </a:r>
            <a:r>
              <a:rPr lang="ru-RU" dirty="0" smtClean="0"/>
              <a:t>2.Заглянем </a:t>
            </a:r>
            <a:r>
              <a:rPr lang="ru-RU" dirty="0" smtClean="0"/>
              <a:t>в лес. </a:t>
            </a:r>
            <a:r>
              <a:rPr lang="ru-RU" dirty="0" smtClean="0"/>
              <a:t>3.Мороз</a:t>
            </a:r>
            <a:r>
              <a:rPr lang="ru-RU" dirty="0" smtClean="0"/>
              <a:t>. </a:t>
            </a:r>
            <a:r>
              <a:rPr lang="ru-RU" dirty="0" smtClean="0"/>
              <a:t>4.Хол..дно</a:t>
            </a:r>
            <a:r>
              <a:rPr lang="ru-RU" dirty="0" smtClean="0"/>
              <a:t>. </a:t>
            </a:r>
            <a:r>
              <a:rPr lang="ru-RU" dirty="0" smtClean="0"/>
              <a:t>5.Д</a:t>
            </a:r>
            <a:r>
              <a:rPr lang="ru-RU" dirty="0" smtClean="0"/>
              <a:t>..</a:t>
            </a:r>
            <a:r>
              <a:rPr lang="ru-RU" dirty="0" err="1" smtClean="0"/>
              <a:t>ревья</a:t>
            </a:r>
            <a:r>
              <a:rPr lang="ru-RU" dirty="0" smtClean="0"/>
              <a:t> </a:t>
            </a:r>
            <a:r>
              <a:rPr lang="ru-RU" dirty="0" err="1" smtClean="0"/>
              <a:t>ле</a:t>
            </a:r>
            <a:r>
              <a:rPr lang="ru-RU" dirty="0" smtClean="0"/>
              <a:t>..ко </a:t>
            </a:r>
            <a:r>
              <a:rPr lang="ru-RU" dirty="0" smtClean="0"/>
              <a:t>од..ваются в снежный наряд. </a:t>
            </a:r>
            <a:r>
              <a:rPr lang="ru-RU" dirty="0" smtClean="0"/>
              <a:t>6.Застыла </a:t>
            </a:r>
            <a:r>
              <a:rPr lang="ru-RU" dirty="0" smtClean="0"/>
              <a:t>реч..ка. </a:t>
            </a:r>
            <a:r>
              <a:rPr lang="ru-RU" dirty="0" smtClean="0"/>
              <a:t>7.По </a:t>
            </a:r>
            <a:r>
              <a:rPr lang="ru-RU" dirty="0" smtClean="0"/>
              <a:t>ее льду мальчишки </a:t>
            </a:r>
            <a:r>
              <a:rPr lang="ru-RU" dirty="0" smtClean="0"/>
              <a:t>г..</a:t>
            </a:r>
            <a:r>
              <a:rPr lang="ru-RU" dirty="0" err="1" smtClean="0"/>
              <a:t>няют</a:t>
            </a:r>
            <a:r>
              <a:rPr lang="ru-RU" dirty="0" smtClean="0"/>
              <a:t> </a:t>
            </a:r>
            <a:r>
              <a:rPr lang="ru-RU" dirty="0" smtClean="0"/>
              <a:t>шайбу и катаются на коньках. </a:t>
            </a:r>
            <a:r>
              <a:rPr lang="ru-RU" dirty="0" smtClean="0"/>
              <a:t>8.З..</a:t>
            </a:r>
            <a:r>
              <a:rPr lang="ru-RU" dirty="0" err="1" smtClean="0"/>
              <a:t>ма</a:t>
            </a:r>
            <a:r>
              <a:rPr lang="ru-RU" dirty="0" smtClean="0"/>
              <a:t> - любимое </a:t>
            </a:r>
            <a:r>
              <a:rPr lang="ru-RU" dirty="0" smtClean="0"/>
              <a:t>время для ребятни! </a:t>
            </a:r>
            <a:r>
              <a:rPr lang="ru-RU" dirty="0" smtClean="0"/>
              <a:t>9.</a:t>
            </a:r>
            <a:r>
              <a:rPr lang="ru-RU" dirty="0" smtClean="0"/>
              <a:t>Друз..я, </a:t>
            </a:r>
            <a:r>
              <a:rPr lang="ru-RU" dirty="0" smtClean="0"/>
              <a:t>а вы любите зиму? </a:t>
            </a: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</a:t>
            </a:r>
            <a:r>
              <a:rPr lang="ru-RU" i="1" dirty="0" smtClean="0"/>
              <a:t>В</a:t>
            </a:r>
            <a:r>
              <a:rPr lang="ru-RU" sz="2000" b="1" i="1" dirty="0" smtClean="0"/>
              <a:t>ыпишите из текста слова с пропущенными орфограммами и объясните их .</a:t>
            </a:r>
            <a:endParaRPr lang="ru-RU" sz="20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428604"/>
            <a:ext cx="5757874" cy="724647"/>
          </a:xfrm>
        </p:spPr>
        <p:txBody>
          <a:bodyPr>
            <a:normAutofit/>
          </a:bodyPr>
          <a:lstStyle/>
          <a:p>
            <a:r>
              <a:rPr lang="en-US" sz="3600" i="1" dirty="0" smtClean="0">
                <a:solidFill>
                  <a:schemeClr val="tx1"/>
                </a:solidFill>
                <a:latin typeface="Arial Narrow" pitchFamily="34" charset="0"/>
              </a:rPr>
              <a:t>III. </a:t>
            </a:r>
            <a:r>
              <a:rPr lang="ru-RU" sz="3600" i="1" dirty="0" smtClean="0">
                <a:solidFill>
                  <a:schemeClr val="tx1"/>
                </a:solidFill>
                <a:latin typeface="Arial Narrow" pitchFamily="34" charset="0"/>
              </a:rPr>
              <a:t>Работа с орфограммами</a:t>
            </a:r>
            <a:endParaRPr lang="ru-RU" sz="3600" i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785786" y="428604"/>
            <a:ext cx="7429552" cy="71438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Игра: цифровой диктант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1"/>
          <p:cNvSpPr txBox="1">
            <a:spLocks/>
          </p:cNvSpPr>
          <p:nvPr/>
        </p:nvSpPr>
        <p:spPr>
          <a:xfrm>
            <a:off x="571472" y="4643446"/>
            <a:ext cx="8229600" cy="142878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составьте номер ПЯТОГО предложения текста: </a:t>
            </a:r>
            <a:endParaRPr kumimoji="0" lang="ru-RU" sz="27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подлежащее    2 сказуемое   3 определение  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 дополнение     5 обстоятельство</a:t>
            </a: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115328" cy="274005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</a:t>
            </a:r>
            <a:r>
              <a:rPr lang="ru-RU" b="1" dirty="0" smtClean="0"/>
              <a:t>1 </a:t>
            </a:r>
            <a:r>
              <a:rPr lang="ru-RU" sz="2000" i="1" dirty="0" smtClean="0">
                <a:latin typeface="Arial Narrow" pitchFamily="34" charset="0"/>
              </a:rPr>
              <a:t>Найдите </a:t>
            </a:r>
            <a:r>
              <a:rPr lang="ru-RU" sz="2000" i="1" dirty="0" smtClean="0">
                <a:latin typeface="Arial Narrow" pitchFamily="34" charset="0"/>
              </a:rPr>
              <a:t>в предложениях подлежащее. </a:t>
            </a:r>
            <a:r>
              <a:rPr lang="ru-RU" sz="2000" i="1" dirty="0" smtClean="0">
                <a:latin typeface="Arial Narrow" pitchFamily="34" charset="0"/>
              </a:rPr>
              <a:t>Определите</a:t>
            </a:r>
            <a:r>
              <a:rPr lang="ru-RU" sz="2000" i="1" dirty="0" smtClean="0">
                <a:latin typeface="Arial Narrow" pitchFamily="34" charset="0"/>
              </a:rPr>
              <a:t>, какими частями речи может быть выражено подлежащее: </a:t>
            </a:r>
            <a:endParaRPr lang="ru-RU" sz="2200" b="1" i="1" dirty="0" smtClean="0">
              <a:latin typeface="Arial Narrow" pitchFamily="34" charset="0"/>
            </a:endParaRPr>
          </a:p>
          <a:p>
            <a:pPr algn="just">
              <a:buNone/>
            </a:pPr>
            <a:endParaRPr lang="ru-RU" sz="1000" b="1" i="1" dirty="0" smtClean="0">
              <a:latin typeface="Arial Narrow" pitchFamily="34" charset="0"/>
            </a:endParaRPr>
          </a:p>
          <a:p>
            <a:pPr algn="just">
              <a:buNone/>
            </a:pPr>
            <a:r>
              <a:rPr lang="ru-RU" sz="2400" dirty="0" smtClean="0"/>
              <a:t>По </a:t>
            </a:r>
            <a:r>
              <a:rPr lang="ru-RU" sz="2400" dirty="0" smtClean="0"/>
              <a:t>утрам солнце бьет сквозь листву.</a:t>
            </a:r>
          </a:p>
          <a:p>
            <a:pPr algn="just">
              <a:buNone/>
            </a:pPr>
            <a:r>
              <a:rPr lang="ru-RU" sz="2400" dirty="0" smtClean="0"/>
              <a:t>Я ночую в старой беседке.</a:t>
            </a:r>
          </a:p>
          <a:p>
            <a:pPr algn="just">
              <a:buNone/>
            </a:pPr>
            <a:r>
              <a:rPr lang="ru-RU" sz="2400" dirty="0" smtClean="0"/>
              <a:t>Сто ужей на двух ребят подозрительно шипят.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latin typeface="Arial Narrow" pitchFamily="34" charset="0"/>
              </a:rPr>
              <a:t>IV.</a:t>
            </a:r>
            <a:r>
              <a:rPr lang="ru-RU" sz="3600" b="1" i="1" dirty="0" smtClean="0">
                <a:latin typeface="Arial Narrow" pitchFamily="34" charset="0"/>
              </a:rPr>
              <a:t>  Анализ предложений </a:t>
            </a:r>
            <a:endParaRPr lang="ru-RU" sz="3600" b="1" i="1" dirty="0"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714752"/>
            <a:ext cx="785818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800" b="1" i="1" dirty="0" smtClean="0">
                <a:latin typeface="Arial Narrow" pitchFamily="34" charset="0"/>
              </a:rPr>
              <a:t>2  </a:t>
            </a:r>
            <a:r>
              <a:rPr lang="ru-RU" sz="2000" i="1" dirty="0" smtClean="0">
                <a:latin typeface="Arial Narrow" pitchFamily="34" charset="0"/>
              </a:rPr>
              <a:t>Найдите </a:t>
            </a:r>
            <a:r>
              <a:rPr lang="ru-RU" sz="2000" i="1" dirty="0" smtClean="0">
                <a:latin typeface="Arial Narrow" pitchFamily="34" charset="0"/>
              </a:rPr>
              <a:t>в предложениях сказуемое. </a:t>
            </a:r>
            <a:r>
              <a:rPr lang="ru-RU" sz="2000" i="1" dirty="0" smtClean="0">
                <a:latin typeface="Arial Narrow" pitchFamily="34" charset="0"/>
              </a:rPr>
              <a:t>Определите</a:t>
            </a:r>
            <a:r>
              <a:rPr lang="ru-RU" sz="2000" i="1" dirty="0" smtClean="0">
                <a:latin typeface="Arial Narrow" pitchFamily="34" charset="0"/>
              </a:rPr>
              <a:t>, какими частями речи может быть выражено сказуемое:</a:t>
            </a:r>
            <a:endParaRPr lang="ru-RU" sz="2800" b="1" i="1" dirty="0" smtClean="0">
              <a:latin typeface="Arial Narrow" pitchFamily="34" charset="0"/>
            </a:endParaRPr>
          </a:p>
          <a:p>
            <a:pPr algn="just">
              <a:buNone/>
            </a:pPr>
            <a:endParaRPr lang="ru-RU" sz="1400" dirty="0" smtClean="0"/>
          </a:p>
          <a:p>
            <a:pPr algn="just">
              <a:buNone/>
            </a:pPr>
            <a:r>
              <a:rPr lang="ru-RU" sz="2800" dirty="0" smtClean="0"/>
              <a:t>Потоки </a:t>
            </a:r>
            <a:r>
              <a:rPr lang="ru-RU" sz="2800" dirty="0" smtClean="0"/>
              <a:t>дождя смыли старый мостик. </a:t>
            </a:r>
          </a:p>
          <a:p>
            <a:pPr algn="just">
              <a:buNone/>
            </a:pPr>
            <a:r>
              <a:rPr lang="ru-RU" sz="2800" dirty="0" smtClean="0"/>
              <a:t>Первые листики зеленые.</a:t>
            </a:r>
          </a:p>
          <a:p>
            <a:pPr algn="just">
              <a:buNone/>
            </a:pPr>
            <a:r>
              <a:rPr lang="ru-RU" sz="2800" dirty="0" smtClean="0"/>
              <a:t>Зима </a:t>
            </a:r>
            <a:r>
              <a:rPr lang="ru-RU" sz="2800" dirty="0" smtClean="0"/>
              <a:t>сурова.   Птицы </a:t>
            </a:r>
            <a:r>
              <a:rPr lang="ru-RU" sz="2800" dirty="0" smtClean="0"/>
              <a:t>- наши друзья.</a:t>
            </a:r>
            <a:endParaRPr lang="ru-RU" sz="3200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714356"/>
            <a:ext cx="5214942" cy="6143644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     Береза  </a:t>
            </a:r>
            <a:r>
              <a:rPr lang="ru-RU" dirty="0" smtClean="0"/>
              <a:t>красивое дерево. Малышка по..вляется на свет с темной корой. Проживает деревце долго. Кора ст..новится белой. </a:t>
            </a:r>
          </a:p>
          <a:p>
            <a:pPr algn="just">
              <a:buNone/>
            </a:pPr>
            <a:r>
              <a:rPr lang="ru-RU" dirty="0" smtClean="0"/>
              <a:t>         Белоствольная </a:t>
            </a:r>
            <a:r>
              <a:rPr lang="ru-RU" dirty="0" smtClean="0"/>
              <a:t>красавица  любимица всей России. Ее называют прелес..ной, чистой, приветливой. </a:t>
            </a:r>
            <a:r>
              <a:rPr lang="ru-RU" b="1" i="1" dirty="0" smtClean="0">
                <a:latin typeface="Arial Narrow" pitchFamily="34" charset="0"/>
                <a:cs typeface="Gautami" pitchFamily="2" charset="0"/>
              </a:rPr>
              <a:t>Каждый крестьянин пос..дил у своего дома бере..</a:t>
            </a:r>
            <a:r>
              <a:rPr lang="ru-RU" b="1" i="1" dirty="0" err="1" smtClean="0">
                <a:latin typeface="Arial Narrow" pitchFamily="34" charset="0"/>
                <a:cs typeface="Gautami" pitchFamily="2" charset="0"/>
              </a:rPr>
              <a:t>ку</a:t>
            </a:r>
            <a:r>
              <a:rPr lang="ru-RU" b="1" i="1" dirty="0" smtClean="0">
                <a:latin typeface="Arial Narrow" pitchFamily="34" charset="0"/>
                <a:cs typeface="Gautami" pitchFamily="2" charset="0"/>
              </a:rPr>
              <a:t>.</a:t>
            </a:r>
            <a:r>
              <a:rPr lang="ru-RU" dirty="0" smtClean="0"/>
              <a:t> </a:t>
            </a:r>
            <a:r>
              <a:rPr lang="ru-RU" dirty="0" smtClean="0"/>
              <a:t>С ее веточками проводятся праздники  встреча лета, хороводы.</a:t>
            </a:r>
          </a:p>
          <a:p>
            <a:pPr algn="just">
              <a:buNone/>
            </a:pPr>
            <a:r>
              <a:rPr lang="ru-RU" dirty="0" smtClean="0"/>
              <a:t>         Листвой </a:t>
            </a:r>
            <a:r>
              <a:rPr lang="ru-RU" dirty="0" smtClean="0"/>
              <a:t>украшают по торжествам церкви и избы. Березой леч..тся.</a:t>
            </a:r>
          </a:p>
          <a:p>
            <a:pPr algn="just">
              <a:buNone/>
            </a:pPr>
            <a:r>
              <a:rPr lang="ru-RU" dirty="0" smtClean="0"/>
              <a:t>         Плохо </a:t>
            </a:r>
            <a:r>
              <a:rPr lang="ru-RU" dirty="0" smtClean="0"/>
              <a:t>бывает бере..ке весной. Режут ее тело из-за сока. Долго тогда она плачет.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71604" y="142852"/>
            <a:ext cx="3114668" cy="654032"/>
          </a:xfrm>
        </p:spPr>
        <p:txBody>
          <a:bodyPr>
            <a:normAutofit/>
          </a:bodyPr>
          <a:lstStyle/>
          <a:p>
            <a:r>
              <a:rPr lang="en-US" sz="2800" i="1" dirty="0" smtClean="0">
                <a:solidFill>
                  <a:schemeClr val="tx1"/>
                </a:solidFill>
                <a:latin typeface="Arial Narrow" pitchFamily="34" charset="0"/>
              </a:rPr>
              <a:t>V. </a:t>
            </a:r>
            <a:r>
              <a:rPr lang="ru-RU" sz="2800" i="1" dirty="0" smtClean="0">
                <a:solidFill>
                  <a:schemeClr val="tx1"/>
                </a:solidFill>
                <a:latin typeface="Arial Narrow" pitchFamily="34" charset="0"/>
              </a:rPr>
              <a:t>Анализ текста</a:t>
            </a:r>
            <a:endParaRPr lang="ru-RU" sz="3200" dirty="0"/>
          </a:p>
        </p:txBody>
      </p:sp>
      <p:sp>
        <p:nvSpPr>
          <p:cNvPr id="4" name="Содержимое 1"/>
          <p:cNvSpPr txBox="1">
            <a:spLocks/>
          </p:cNvSpPr>
          <p:nvPr/>
        </p:nvSpPr>
        <p:spPr>
          <a:xfrm>
            <a:off x="5357818" y="285728"/>
            <a:ext cx="3500462" cy="6572272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Задания:</a:t>
            </a:r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Вставьте</a:t>
            </a:r>
            <a:r>
              <a:rPr kumimoji="0" lang="ru-RU" sz="24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 п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ропущенные буквы, расставьте знаки препинания</a:t>
            </a:r>
            <a:r>
              <a:rPr kumimoji="0" lang="en-US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;</a:t>
            </a:r>
            <a:endParaRPr kumimoji="0" lang="ru-RU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Найдите в тексте предложение, в котором ставится тире между подлежащим и сказуемым.</a:t>
            </a:r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Покажите схему этого предложения на своих сигнальных карточках.</a:t>
            </a:r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Найдите в тексте предложение с обобщающим словом, покажите на карточках схему этого предложения</a:t>
            </a:r>
            <a:r>
              <a:rPr kumimoji="0" lang="en-US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;</a:t>
            </a:r>
            <a:endParaRPr kumimoji="0" lang="ru-RU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ru-RU" sz="2400" i="1" dirty="0" smtClean="0">
                <a:latin typeface="Arial Narrow" pitchFamily="34" charset="0"/>
              </a:rPr>
              <a:t>Найдите в тексте </a:t>
            </a:r>
            <a:r>
              <a:rPr lang="ru-RU" sz="2400" i="1" dirty="0" smtClean="0">
                <a:latin typeface="Arial Narrow" pitchFamily="34" charset="0"/>
              </a:rPr>
              <a:t> предложение с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однородными членами, укажите номер этого предложения.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ru-RU" sz="2400" i="1" dirty="0" smtClean="0">
                <a:latin typeface="Arial Narrow" pitchFamily="34" charset="0"/>
              </a:rPr>
              <a:t>Выполните  синтаксический разбор  выделенного предложения.</a:t>
            </a:r>
            <a:endParaRPr kumimoji="0" lang="ru-RU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9"/>
            <a:ext cx="8229600" cy="535785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Из 1-го предложения взять подлежащее.</a:t>
            </a:r>
          </a:p>
          <a:p>
            <a:r>
              <a:rPr lang="ru-RU" dirty="0" smtClean="0"/>
              <a:t>Из 2-го предложения взять дополнения.</a:t>
            </a:r>
          </a:p>
          <a:p>
            <a:r>
              <a:rPr lang="ru-RU" dirty="0" smtClean="0"/>
              <a:t>Из 3-го предложения взять обстоятельство.</a:t>
            </a:r>
          </a:p>
          <a:p>
            <a:r>
              <a:rPr lang="ru-RU" dirty="0" smtClean="0"/>
              <a:t>Из 4-го предложения взять сказуемое.</a:t>
            </a:r>
          </a:p>
          <a:p>
            <a:r>
              <a:rPr lang="ru-RU" dirty="0" smtClean="0"/>
              <a:t>Из 5-го предложения взять определение.</a:t>
            </a:r>
          </a:p>
          <a:p>
            <a:r>
              <a:rPr lang="ru-RU" dirty="0" smtClean="0"/>
              <a:t>Из 6-го предложения взять обстоятельство.</a:t>
            </a:r>
          </a:p>
          <a:p>
            <a:endParaRPr lang="ru-RU" dirty="0" smtClean="0"/>
          </a:p>
          <a:p>
            <a:pPr>
              <a:lnSpc>
                <a:spcPct val="120000"/>
              </a:lnSpc>
              <a:buNone/>
            </a:pPr>
            <a:r>
              <a:rPr lang="ru-RU" sz="3100" b="1" dirty="0" smtClean="0"/>
              <a:t>1. Тонкие ветки деревьев тихо качались на ветру.</a:t>
            </a:r>
          </a:p>
          <a:p>
            <a:pPr>
              <a:lnSpc>
                <a:spcPct val="120000"/>
              </a:lnSpc>
              <a:buNone/>
            </a:pPr>
            <a:r>
              <a:rPr lang="ru-RU" sz="3100" b="1" dirty="0" smtClean="0"/>
              <a:t>2. Цветы черемухи раскрылись совсем недавно.</a:t>
            </a:r>
          </a:p>
          <a:p>
            <a:pPr>
              <a:lnSpc>
                <a:spcPct val="120000"/>
              </a:lnSpc>
              <a:buNone/>
            </a:pPr>
            <a:r>
              <a:rPr lang="ru-RU" sz="3100" b="1" dirty="0" smtClean="0"/>
              <a:t>3. Солнце светило ярко.</a:t>
            </a:r>
          </a:p>
          <a:p>
            <a:pPr>
              <a:lnSpc>
                <a:spcPct val="120000"/>
              </a:lnSpc>
              <a:buNone/>
            </a:pPr>
            <a:r>
              <a:rPr lang="ru-RU" sz="3100" b="1" dirty="0" smtClean="0"/>
              <a:t>4. Фигуры приближающихся людей вырисовывались на светлом небе.</a:t>
            </a:r>
          </a:p>
          <a:p>
            <a:pPr>
              <a:lnSpc>
                <a:spcPct val="120000"/>
              </a:lnSpc>
              <a:buNone/>
            </a:pPr>
            <a:r>
              <a:rPr lang="ru-RU" sz="3100" b="1" dirty="0" smtClean="0"/>
              <a:t>5. Цветы стояли на голубом столе.</a:t>
            </a:r>
          </a:p>
          <a:p>
            <a:pPr>
              <a:lnSpc>
                <a:spcPct val="120000"/>
              </a:lnSpc>
              <a:buNone/>
            </a:pPr>
            <a:r>
              <a:rPr lang="ru-RU" sz="3100" b="1" dirty="0" smtClean="0"/>
              <a:t>6. На темнеющем небе зажглись звезды.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285728"/>
            <a:ext cx="8086724" cy="642942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VI. </a:t>
            </a:r>
            <a:r>
              <a:rPr lang="ru-RU" sz="3200" dirty="0" smtClean="0">
                <a:solidFill>
                  <a:schemeClr val="tx1"/>
                </a:solidFill>
              </a:rPr>
              <a:t>Игра </a:t>
            </a:r>
            <a:r>
              <a:rPr lang="ru-RU" sz="3200" dirty="0" smtClean="0">
                <a:solidFill>
                  <a:schemeClr val="tx1"/>
                </a:solidFill>
              </a:rPr>
              <a:t>« Собери предложение»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ДОМАШНЕЕ   ЗАДАНИЕ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404</TotalTime>
  <Words>543</Words>
  <Application>Microsoft Office PowerPoint</Application>
  <PresentationFormat>Экран (4:3)</PresentationFormat>
  <Paragraphs>72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Урок русского языка в 5 классе</vt:lpstr>
      <vt:lpstr>Цели урока: </vt:lpstr>
      <vt:lpstr>I. Синтаксическая пятиминутка</vt:lpstr>
      <vt:lpstr>II. Словарная работа:</vt:lpstr>
      <vt:lpstr>III. Работа с орфограммами</vt:lpstr>
      <vt:lpstr>Слайд 6</vt:lpstr>
      <vt:lpstr>V. Анализ текста</vt:lpstr>
      <vt:lpstr>VI. Игра « Собери предложение»</vt:lpstr>
      <vt:lpstr>ДОМАШНЕЕ   ЗАДАНИЕ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я</cp:lastModifiedBy>
  <cp:revision>33</cp:revision>
  <dcterms:created xsi:type="dcterms:W3CDTF">2009-11-09T13:02:24Z</dcterms:created>
  <dcterms:modified xsi:type="dcterms:W3CDTF">2010-06-04T06:28:26Z</dcterms:modified>
</cp:coreProperties>
</file>