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15" r:id="rId2"/>
    <p:sldId id="296" r:id="rId3"/>
    <p:sldId id="328" r:id="rId4"/>
    <p:sldId id="316" r:id="rId5"/>
    <p:sldId id="334" r:id="rId6"/>
    <p:sldId id="309" r:id="rId7"/>
    <p:sldId id="321" r:id="rId8"/>
    <p:sldId id="355" r:id="rId9"/>
    <p:sldId id="354" r:id="rId10"/>
    <p:sldId id="318" r:id="rId11"/>
    <p:sldId id="257" r:id="rId12"/>
    <p:sldId id="333" r:id="rId13"/>
    <p:sldId id="336" r:id="rId14"/>
    <p:sldId id="341" r:id="rId15"/>
    <p:sldId id="337" r:id="rId16"/>
    <p:sldId id="340" r:id="rId17"/>
    <p:sldId id="343" r:id="rId18"/>
    <p:sldId id="329" r:id="rId19"/>
    <p:sldId id="351" r:id="rId20"/>
    <p:sldId id="262" r:id="rId21"/>
    <p:sldId id="342" r:id="rId22"/>
    <p:sldId id="338" r:id="rId23"/>
    <p:sldId id="339" r:id="rId24"/>
    <p:sldId id="344" r:id="rId25"/>
    <p:sldId id="348" r:id="rId26"/>
    <p:sldId id="352" r:id="rId27"/>
    <p:sldId id="349" r:id="rId28"/>
    <p:sldId id="350" r:id="rId29"/>
    <p:sldId id="356" r:id="rId30"/>
    <p:sldId id="357" r:id="rId31"/>
    <p:sldId id="358" r:id="rId32"/>
    <p:sldId id="359" r:id="rId33"/>
    <p:sldId id="35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CCFF66"/>
    <a:srgbClr val="C0C0C0"/>
    <a:srgbClr val="FFFFFF"/>
    <a:srgbClr val="5F5F5F"/>
    <a:srgbClr val="B2B2B2"/>
    <a:srgbClr val="0099CC"/>
    <a:srgbClr val="CC3300"/>
    <a:srgbClr val="A7B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391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300524934383266E-2"/>
          <c:y val="4.4057617797775367E-2"/>
          <c:w val="0.5834135316418777"/>
          <c:h val="0.80809867516560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Кружки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Занятость сургутских школьников  шахматами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Внеурочная деятельность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Занятость сургутских школьников  шахматами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Урок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Занятость сургутских школьников  шахматами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472256"/>
        <c:axId val="293738112"/>
      </c:barChart>
      <c:catAx>
        <c:axId val="28547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3738112"/>
        <c:crosses val="autoZero"/>
        <c:auto val="1"/>
        <c:lblAlgn val="ctr"/>
        <c:lblOffset val="100"/>
        <c:noMultiLvlLbl val="0"/>
      </c:catAx>
      <c:valAx>
        <c:axId val="293738112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5472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Мурзилка</c:v>
                </c:pt>
                <c:pt idx="1">
                  <c:v>1 ребёнок</c:v>
                </c:pt>
                <c:pt idx="2">
                  <c:v>Наездник-ханты</c:v>
                </c:pt>
                <c:pt idx="3">
                  <c:v>Взрослый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Мурзилка</c:v>
                </c:pt>
                <c:pt idx="1">
                  <c:v>1 ребёнок</c:v>
                </c:pt>
                <c:pt idx="2">
                  <c:v>Наездник-ханты</c:v>
                </c:pt>
                <c:pt idx="3">
                  <c:v>Взрослый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Мурзилка</c:v>
                </c:pt>
                <c:pt idx="1">
                  <c:v>1 ребёнок</c:v>
                </c:pt>
                <c:pt idx="2">
                  <c:v>Наездник-ханты</c:v>
                </c:pt>
                <c:pt idx="3">
                  <c:v>Взрослый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60000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Мурзилка</c:v>
                </c:pt>
                <c:pt idx="1">
                  <c:v>1 ребёнок</c:v>
                </c:pt>
                <c:pt idx="2">
                  <c:v>Наездник-ханты</c:v>
                </c:pt>
                <c:pt idx="3">
                  <c:v>Взрослый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70000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533376"/>
        <c:axId val="90329600"/>
      </c:barChart>
      <c:catAx>
        <c:axId val="290533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329600"/>
        <c:crosses val="autoZero"/>
        <c:auto val="1"/>
        <c:lblAlgn val="ctr"/>
        <c:lblOffset val="100"/>
        <c:noMultiLvlLbl val="0"/>
      </c:catAx>
      <c:valAx>
        <c:axId val="9032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05333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CB356-96E4-456E-A886-35C18113BF4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7C53EB-4B43-4D31-80DE-8ED61EF3BE9E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Радость открытий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3EE352-6F16-4FCC-B542-C81D194E32C5}" type="parTrans" cxnId="{954A57C4-3F70-4C50-B847-40B556275EA1}">
      <dgm:prSet/>
      <dgm:spPr/>
      <dgm:t>
        <a:bodyPr/>
        <a:lstStyle/>
        <a:p>
          <a:endParaRPr lang="ru-RU"/>
        </a:p>
      </dgm:t>
    </dgm:pt>
    <dgm:pt modelId="{6B6C9466-B397-4C0E-90A0-A1E1B7D4344E}" type="sibTrans" cxnId="{954A57C4-3F70-4C50-B847-40B556275EA1}">
      <dgm:prSet/>
      <dgm:spPr/>
      <dgm:t>
        <a:bodyPr/>
        <a:lstStyle/>
        <a:p>
          <a:endParaRPr lang="ru-RU"/>
        </a:p>
      </dgm:t>
    </dgm:pt>
    <dgm:pt modelId="{57D77BAB-FD11-4231-96B8-76E7E00938D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Радость сотрудничества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614DDE-6276-49BC-AEEC-657572D20603}" type="parTrans" cxnId="{48EDCEA9-BAAB-496B-93ED-02360AAC0885}">
      <dgm:prSet/>
      <dgm:spPr/>
      <dgm:t>
        <a:bodyPr/>
        <a:lstStyle/>
        <a:p>
          <a:endParaRPr lang="ru-RU"/>
        </a:p>
      </dgm:t>
    </dgm:pt>
    <dgm:pt modelId="{9698B31B-6D07-4157-99BE-FF84732C801A}" type="sibTrans" cxnId="{48EDCEA9-BAAB-496B-93ED-02360AAC0885}">
      <dgm:prSet/>
      <dgm:spPr/>
      <dgm:t>
        <a:bodyPr/>
        <a:lstStyle/>
        <a:p>
          <a:endParaRPr lang="ru-RU"/>
        </a:p>
      </dgm:t>
    </dgm:pt>
    <dgm:pt modelId="{E97F9354-60BE-4ABD-BA78-1E52A786B12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Радость общения</a:t>
          </a:r>
          <a:endParaRPr kumimoji="0" lang="ru-RU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787F031-040F-4713-B2E7-5638CC68B899}" type="parTrans" cxnId="{29BC42DD-4C27-41C5-956E-9ED9874A0E95}">
      <dgm:prSet/>
      <dgm:spPr/>
      <dgm:t>
        <a:bodyPr/>
        <a:lstStyle/>
        <a:p>
          <a:endParaRPr lang="ru-RU"/>
        </a:p>
      </dgm:t>
    </dgm:pt>
    <dgm:pt modelId="{2118F356-EA60-4DB8-878E-E894F1AC31AF}" type="sibTrans" cxnId="{29BC42DD-4C27-41C5-956E-9ED9874A0E95}">
      <dgm:prSet/>
      <dgm:spPr/>
      <dgm:t>
        <a:bodyPr/>
        <a:lstStyle/>
        <a:p>
          <a:endParaRPr lang="ru-RU"/>
        </a:p>
      </dgm:t>
    </dgm:pt>
    <dgm:pt modelId="{E9C0D321-5C6C-4CD8-A72A-0C9733059BF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Радость познания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294D50-B852-4DA5-81D9-56AF78E6091B}" type="parTrans" cxnId="{74B6FD59-E20F-4EBC-A125-BA2BCA6754B0}">
      <dgm:prSet/>
      <dgm:spPr/>
      <dgm:t>
        <a:bodyPr/>
        <a:lstStyle/>
        <a:p>
          <a:endParaRPr lang="ru-RU"/>
        </a:p>
      </dgm:t>
    </dgm:pt>
    <dgm:pt modelId="{5C02EE20-9781-421C-81A3-159ECE461C81}" type="sibTrans" cxnId="{74B6FD59-E20F-4EBC-A125-BA2BCA6754B0}">
      <dgm:prSet/>
      <dgm:spPr/>
      <dgm:t>
        <a:bodyPr/>
        <a:lstStyle/>
        <a:p>
          <a:endParaRPr lang="ru-RU"/>
        </a:p>
      </dgm:t>
    </dgm:pt>
    <dgm:pt modelId="{07554767-D5A6-4A9D-9182-DCFD4715AEBD}" type="pres">
      <dgm:prSet presAssocID="{D9FCB356-96E4-456E-A886-35C18113BF4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53F616-0E7C-4A4A-B504-1B6267FAB5D3}" type="pres">
      <dgm:prSet presAssocID="{D9FCB356-96E4-456E-A886-35C18113BF42}" presName="dummyMaxCanvas" presStyleCnt="0">
        <dgm:presLayoutVars/>
      </dgm:prSet>
      <dgm:spPr/>
    </dgm:pt>
    <dgm:pt modelId="{344CDA9F-A672-40BA-AF6D-6881E8CEE5A6}" type="pres">
      <dgm:prSet presAssocID="{D9FCB356-96E4-456E-A886-35C18113BF4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19AAB-825C-4EFD-BBAF-0FFF15CA6429}" type="pres">
      <dgm:prSet presAssocID="{D9FCB356-96E4-456E-A886-35C18113BF4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BD876-0C22-4D83-AA50-D3013BB2A8C5}" type="pres">
      <dgm:prSet presAssocID="{D9FCB356-96E4-456E-A886-35C18113BF4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EBB48-5596-4888-9BBE-431CDEA68FD8}" type="pres">
      <dgm:prSet presAssocID="{D9FCB356-96E4-456E-A886-35C18113BF4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C85F2-AE0A-4AFE-BFCC-8FE34422C8F4}" type="pres">
      <dgm:prSet presAssocID="{D9FCB356-96E4-456E-A886-35C18113BF4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45F09-08CC-4713-802B-A9C9C207DFD6}" type="pres">
      <dgm:prSet presAssocID="{D9FCB356-96E4-456E-A886-35C18113BF4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1E3D3-24FF-4228-8932-A1AA7B50FC2C}" type="pres">
      <dgm:prSet presAssocID="{D9FCB356-96E4-456E-A886-35C18113BF4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DFA42-623F-4D7A-A45C-F5736CF937D6}" type="pres">
      <dgm:prSet presAssocID="{D9FCB356-96E4-456E-A886-35C18113BF4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9E215-23CC-496C-9EB8-9DCD62D77701}" type="pres">
      <dgm:prSet presAssocID="{D9FCB356-96E4-456E-A886-35C18113BF4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C1FF4-D07F-4B5F-A494-0441D3291016}" type="pres">
      <dgm:prSet presAssocID="{D9FCB356-96E4-456E-A886-35C18113BF4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FF7DF-EF54-435C-8000-D1D9000CE77A}" type="pres">
      <dgm:prSet presAssocID="{D9FCB356-96E4-456E-A886-35C18113BF4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EDCEA9-BAAB-496B-93ED-02360AAC0885}" srcId="{D9FCB356-96E4-456E-A886-35C18113BF42}" destId="{57D77BAB-FD11-4231-96B8-76E7E00938DD}" srcOrd="3" destOrd="0" parTransId="{E5614DDE-6276-49BC-AEEC-657572D20603}" sibTransId="{9698B31B-6D07-4157-99BE-FF84732C801A}"/>
    <dgm:cxn modelId="{4916B37C-C742-4125-B75F-0DF1AE5CDFE3}" type="presOf" srcId="{D9FCB356-96E4-456E-A886-35C18113BF42}" destId="{07554767-D5A6-4A9D-9182-DCFD4715AEBD}" srcOrd="0" destOrd="0" presId="urn:microsoft.com/office/officeart/2005/8/layout/vProcess5"/>
    <dgm:cxn modelId="{4ED965DF-663F-4BC8-9E1E-5C8F0379726E}" type="presOf" srcId="{6B6C9466-B397-4C0E-90A0-A1E1B7D4344E}" destId="{FB51E3D3-24FF-4228-8932-A1AA7B50FC2C}" srcOrd="0" destOrd="0" presId="urn:microsoft.com/office/officeart/2005/8/layout/vProcess5"/>
    <dgm:cxn modelId="{5A0A1D8F-5C95-4BF1-8A25-7AFEEFA42DCC}" type="presOf" srcId="{E97F9354-60BE-4ABD-BA78-1E52A786B121}" destId="{344CDA9F-A672-40BA-AF6D-6881E8CEE5A6}" srcOrd="0" destOrd="0" presId="urn:microsoft.com/office/officeart/2005/8/layout/vProcess5"/>
    <dgm:cxn modelId="{DC3F33CA-5738-4D82-AEC0-C72D26979E8B}" type="presOf" srcId="{E9C0D321-5C6C-4CD8-A72A-0C9733059BF6}" destId="{1DD19AAB-825C-4EFD-BBAF-0FFF15CA6429}" srcOrd="0" destOrd="0" presId="urn:microsoft.com/office/officeart/2005/8/layout/vProcess5"/>
    <dgm:cxn modelId="{21C5A4A0-1AD4-4F65-B296-51F7F516D8B6}" type="presOf" srcId="{9C7C53EB-4B43-4D31-80DE-8ED61EF3BE9E}" destId="{B38C1FF4-D07F-4B5F-A494-0441D3291016}" srcOrd="1" destOrd="0" presId="urn:microsoft.com/office/officeart/2005/8/layout/vProcess5"/>
    <dgm:cxn modelId="{8EF516B1-A064-404E-8635-7AB7BCCABE8E}" type="presOf" srcId="{57D77BAB-FD11-4231-96B8-76E7E00938DD}" destId="{A66FF7DF-EF54-435C-8000-D1D9000CE77A}" srcOrd="1" destOrd="0" presId="urn:microsoft.com/office/officeart/2005/8/layout/vProcess5"/>
    <dgm:cxn modelId="{8C4FB748-DE75-4BE3-9395-748D96C812EE}" type="presOf" srcId="{2118F356-EA60-4DB8-878E-E894F1AC31AF}" destId="{609C85F2-AE0A-4AFE-BFCC-8FE34422C8F4}" srcOrd="0" destOrd="0" presId="urn:microsoft.com/office/officeart/2005/8/layout/vProcess5"/>
    <dgm:cxn modelId="{E1E5D582-B479-42F2-A7CF-CD919B5E9466}" type="presOf" srcId="{E9C0D321-5C6C-4CD8-A72A-0C9733059BF6}" destId="{DDA9E215-23CC-496C-9EB8-9DCD62D77701}" srcOrd="1" destOrd="0" presId="urn:microsoft.com/office/officeart/2005/8/layout/vProcess5"/>
    <dgm:cxn modelId="{74B6FD59-E20F-4EBC-A125-BA2BCA6754B0}" srcId="{D9FCB356-96E4-456E-A886-35C18113BF42}" destId="{E9C0D321-5C6C-4CD8-A72A-0C9733059BF6}" srcOrd="1" destOrd="0" parTransId="{20294D50-B852-4DA5-81D9-56AF78E6091B}" sibTransId="{5C02EE20-9781-421C-81A3-159ECE461C81}"/>
    <dgm:cxn modelId="{954A57C4-3F70-4C50-B847-40B556275EA1}" srcId="{D9FCB356-96E4-456E-A886-35C18113BF42}" destId="{9C7C53EB-4B43-4D31-80DE-8ED61EF3BE9E}" srcOrd="2" destOrd="0" parTransId="{863EE352-6F16-4FCC-B542-C81D194E32C5}" sibTransId="{6B6C9466-B397-4C0E-90A0-A1E1B7D4344E}"/>
    <dgm:cxn modelId="{8E9F02E9-F51E-41C9-B4FD-E8450DED73E5}" type="presOf" srcId="{5C02EE20-9781-421C-81A3-159ECE461C81}" destId="{1F145F09-08CC-4713-802B-A9C9C207DFD6}" srcOrd="0" destOrd="0" presId="urn:microsoft.com/office/officeart/2005/8/layout/vProcess5"/>
    <dgm:cxn modelId="{6D4C483B-0378-4B7A-BD8A-89CE043205C7}" type="presOf" srcId="{57D77BAB-FD11-4231-96B8-76E7E00938DD}" destId="{50BEBB48-5596-4888-9BBE-431CDEA68FD8}" srcOrd="0" destOrd="0" presId="urn:microsoft.com/office/officeart/2005/8/layout/vProcess5"/>
    <dgm:cxn modelId="{29BC42DD-4C27-41C5-956E-9ED9874A0E95}" srcId="{D9FCB356-96E4-456E-A886-35C18113BF42}" destId="{E97F9354-60BE-4ABD-BA78-1E52A786B121}" srcOrd="0" destOrd="0" parTransId="{A787F031-040F-4713-B2E7-5638CC68B899}" sibTransId="{2118F356-EA60-4DB8-878E-E894F1AC31AF}"/>
    <dgm:cxn modelId="{7808CE5B-F40C-4727-B3ED-02B3C46EF6AF}" type="presOf" srcId="{9C7C53EB-4B43-4D31-80DE-8ED61EF3BE9E}" destId="{B29BD876-0C22-4D83-AA50-D3013BB2A8C5}" srcOrd="0" destOrd="0" presId="urn:microsoft.com/office/officeart/2005/8/layout/vProcess5"/>
    <dgm:cxn modelId="{2A00620E-A830-4626-8935-093088B356F3}" type="presOf" srcId="{E97F9354-60BE-4ABD-BA78-1E52A786B121}" destId="{EC2DFA42-623F-4D7A-A45C-F5736CF937D6}" srcOrd="1" destOrd="0" presId="urn:microsoft.com/office/officeart/2005/8/layout/vProcess5"/>
    <dgm:cxn modelId="{484F3488-E2BF-4023-8E41-F83FE1627167}" type="presParOf" srcId="{07554767-D5A6-4A9D-9182-DCFD4715AEBD}" destId="{2E53F616-0E7C-4A4A-B504-1B6267FAB5D3}" srcOrd="0" destOrd="0" presId="urn:microsoft.com/office/officeart/2005/8/layout/vProcess5"/>
    <dgm:cxn modelId="{71D447B1-FC9B-4AB7-AA96-BBEB4D80EC81}" type="presParOf" srcId="{07554767-D5A6-4A9D-9182-DCFD4715AEBD}" destId="{344CDA9F-A672-40BA-AF6D-6881E8CEE5A6}" srcOrd="1" destOrd="0" presId="urn:microsoft.com/office/officeart/2005/8/layout/vProcess5"/>
    <dgm:cxn modelId="{D3ED0544-1FDE-49CD-B2B1-701EC1F638E7}" type="presParOf" srcId="{07554767-D5A6-4A9D-9182-DCFD4715AEBD}" destId="{1DD19AAB-825C-4EFD-BBAF-0FFF15CA6429}" srcOrd="2" destOrd="0" presId="urn:microsoft.com/office/officeart/2005/8/layout/vProcess5"/>
    <dgm:cxn modelId="{A230688B-DEF5-4F8A-B2CD-CE8284B82944}" type="presParOf" srcId="{07554767-D5A6-4A9D-9182-DCFD4715AEBD}" destId="{B29BD876-0C22-4D83-AA50-D3013BB2A8C5}" srcOrd="3" destOrd="0" presId="urn:microsoft.com/office/officeart/2005/8/layout/vProcess5"/>
    <dgm:cxn modelId="{E375DD1E-CB45-46DF-8032-B04610097814}" type="presParOf" srcId="{07554767-D5A6-4A9D-9182-DCFD4715AEBD}" destId="{50BEBB48-5596-4888-9BBE-431CDEA68FD8}" srcOrd="4" destOrd="0" presId="urn:microsoft.com/office/officeart/2005/8/layout/vProcess5"/>
    <dgm:cxn modelId="{F55CA28A-4B85-4756-AB77-40218CB878C3}" type="presParOf" srcId="{07554767-D5A6-4A9D-9182-DCFD4715AEBD}" destId="{609C85F2-AE0A-4AFE-BFCC-8FE34422C8F4}" srcOrd="5" destOrd="0" presId="urn:microsoft.com/office/officeart/2005/8/layout/vProcess5"/>
    <dgm:cxn modelId="{58573C3E-6284-4320-AA56-4EE0956F1158}" type="presParOf" srcId="{07554767-D5A6-4A9D-9182-DCFD4715AEBD}" destId="{1F145F09-08CC-4713-802B-A9C9C207DFD6}" srcOrd="6" destOrd="0" presId="urn:microsoft.com/office/officeart/2005/8/layout/vProcess5"/>
    <dgm:cxn modelId="{5394E391-FBD8-4F11-9B16-E7F36D3A39D8}" type="presParOf" srcId="{07554767-D5A6-4A9D-9182-DCFD4715AEBD}" destId="{FB51E3D3-24FF-4228-8932-A1AA7B50FC2C}" srcOrd="7" destOrd="0" presId="urn:microsoft.com/office/officeart/2005/8/layout/vProcess5"/>
    <dgm:cxn modelId="{71FC6131-48A1-411B-96FC-ADE9C7640B6C}" type="presParOf" srcId="{07554767-D5A6-4A9D-9182-DCFD4715AEBD}" destId="{EC2DFA42-623F-4D7A-A45C-F5736CF937D6}" srcOrd="8" destOrd="0" presId="urn:microsoft.com/office/officeart/2005/8/layout/vProcess5"/>
    <dgm:cxn modelId="{00CF3E1A-7D4B-43BC-9615-DA8D1773AF70}" type="presParOf" srcId="{07554767-D5A6-4A9D-9182-DCFD4715AEBD}" destId="{DDA9E215-23CC-496C-9EB8-9DCD62D77701}" srcOrd="9" destOrd="0" presId="urn:microsoft.com/office/officeart/2005/8/layout/vProcess5"/>
    <dgm:cxn modelId="{41E269F3-5330-47B0-80E3-3B0D8A4BE6C9}" type="presParOf" srcId="{07554767-D5A6-4A9D-9182-DCFD4715AEBD}" destId="{B38C1FF4-D07F-4B5F-A494-0441D3291016}" srcOrd="10" destOrd="0" presId="urn:microsoft.com/office/officeart/2005/8/layout/vProcess5"/>
    <dgm:cxn modelId="{D63A5B21-73A8-4C6A-A8FD-A64C20A37423}" type="presParOf" srcId="{07554767-D5A6-4A9D-9182-DCFD4715AEBD}" destId="{A66FF7DF-EF54-435C-8000-D1D9000CE77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DF47EB-A48C-4FEF-A0A5-8BB49F3459C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E42151-8D0A-4D44-89FF-7C5815DC73DE}">
      <dgm:prSet phldrT="[Текст]" phldr="1"/>
      <dgm:spPr/>
      <dgm:t>
        <a:bodyPr/>
        <a:lstStyle/>
        <a:p>
          <a:endParaRPr lang="ru-RU"/>
        </a:p>
      </dgm:t>
    </dgm:pt>
    <dgm:pt modelId="{9C8C1456-BFA2-4923-A070-562970C6B892}" type="parTrans" cxnId="{30FAC9E6-E331-4140-90D7-C5F91264D52F}">
      <dgm:prSet/>
      <dgm:spPr/>
      <dgm:t>
        <a:bodyPr/>
        <a:lstStyle/>
        <a:p>
          <a:endParaRPr lang="ru-RU"/>
        </a:p>
      </dgm:t>
    </dgm:pt>
    <dgm:pt modelId="{544AD653-619B-42BF-B400-5C055E68EF0B}" type="sibTrans" cxnId="{30FAC9E6-E331-4140-90D7-C5F91264D52F}">
      <dgm:prSet/>
      <dgm:spPr/>
      <dgm:t>
        <a:bodyPr/>
        <a:lstStyle/>
        <a:p>
          <a:endParaRPr lang="ru-RU"/>
        </a:p>
      </dgm:t>
    </dgm:pt>
    <dgm:pt modelId="{10999F08-AD6E-4DCE-A1AE-D541CECA9AD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Три области для разработки содержания оценки: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590469B-382C-4B12-9B05-51D154614927}" type="parTrans" cxnId="{39330CC7-9628-4674-9720-E522CD5A6D3F}">
      <dgm:prSet/>
      <dgm:spPr/>
      <dgm:t>
        <a:bodyPr/>
        <a:lstStyle/>
        <a:p>
          <a:endParaRPr lang="ru-RU"/>
        </a:p>
      </dgm:t>
    </dgm:pt>
    <dgm:pt modelId="{8302CD74-5EC9-41E1-A07E-0854215DB79D}" type="sibTrans" cxnId="{39330CC7-9628-4674-9720-E522CD5A6D3F}">
      <dgm:prSet/>
      <dgm:spPr/>
      <dgm:t>
        <a:bodyPr/>
        <a:lstStyle/>
        <a:p>
          <a:endParaRPr lang="ru-RU"/>
        </a:p>
      </dgm:t>
    </dgm:pt>
    <dgm:pt modelId="{BEE0EFCF-EC61-48B0-846F-DC5EC7E806F4}">
      <dgm:prSet phldrT="[Текст]" phldr="1"/>
      <dgm:spPr/>
      <dgm:t>
        <a:bodyPr/>
        <a:lstStyle/>
        <a:p>
          <a:endParaRPr lang="ru-RU"/>
        </a:p>
      </dgm:t>
    </dgm:pt>
    <dgm:pt modelId="{B27705CC-ABBD-4DB3-92B8-8867B0FE6B55}" type="parTrans" cxnId="{62CD0EE1-4252-4C03-82D6-6B1240C6CA1A}">
      <dgm:prSet/>
      <dgm:spPr/>
      <dgm:t>
        <a:bodyPr/>
        <a:lstStyle/>
        <a:p>
          <a:endParaRPr lang="ru-RU"/>
        </a:p>
      </dgm:t>
    </dgm:pt>
    <dgm:pt modelId="{18CFA54B-03A7-43F6-9E53-C543D1F309F9}" type="sibTrans" cxnId="{62CD0EE1-4252-4C03-82D6-6B1240C6CA1A}">
      <dgm:prSet/>
      <dgm:spPr/>
      <dgm:t>
        <a:bodyPr/>
        <a:lstStyle/>
        <a:p>
          <a:endParaRPr lang="ru-RU"/>
        </a:p>
      </dgm:t>
    </dgm:pt>
    <dgm:pt modelId="{B753B192-6934-4A83-8F9A-62806D9B31D7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Ключевые компетентности многофункциональны, взаимозависимы и взаимосвязаны</a:t>
          </a:r>
          <a:endParaRPr lang="ru-RU" sz="2700" b="1" dirty="0">
            <a:latin typeface="Times New Roman" pitchFamily="18" charset="0"/>
            <a:cs typeface="Times New Roman" pitchFamily="18" charset="0"/>
          </a:endParaRPr>
        </a:p>
      </dgm:t>
    </dgm:pt>
    <dgm:pt modelId="{8CCDC9FB-6AE9-4F69-96BD-B4BF0E3D025B}" type="parTrans" cxnId="{BD42B3B2-80C0-4538-BD41-9A11184CA411}">
      <dgm:prSet/>
      <dgm:spPr/>
      <dgm:t>
        <a:bodyPr/>
        <a:lstStyle/>
        <a:p>
          <a:endParaRPr lang="ru-RU"/>
        </a:p>
      </dgm:t>
    </dgm:pt>
    <dgm:pt modelId="{48069AB8-EF30-4070-B599-70AA416BE97C}" type="sibTrans" cxnId="{BD42B3B2-80C0-4538-BD41-9A11184CA411}">
      <dgm:prSet/>
      <dgm:spPr/>
      <dgm:t>
        <a:bodyPr/>
        <a:lstStyle/>
        <a:p>
          <a:endParaRPr lang="ru-RU"/>
        </a:p>
      </dgm:t>
    </dgm:pt>
    <dgm:pt modelId="{22EA75BB-FBB9-4084-8E72-88675838ADC9}">
      <dgm:prSet phldrT="[Текст]" phldr="1"/>
      <dgm:spPr/>
      <dgm:t>
        <a:bodyPr/>
        <a:lstStyle/>
        <a:p>
          <a:endParaRPr lang="ru-RU"/>
        </a:p>
      </dgm:t>
    </dgm:pt>
    <dgm:pt modelId="{E7BB54F4-B237-4950-AC54-26295918FD0C}" type="parTrans" cxnId="{0A0E1819-1AA3-4F88-AE73-D0EF1A9642AD}">
      <dgm:prSet/>
      <dgm:spPr/>
      <dgm:t>
        <a:bodyPr/>
        <a:lstStyle/>
        <a:p>
          <a:endParaRPr lang="ru-RU"/>
        </a:p>
      </dgm:t>
    </dgm:pt>
    <dgm:pt modelId="{CFC77890-3F2C-4DDD-B473-86C5FFA7F95E}" type="sibTrans" cxnId="{0A0E1819-1AA3-4F88-AE73-D0EF1A9642AD}">
      <dgm:prSet/>
      <dgm:spPr/>
      <dgm:t>
        <a:bodyPr/>
        <a:lstStyle/>
        <a:p>
          <a:endParaRPr lang="ru-RU"/>
        </a:p>
      </dgm:t>
    </dgm:pt>
    <dgm:pt modelId="{615934AF-69CF-425D-BB6F-7FEF958478E0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Для оценки необходимы разнообразные методы, выходящие за рамки письменных тестов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5CF053A-AC11-4A3E-9F5B-DAD33CA9933E}" type="parTrans" cxnId="{A197CB90-93A8-4D43-88B7-FADCDD8758A6}">
      <dgm:prSet/>
      <dgm:spPr/>
      <dgm:t>
        <a:bodyPr/>
        <a:lstStyle/>
        <a:p>
          <a:endParaRPr lang="ru-RU"/>
        </a:p>
      </dgm:t>
    </dgm:pt>
    <dgm:pt modelId="{6428C0F9-041B-42B3-AFF0-2201BB45C065}" type="sibTrans" cxnId="{A197CB90-93A8-4D43-88B7-FADCDD8758A6}">
      <dgm:prSet/>
      <dgm:spPr/>
      <dgm:t>
        <a:bodyPr/>
        <a:lstStyle/>
        <a:p>
          <a:endParaRPr lang="ru-RU"/>
        </a:p>
      </dgm:t>
    </dgm:pt>
    <dgm:pt modelId="{E2D78A4F-D643-47DF-AB85-37E758D17CB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действовать автономно и рефлексивно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E9542A9-1319-4ABE-9BFD-644E628F4896}" type="parTrans" cxnId="{564BF988-6814-4796-B63D-18530BCDA89F}">
      <dgm:prSet/>
      <dgm:spPr/>
      <dgm:t>
        <a:bodyPr/>
        <a:lstStyle/>
        <a:p>
          <a:endParaRPr lang="ru-RU"/>
        </a:p>
      </dgm:t>
    </dgm:pt>
    <dgm:pt modelId="{782F7DE5-7DCA-4721-8DFB-12D56974380E}" type="sibTrans" cxnId="{564BF988-6814-4796-B63D-18530BCDA89F}">
      <dgm:prSet/>
      <dgm:spPr/>
      <dgm:t>
        <a:bodyPr/>
        <a:lstStyle/>
        <a:p>
          <a:endParaRPr lang="ru-RU"/>
        </a:p>
      </dgm:t>
    </dgm:pt>
    <dgm:pt modelId="{C6EAECFB-48A1-4655-AB0D-477C17AB227D}">
      <dgm:prSet phldrT="[Текст]"/>
      <dgm:spPr/>
      <dgm:t>
        <a:bodyPr/>
        <a:lstStyle/>
        <a:p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D40E19F-C5DB-4F7F-AE1B-82FC4F38265F}" type="parTrans" cxnId="{3DC67A74-E1DF-4998-8E11-B3D982F276AD}">
      <dgm:prSet/>
      <dgm:spPr/>
      <dgm:t>
        <a:bodyPr/>
        <a:lstStyle/>
        <a:p>
          <a:endParaRPr lang="ru-RU"/>
        </a:p>
      </dgm:t>
    </dgm:pt>
    <dgm:pt modelId="{829388C5-2F06-406B-A270-D76D76AF5C0B}" type="sibTrans" cxnId="{3DC67A74-E1DF-4998-8E11-B3D982F276AD}">
      <dgm:prSet/>
      <dgm:spPr/>
      <dgm:t>
        <a:bodyPr/>
        <a:lstStyle/>
        <a:p>
          <a:endParaRPr lang="ru-RU"/>
        </a:p>
      </dgm:t>
    </dgm:pt>
    <dgm:pt modelId="{2269D1EF-5E09-41B8-B916-2BD4FA4C780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использовать различные средства интерактивно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F4BA0E9-C655-46BB-B7A7-7AEFD804E186}" type="parTrans" cxnId="{2F5C7FF3-9B1C-48C4-B9BF-9B5FCFF831EE}">
      <dgm:prSet/>
      <dgm:spPr/>
      <dgm:t>
        <a:bodyPr/>
        <a:lstStyle/>
        <a:p>
          <a:endParaRPr lang="ru-RU"/>
        </a:p>
      </dgm:t>
    </dgm:pt>
    <dgm:pt modelId="{8DA9FD9E-C78B-4C57-9FEC-96E8EF9B484F}" type="sibTrans" cxnId="{2F5C7FF3-9B1C-48C4-B9BF-9B5FCFF831EE}">
      <dgm:prSet/>
      <dgm:spPr/>
      <dgm:t>
        <a:bodyPr/>
        <a:lstStyle/>
        <a:p>
          <a:endParaRPr lang="ru-RU"/>
        </a:p>
      </dgm:t>
    </dgm:pt>
    <dgm:pt modelId="{359E4FCE-FAF2-4B93-9681-71FE86538E8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функционировать в гетерогенных группах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3970655-CA46-4993-ACB2-99DAFFA57A61}" type="parTrans" cxnId="{E77595D4-28F0-4266-BF90-1C09EE2694DA}">
      <dgm:prSet/>
      <dgm:spPr/>
      <dgm:t>
        <a:bodyPr/>
        <a:lstStyle/>
        <a:p>
          <a:endParaRPr lang="ru-RU"/>
        </a:p>
      </dgm:t>
    </dgm:pt>
    <dgm:pt modelId="{AD72F7FA-6EFF-45E5-B7F0-99AC1E2CD4F5}" type="sibTrans" cxnId="{E77595D4-28F0-4266-BF90-1C09EE2694DA}">
      <dgm:prSet/>
      <dgm:spPr/>
      <dgm:t>
        <a:bodyPr/>
        <a:lstStyle/>
        <a:p>
          <a:endParaRPr lang="ru-RU"/>
        </a:p>
      </dgm:t>
    </dgm:pt>
    <dgm:pt modelId="{BE2A2321-F3CE-49F3-ADD5-8ECA1678FB42}" type="pres">
      <dgm:prSet presAssocID="{D2DF47EB-A48C-4FEF-A0A5-8BB49F3459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60397D-2400-4F46-B34E-863897557817}" type="pres">
      <dgm:prSet presAssocID="{CAE42151-8D0A-4D44-89FF-7C5815DC73DE}" presName="composite" presStyleCnt="0"/>
      <dgm:spPr/>
    </dgm:pt>
    <dgm:pt modelId="{E701C993-A390-457C-B833-D8A4B8201158}" type="pres">
      <dgm:prSet presAssocID="{CAE42151-8D0A-4D44-89FF-7C5815DC73D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BB5CF-A1C0-4770-9891-E0C3BCEC9D0B}" type="pres">
      <dgm:prSet presAssocID="{CAE42151-8D0A-4D44-89FF-7C5815DC73DE}" presName="descendantText" presStyleLbl="alignAcc1" presStyleIdx="0" presStyleCnt="3" custScaleY="139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E43E4-4CE3-4DE8-BB60-01EA5A69FA5C}" type="pres">
      <dgm:prSet presAssocID="{544AD653-619B-42BF-B400-5C055E68EF0B}" presName="sp" presStyleCnt="0"/>
      <dgm:spPr/>
    </dgm:pt>
    <dgm:pt modelId="{EF9E342E-28B2-4536-92E8-5D126FF0AC38}" type="pres">
      <dgm:prSet presAssocID="{BEE0EFCF-EC61-48B0-846F-DC5EC7E806F4}" presName="composite" presStyleCnt="0"/>
      <dgm:spPr/>
    </dgm:pt>
    <dgm:pt modelId="{82537631-CA56-406C-8105-655781DBC7DC}" type="pres">
      <dgm:prSet presAssocID="{BEE0EFCF-EC61-48B0-846F-DC5EC7E806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A9CDE-1B6A-45D3-A4EA-1AC9B3224270}" type="pres">
      <dgm:prSet presAssocID="{BEE0EFCF-EC61-48B0-846F-DC5EC7E806F4}" presName="descendantText" presStyleLbl="alignAcc1" presStyleIdx="1" presStyleCnt="3" custScaleY="147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CD6B0-F385-4372-9F08-0F48467849A9}" type="pres">
      <dgm:prSet presAssocID="{18CFA54B-03A7-43F6-9E53-C543D1F309F9}" presName="sp" presStyleCnt="0"/>
      <dgm:spPr/>
    </dgm:pt>
    <dgm:pt modelId="{93F00F06-C827-457E-8D8F-0A9474F586E8}" type="pres">
      <dgm:prSet presAssocID="{22EA75BB-FBB9-4084-8E72-88675838ADC9}" presName="composite" presStyleCnt="0"/>
      <dgm:spPr/>
    </dgm:pt>
    <dgm:pt modelId="{F784CAED-0CCA-4DD7-93EA-2E72F02ADF8E}" type="pres">
      <dgm:prSet presAssocID="{22EA75BB-FBB9-4084-8E72-88675838ADC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D93FB-C3C0-4542-96AA-D7828008AEB7}" type="pres">
      <dgm:prSet presAssocID="{22EA75BB-FBB9-4084-8E72-88675838ADC9}" presName="descendantText" presStyleLbl="alignAcc1" presStyleIdx="2" presStyleCnt="3" custScaleY="137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97CB90-93A8-4D43-88B7-FADCDD8758A6}" srcId="{22EA75BB-FBB9-4084-8E72-88675838ADC9}" destId="{615934AF-69CF-425D-BB6F-7FEF958478E0}" srcOrd="0" destOrd="0" parTransId="{55CF053A-AC11-4A3E-9F5B-DAD33CA9933E}" sibTransId="{6428C0F9-041B-42B3-AFF0-2201BB45C065}"/>
    <dgm:cxn modelId="{E084B652-9E04-4E24-B8D2-748051AB1107}" type="presOf" srcId="{22EA75BB-FBB9-4084-8E72-88675838ADC9}" destId="{F784CAED-0CCA-4DD7-93EA-2E72F02ADF8E}" srcOrd="0" destOrd="0" presId="urn:microsoft.com/office/officeart/2005/8/layout/chevron2"/>
    <dgm:cxn modelId="{FF882111-7AC1-4AF1-971F-2D12E72B58D6}" type="presOf" srcId="{10999F08-AD6E-4DCE-A1AE-D541CECA9AD1}" destId="{8BCBB5CF-A1C0-4770-9891-E0C3BCEC9D0B}" srcOrd="0" destOrd="0" presId="urn:microsoft.com/office/officeart/2005/8/layout/chevron2"/>
    <dgm:cxn modelId="{3DC67A74-E1DF-4998-8E11-B3D982F276AD}" srcId="{CAE42151-8D0A-4D44-89FF-7C5815DC73DE}" destId="{C6EAECFB-48A1-4655-AB0D-477C17AB227D}" srcOrd="4" destOrd="0" parTransId="{6D40E19F-C5DB-4F7F-AE1B-82FC4F38265F}" sibTransId="{829388C5-2F06-406B-A270-D76D76AF5C0B}"/>
    <dgm:cxn modelId="{82AFE2C3-2A98-4E98-81C5-6F943B746A79}" type="presOf" srcId="{2269D1EF-5E09-41B8-B916-2BD4FA4C7802}" destId="{8BCBB5CF-A1C0-4770-9891-E0C3BCEC9D0B}" srcOrd="0" destOrd="2" presId="urn:microsoft.com/office/officeart/2005/8/layout/chevron2"/>
    <dgm:cxn modelId="{39330CC7-9628-4674-9720-E522CD5A6D3F}" srcId="{CAE42151-8D0A-4D44-89FF-7C5815DC73DE}" destId="{10999F08-AD6E-4DCE-A1AE-D541CECA9AD1}" srcOrd="0" destOrd="0" parTransId="{8590469B-382C-4B12-9B05-51D154614927}" sibTransId="{8302CD74-5EC9-41E1-A07E-0854215DB79D}"/>
    <dgm:cxn modelId="{30FAC9E6-E331-4140-90D7-C5F91264D52F}" srcId="{D2DF47EB-A48C-4FEF-A0A5-8BB49F3459C0}" destId="{CAE42151-8D0A-4D44-89FF-7C5815DC73DE}" srcOrd="0" destOrd="0" parTransId="{9C8C1456-BFA2-4923-A070-562970C6B892}" sibTransId="{544AD653-619B-42BF-B400-5C055E68EF0B}"/>
    <dgm:cxn modelId="{209EEDF3-3289-468D-AA25-CF9FA4BC725E}" type="presOf" srcId="{E2D78A4F-D643-47DF-AB85-37E758D17CBB}" destId="{8BCBB5CF-A1C0-4770-9891-E0C3BCEC9D0B}" srcOrd="0" destOrd="1" presId="urn:microsoft.com/office/officeart/2005/8/layout/chevron2"/>
    <dgm:cxn modelId="{62CD0EE1-4252-4C03-82D6-6B1240C6CA1A}" srcId="{D2DF47EB-A48C-4FEF-A0A5-8BB49F3459C0}" destId="{BEE0EFCF-EC61-48B0-846F-DC5EC7E806F4}" srcOrd="1" destOrd="0" parTransId="{B27705CC-ABBD-4DB3-92B8-8867B0FE6B55}" sibTransId="{18CFA54B-03A7-43F6-9E53-C543D1F309F9}"/>
    <dgm:cxn modelId="{51C23529-375C-4879-90C4-F6463BC325C6}" type="presOf" srcId="{C6EAECFB-48A1-4655-AB0D-477C17AB227D}" destId="{8BCBB5CF-A1C0-4770-9891-E0C3BCEC9D0B}" srcOrd="0" destOrd="4" presId="urn:microsoft.com/office/officeart/2005/8/layout/chevron2"/>
    <dgm:cxn modelId="{E1C9DF2C-27F1-4AAE-8730-26AFEF8D55B1}" type="presOf" srcId="{BEE0EFCF-EC61-48B0-846F-DC5EC7E806F4}" destId="{82537631-CA56-406C-8105-655781DBC7DC}" srcOrd="0" destOrd="0" presId="urn:microsoft.com/office/officeart/2005/8/layout/chevron2"/>
    <dgm:cxn modelId="{4622EFC3-5E0B-4C18-84C8-730772A1AF08}" type="presOf" srcId="{B753B192-6934-4A83-8F9A-62806D9B31D7}" destId="{C5BA9CDE-1B6A-45D3-A4EA-1AC9B3224270}" srcOrd="0" destOrd="0" presId="urn:microsoft.com/office/officeart/2005/8/layout/chevron2"/>
    <dgm:cxn modelId="{564BF988-6814-4796-B63D-18530BCDA89F}" srcId="{CAE42151-8D0A-4D44-89FF-7C5815DC73DE}" destId="{E2D78A4F-D643-47DF-AB85-37E758D17CBB}" srcOrd="1" destOrd="0" parTransId="{5E9542A9-1319-4ABE-9BFD-644E628F4896}" sibTransId="{782F7DE5-7DCA-4721-8DFB-12D56974380E}"/>
    <dgm:cxn modelId="{2F5C7FF3-9B1C-48C4-B9BF-9B5FCFF831EE}" srcId="{CAE42151-8D0A-4D44-89FF-7C5815DC73DE}" destId="{2269D1EF-5E09-41B8-B916-2BD4FA4C7802}" srcOrd="2" destOrd="0" parTransId="{0F4BA0E9-C655-46BB-B7A7-7AEFD804E186}" sibTransId="{8DA9FD9E-C78B-4C57-9FEC-96E8EF9B484F}"/>
    <dgm:cxn modelId="{231E2D6A-F9A9-4062-98D3-29DA12C386B4}" type="presOf" srcId="{CAE42151-8D0A-4D44-89FF-7C5815DC73DE}" destId="{E701C993-A390-457C-B833-D8A4B8201158}" srcOrd="0" destOrd="0" presId="urn:microsoft.com/office/officeart/2005/8/layout/chevron2"/>
    <dgm:cxn modelId="{BD42B3B2-80C0-4538-BD41-9A11184CA411}" srcId="{BEE0EFCF-EC61-48B0-846F-DC5EC7E806F4}" destId="{B753B192-6934-4A83-8F9A-62806D9B31D7}" srcOrd="0" destOrd="0" parTransId="{8CCDC9FB-6AE9-4F69-96BD-B4BF0E3D025B}" sibTransId="{48069AB8-EF30-4070-B599-70AA416BE97C}"/>
    <dgm:cxn modelId="{0B3F789B-2125-4E51-A047-14B17F2683B2}" type="presOf" srcId="{615934AF-69CF-425D-BB6F-7FEF958478E0}" destId="{A65D93FB-C3C0-4542-96AA-D7828008AEB7}" srcOrd="0" destOrd="0" presId="urn:microsoft.com/office/officeart/2005/8/layout/chevron2"/>
    <dgm:cxn modelId="{0A0E1819-1AA3-4F88-AE73-D0EF1A9642AD}" srcId="{D2DF47EB-A48C-4FEF-A0A5-8BB49F3459C0}" destId="{22EA75BB-FBB9-4084-8E72-88675838ADC9}" srcOrd="2" destOrd="0" parTransId="{E7BB54F4-B237-4950-AC54-26295918FD0C}" sibTransId="{CFC77890-3F2C-4DDD-B473-86C5FFA7F95E}"/>
    <dgm:cxn modelId="{4EB0323B-1652-4518-AE43-FFA611E1C7EB}" type="presOf" srcId="{D2DF47EB-A48C-4FEF-A0A5-8BB49F3459C0}" destId="{BE2A2321-F3CE-49F3-ADD5-8ECA1678FB42}" srcOrd="0" destOrd="0" presId="urn:microsoft.com/office/officeart/2005/8/layout/chevron2"/>
    <dgm:cxn modelId="{E77595D4-28F0-4266-BF90-1C09EE2694DA}" srcId="{CAE42151-8D0A-4D44-89FF-7C5815DC73DE}" destId="{359E4FCE-FAF2-4B93-9681-71FE86538E8C}" srcOrd="3" destOrd="0" parTransId="{C3970655-CA46-4993-ACB2-99DAFFA57A61}" sibTransId="{AD72F7FA-6EFF-45E5-B7F0-99AC1E2CD4F5}"/>
    <dgm:cxn modelId="{5342B1C2-D195-41A7-8AA9-8ED0BFD0C437}" type="presOf" srcId="{359E4FCE-FAF2-4B93-9681-71FE86538E8C}" destId="{8BCBB5CF-A1C0-4770-9891-E0C3BCEC9D0B}" srcOrd="0" destOrd="3" presId="urn:microsoft.com/office/officeart/2005/8/layout/chevron2"/>
    <dgm:cxn modelId="{388B1E03-FF71-4CD3-A4CE-6E029A6DE8AA}" type="presParOf" srcId="{BE2A2321-F3CE-49F3-ADD5-8ECA1678FB42}" destId="{5460397D-2400-4F46-B34E-863897557817}" srcOrd="0" destOrd="0" presId="urn:microsoft.com/office/officeart/2005/8/layout/chevron2"/>
    <dgm:cxn modelId="{B5B909A5-2F50-4A3E-9654-2494506A48A5}" type="presParOf" srcId="{5460397D-2400-4F46-B34E-863897557817}" destId="{E701C993-A390-457C-B833-D8A4B8201158}" srcOrd="0" destOrd="0" presId="urn:microsoft.com/office/officeart/2005/8/layout/chevron2"/>
    <dgm:cxn modelId="{B0B57ABD-E121-45B0-B8F9-3C915C8B3C6B}" type="presParOf" srcId="{5460397D-2400-4F46-B34E-863897557817}" destId="{8BCBB5CF-A1C0-4770-9891-E0C3BCEC9D0B}" srcOrd="1" destOrd="0" presId="urn:microsoft.com/office/officeart/2005/8/layout/chevron2"/>
    <dgm:cxn modelId="{7F69248F-EDD5-418A-9635-3F5CB2A616C8}" type="presParOf" srcId="{BE2A2321-F3CE-49F3-ADD5-8ECA1678FB42}" destId="{958E43E4-4CE3-4DE8-BB60-01EA5A69FA5C}" srcOrd="1" destOrd="0" presId="urn:microsoft.com/office/officeart/2005/8/layout/chevron2"/>
    <dgm:cxn modelId="{3583B503-DA82-40F1-B07D-5B0F1A64FE73}" type="presParOf" srcId="{BE2A2321-F3CE-49F3-ADD5-8ECA1678FB42}" destId="{EF9E342E-28B2-4536-92E8-5D126FF0AC38}" srcOrd="2" destOrd="0" presId="urn:microsoft.com/office/officeart/2005/8/layout/chevron2"/>
    <dgm:cxn modelId="{4D54106E-33AB-414D-8C24-B05FCA7B9835}" type="presParOf" srcId="{EF9E342E-28B2-4536-92E8-5D126FF0AC38}" destId="{82537631-CA56-406C-8105-655781DBC7DC}" srcOrd="0" destOrd="0" presId="urn:microsoft.com/office/officeart/2005/8/layout/chevron2"/>
    <dgm:cxn modelId="{EDD0F17E-492B-4698-8B52-510E3E55CEDF}" type="presParOf" srcId="{EF9E342E-28B2-4536-92E8-5D126FF0AC38}" destId="{C5BA9CDE-1B6A-45D3-A4EA-1AC9B3224270}" srcOrd="1" destOrd="0" presId="urn:microsoft.com/office/officeart/2005/8/layout/chevron2"/>
    <dgm:cxn modelId="{1041C2C3-0E99-4157-9C98-2015F20EB498}" type="presParOf" srcId="{BE2A2321-F3CE-49F3-ADD5-8ECA1678FB42}" destId="{47FCD6B0-F385-4372-9F08-0F48467849A9}" srcOrd="3" destOrd="0" presId="urn:microsoft.com/office/officeart/2005/8/layout/chevron2"/>
    <dgm:cxn modelId="{35C93917-AE8A-431B-B798-E4B9A56389DB}" type="presParOf" srcId="{BE2A2321-F3CE-49F3-ADD5-8ECA1678FB42}" destId="{93F00F06-C827-457E-8D8F-0A9474F586E8}" srcOrd="4" destOrd="0" presId="urn:microsoft.com/office/officeart/2005/8/layout/chevron2"/>
    <dgm:cxn modelId="{F1CE0BEF-F62D-436F-934F-A286FBFFD571}" type="presParOf" srcId="{93F00F06-C827-457E-8D8F-0A9474F586E8}" destId="{F784CAED-0CCA-4DD7-93EA-2E72F02ADF8E}" srcOrd="0" destOrd="0" presId="urn:microsoft.com/office/officeart/2005/8/layout/chevron2"/>
    <dgm:cxn modelId="{F339EEF3-4DB1-4BBE-969A-6560885406AE}" type="presParOf" srcId="{93F00F06-C827-457E-8D8F-0A9474F586E8}" destId="{A65D93FB-C3C0-4542-96AA-D7828008AE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CDA9F-A672-40BA-AF6D-6881E8CEE5A6}">
      <dsp:nvSpPr>
        <dsp:cNvPr id="0" name=""/>
        <dsp:cNvSpPr/>
      </dsp:nvSpPr>
      <dsp:spPr>
        <a:xfrm>
          <a:off x="0" y="0"/>
          <a:ext cx="6567129" cy="4910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Радость общения</a:t>
          </a:r>
          <a:endParaRPr kumimoji="0" lang="ru-RU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384" y="14384"/>
        <a:ext cx="5995702" cy="462326"/>
      </dsp:txXfrm>
    </dsp:sp>
    <dsp:sp modelId="{1DD19AAB-825C-4EFD-BBAF-0FFF15CA6429}">
      <dsp:nvSpPr>
        <dsp:cNvPr id="0" name=""/>
        <dsp:cNvSpPr/>
      </dsp:nvSpPr>
      <dsp:spPr>
        <a:xfrm>
          <a:off x="549997" y="580384"/>
          <a:ext cx="6567129" cy="4910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Радость познания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4381" y="594768"/>
        <a:ext cx="5669153" cy="462326"/>
      </dsp:txXfrm>
    </dsp:sp>
    <dsp:sp modelId="{B29BD876-0C22-4D83-AA50-D3013BB2A8C5}">
      <dsp:nvSpPr>
        <dsp:cNvPr id="0" name=""/>
        <dsp:cNvSpPr/>
      </dsp:nvSpPr>
      <dsp:spPr>
        <a:xfrm>
          <a:off x="1091785" y="1160768"/>
          <a:ext cx="6567129" cy="4910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Радость открытий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06169" y="1175152"/>
        <a:ext cx="5677361" cy="462326"/>
      </dsp:txXfrm>
    </dsp:sp>
    <dsp:sp modelId="{50BEBB48-5596-4888-9BBE-431CDEA68FD8}">
      <dsp:nvSpPr>
        <dsp:cNvPr id="0" name=""/>
        <dsp:cNvSpPr/>
      </dsp:nvSpPr>
      <dsp:spPr>
        <a:xfrm>
          <a:off x="1641782" y="1741153"/>
          <a:ext cx="6567129" cy="4910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Радость сотрудничества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56166" y="1755537"/>
        <a:ext cx="5669153" cy="462326"/>
      </dsp:txXfrm>
    </dsp:sp>
    <dsp:sp modelId="{609C85F2-AE0A-4AFE-BFCC-8FE34422C8F4}">
      <dsp:nvSpPr>
        <dsp:cNvPr id="0" name=""/>
        <dsp:cNvSpPr/>
      </dsp:nvSpPr>
      <dsp:spPr>
        <a:xfrm>
          <a:off x="6247918" y="376133"/>
          <a:ext cx="319211" cy="3192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319740" y="376133"/>
        <a:ext cx="175567" cy="240206"/>
      </dsp:txXfrm>
    </dsp:sp>
    <dsp:sp modelId="{1F145F09-08CC-4713-802B-A9C9C207DFD6}">
      <dsp:nvSpPr>
        <dsp:cNvPr id="0" name=""/>
        <dsp:cNvSpPr/>
      </dsp:nvSpPr>
      <dsp:spPr>
        <a:xfrm>
          <a:off x="6797915" y="956518"/>
          <a:ext cx="319211" cy="3192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869737" y="956518"/>
        <a:ext cx="175567" cy="240206"/>
      </dsp:txXfrm>
    </dsp:sp>
    <dsp:sp modelId="{FB51E3D3-24FF-4228-8932-A1AA7B50FC2C}">
      <dsp:nvSpPr>
        <dsp:cNvPr id="0" name=""/>
        <dsp:cNvSpPr/>
      </dsp:nvSpPr>
      <dsp:spPr>
        <a:xfrm>
          <a:off x="7339703" y="1536902"/>
          <a:ext cx="319211" cy="3192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7411525" y="1536902"/>
        <a:ext cx="175567" cy="240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1C993-A390-457C-B833-D8A4B8201158}">
      <dsp:nvSpPr>
        <dsp:cNvPr id="0" name=""/>
        <dsp:cNvSpPr/>
      </dsp:nvSpPr>
      <dsp:spPr>
        <a:xfrm rot="5400000">
          <a:off x="-224870" y="441943"/>
          <a:ext cx="1499134" cy="1049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-5400000">
        <a:off x="0" y="741770"/>
        <a:ext cx="1049394" cy="449740"/>
      </dsp:txXfrm>
    </dsp:sp>
    <dsp:sp modelId="{8BCBB5CF-A1C0-4770-9891-E0C3BCEC9D0B}">
      <dsp:nvSpPr>
        <dsp:cNvPr id="0" name=""/>
        <dsp:cNvSpPr/>
      </dsp:nvSpPr>
      <dsp:spPr>
        <a:xfrm rot="5400000">
          <a:off x="3519047" y="-2443418"/>
          <a:ext cx="1356115" cy="6295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Три области для разработки содержания оценки: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действовать автономно и рефлексивно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использовать различные средства интерактивно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функционировать в гетерогенных группах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49394" y="92435"/>
        <a:ext cx="6229221" cy="1223715"/>
      </dsp:txXfrm>
    </dsp:sp>
    <dsp:sp modelId="{82537631-CA56-406C-8105-655781DBC7DC}">
      <dsp:nvSpPr>
        <dsp:cNvPr id="0" name=""/>
        <dsp:cNvSpPr/>
      </dsp:nvSpPr>
      <dsp:spPr>
        <a:xfrm rot="5400000">
          <a:off x="-224870" y="2007317"/>
          <a:ext cx="1499134" cy="1049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-5400000">
        <a:off x="0" y="2307144"/>
        <a:ext cx="1049394" cy="449740"/>
      </dsp:txXfrm>
    </dsp:sp>
    <dsp:sp modelId="{C5BA9CDE-1B6A-45D3-A4EA-1AC9B3224270}">
      <dsp:nvSpPr>
        <dsp:cNvPr id="0" name=""/>
        <dsp:cNvSpPr/>
      </dsp:nvSpPr>
      <dsp:spPr>
        <a:xfrm rot="5400000">
          <a:off x="3477195" y="-878045"/>
          <a:ext cx="1439819" cy="6295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Ключевые компетентности многофункциональны, взаимозависимы и взаимосвязаны</a:t>
          </a:r>
          <a:endParaRPr lang="ru-RU" sz="27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49394" y="1620042"/>
        <a:ext cx="6225135" cy="1299247"/>
      </dsp:txXfrm>
    </dsp:sp>
    <dsp:sp modelId="{F784CAED-0CCA-4DD7-93EA-2E72F02ADF8E}">
      <dsp:nvSpPr>
        <dsp:cNvPr id="0" name=""/>
        <dsp:cNvSpPr/>
      </dsp:nvSpPr>
      <dsp:spPr>
        <a:xfrm rot="5400000">
          <a:off x="-224870" y="3524036"/>
          <a:ext cx="1499134" cy="10493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-5400000">
        <a:off x="0" y="3823863"/>
        <a:ext cx="1049394" cy="449740"/>
      </dsp:txXfrm>
    </dsp:sp>
    <dsp:sp modelId="{A65D93FB-C3C0-4542-96AA-D7828008AEB7}">
      <dsp:nvSpPr>
        <dsp:cNvPr id="0" name=""/>
        <dsp:cNvSpPr/>
      </dsp:nvSpPr>
      <dsp:spPr>
        <a:xfrm rot="5400000">
          <a:off x="3525849" y="638674"/>
          <a:ext cx="1342512" cy="62954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Для оценки необходимы разнообразные методы, выходящие за рамки письменных тестов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49395" y="3180664"/>
        <a:ext cx="6229885" cy="121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0.03646</cdr:x>
      <cdr:y>0</cdr:y>
    </cdr:from>
    <cdr:to>
      <cdr:x>0.20313</cdr:x>
      <cdr:y>0.28571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200025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E70D62-1763-4EB1-803F-EEF2F9D021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91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70D62-1763-4EB1-803F-EEF2F9D021F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Google Shape;57;ga1757ff190_0_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46787" name="Google Shape;58;ga1757ff190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100"/>
            </a:pPr>
            <a:endParaRPr lang="ru-RU" altLang="ru-RU" sz="11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Google Shape;57;ga1757ff190_0_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46787" name="Google Shape;58;ga1757ff190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100"/>
            </a:pPr>
            <a:endParaRPr lang="ru-RU" altLang="ru-RU" sz="11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Google Shape;57;ga1757ff190_0_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46787" name="Google Shape;58;ga1757ff190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100"/>
            </a:pPr>
            <a:endParaRPr lang="ru-RU" altLang="ru-RU" sz="11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Google Shape;57;ga1757ff190_0_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46787" name="Google Shape;58;ga1757ff190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100"/>
            </a:pPr>
            <a:endParaRPr lang="ru-RU" altLang="ru-RU" sz="11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E607760-13C7-4357-A6E8-DB0612DFE2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1"/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63D18B-2A78-42A7-8E73-DD62B28FBD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279D30-FE65-4FDA-820B-3ACC4AE9F1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95D9D7E-5CEB-4EB7-A3E2-E56EAC9A77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3EF19544-2CE4-467A-99F3-FA56022D86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95E7F04-2E89-4DCE-B951-412AA829F9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847C7-4F85-4607-BD28-C41F344513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012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358835-D89C-4F62-A83E-BBEC46428B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DBFD7C-106A-4DB9-B31E-A760B3F821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2A35A5-C531-4B8A-8194-9CDA4E7657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BAC42C-83F0-4212-941F-C11BDCF44A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A99E91-E711-449B-AD26-C318D0D6A9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B065FD-0F36-435B-B699-FC8BEAB655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62321C-557C-4554-82DF-75622950E3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82CDE1-3A91-459A-983D-B3575A0126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F568297-8790-4AA0-B069-410033B21EA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8435280" cy="5019675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компетентностных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соревнований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функциональной грамотности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МБОУ гимназии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«Лаборатория Салахова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Гузенко Ю. 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83895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11850"/>
            <a:ext cx="936104" cy="99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s://ugra-news.ru/upload/iblock/71c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5157192"/>
            <a:ext cx="3168351" cy="148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1484784"/>
            <a:ext cx="835292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2016-2023 г. – 7 городских </a:t>
            </a:r>
            <a:r>
              <a:rPr lang="ru-RU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компетентностных</a:t>
            </a:r>
            <a:r>
              <a:rPr lang="ru-RU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соревнований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415 обучающихся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35 образовательных организаций</a:t>
            </a: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2016 г. – Вороний праздник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2017 г. – Медвежьи игрища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2018 г. -  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волонтерское движение в ХМАО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2019 г. –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Путешествие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Мурзилки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в Югре</a:t>
            </a:r>
          </a:p>
          <a:p>
            <a:pPr lvl="0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2021 г - </a:t>
            </a:r>
            <a:r>
              <a:rPr 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 лет Ханты-Мансийскому автономному округу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2022 г. – традиции и культура народов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2023 г.- 100-летие Сургутского района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769959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785809" y="2928934"/>
            <a:ext cx="7572355" cy="1143008"/>
            <a:chOff x="-152" y="1392"/>
            <a:chExt cx="5785" cy="480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gray">
            <a:xfrm>
              <a:off x="-152" y="1392"/>
              <a:ext cx="5785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0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785786" y="4214818"/>
            <a:ext cx="7500990" cy="1143008"/>
            <a:chOff x="720" y="1392"/>
            <a:chExt cx="4058" cy="480"/>
          </a:xfrm>
        </p:grpSpPr>
        <p:sp>
          <p:nvSpPr>
            <p:cNvPr id="6153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154" name="Group 10"/>
            <p:cNvGrpSpPr>
              <a:grpSpLocks/>
            </p:cNvGrpSpPr>
            <p:nvPr/>
          </p:nvGrpSpPr>
          <p:grpSpPr bwMode="auto">
            <a:xfrm>
              <a:off x="730" y="1522"/>
              <a:ext cx="4043" cy="329"/>
              <a:chOff x="744" y="1522"/>
              <a:chExt cx="3988" cy="329"/>
            </a:xfrm>
          </p:grpSpPr>
          <p:sp>
            <p:nvSpPr>
              <p:cNvPr id="6155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" name="AutoShape 12"/>
              <p:cNvSpPr>
                <a:spLocks noChangeArrowheads="1"/>
              </p:cNvSpPr>
              <p:nvPr/>
            </p:nvSpPr>
            <p:spPr bwMode="gray">
              <a:xfrm flipV="1">
                <a:off x="744" y="1522"/>
                <a:ext cx="3988" cy="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714348" y="1571612"/>
            <a:ext cx="7643866" cy="1071570"/>
            <a:chOff x="720" y="1392"/>
            <a:chExt cx="4058" cy="4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vl="0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1.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/>
            </a:p>
          </p:txBody>
        </p:sp>
        <p:grpSp>
          <p:nvGrpSpPr>
            <p:cNvPr id="6164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5" name="AutoShape 2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6" name="AutoShape 2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167" name="Text Box 23"/>
          <p:cNvSpPr txBox="1">
            <a:spLocks noChangeArrowheads="1"/>
          </p:cNvSpPr>
          <p:nvPr/>
        </p:nvSpPr>
        <p:spPr bwMode="black">
          <a:xfrm>
            <a:off x="1000100" y="2143116"/>
            <a:ext cx="71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chemeClr val="tx1"/>
              </a:buClr>
            </a:pPr>
            <a:r>
              <a:rPr lang="en-US" sz="2000" b="1" dirty="0" smtClean="0">
                <a:solidFill>
                  <a:srgbClr val="FFFFFF"/>
                </a:solidFill>
                <a:cs typeface="Arial" charset="0"/>
              </a:rPr>
              <a:t>    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black">
          <a:xfrm rot="10800000" flipV="1">
            <a:off x="1000094" y="3156809"/>
            <a:ext cx="70723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latin typeface="Times New Roman" pitchFamily="18" charset="0"/>
                <a:cs typeface="Arial" charset="0"/>
              </a:rPr>
              <a:t>2.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Проектировочный этап</a:t>
            </a:r>
          </a:p>
          <a:p>
            <a:pPr marL="457200" indent="-457200" algn="just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    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black">
          <a:xfrm rot="10800000" flipV="1">
            <a:off x="2297113" y="4965402"/>
            <a:ext cx="4603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  <a:cs typeface="Arial" charset="0"/>
              </a:rPr>
              <a:t>    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black">
          <a:xfrm>
            <a:off x="928662" y="4071943"/>
            <a:ext cx="7429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50000"/>
              </a:spcBef>
              <a:buClr>
                <a:schemeClr val="tx1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lvl="0" indent="-457200" algn="just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Практический этап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1071538" y="1857364"/>
            <a:ext cx="6553200" cy="720725"/>
          </a:xfrm>
          <a:prstGeom prst="roundRect">
            <a:avLst>
              <a:gd name="adj" fmla="val 0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8729" y="1785926"/>
            <a:ext cx="5342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774412" y="5445795"/>
            <a:ext cx="7696608" cy="1096127"/>
            <a:chOff x="730" y="1360"/>
            <a:chExt cx="4086" cy="491"/>
          </a:xfrm>
        </p:grpSpPr>
        <p:sp>
          <p:nvSpPr>
            <p:cNvPr id="27" name="AutoShape 19"/>
            <p:cNvSpPr>
              <a:spLocks noChangeArrowheads="1"/>
            </p:cNvSpPr>
            <p:nvPr/>
          </p:nvSpPr>
          <p:spPr bwMode="ltGray">
            <a:xfrm>
              <a:off x="758" y="1360"/>
              <a:ext cx="4058" cy="480"/>
            </a:xfrm>
            <a:prstGeom prst="roundRect">
              <a:avLst>
                <a:gd name="adj" fmla="val 17509"/>
              </a:avLst>
            </a:prstGeom>
            <a:ln w="9525">
              <a:noFill/>
              <a:round/>
              <a:headEnd/>
              <a:tailEnd/>
            </a:ln>
            <a:effectLst/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none" anchor="ctr"/>
            <a:lstStyle/>
            <a:p>
              <a:pPr lvl="0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endParaRPr lang="ru-RU" dirty="0"/>
            </a:p>
          </p:txBody>
        </p:sp>
        <p:grpSp>
          <p:nvGrpSpPr>
            <p:cNvPr id="2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9" name="AutoShape 2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2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" name="Text Box 26"/>
          <p:cNvSpPr txBox="1">
            <a:spLocks noChangeArrowheads="1"/>
          </p:cNvSpPr>
          <p:nvPr/>
        </p:nvSpPr>
        <p:spPr bwMode="black">
          <a:xfrm>
            <a:off x="971600" y="5229200"/>
            <a:ext cx="7429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50000"/>
              </a:spcBef>
              <a:buClr>
                <a:schemeClr val="tx1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lvl="0" indent="-457200" algn="just">
              <a:spcBef>
                <a:spcPct val="50000"/>
              </a:spcBef>
              <a:buClr>
                <a:schemeClr val="tx1"/>
              </a:buClr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Аналитический этап</a:t>
            </a:r>
            <a:endParaRPr lang="en-US" sz="24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Google Shape;60;p14"/>
          <p:cNvSpPr txBox="1">
            <a:spLocks noGrp="1"/>
          </p:cNvSpPr>
          <p:nvPr>
            <p:ph type="title"/>
          </p:nvPr>
        </p:nvSpPr>
        <p:spPr>
          <a:xfrm>
            <a:off x="611560" y="313267"/>
            <a:ext cx="7668344" cy="10033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</a:p>
        </p:txBody>
      </p:sp>
      <p:pic>
        <p:nvPicPr>
          <p:cNvPr id="66567" name="Picture 2" descr="Внеурочная деятельность | МБОУ СОШ №12 станицы Павловско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3568865" cy="3213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Box 1"/>
          <p:cNvSpPr txBox="1">
            <a:spLocks noChangeArrowheads="1"/>
          </p:cNvSpPr>
          <p:nvPr/>
        </p:nvSpPr>
        <p:spPr bwMode="auto">
          <a:xfrm>
            <a:off x="4067944" y="1988840"/>
            <a:ext cx="50760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/>
            <a:r>
              <a:rPr lang="en-US" altLang="ru-RU" dirty="0">
                <a:latin typeface="Times New Roman" pitchFamily="18" charset="0"/>
              </a:rPr>
              <a:t>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определять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понимать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роль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математики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ru-RU" sz="2400" dirty="0" err="1" smtClean="0">
                <a:latin typeface="Times New Roman" pitchFamily="18" charset="0"/>
                <a:cs typeface="Times New Roman" pitchFamily="18" charset="0"/>
              </a:rPr>
              <a:t>мире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9" name="TextBox 2"/>
          <p:cNvSpPr txBox="1">
            <a:spLocks noChangeArrowheads="1"/>
          </p:cNvSpPr>
          <p:nvPr/>
        </p:nvSpPr>
        <p:spPr bwMode="auto">
          <a:xfrm>
            <a:off x="4067944" y="3068960"/>
            <a:ext cx="53749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высказывать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хорошо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обоснованные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математические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err="1" smtClean="0">
                <a:latin typeface="Times New Roman" pitchFamily="18" charset="0"/>
                <a:cs typeface="Times New Roman" pitchFamily="18" charset="0"/>
              </a:rPr>
              <a:t>суждения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0" name="TextBox 3"/>
          <p:cNvSpPr txBox="1">
            <a:spLocks noChangeArrowheads="1"/>
          </p:cNvSpPr>
          <p:nvPr/>
        </p:nvSpPr>
        <p:spPr bwMode="auto">
          <a:xfrm>
            <a:off x="4067944" y="4077072"/>
            <a:ext cx="4824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/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математику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удовлетворять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err="1" smtClean="0">
                <a:latin typeface="Times New Roman" pitchFamily="18" charset="0"/>
                <a:cs typeface="Times New Roman" pitchFamily="18" charset="0"/>
              </a:rPr>
              <a:t>настоящем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будущем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err="1" smtClean="0">
                <a:latin typeface="Times New Roman" pitchFamily="18" charset="0"/>
                <a:cs typeface="Times New Roman" pitchFamily="18" charset="0"/>
              </a:rPr>
              <a:t>потребности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96300"/>
            <a:ext cx="936104" cy="99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3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Google Shape;60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2060848"/>
            <a:ext cx="2448272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1988840"/>
            <a:ext cx="2448272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4365104"/>
            <a:ext cx="2448272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112" y="4365104"/>
            <a:ext cx="2448272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635896" y="2420888"/>
            <a:ext cx="1656184" cy="34061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228184" y="3573016"/>
            <a:ext cx="1142416" cy="27832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3851920" y="4797152"/>
            <a:ext cx="1656184" cy="34061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907704" y="3645024"/>
            <a:ext cx="1142416" cy="27832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292080" y="1412776"/>
            <a:ext cx="3127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математический мир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5616" y="1484784"/>
            <a:ext cx="22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реальный мир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5656" y="2276872"/>
            <a:ext cx="1606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контексте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4128" y="2204864"/>
            <a:ext cx="2138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математическая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91880" y="1988840"/>
            <a:ext cx="182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формулировать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8264" y="350100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применять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3888" y="5517232"/>
            <a:ext cx="211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интерпретировать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1600" y="3573016"/>
            <a:ext cx="127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оценивать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1680" y="4509120"/>
            <a:ext cx="1606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контексте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6136" y="4581128"/>
            <a:ext cx="2136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математические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 flipH="1">
            <a:off x="323528" y="2132856"/>
            <a:ext cx="86409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Уникальность моста  «Красный дракон» – в арочном пролете длиной 231 м, единственном в России. Доставка этой арки весом 3000 тонн производилась по воде при скорости течения реки 10 м/с. Сколько часов  переправляли мост, если  барже пришлось преодолеть расстояние   440 км  со скоростью 56 км/ч, плывя против течения? Запишите решение и ответ.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Ответ:_________________________________________________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536" y="1700808"/>
            <a:ext cx="84249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 шахмат прочно вошел в жизнь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Югры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Это движение стало массовым. Наш округ – один из лидирующих регионов мира по проведению шахматных турниров в Интернете. В них ежегодно участвуют около 1,5 тысяч шахматистов всего света: от Перу и США до Китая и Индии. С 1 сентября 2016 года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Югра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перешла на шахматное образование.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Изучите  диаграмму и вставьте недостающие данные в текст.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1043608" y="1196752"/>
          <a:ext cx="712879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9512" y="5079667"/>
            <a:ext cx="87849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Сургут активно участвует в шахматном движении. Всего получает шахматное образование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__________ребят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кружках занимаются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__________школьников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 внеурочной деятельности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заняты__________человек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школах на уроках шахмат обучаются этой древней игре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____________детей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(Данные на конец 2016года)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3429000"/>
          <a:ext cx="6687557" cy="3291840"/>
        </p:xfrm>
        <a:graphic>
          <a:graphicData uri="http://schemas.openxmlformats.org/drawingml/2006/table">
            <a:tbl>
              <a:tblPr/>
              <a:tblGrid>
                <a:gridCol w="6687557"/>
              </a:tblGrid>
              <a:tr h="21818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ПРАВИЛА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проката на оленьих упряжках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Запрещается: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на оленьих упряжках кататься детям до 7 лет без сопровождения взрослого;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запрыгивать и спрыгивать до полной остановки упряжки.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Загрузка: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максимально допустимый вес в одной упряжке – 200 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04" name="Рисунок 10" descr="http://russianroutes.ru/upload/resize_cache/iblock/ff2/800_500_2/76175528ae8e6031abdcd5040045e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28384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3" name="Рисунок 11" descr="http://www.export-ugra.ru/upload/iblock/81d/81dfcc0040bc587a99a44063241562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12776"/>
            <a:ext cx="270510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1" name="Рисунок 109" descr="murzilka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9125" y="4005064"/>
            <a:ext cx="904875" cy="1809750"/>
          </a:xfrm>
          <a:prstGeom prst="rect">
            <a:avLst/>
          </a:prstGeom>
          <a:noFill/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4133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s://2.bp.blogspot.com/-zFBinmxLisM/WNe662wQ_tI/AAAAAAAADIM/ktydl_fzbokxD09CsjRxWR3nsX_DhJTugCLcB/s1600/murz-fl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155" y="2636912"/>
            <a:ext cx="2442845" cy="222440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300000" rev="20999999"/>
            </a:camera>
            <a:lightRig rig="threePt" dir="t"/>
          </a:scene3d>
        </p:spPr>
      </p:pic>
      <p:graphicFrame>
        <p:nvGraphicFramePr>
          <p:cNvPr id="6" name="Диаграмма 5"/>
          <p:cNvGraphicFramePr/>
          <p:nvPr/>
        </p:nvGraphicFramePr>
        <p:xfrm>
          <a:off x="683568" y="1628800"/>
          <a:ext cx="587979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1508105"/>
          </a:xfrm>
          <a:prstGeom prst="rect">
            <a:avLst/>
          </a:prstGeom>
          <a:solidFill>
            <a:schemeClr val="accent3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из 8 туристов решила совершить прогулку на оленьих упряжках. Состав группы: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Мурзилка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один  взрослый и 6 детей  в возрасте 10 лет. Управляет упряжкой наездник-ханты. Количество упряжек – 1. Сколько поездок должна совершить упряжка, не превышая допустимый максимальный вес – 200 кг? Вес участников указан в диаграмме.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Таблица. «Вес участников катания в оленьей упряжке 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5295691"/>
            <a:ext cx="94953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 рациональное решение задачи и ответ.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Google Shape;60;p14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7668344" cy="10033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Читательская  грамотность</a:t>
            </a:r>
          </a:p>
        </p:txBody>
      </p:sp>
      <p:sp>
        <p:nvSpPr>
          <p:cNvPr id="66568" name="TextBox 1"/>
          <p:cNvSpPr txBox="1">
            <a:spLocks noChangeArrowheads="1"/>
          </p:cNvSpPr>
          <p:nvPr/>
        </p:nvSpPr>
        <p:spPr bwMode="auto">
          <a:xfrm>
            <a:off x="4182912" y="2204864"/>
            <a:ext cx="4313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/>
            <a:r>
              <a:rPr lang="en-US" altLang="ru-RU" dirty="0">
                <a:latin typeface="Times New Roman" pitchFamily="18" charset="0"/>
              </a:rPr>
              <a:t>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6300"/>
            <a:ext cx="936104" cy="99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1772816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1.Находить и извлекать информацию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Интегрировать и интерпретировать информацию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Осмысливать и оценивать содержание и форму текста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Использовать информацию из текста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0" name="Picture 4" descr="https://fs.znanio.ru/methodology/images/ee/5b/ee5b873014f3ce882331ef9af7c6578c2b148d73.jpg"/>
          <p:cNvPicPr>
            <a:picLocks noChangeAspect="1" noChangeArrowheads="1"/>
          </p:cNvPicPr>
          <p:nvPr/>
        </p:nvPicPr>
        <p:blipFill>
          <a:blip r:embed="rId4" cstate="print"/>
          <a:srcRect t="50399" r="3401" b="7601"/>
          <a:stretch>
            <a:fillRect/>
          </a:stretch>
        </p:blipFill>
        <p:spPr bwMode="auto">
          <a:xfrm>
            <a:off x="1115616" y="4365104"/>
            <a:ext cx="662473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3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2654915"/>
            <a:ext cx="8568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11560" y="1628800"/>
          <a:ext cx="820891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Picture 2" descr="C:\Users\ЮЛИЯ\Desktop\Моё\Компетентностная олимпиада\2017 г\фото\IMG_0398.JPG"/>
          <p:cNvPicPr>
            <a:picLocks noChangeAspect="1" noChangeArrowheads="1"/>
          </p:cNvPicPr>
          <p:nvPr/>
        </p:nvPicPr>
        <p:blipFill>
          <a:blip r:embed="rId8" cstate="print"/>
          <a:srcRect l="10945" t="14926" r="1493" b="7463"/>
          <a:stretch>
            <a:fillRect/>
          </a:stretch>
        </p:blipFill>
        <p:spPr bwMode="auto">
          <a:xfrm>
            <a:off x="2699792" y="4077072"/>
            <a:ext cx="4276167" cy="252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Комплексная работа с текстом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gray">
          <a:xfrm>
            <a:off x="214282" y="4929198"/>
            <a:ext cx="3214710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gray">
          <a:xfrm>
            <a:off x="357158" y="5072074"/>
            <a:ext cx="2857520" cy="132873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gray">
          <a:xfrm>
            <a:off x="428596" y="5429264"/>
            <a:ext cx="28575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Рефлексия и оценивание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285720" y="1500174"/>
            <a:ext cx="3071834" cy="1743076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357158" y="1643050"/>
            <a:ext cx="2928958" cy="132873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Нахождение информации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gray">
          <a:xfrm>
            <a:off x="5357818" y="4929198"/>
            <a:ext cx="3543307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gray">
          <a:xfrm>
            <a:off x="5572132" y="5072074"/>
            <a:ext cx="3214710" cy="12573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7" name="Text Box 9"/>
          <p:cNvSpPr txBox="1">
            <a:spLocks noChangeArrowheads="1"/>
          </p:cNvSpPr>
          <p:nvPr/>
        </p:nvSpPr>
        <p:spPr bwMode="gray">
          <a:xfrm>
            <a:off x="5572132" y="5214950"/>
            <a:ext cx="321471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Формирует функциональную грамотность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gray">
          <a:xfrm>
            <a:off x="5572132" y="1571612"/>
            <a:ext cx="3429024" cy="1714512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gray">
          <a:xfrm>
            <a:off x="5715008" y="1714488"/>
            <a:ext cx="3071834" cy="135732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white">
          <a:xfrm>
            <a:off x="6475413" y="2081213"/>
            <a:ext cx="165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Text in here</a:t>
            </a:r>
          </a:p>
        </p:txBody>
      </p:sp>
      <p:sp>
        <p:nvSpPr>
          <p:cNvPr id="13331" name="Text Box 9"/>
          <p:cNvSpPr txBox="1">
            <a:spLocks noChangeArrowheads="1"/>
          </p:cNvSpPr>
          <p:nvPr/>
        </p:nvSpPr>
        <p:spPr bwMode="gray">
          <a:xfrm>
            <a:off x="5786446" y="2180976"/>
            <a:ext cx="30003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Интерпретация текста</a:t>
            </a:r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3000364" y="2786057"/>
            <a:ext cx="2714644" cy="2428893"/>
            <a:chOff x="1968" y="1488"/>
            <a:chExt cx="1776" cy="1766"/>
          </a:xfrm>
        </p:grpSpPr>
        <p:sp>
          <p:nvSpPr>
            <p:cNvPr id="13333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4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5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6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27" name="Text Box 4"/>
          <p:cNvSpPr txBox="1">
            <a:spLocks noChangeArrowheads="1"/>
          </p:cNvSpPr>
          <p:nvPr/>
        </p:nvSpPr>
        <p:spPr bwMode="gray">
          <a:xfrm>
            <a:off x="3357555" y="3790950"/>
            <a:ext cx="19288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cs typeface="Arial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Умения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gray">
          <a:xfrm>
            <a:off x="3643306" y="5643578"/>
            <a:ext cx="1571636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gray">
          <a:xfrm rot="5400000">
            <a:off x="6599250" y="3952880"/>
            <a:ext cx="1285884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gray">
          <a:xfrm rot="2420555">
            <a:off x="1368593" y="3914065"/>
            <a:ext cx="1570602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/>
          <a:srcRect l="18536" t="21890" r="50304" b="14735"/>
          <a:stretch>
            <a:fillRect/>
          </a:stretch>
        </p:blipFill>
        <p:spPr bwMode="auto">
          <a:xfrm>
            <a:off x="683568" y="188640"/>
            <a:ext cx="5832648" cy="666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628800"/>
          <a:ext cx="8352928" cy="4626864"/>
        </p:xfrm>
        <a:graphic>
          <a:graphicData uri="http://schemas.openxmlformats.org/drawingml/2006/table">
            <a:tbl>
              <a:tblPr/>
              <a:tblGrid>
                <a:gridCol w="1578775"/>
                <a:gridCol w="1856303"/>
                <a:gridCol w="2350270"/>
                <a:gridCol w="25675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Основа имен существительных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Суффиксы имен существительных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Единственное число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Двойственное число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Множественное число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Согласный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твердый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мягкий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+ӈӑн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я᷃т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Гласный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-а, </a:t>
                      </a:r>
                      <a:r>
                        <a:rPr lang="ru-RU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ә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й+</a:t>
                      </a: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ӈӑн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е+</a:t>
                      </a: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ӈӑн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э+</a:t>
                      </a: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ӈӑн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Ӈ+ </a:t>
                      </a:r>
                      <a:r>
                        <a:rPr lang="ru-RU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ӈӑн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r>
                        <a:rPr lang="ru-RU" sz="2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0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Рассмотрите  таблицу числа имен существительных на хантыйском языке. Допишите в таблицу недостающие изменения.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7" y="2060848"/>
          <a:ext cx="8064896" cy="2944368"/>
        </p:xfrm>
        <a:graphic>
          <a:graphicData uri="http://schemas.openxmlformats.org/drawingml/2006/table">
            <a:tbl>
              <a:tblPr/>
              <a:tblGrid>
                <a:gridCol w="2687223"/>
                <a:gridCol w="2687223"/>
                <a:gridCol w="2690450"/>
              </a:tblGrid>
              <a:tr h="197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Единственное число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Двойственное число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Множественное число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хот (дом)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вули (олень)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ими (женщина)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вурӈа (ворона)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вой (зверь)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0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Рассмотрите  таблицу числа имен существительных на хантыйском языке. Допишите в таблицу недостающие изменения.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Google Shape;60;p14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7668344" cy="10033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Естественнонаучная  грамотность</a:t>
            </a:r>
          </a:p>
        </p:txBody>
      </p:sp>
      <p:sp>
        <p:nvSpPr>
          <p:cNvPr id="66568" name="TextBox 1"/>
          <p:cNvSpPr txBox="1">
            <a:spLocks noChangeArrowheads="1"/>
          </p:cNvSpPr>
          <p:nvPr/>
        </p:nvSpPr>
        <p:spPr bwMode="auto">
          <a:xfrm>
            <a:off x="4182912" y="2204864"/>
            <a:ext cx="4313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/>
            <a:r>
              <a:rPr lang="en-US" altLang="ru-RU" dirty="0">
                <a:latin typeface="Times New Roman" pitchFamily="18" charset="0"/>
              </a:rPr>
              <a:t>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6300"/>
            <a:ext cx="936104" cy="99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43608" y="170080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научно объяснять явления;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понимать основные особенности естественнонаучного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интерпретировать данные и использовать научные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доказательства для получения выводов.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www.eduportal44.ru/BuyR/Likur/likurga/SiteAssets/DocLib37/%D0%9D%D0%B5%D0%B7%D0%B0%D0%B2%D0%B8%D1%81%D0%B8%D0%BC%D0%B0%D1%8F%20%D0%BE%D1%86%D0%B5%D0%BD%D0%BA%D0%B0%20%D0%BA%D0%B0%D1%87%D0%B5%D1%81%D1%82%D0%B2%D0%B0%20%D0%BE%D0%B1%D1%80%D0%B0%D0%B7%D0%BE%D0%B2%D0%B0%D0%BD%D0%B8%D1%8F%20%D0%9D%D0%9E%D0%9A%D0%A3%D0%9E%D0%9E%D0%94/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79304"/>
            <a:ext cx="8554815" cy="297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53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 l="50916" t="21282" r="17538" b="7973"/>
          <a:stretch>
            <a:fillRect/>
          </a:stretch>
        </p:blipFill>
        <p:spPr bwMode="auto">
          <a:xfrm>
            <a:off x="404839" y="0"/>
            <a:ext cx="5391297" cy="679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Google Shape;60;p14"/>
          <p:cNvSpPr txBox="1">
            <a:spLocks noGrp="1"/>
          </p:cNvSpPr>
          <p:nvPr>
            <p:ph type="title"/>
          </p:nvPr>
        </p:nvSpPr>
        <p:spPr>
          <a:xfrm>
            <a:off x="251520" y="332656"/>
            <a:ext cx="7668344" cy="10033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Финансовая  грамотность</a:t>
            </a:r>
          </a:p>
        </p:txBody>
      </p:sp>
      <p:sp>
        <p:nvSpPr>
          <p:cNvPr id="66568" name="TextBox 1"/>
          <p:cNvSpPr txBox="1">
            <a:spLocks noChangeArrowheads="1"/>
          </p:cNvSpPr>
          <p:nvPr/>
        </p:nvSpPr>
        <p:spPr bwMode="auto">
          <a:xfrm>
            <a:off x="4182912" y="2204864"/>
            <a:ext cx="43135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/>
            <a:r>
              <a:rPr lang="en-US" altLang="ru-RU" dirty="0">
                <a:latin typeface="Times New Roman" pitchFamily="18" charset="0"/>
              </a:rPr>
              <a:t>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96300"/>
            <a:ext cx="936104" cy="99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297494"/>
            <a:ext cx="6840760" cy="456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46" name="Picture 6" descr="https://edu2.melenky.ru/files/4school/hello_html_4857e90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1" y="0"/>
            <a:ext cx="6552727" cy="2387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53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23051" r="51620" b="16670"/>
          <a:stretch>
            <a:fillRect/>
          </a:stretch>
        </p:blipFill>
        <p:spPr bwMode="auto">
          <a:xfrm>
            <a:off x="1043608" y="210993"/>
            <a:ext cx="5832648" cy="650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4797152"/>
            <a:ext cx="8892480" cy="5019675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Рассмотри афиши г. Сургута, подбери мероприятие для Уфимской группы из одного взрослого и детей, если они решили посетить филармонию вечером, после посещения фестиваля национальных культур «Соцветие». Запиши дату, время посещения и его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название__________________________________________________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Рассчитай сумму входных билетов для этой группы.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Решение _______________________________________________________________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23250" r="25013" b="14735"/>
          <a:stretch>
            <a:fillRect/>
          </a:stretch>
        </p:blipFill>
        <p:spPr bwMode="auto">
          <a:xfrm>
            <a:off x="251520" y="188640"/>
            <a:ext cx="648072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s://oneclick.admsr.ru/images/rabota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22322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dzeninfra.ru/get-zen_doc/3473288/pub_5ef7420b4c747a22140d7302_5ef744a2f4aaf816ef9ca298/scale_1200"/>
          <p:cNvPicPr/>
          <p:nvPr/>
        </p:nvPicPr>
        <p:blipFill rotWithShape="1">
          <a:blip r:embed="rId4" cstate="print"/>
          <a:srcRect t="1322"/>
          <a:stretch/>
        </p:blipFill>
        <p:spPr bwMode="auto">
          <a:xfrm>
            <a:off x="3563888" y="1700808"/>
            <a:ext cx="3365500" cy="473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26"/>
          <p:cNvSpPr>
            <a:spLocks noChangeArrowheads="1"/>
          </p:cNvSpPr>
          <p:nvPr/>
        </p:nvSpPr>
        <p:spPr bwMode="auto">
          <a:xfrm>
            <a:off x="539552" y="2060848"/>
            <a:ext cx="83137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3600" b="1" dirty="0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altLang="ru-RU" sz="3600" b="1" dirty="0" err="1">
                <a:latin typeface="Times New Roman" pitchFamily="18" charset="0"/>
                <a:cs typeface="Times New Roman" pitchFamily="18" charset="0"/>
              </a:rPr>
              <a:t>scholae</a:t>
            </a:r>
            <a:r>
              <a:rPr lang="en-US" alt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600" b="1" dirty="0" err="1">
                <a:latin typeface="Times New Roman" pitchFamily="18" charset="0"/>
                <a:cs typeface="Times New Roman" pitchFamily="18" charset="0"/>
              </a:rPr>
              <a:t>sed</a:t>
            </a:r>
            <a:r>
              <a:rPr lang="en-US" altLang="ru-RU" sz="3600" b="1" dirty="0">
                <a:latin typeface="Times New Roman" pitchFamily="18" charset="0"/>
                <a:cs typeface="Times New Roman" pitchFamily="18" charset="0"/>
              </a:rPr>
              <a:t> vitae </a:t>
            </a:r>
            <a:r>
              <a:rPr lang="en-US" altLang="ru-RU" sz="3600" b="1" dirty="0" err="1">
                <a:latin typeface="Times New Roman" pitchFamily="18" charset="0"/>
                <a:cs typeface="Times New Roman" pitchFamily="18" charset="0"/>
              </a:rPr>
              <a:t>discimus</a:t>
            </a:r>
            <a:endParaRPr lang="ru-RU" alt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Не для школы, а для жизни учимся.                                                                         </a:t>
            </a:r>
          </a:p>
          <a:p>
            <a:pPr algn="r"/>
            <a:endParaRPr lang="ru-RU" altLang="ru-RU" sz="3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Сенека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1556792"/>
          <a:ext cx="7776864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944"/>
                <a:gridCol w="2388436"/>
                <a:gridCol w="2066268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задания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Максимальное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баллов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Приступили к заданию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приступили к заданию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61 %(25)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93 %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  % (3)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37 % (11)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100  %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73 % (30)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95 %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5 % (2)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16 % (2)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80 %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20 % (8)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25 % (10)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93 %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7 % (3)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2 % (1)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90 %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10 %(4)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10 % (4)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90 %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10 %(4)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16 % (2)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78 %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22 %(9)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54 %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95 %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5 % (2)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22 % (6)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59024" y="2204864"/>
            <a:ext cx="87849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Победитель (1 место)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–Церковный Артём Николаевич, МБОУ гимназия «Лаборатория Салахова»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Призер (2 место)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Хаертдинова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Артуровна, МБОУ гимназия «Лаборатория Салахова»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Призер (3 место)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Витман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Ясна Алексеевна,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СОШ №7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078973"/>
              </p:ext>
            </p:extLst>
          </p:nvPr>
        </p:nvGraphicFramePr>
        <p:xfrm>
          <a:off x="203122" y="1484784"/>
          <a:ext cx="8784976" cy="5248847"/>
        </p:xfrm>
        <a:graphic>
          <a:graphicData uri="http://schemas.openxmlformats.org/drawingml/2006/table">
            <a:tbl>
              <a:tblPr/>
              <a:tblGrid>
                <a:gridCol w="444156"/>
                <a:gridCol w="2710683"/>
                <a:gridCol w="2712347"/>
                <a:gridCol w="2917790"/>
              </a:tblGrid>
              <a:tr h="17788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2020-2021г.</a:t>
                      </a:r>
                      <a:endParaRPr lang="ru-RU" sz="1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2021-2022г.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2022-2023г.</a:t>
                      </a:r>
                      <a:endParaRPr lang="ru-RU" sz="1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7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СШ №12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833C0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гимназия № 2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гимназия "Лаборатория Салахова"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557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2E74B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гимназия им. Ф.К.Салманова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833C0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гимназия № 2</a:t>
                      </a:r>
                      <a:endParaRPr lang="ru-RU" sz="1700" b="1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ED7D3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</a:t>
                      </a:r>
                      <a:r>
                        <a:rPr lang="ru-RU" sz="1700" b="1" dirty="0">
                          <a:solidFill>
                            <a:srgbClr val="ED7D3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лицей №</a:t>
                      </a:r>
                      <a:r>
                        <a:rPr lang="ru-RU" sz="1700" b="1" dirty="0" smtClean="0">
                          <a:solidFill>
                            <a:srgbClr val="ED7D3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гимназия "Лаборатория Салахова"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77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</a:t>
                      </a:r>
                      <a:r>
                        <a:rPr lang="ru-RU" sz="17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СЕНЛ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СЕНЛ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№7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77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833C0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гимназия № 2</a:t>
                      </a:r>
                      <a:endParaRPr lang="ru-RU" sz="17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МБОУ СОШ № 20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"Перспектива"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ED7D3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лицей №1</a:t>
                      </a:r>
                      <a:endParaRPr lang="ru-RU" sz="17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833C0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№24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833C0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№24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7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гимназия «Лаборатория Салахова»</a:t>
                      </a:r>
                      <a:endParaRPr lang="ru-RU" sz="17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МБОУ НШ Прогимназия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10 </a:t>
                      </a:r>
                      <a:r>
                        <a:rPr lang="ru-RU" sz="17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УИОП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7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гимназия «Лаборатория Салахова»</a:t>
                      </a:r>
                      <a:endParaRPr lang="ru-RU" sz="17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СЕНЛ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№ 6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7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СОШ 5</a:t>
                      </a:r>
                      <a:endParaRPr lang="ru-RU" sz="17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гимназия "Лаборатория Салахова"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2E74B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гимназия им. Ф.К.Салманова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76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rgbClr val="833C0B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гимназия № 2</a:t>
                      </a:r>
                      <a:endParaRPr lang="ru-RU" sz="17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МБОУ СОШ № 46 </a:t>
                      </a:r>
                      <a:endParaRPr lang="ru-RU" sz="17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1700" b="1" dirty="0">
                          <a:latin typeface="Times New Roman"/>
                          <a:ea typeface="Times New Roman"/>
                          <a:cs typeface="Times New Roman"/>
                        </a:rPr>
                        <a:t>УИОП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2E74B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гимназия им. Ф.К.Салманова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8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7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"МБОУ СОШ  № 32"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E74B5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МБОУ гимназия им. </a:t>
                      </a:r>
                      <a:r>
                        <a:rPr kumimoji="0" lang="ru-RU" sz="17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E74B5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Ф.К.Салманова</a:t>
                      </a:r>
                      <a:endParaRPr lang="ru-RU" sz="17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СШ № 9</a:t>
                      </a:r>
                      <a:endParaRPr lang="ru-RU" sz="17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334" marR="62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051720" y="548680"/>
            <a:ext cx="4722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призовых мест по годам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700808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Не в количестве знаний заключается образование,         но в полном понимании и искусном применении          всего того, что знаешь</a:t>
            </a:r>
          </a:p>
          <a:p>
            <a:pPr marL="0" indent="0" algn="just">
              <a:buFontTx/>
              <a:buNone/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2800" kern="0" dirty="0" err="1" smtClean="0">
                <a:latin typeface="Times New Roman" pitchFamily="18" charset="0"/>
                <a:cs typeface="Times New Roman" pitchFamily="18" charset="0"/>
              </a:rPr>
              <a:t>Дистервег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5060"/>
            <a:ext cx="1008112" cy="1075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4" name="Picture 2" descr="https://fs.znanio.ru/d5af0e/2d/2b/111c3c1a2a39b68089646ae0460273cec2.jpg"/>
          <p:cNvPicPr>
            <a:picLocks noChangeAspect="1" noChangeArrowheads="1"/>
          </p:cNvPicPr>
          <p:nvPr/>
        </p:nvPicPr>
        <p:blipFill>
          <a:blip r:embed="rId3" cstate="print"/>
          <a:srcRect t="30612" r="4533"/>
          <a:stretch>
            <a:fillRect/>
          </a:stretch>
        </p:blipFill>
        <p:spPr bwMode="auto">
          <a:xfrm>
            <a:off x="1115616" y="3645024"/>
            <a:ext cx="6999600" cy="2867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5222" y="1838"/>
            <a:ext cx="1039266" cy="110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251520" y="1988840"/>
            <a:ext cx="864096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Новый государственный образовательный стандарт  ориентирован на формирование функциональной грамотности 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altLang="ru-RU" sz="2300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altLang="ru-RU" sz="2300" dirty="0">
                <a:latin typeface="Times New Roman" pitchFamily="18" charset="0"/>
                <a:cs typeface="Times New Roman" pitchFamily="18" charset="0"/>
              </a:rPr>
              <a:t> и универсальных способов деятельности),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/>
          <a:srcRect l="23600" t="25772" r="22954" b="27006"/>
          <a:stretch>
            <a:fillRect/>
          </a:stretch>
        </p:blipFill>
        <p:spPr bwMode="auto">
          <a:xfrm>
            <a:off x="3491880" y="4869160"/>
            <a:ext cx="2747392" cy="1817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60;p14"/>
          <p:cNvSpPr txBox="1">
            <a:spLocks/>
          </p:cNvSpPr>
          <p:nvPr/>
        </p:nvSpPr>
        <p:spPr bwMode="auto">
          <a:xfrm>
            <a:off x="1619672" y="1268760"/>
            <a:ext cx="6305550" cy="76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5222" y="1838"/>
            <a:ext cx="1039266" cy="1108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60;p14"/>
          <p:cNvSpPr txBox="1">
            <a:spLocks/>
          </p:cNvSpPr>
          <p:nvPr/>
        </p:nvSpPr>
        <p:spPr bwMode="auto">
          <a:xfrm>
            <a:off x="1619672" y="1268760"/>
            <a:ext cx="6305550" cy="76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45480" y="1484784"/>
            <a:ext cx="8750861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>
              <a:buClr>
                <a:srgbClr val="000000"/>
              </a:buClr>
              <a:buSzPts val="2800"/>
              <a:buFont typeface="Arial" pitchFamily="34" charset="0"/>
              <a:buNone/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А. А. Леонтьев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«Функционально грамотный человек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— это человек,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который способен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отношений».</a:t>
            </a:r>
            <a:br>
              <a:rPr lang="ru-RU" alt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Н. Ф. Виноградова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«Функциональная грамотность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сегодня – это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базовое образование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личности, … Ребенок … должен обладать: </a:t>
            </a:r>
          </a:p>
          <a:p>
            <a:pPr algn="just">
              <a:buClr>
                <a:srgbClr val="000000"/>
              </a:buClr>
              <a:buSzPts val="2800"/>
              <a:buFont typeface="Wingdings" pitchFamily="2" charset="2"/>
              <a:buChar char="ü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готовностью успешно взаимодействовать с изменяющимся окружающим миром; </a:t>
            </a:r>
          </a:p>
          <a:p>
            <a:pPr algn="just">
              <a:buClr>
                <a:srgbClr val="000000"/>
              </a:buClr>
              <a:buSzPts val="2800"/>
              <a:buFont typeface="Wingdings" pitchFamily="2" charset="2"/>
              <a:buChar char="ü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возможностью решать различные (в том числе нестандартные) учебные и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 жизненные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задачи, …;</a:t>
            </a:r>
          </a:p>
          <a:p>
            <a:pPr algn="just">
              <a:buClr>
                <a:srgbClr val="000000"/>
              </a:buClr>
              <a:buSzPts val="2800"/>
              <a:buFont typeface="Wingdings" pitchFamily="2" charset="2"/>
              <a:buChar char="ü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способностью строить социальные отношения …; </a:t>
            </a:r>
          </a:p>
          <a:p>
            <a:pPr algn="just">
              <a:buClr>
                <a:srgbClr val="000000"/>
              </a:buClr>
              <a:buSzPts val="2800"/>
              <a:buFont typeface="Wingdings" pitchFamily="2" charset="2"/>
              <a:buChar char="ü"/>
            </a:pP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совокупностью рефлексивных умений, обеспечивающих оценку своей грамотности, стремление к дальнейшему образованию. </a:t>
            </a:r>
            <a:br>
              <a:rPr lang="ru-RU" altLang="ru-RU" sz="22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229600" cy="74612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составляющие</a:t>
            </a:r>
            <a:b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</a:t>
            </a:r>
          </a:p>
        </p:txBody>
      </p:sp>
      <p:sp>
        <p:nvSpPr>
          <p:cNvPr id="15364" name="Freeform 4"/>
          <p:cNvSpPr>
            <a:spLocks/>
          </p:cNvSpPr>
          <p:nvPr/>
        </p:nvSpPr>
        <p:spPr bwMode="ltGray">
          <a:xfrm>
            <a:off x="4355976" y="2996952"/>
            <a:ext cx="366713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4282" y="2000240"/>
            <a:ext cx="2714644" cy="1322388"/>
            <a:chOff x="4320" y="1152"/>
            <a:chExt cx="414" cy="402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gray">
          <a:xfrm>
            <a:off x="142844" y="1928803"/>
            <a:ext cx="2928958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endParaRPr lang="ru-RU" sz="2000" b="1" dirty="0" smtClean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143240" y="2000240"/>
            <a:ext cx="2643206" cy="1322388"/>
            <a:chOff x="4320" y="1152"/>
            <a:chExt cx="414" cy="402"/>
          </a:xfrm>
        </p:grpSpPr>
        <p:sp>
          <p:nvSpPr>
            <p:cNvPr id="1537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072198" y="2072608"/>
            <a:ext cx="2857520" cy="1250018"/>
            <a:chOff x="4320" y="1174"/>
            <a:chExt cx="414" cy="380"/>
          </a:xfrm>
        </p:grpSpPr>
        <p:sp>
          <p:nvSpPr>
            <p:cNvPr id="15374" name="AutoShape 14"/>
            <p:cNvSpPr>
              <a:spLocks noChangeArrowheads="1"/>
            </p:cNvSpPr>
            <p:nvPr/>
          </p:nvSpPr>
          <p:spPr bwMode="gray">
            <a:xfrm>
              <a:off x="4320" y="1174"/>
              <a:ext cx="414" cy="38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gray">
            <a:xfrm>
              <a:off x="4332" y="1192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76" name="Rectangle 16"/>
          <p:cNvSpPr>
            <a:spLocks noChangeArrowheads="1"/>
          </p:cNvSpPr>
          <p:nvPr/>
        </p:nvSpPr>
        <p:spPr bwMode="gray">
          <a:xfrm>
            <a:off x="3286116" y="2285992"/>
            <a:ext cx="242889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gray">
          <a:xfrm>
            <a:off x="6179355" y="2343674"/>
            <a:ext cx="264320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естественнонаучная грамотность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699792" y="5085184"/>
            <a:ext cx="6012160" cy="1512168"/>
            <a:chOff x="495" y="2807"/>
            <a:chExt cx="4905" cy="1170"/>
          </a:xfrm>
        </p:grpSpPr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3240" y="3023"/>
              <a:ext cx="2160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buClr>
                  <a:srgbClr val="D7181F"/>
                </a:buClr>
                <a:buFont typeface="Wingdings" pitchFamily="2" charset="2"/>
                <a:buNone/>
              </a:pPr>
              <a:endParaRPr lang="en-US" b="1" dirty="0">
                <a:cs typeface="Arial" charset="0"/>
              </a:endParaRPr>
            </a:p>
          </p:txBody>
        </p:sp>
        <p:pic>
          <p:nvPicPr>
            <p:cNvPr id="15381" name="Picture 21" descr="YG_circle0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" y="2807"/>
              <a:ext cx="2970" cy="1170"/>
            </a:xfrm>
            <a:prstGeom prst="rect">
              <a:avLst/>
            </a:prstGeom>
            <a:noFill/>
          </p:spPr>
        </p:pic>
        <p:sp>
          <p:nvSpPr>
            <p:cNvPr id="15382" name="Text Box 22"/>
            <p:cNvSpPr txBox="1">
              <a:spLocks noChangeArrowheads="1"/>
            </p:cNvSpPr>
            <p:nvPr/>
          </p:nvSpPr>
          <p:spPr bwMode="gray">
            <a:xfrm>
              <a:off x="906" y="2863"/>
              <a:ext cx="2122" cy="9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ru-RU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Функциональная </a:t>
              </a:r>
            </a:p>
            <a:p>
              <a:pPr algn="ctr" eaLnBrk="0" hangingPunct="0"/>
              <a:r>
                <a:rPr lang="ru-RU" sz="2400" b="1" i="1" dirty="0" smtClean="0">
                  <a:latin typeface="Times New Roman" pitchFamily="18" charset="0"/>
                  <a:cs typeface="Times New Roman" pitchFamily="18" charset="0"/>
                </a:rPr>
                <a:t>грамотность</a:t>
              </a:r>
              <a:endParaRPr lang="en-US" sz="2400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endParaRPr lang="en-US" sz="2000" b="1" dirty="0">
                <a:cs typeface="Arial" charset="0"/>
              </a:endParaRPr>
            </a:p>
          </p:txBody>
        </p:sp>
      </p:grpSp>
      <p:sp>
        <p:nvSpPr>
          <p:cNvPr id="22" name="Freeform 4"/>
          <p:cNvSpPr>
            <a:spLocks/>
          </p:cNvSpPr>
          <p:nvPr/>
        </p:nvSpPr>
        <p:spPr bwMode="ltGray">
          <a:xfrm rot="2962022">
            <a:off x="5793123" y="2895660"/>
            <a:ext cx="366713" cy="2204517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Freeform 4"/>
          <p:cNvSpPr>
            <a:spLocks/>
          </p:cNvSpPr>
          <p:nvPr/>
        </p:nvSpPr>
        <p:spPr bwMode="ltGray">
          <a:xfrm rot="18278629">
            <a:off x="2337552" y="2942244"/>
            <a:ext cx="366713" cy="2287631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0"/>
            <a:ext cx="936104" cy="99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" name="Group 13"/>
          <p:cNvGrpSpPr>
            <a:grpSpLocks/>
          </p:cNvGrpSpPr>
          <p:nvPr/>
        </p:nvGrpSpPr>
        <p:grpSpPr bwMode="auto">
          <a:xfrm>
            <a:off x="6286480" y="4077072"/>
            <a:ext cx="2857520" cy="1250018"/>
            <a:chOff x="4320" y="1174"/>
            <a:chExt cx="414" cy="380"/>
          </a:xfrm>
          <a:solidFill>
            <a:srgbClr val="CCFF66"/>
          </a:solidFill>
        </p:grpSpPr>
        <p:sp>
          <p:nvSpPr>
            <p:cNvPr id="27" name="AutoShape 14"/>
            <p:cNvSpPr>
              <a:spLocks noChangeArrowheads="1"/>
            </p:cNvSpPr>
            <p:nvPr/>
          </p:nvSpPr>
          <p:spPr bwMode="gray">
            <a:xfrm>
              <a:off x="4320" y="1174"/>
              <a:ext cx="414" cy="380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" name="Rectangle 17"/>
          <p:cNvSpPr>
            <a:spLocks noChangeArrowheads="1"/>
          </p:cNvSpPr>
          <p:nvPr/>
        </p:nvSpPr>
        <p:spPr bwMode="gray">
          <a:xfrm>
            <a:off x="6393637" y="4348138"/>
            <a:ext cx="264320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Freeform 15"/>
          <p:cNvSpPr>
            <a:spLocks/>
          </p:cNvSpPr>
          <p:nvPr/>
        </p:nvSpPr>
        <p:spPr bwMode="gray">
          <a:xfrm>
            <a:off x="6444208" y="4221088"/>
            <a:ext cx="1421858" cy="661194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5" name="Group 6"/>
          <p:cNvGrpSpPr>
            <a:grpSpLocks/>
          </p:cNvGrpSpPr>
          <p:nvPr/>
        </p:nvGrpSpPr>
        <p:grpSpPr bwMode="auto">
          <a:xfrm>
            <a:off x="0" y="4221088"/>
            <a:ext cx="2714644" cy="1322388"/>
            <a:chOff x="4320" y="1152"/>
            <a:chExt cx="414" cy="402"/>
          </a:xfrm>
          <a:solidFill>
            <a:srgbClr val="FF99FF"/>
          </a:solidFill>
        </p:grpSpPr>
        <p:sp>
          <p:nvSpPr>
            <p:cNvPr id="36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Freeform 8"/>
          <p:cNvSpPr>
            <a:spLocks/>
          </p:cNvSpPr>
          <p:nvPr/>
        </p:nvSpPr>
        <p:spPr bwMode="gray">
          <a:xfrm>
            <a:off x="179512" y="4293096"/>
            <a:ext cx="1350765" cy="661194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8627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gray">
          <a:xfrm>
            <a:off x="-88823" y="4207439"/>
            <a:ext cx="289229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разрешение проблем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глобальные компетенции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креативное мышление</a:t>
            </a:r>
            <a:endParaRPr lang="en-US" sz="20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Freeform 4"/>
          <p:cNvSpPr>
            <a:spLocks/>
          </p:cNvSpPr>
          <p:nvPr/>
        </p:nvSpPr>
        <p:spPr bwMode="ltGray">
          <a:xfrm rot="3574620">
            <a:off x="6944148" y="4483173"/>
            <a:ext cx="366713" cy="2204517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Freeform 4"/>
          <p:cNvSpPr>
            <a:spLocks/>
          </p:cNvSpPr>
          <p:nvPr/>
        </p:nvSpPr>
        <p:spPr bwMode="ltGray">
          <a:xfrm rot="18278629">
            <a:off x="1689480" y="4382405"/>
            <a:ext cx="366713" cy="2287631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11850"/>
            <a:ext cx="936104" cy="99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4861" t="31086" r="18454" b="4931"/>
          <a:stretch>
            <a:fillRect/>
          </a:stretch>
        </p:blipFill>
        <p:spPr bwMode="auto">
          <a:xfrm>
            <a:off x="251520" y="1844824"/>
            <a:ext cx="867645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260648"/>
            <a:ext cx="8229600" cy="76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измерительных материалов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11850"/>
            <a:ext cx="936104" cy="99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827584" y="1700808"/>
          <a:ext cx="734481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332656"/>
            <a:ext cx="5796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положения </a:t>
            </a:r>
          </a:p>
          <a:p>
            <a:pPr algn="ctr"/>
            <a:r>
              <a:rPr lang="ru-RU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компетентностно</a:t>
            </a: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ориентированной оценки</a:t>
            </a:r>
            <a:endParaRPr lang="ru-RU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ЮЛИЯ\Desktop\Моё\Логотипы гимнази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11850"/>
            <a:ext cx="936104" cy="99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1628800"/>
            <a:ext cx="5173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Увидеть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Югру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влюбиться в Россию!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un9-63.userapi.com/impg/nv9xtrlTSBjUnGeq3Epf7Nqr2Isnr5Re5FA2nA/iIZoFD_T1XM.jpg?size=604x596&amp;quality=96&amp;sign=14ee3bfe04674d50aa3542e9bce87b5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20888"/>
            <a:ext cx="3896866" cy="3845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 проекту.i">
  <a:themeElements>
    <a:clrScheme name="Default Design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проекту.i</Template>
  <TotalTime>1790</TotalTime>
  <Words>1249</Words>
  <Application>Microsoft Office PowerPoint</Application>
  <PresentationFormat>Экран (4:3)</PresentationFormat>
  <Paragraphs>279</Paragraphs>
  <Slides>33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Презентация к проекту.i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составляющие функциональной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реализации проекта </vt:lpstr>
      <vt:lpstr>Математическая грамотность</vt:lpstr>
      <vt:lpstr>Математическая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Читательская  грамотность</vt:lpstr>
      <vt:lpstr>Комплексная работа с текстом</vt:lpstr>
      <vt:lpstr>Презентация PowerPoint</vt:lpstr>
      <vt:lpstr>Презентация PowerPoint</vt:lpstr>
      <vt:lpstr>Презентация PowerPoint</vt:lpstr>
      <vt:lpstr>Естественнонаучная  грамотность</vt:lpstr>
      <vt:lpstr>Презентация PowerPoint</vt:lpstr>
      <vt:lpstr>Финансовая 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языковой и коммуникативной компетенции через эффективные методы  и приёмы  работы  на уроках русского языка».  </dc:title>
  <dc:creator>Admin</dc:creator>
  <cp:lastModifiedBy>User</cp:lastModifiedBy>
  <cp:revision>186</cp:revision>
  <dcterms:created xsi:type="dcterms:W3CDTF">2013-03-25T15:44:21Z</dcterms:created>
  <dcterms:modified xsi:type="dcterms:W3CDTF">2023-05-18T09:56:04Z</dcterms:modified>
</cp:coreProperties>
</file>