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7" r:id="rId1"/>
  </p:sldMasterIdLst>
  <p:sldIdLst>
    <p:sldId id="290" r:id="rId2"/>
    <p:sldId id="313" r:id="rId3"/>
    <p:sldId id="256" r:id="rId4"/>
    <p:sldId id="301" r:id="rId5"/>
    <p:sldId id="292" r:id="rId6"/>
    <p:sldId id="314" r:id="rId7"/>
    <p:sldId id="318" r:id="rId8"/>
    <p:sldId id="316" r:id="rId9"/>
    <p:sldId id="317" r:id="rId10"/>
    <p:sldId id="315" r:id="rId11"/>
    <p:sldId id="320" r:id="rId12"/>
    <p:sldId id="336" r:id="rId13"/>
    <p:sldId id="321" r:id="rId14"/>
    <p:sldId id="322" r:id="rId15"/>
    <p:sldId id="337" r:id="rId16"/>
    <p:sldId id="323" r:id="rId17"/>
    <p:sldId id="325" r:id="rId18"/>
    <p:sldId id="324" r:id="rId19"/>
    <p:sldId id="326" r:id="rId20"/>
    <p:sldId id="338" r:id="rId21"/>
    <p:sldId id="327" r:id="rId22"/>
    <p:sldId id="339" r:id="rId23"/>
    <p:sldId id="328" r:id="rId24"/>
    <p:sldId id="329" r:id="rId25"/>
    <p:sldId id="345" r:id="rId26"/>
    <p:sldId id="346" r:id="rId27"/>
    <p:sldId id="330" r:id="rId28"/>
    <p:sldId id="341" r:id="rId29"/>
    <p:sldId id="332" r:id="rId30"/>
    <p:sldId id="334" r:id="rId31"/>
    <p:sldId id="347" r:id="rId3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CC0099"/>
    <a:srgbClr val="CCCC00"/>
    <a:srgbClr val="99CC00"/>
    <a:srgbClr val="CCECFF"/>
    <a:srgbClr val="663300"/>
    <a:srgbClr val="FFCC00"/>
    <a:srgbClr val="333333"/>
    <a:srgbClr val="FFFF66"/>
    <a:srgbClr val="00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47" autoAdjust="0"/>
    <p:restoredTop sz="94613" autoAdjust="0"/>
  </p:normalViewPr>
  <p:slideViewPr>
    <p:cSldViewPr>
      <p:cViewPr varScale="1">
        <p:scale>
          <a:sx n="74" d="100"/>
          <a:sy n="74" d="100"/>
        </p:scale>
        <p:origin x="-1284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5" name="Freeform 3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6" name="Group 4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57" name="Oval 5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8" name="Oval 6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9" name="Oval 7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0" name="Oval 8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1" name="Oval 9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2" name="Freeform 10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3" name="Freeform 11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4" name="Freeform 12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5" name="Freeform 13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6" name="Freeform 14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67" name="Oval 15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7" name="Group 16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39" name="Oval 17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0" name="Oval 18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1" name="Oval 19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2" name="Oval 20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3" name="Oval 21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4" name="Oval 22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5" name="Oval 23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" name="Oval 24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7" name="Freeform 25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8" name="Freeform 26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9" name="Freeform 27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0" name="Freeform 28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1" name="Freeform 29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2" name="Freeform 30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3" name="Freeform 31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4" name="Freeform 32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5" name="Freeform 33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56" name="Freeform 34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8" name="Group 35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22" name="Freeform 36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3" name="Freeform 37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4" name="Freeform 38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5" name="Freeform 39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6" name="Freeform 40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7" name="Freeform 41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8" name="Freeform 42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29" name="Freeform 43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0" name="Freeform 44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1" name="Freeform 45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2" name="Freeform 46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3" name="Oval 47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4" name="Oval 48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5" name="Oval 49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6" name="Oval 50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7" name="Oval 51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38" name="Oval 52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9" name="Group 53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10" name="Freeform 54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1" name="Freeform 55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2" name="Freeform 56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3" name="Freeform 57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4" name="Freeform 58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5" name="Freeform 59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16" name="Freeform 60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17" name="Group 61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18" name="Oval 62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19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0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21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7170" name="Rectangle 66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47171" name="Rectangle 6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68" name="Rectangle 68"/>
          <p:cNvSpPr>
            <a:spLocks noGrp="1" noChangeArrowheads="1"/>
          </p:cNvSpPr>
          <p:nvPr>
            <p:ph type="dt" sz="quarter" idx="10"/>
          </p:nvPr>
        </p:nvSpPr>
        <p:spPr>
          <a:xfrm>
            <a:off x="457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9" name="Rectangle 69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0" name="Rectangle 70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248400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E8F3A60-AB67-48B8-946D-B4EE3C3FDC0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E5C14A5-0726-4710-A79C-CFB3F4AC73B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4835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4835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9D77DF5-34AB-4FE8-872B-0F385B48F0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D03D848-1097-4782-8B92-E7646FFF0A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483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699B3AE-3A61-4EC3-BA56-A3CC7934DA6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0C22A8B-D873-47E6-9273-7ECDCD19D46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324A555-17A1-4EAB-A9BD-791C001A0B9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E6F9996-68B2-462E-A36B-5F96193D043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EE84DA-6749-4278-8218-CAD338F648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144F7BA-4380-43C0-B054-68AB36E0EE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EB05438-15A4-4FA8-9DF8-6E7212B5BF0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D443686-A0CB-41E0-8310-9C792BF633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Rectangle 69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Rectangle 70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Rectangle 71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4E37DCB-3BB7-4EBA-B456-54810694A9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med">
    <p:cut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Freeform 2"/>
          <p:cNvSpPr>
            <a:spLocks/>
          </p:cNvSpPr>
          <p:nvPr/>
        </p:nvSpPr>
        <p:spPr bwMode="hidden">
          <a:xfrm>
            <a:off x="6627813" y="6429375"/>
            <a:ext cx="285750" cy="209550"/>
          </a:xfrm>
          <a:custGeom>
            <a:avLst/>
            <a:gdLst/>
            <a:ahLst/>
            <a:cxnLst>
              <a:cxn ang="0">
                <a:pos x="0" y="132"/>
              </a:cxn>
              <a:cxn ang="0">
                <a:pos x="29" y="132"/>
              </a:cxn>
              <a:cxn ang="0">
                <a:pos x="77" y="108"/>
              </a:cxn>
              <a:cxn ang="0">
                <a:pos x="119" y="78"/>
              </a:cxn>
              <a:cxn ang="0">
                <a:pos x="155" y="48"/>
              </a:cxn>
              <a:cxn ang="0">
                <a:pos x="179" y="12"/>
              </a:cxn>
              <a:cxn ang="0">
                <a:pos x="173" y="6"/>
              </a:cxn>
              <a:cxn ang="0">
                <a:pos x="167" y="0"/>
              </a:cxn>
              <a:cxn ang="0">
                <a:pos x="137" y="42"/>
              </a:cxn>
              <a:cxn ang="0">
                <a:pos x="101" y="78"/>
              </a:cxn>
              <a:cxn ang="0">
                <a:pos x="53" y="108"/>
              </a:cxn>
              <a:cxn ang="0">
                <a:pos x="0" y="132"/>
              </a:cxn>
              <a:cxn ang="0">
                <a:pos x="0" y="132"/>
              </a:cxn>
            </a:cxnLst>
            <a:rect l="0" t="0" r="r" b="b"/>
            <a:pathLst>
              <a:path w="179" h="132">
                <a:moveTo>
                  <a:pt x="0" y="132"/>
                </a:moveTo>
                <a:lnTo>
                  <a:pt x="29" y="132"/>
                </a:lnTo>
                <a:lnTo>
                  <a:pt x="77" y="108"/>
                </a:lnTo>
                <a:lnTo>
                  <a:pt x="119" y="78"/>
                </a:lnTo>
                <a:lnTo>
                  <a:pt x="155" y="48"/>
                </a:lnTo>
                <a:lnTo>
                  <a:pt x="179" y="12"/>
                </a:lnTo>
                <a:lnTo>
                  <a:pt x="173" y="6"/>
                </a:lnTo>
                <a:lnTo>
                  <a:pt x="167" y="0"/>
                </a:lnTo>
                <a:lnTo>
                  <a:pt x="137" y="42"/>
                </a:lnTo>
                <a:lnTo>
                  <a:pt x="101" y="78"/>
                </a:lnTo>
                <a:lnTo>
                  <a:pt x="53" y="108"/>
                </a:lnTo>
                <a:lnTo>
                  <a:pt x="0" y="132"/>
                </a:lnTo>
                <a:lnTo>
                  <a:pt x="0" y="132"/>
                </a:lnTo>
                <a:close/>
              </a:path>
            </a:pathLst>
          </a:custGeom>
          <a:gradFill rotWithShape="0">
            <a:gsLst>
              <a:gs pos="0">
                <a:schemeClr val="accent2"/>
              </a:gs>
              <a:gs pos="100000">
                <a:schemeClr val="accent2">
                  <a:gamma/>
                  <a:shade val="87843"/>
                  <a:invGamma/>
                </a:schemeClr>
              </a:gs>
            </a:gsLst>
            <a:lin ang="18900000" scaled="1"/>
          </a:gradFill>
          <a:ln w="9525">
            <a:noFill/>
            <a:round/>
            <a:headEnd/>
            <a:tailEnd/>
          </a:ln>
        </p:spPr>
        <p:txBody>
          <a:bodyPr/>
          <a:lstStyle/>
          <a:p>
            <a:pPr>
              <a:defRPr/>
            </a:pPr>
            <a:endParaRPr lang="ru-RU"/>
          </a:p>
        </p:txBody>
      </p:sp>
      <p:grpSp>
        <p:nvGrpSpPr>
          <p:cNvPr id="5123" name="Group 3"/>
          <p:cNvGrpSpPr>
            <a:grpSpLocks/>
          </p:cNvGrpSpPr>
          <p:nvPr/>
        </p:nvGrpSpPr>
        <p:grpSpPr bwMode="auto">
          <a:xfrm>
            <a:off x="3175" y="4267200"/>
            <a:ext cx="9140825" cy="2590800"/>
            <a:chOff x="2" y="2688"/>
            <a:chExt cx="5758" cy="1632"/>
          </a:xfrm>
        </p:grpSpPr>
        <p:sp>
          <p:nvSpPr>
            <p:cNvPr id="46084" name="Freeform 4"/>
            <p:cNvSpPr>
              <a:spLocks/>
            </p:cNvSpPr>
            <p:nvPr/>
          </p:nvSpPr>
          <p:spPr bwMode="hidden">
            <a:xfrm>
              <a:off x="2" y="2688"/>
              <a:ext cx="5758" cy="1632"/>
            </a:xfrm>
            <a:custGeom>
              <a:avLst/>
              <a:gdLst/>
              <a:ahLst/>
              <a:cxnLst>
                <a:cxn ang="0">
                  <a:pos x="5740" y="4316"/>
                </a:cxn>
                <a:cxn ang="0">
                  <a:pos x="0" y="4316"/>
                </a:cxn>
                <a:cxn ang="0">
                  <a:pos x="0" y="0"/>
                </a:cxn>
                <a:cxn ang="0">
                  <a:pos x="5740" y="0"/>
                </a:cxn>
                <a:cxn ang="0">
                  <a:pos x="5740" y="4316"/>
                </a:cxn>
                <a:cxn ang="0">
                  <a:pos x="5740" y="4316"/>
                </a:cxn>
              </a:cxnLst>
              <a:rect l="0" t="0" r="r" b="b"/>
              <a:pathLst>
                <a:path w="5740" h="4316">
                  <a:moveTo>
                    <a:pt x="5740" y="4316"/>
                  </a:moveTo>
                  <a:lnTo>
                    <a:pt x="0" y="4316"/>
                  </a:lnTo>
                  <a:lnTo>
                    <a:pt x="0" y="0"/>
                  </a:lnTo>
                  <a:lnTo>
                    <a:pt x="5740" y="0"/>
                  </a:lnTo>
                  <a:lnTo>
                    <a:pt x="5740" y="4316"/>
                  </a:lnTo>
                  <a:lnTo>
                    <a:pt x="5740" y="431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pPr>
                <a:defRPr/>
              </a:pPr>
              <a:endParaRPr lang="ru-RU"/>
            </a:p>
          </p:txBody>
        </p:sp>
        <p:grpSp>
          <p:nvGrpSpPr>
            <p:cNvPr id="5130" name="Group 5"/>
            <p:cNvGrpSpPr>
              <a:grpSpLocks/>
            </p:cNvGrpSpPr>
            <p:nvPr userDrawn="1"/>
          </p:nvGrpSpPr>
          <p:grpSpPr bwMode="auto">
            <a:xfrm>
              <a:off x="3528" y="3715"/>
              <a:ext cx="792" cy="521"/>
              <a:chOff x="3527" y="3715"/>
              <a:chExt cx="792" cy="521"/>
            </a:xfrm>
          </p:grpSpPr>
          <p:sp>
            <p:nvSpPr>
              <p:cNvPr id="46086" name="Oval 6"/>
              <p:cNvSpPr>
                <a:spLocks noChangeArrowheads="1"/>
              </p:cNvSpPr>
              <p:nvPr/>
            </p:nvSpPr>
            <p:spPr bwMode="hidden">
              <a:xfrm>
                <a:off x="3686" y="3810"/>
                <a:ext cx="532" cy="32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shape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7" name="Oval 7"/>
              <p:cNvSpPr>
                <a:spLocks noChangeArrowheads="1"/>
              </p:cNvSpPr>
              <p:nvPr/>
            </p:nvSpPr>
            <p:spPr bwMode="hidden">
              <a:xfrm>
                <a:off x="3726" y="3840"/>
                <a:ext cx="452" cy="275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8" name="Oval 8"/>
              <p:cNvSpPr>
                <a:spLocks noChangeArrowheads="1"/>
              </p:cNvSpPr>
              <p:nvPr/>
            </p:nvSpPr>
            <p:spPr bwMode="hidden">
              <a:xfrm>
                <a:off x="3782" y="3872"/>
                <a:ext cx="344" cy="2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89" name="Oval 9"/>
              <p:cNvSpPr>
                <a:spLocks noChangeArrowheads="1"/>
              </p:cNvSpPr>
              <p:nvPr/>
            </p:nvSpPr>
            <p:spPr bwMode="hidden">
              <a:xfrm>
                <a:off x="3822" y="3896"/>
                <a:ext cx="262" cy="15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0" name="Oval 10"/>
              <p:cNvSpPr>
                <a:spLocks noChangeArrowheads="1"/>
              </p:cNvSpPr>
              <p:nvPr/>
            </p:nvSpPr>
            <p:spPr bwMode="hidden">
              <a:xfrm>
                <a:off x="3856" y="3922"/>
                <a:ext cx="192" cy="107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1" name="Freeform 11"/>
              <p:cNvSpPr>
                <a:spLocks/>
              </p:cNvSpPr>
              <p:nvPr/>
            </p:nvSpPr>
            <p:spPr bwMode="hidden">
              <a:xfrm>
                <a:off x="3575" y="3715"/>
                <a:ext cx="383" cy="161"/>
              </a:xfrm>
              <a:custGeom>
                <a:avLst/>
                <a:gdLst/>
                <a:ahLst/>
                <a:cxnLst>
                  <a:cxn ang="0">
                    <a:pos x="376" y="12"/>
                  </a:cxn>
                  <a:cxn ang="0">
                    <a:pos x="257" y="24"/>
                  </a:cxn>
                  <a:cxn ang="0">
                    <a:pos x="149" y="54"/>
                  </a:cxn>
                  <a:cxn ang="0">
                    <a:pos x="101" y="77"/>
                  </a:cxn>
                  <a:cxn ang="0">
                    <a:pos x="59" y="101"/>
                  </a:cxn>
                  <a:cxn ang="0">
                    <a:pos x="24" y="131"/>
                  </a:cxn>
                  <a:cxn ang="0">
                    <a:pos x="0" y="161"/>
                  </a:cxn>
                  <a:cxn ang="0">
                    <a:pos x="0" y="137"/>
                  </a:cxn>
                  <a:cxn ang="0">
                    <a:pos x="29" y="107"/>
                  </a:cxn>
                  <a:cxn ang="0">
                    <a:pos x="65" y="83"/>
                  </a:cxn>
                  <a:cxn ang="0">
                    <a:pos x="155" y="36"/>
                  </a:cxn>
                  <a:cxn ang="0">
                    <a:pos x="257" y="12"/>
                  </a:cxn>
                  <a:cxn ang="0">
                    <a:pos x="376" y="0"/>
                  </a:cxn>
                  <a:cxn ang="0">
                    <a:pos x="376" y="0"/>
                  </a:cxn>
                  <a:cxn ang="0">
                    <a:pos x="382" y="0"/>
                  </a:cxn>
                  <a:cxn ang="0">
                    <a:pos x="382" y="12"/>
                  </a:cxn>
                  <a:cxn ang="0">
                    <a:pos x="376" y="12"/>
                  </a:cxn>
                  <a:cxn ang="0">
                    <a:pos x="376" y="12"/>
                  </a:cxn>
                  <a:cxn ang="0">
                    <a:pos x="376" y="12"/>
                  </a:cxn>
                </a:cxnLst>
                <a:rect l="0" t="0" r="r" b="b"/>
                <a:pathLst>
                  <a:path w="382" h="161">
                    <a:moveTo>
                      <a:pt x="376" y="12"/>
                    </a:moveTo>
                    <a:lnTo>
                      <a:pt x="257" y="24"/>
                    </a:lnTo>
                    <a:lnTo>
                      <a:pt x="149" y="54"/>
                    </a:lnTo>
                    <a:lnTo>
                      <a:pt x="101" y="77"/>
                    </a:lnTo>
                    <a:lnTo>
                      <a:pt x="59" y="101"/>
                    </a:lnTo>
                    <a:lnTo>
                      <a:pt x="24" y="131"/>
                    </a:lnTo>
                    <a:lnTo>
                      <a:pt x="0" y="161"/>
                    </a:lnTo>
                    <a:lnTo>
                      <a:pt x="0" y="137"/>
                    </a:lnTo>
                    <a:lnTo>
                      <a:pt x="29" y="107"/>
                    </a:lnTo>
                    <a:lnTo>
                      <a:pt x="65" y="83"/>
                    </a:lnTo>
                    <a:lnTo>
                      <a:pt x="155" y="36"/>
                    </a:lnTo>
                    <a:lnTo>
                      <a:pt x="257" y="12"/>
                    </a:lnTo>
                    <a:lnTo>
                      <a:pt x="376" y="0"/>
                    </a:lnTo>
                    <a:lnTo>
                      <a:pt x="376" y="0"/>
                    </a:lnTo>
                    <a:lnTo>
                      <a:pt x="382" y="0"/>
                    </a:lnTo>
                    <a:lnTo>
                      <a:pt x="382" y="12"/>
                    </a:lnTo>
                    <a:lnTo>
                      <a:pt x="376" y="12"/>
                    </a:lnTo>
                    <a:lnTo>
                      <a:pt x="376" y="12"/>
                    </a:lnTo>
                    <a:lnTo>
                      <a:pt x="376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2" name="Freeform 12"/>
              <p:cNvSpPr>
                <a:spLocks/>
              </p:cNvSpPr>
              <p:nvPr/>
            </p:nvSpPr>
            <p:spPr bwMode="hidden">
              <a:xfrm>
                <a:off x="3695" y="4170"/>
                <a:ext cx="444" cy="66"/>
              </a:xfrm>
              <a:custGeom>
                <a:avLst/>
                <a:gdLst/>
                <a:ahLst/>
                <a:cxnLst>
                  <a:cxn ang="0">
                    <a:pos x="257" y="54"/>
                  </a:cxn>
                  <a:cxn ang="0">
                    <a:pos x="353" y="48"/>
                  </a:cxn>
                  <a:cxn ang="0">
                    <a:pos x="443" y="24"/>
                  </a:cxn>
                  <a:cxn ang="0">
                    <a:pos x="443" y="36"/>
                  </a:cxn>
                  <a:cxn ang="0">
                    <a:pos x="353" y="60"/>
                  </a:cxn>
                  <a:cxn ang="0">
                    <a:pos x="257" y="66"/>
                  </a:cxn>
                  <a:cxn ang="0">
                    <a:pos x="186" y="60"/>
                  </a:cxn>
                  <a:cxn ang="0">
                    <a:pos x="120" y="48"/>
                  </a:cxn>
                  <a:cxn ang="0">
                    <a:pos x="60" y="36"/>
                  </a:cxn>
                  <a:cxn ang="0">
                    <a:pos x="0" y="12"/>
                  </a:cxn>
                  <a:cxn ang="0">
                    <a:pos x="0" y="0"/>
                  </a:cxn>
                  <a:cxn ang="0">
                    <a:pos x="54" y="24"/>
                  </a:cxn>
                  <a:cxn ang="0">
                    <a:pos x="120" y="36"/>
                  </a:cxn>
                  <a:cxn ang="0">
                    <a:pos x="186" y="48"/>
                  </a:cxn>
                  <a:cxn ang="0">
                    <a:pos x="257" y="54"/>
                  </a:cxn>
                  <a:cxn ang="0">
                    <a:pos x="257" y="54"/>
                  </a:cxn>
                </a:cxnLst>
                <a:rect l="0" t="0" r="r" b="b"/>
                <a:pathLst>
                  <a:path w="443" h="66">
                    <a:moveTo>
                      <a:pt x="257" y="54"/>
                    </a:moveTo>
                    <a:lnTo>
                      <a:pt x="353" y="48"/>
                    </a:lnTo>
                    <a:lnTo>
                      <a:pt x="443" y="24"/>
                    </a:lnTo>
                    <a:lnTo>
                      <a:pt x="443" y="36"/>
                    </a:lnTo>
                    <a:lnTo>
                      <a:pt x="353" y="60"/>
                    </a:lnTo>
                    <a:lnTo>
                      <a:pt x="257" y="66"/>
                    </a:lnTo>
                    <a:lnTo>
                      <a:pt x="186" y="60"/>
                    </a:lnTo>
                    <a:lnTo>
                      <a:pt x="120" y="48"/>
                    </a:lnTo>
                    <a:lnTo>
                      <a:pt x="60" y="36"/>
                    </a:lnTo>
                    <a:lnTo>
                      <a:pt x="0" y="12"/>
                    </a:lnTo>
                    <a:lnTo>
                      <a:pt x="0" y="0"/>
                    </a:lnTo>
                    <a:lnTo>
                      <a:pt x="54" y="24"/>
                    </a:lnTo>
                    <a:lnTo>
                      <a:pt x="120" y="36"/>
                    </a:lnTo>
                    <a:lnTo>
                      <a:pt x="186" y="48"/>
                    </a:lnTo>
                    <a:lnTo>
                      <a:pt x="257" y="54"/>
                    </a:lnTo>
                    <a:lnTo>
                      <a:pt x="257" y="5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84706"/>
                      <a:invGamma/>
                    </a:schemeClr>
                  </a:gs>
                  <a:gs pos="100000">
                    <a:schemeClr val="accent2"/>
                  </a:gs>
                </a:gsLst>
                <a:lin ang="189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3" name="Freeform 13"/>
              <p:cNvSpPr>
                <a:spLocks/>
              </p:cNvSpPr>
              <p:nvPr/>
            </p:nvSpPr>
            <p:spPr bwMode="hidden">
              <a:xfrm>
                <a:off x="3527" y="3906"/>
                <a:ext cx="89" cy="216"/>
              </a:xfrm>
              <a:custGeom>
                <a:avLst/>
                <a:gdLst/>
                <a:ahLst/>
                <a:cxnLst>
                  <a:cxn ang="0">
                    <a:pos x="12" y="66"/>
                  </a:cxn>
                  <a:cxn ang="0">
                    <a:pos x="18" y="108"/>
                  </a:cxn>
                  <a:cxn ang="0">
                    <a:pos x="36" y="144"/>
                  </a:cxn>
                  <a:cxn ang="0">
                    <a:pos x="60" y="180"/>
                  </a:cxn>
                  <a:cxn ang="0">
                    <a:pos x="89" y="216"/>
                  </a:cxn>
                  <a:cxn ang="0">
                    <a:pos x="72" y="216"/>
                  </a:cxn>
                  <a:cxn ang="0">
                    <a:pos x="42" y="180"/>
                  </a:cxn>
                  <a:cxn ang="0">
                    <a:pos x="18" y="144"/>
                  </a:cxn>
                  <a:cxn ang="0">
                    <a:pos x="6" y="108"/>
                  </a:cxn>
                  <a:cxn ang="0">
                    <a:pos x="0" y="66"/>
                  </a:cxn>
                  <a:cxn ang="0">
                    <a:pos x="0" y="30"/>
                  </a:cxn>
                  <a:cxn ang="0">
                    <a:pos x="12" y="0"/>
                  </a:cxn>
                  <a:cxn ang="0">
                    <a:pos x="30" y="0"/>
                  </a:cxn>
                  <a:cxn ang="0">
                    <a:pos x="18" y="30"/>
                  </a:cxn>
                  <a:cxn ang="0">
                    <a:pos x="12" y="66"/>
                  </a:cxn>
                  <a:cxn ang="0">
                    <a:pos x="12" y="66"/>
                  </a:cxn>
                </a:cxnLst>
                <a:rect l="0" t="0" r="r" b="b"/>
                <a:pathLst>
                  <a:path w="89" h="216">
                    <a:moveTo>
                      <a:pt x="12" y="66"/>
                    </a:moveTo>
                    <a:lnTo>
                      <a:pt x="18" y="108"/>
                    </a:lnTo>
                    <a:lnTo>
                      <a:pt x="36" y="144"/>
                    </a:lnTo>
                    <a:lnTo>
                      <a:pt x="60" y="180"/>
                    </a:lnTo>
                    <a:lnTo>
                      <a:pt x="89" y="216"/>
                    </a:lnTo>
                    <a:lnTo>
                      <a:pt x="72" y="216"/>
                    </a:lnTo>
                    <a:lnTo>
                      <a:pt x="42" y="180"/>
                    </a:lnTo>
                    <a:lnTo>
                      <a:pt x="18" y="144"/>
                    </a:lnTo>
                    <a:lnTo>
                      <a:pt x="6" y="108"/>
                    </a:lnTo>
                    <a:lnTo>
                      <a:pt x="0" y="66"/>
                    </a:lnTo>
                    <a:lnTo>
                      <a:pt x="0" y="30"/>
                    </a:lnTo>
                    <a:lnTo>
                      <a:pt x="12" y="0"/>
                    </a:lnTo>
                    <a:lnTo>
                      <a:pt x="30" y="0"/>
                    </a:lnTo>
                    <a:lnTo>
                      <a:pt x="18" y="30"/>
                    </a:lnTo>
                    <a:lnTo>
                      <a:pt x="12" y="66"/>
                    </a:lnTo>
                    <a:lnTo>
                      <a:pt x="12" y="6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4" name="Freeform 14"/>
              <p:cNvSpPr>
                <a:spLocks/>
              </p:cNvSpPr>
              <p:nvPr/>
            </p:nvSpPr>
            <p:spPr bwMode="hidden">
              <a:xfrm>
                <a:off x="3569" y="3745"/>
                <a:ext cx="750" cy="461"/>
              </a:xfrm>
              <a:custGeom>
                <a:avLst/>
                <a:gdLst/>
                <a:ahLst/>
                <a:cxnLst>
                  <a:cxn ang="0">
                    <a:pos x="382" y="443"/>
                  </a:cxn>
                  <a:cxn ang="0">
                    <a:pos x="311" y="437"/>
                  </a:cxn>
                  <a:cxn ang="0">
                    <a:pos x="245" y="425"/>
                  </a:cxn>
                  <a:cxn ang="0">
                    <a:pos x="185" y="407"/>
                  </a:cxn>
                  <a:cxn ang="0">
                    <a:pos x="131" y="383"/>
                  </a:cxn>
                  <a:cxn ang="0">
                    <a:pos x="83" y="347"/>
                  </a:cxn>
                  <a:cxn ang="0">
                    <a:pos x="53" y="311"/>
                  </a:cxn>
                  <a:cxn ang="0">
                    <a:pos x="30" y="269"/>
                  </a:cxn>
                  <a:cxn ang="0">
                    <a:pos x="24" y="227"/>
                  </a:cxn>
                  <a:cxn ang="0">
                    <a:pos x="30" y="185"/>
                  </a:cxn>
                  <a:cxn ang="0">
                    <a:pos x="53" y="143"/>
                  </a:cxn>
                  <a:cxn ang="0">
                    <a:pos x="83" y="107"/>
                  </a:cxn>
                  <a:cxn ang="0">
                    <a:pos x="131" y="77"/>
                  </a:cxn>
                  <a:cxn ang="0">
                    <a:pos x="185" y="47"/>
                  </a:cxn>
                  <a:cxn ang="0">
                    <a:pos x="245" y="30"/>
                  </a:cxn>
                  <a:cxn ang="0">
                    <a:pos x="311" y="18"/>
                  </a:cxn>
                  <a:cxn ang="0">
                    <a:pos x="382" y="12"/>
                  </a:cxn>
                  <a:cxn ang="0">
                    <a:pos x="478" y="18"/>
                  </a:cxn>
                  <a:cxn ang="0">
                    <a:pos x="562" y="41"/>
                  </a:cxn>
                  <a:cxn ang="0">
                    <a:pos x="562" y="36"/>
                  </a:cxn>
                  <a:cxn ang="0">
                    <a:pos x="562" y="30"/>
                  </a:cxn>
                  <a:cxn ang="0">
                    <a:pos x="478" y="6"/>
                  </a:cxn>
                  <a:cxn ang="0">
                    <a:pos x="382" y="0"/>
                  </a:cxn>
                  <a:cxn ang="0">
                    <a:pos x="305" y="6"/>
                  </a:cxn>
                  <a:cxn ang="0">
                    <a:pos x="233" y="18"/>
                  </a:cxn>
                  <a:cxn ang="0">
                    <a:pos x="167" y="41"/>
                  </a:cxn>
                  <a:cxn ang="0">
                    <a:pos x="113" y="65"/>
                  </a:cxn>
                  <a:cxn ang="0">
                    <a:pos x="65" y="101"/>
                  </a:cxn>
                  <a:cxn ang="0">
                    <a:pos x="30" y="137"/>
                  </a:cxn>
                  <a:cxn ang="0">
                    <a:pos x="6" y="179"/>
                  </a:cxn>
                  <a:cxn ang="0">
                    <a:pos x="0" y="227"/>
                  </a:cxn>
                  <a:cxn ang="0">
                    <a:pos x="6" y="275"/>
                  </a:cxn>
                  <a:cxn ang="0">
                    <a:pos x="30" y="317"/>
                  </a:cxn>
                  <a:cxn ang="0">
                    <a:pos x="65" y="359"/>
                  </a:cxn>
                  <a:cxn ang="0">
                    <a:pos x="113" y="395"/>
                  </a:cxn>
                  <a:cxn ang="0">
                    <a:pos x="167" y="419"/>
                  </a:cxn>
                  <a:cxn ang="0">
                    <a:pos x="233" y="443"/>
                  </a:cxn>
                  <a:cxn ang="0">
                    <a:pos x="305" y="455"/>
                  </a:cxn>
                  <a:cxn ang="0">
                    <a:pos x="382" y="461"/>
                  </a:cxn>
                  <a:cxn ang="0">
                    <a:pos x="448" y="455"/>
                  </a:cxn>
                  <a:cxn ang="0">
                    <a:pos x="508" y="449"/>
                  </a:cxn>
                  <a:cxn ang="0">
                    <a:pos x="609" y="413"/>
                  </a:cxn>
                  <a:cxn ang="0">
                    <a:pos x="657" y="389"/>
                  </a:cxn>
                  <a:cxn ang="0">
                    <a:pos x="693" y="359"/>
                  </a:cxn>
                  <a:cxn ang="0">
                    <a:pos x="723" y="329"/>
                  </a:cxn>
                  <a:cxn ang="0">
                    <a:pos x="747" y="293"/>
                  </a:cxn>
                  <a:cxn ang="0">
                    <a:pos x="741" y="287"/>
                  </a:cxn>
                  <a:cxn ang="0">
                    <a:pos x="729" y="281"/>
                  </a:cxn>
                  <a:cxn ang="0">
                    <a:pos x="711" y="317"/>
                  </a:cxn>
                  <a:cxn ang="0">
                    <a:pos x="681" y="347"/>
                  </a:cxn>
                  <a:cxn ang="0">
                    <a:pos x="645" y="377"/>
                  </a:cxn>
                  <a:cxn ang="0">
                    <a:pos x="604" y="401"/>
                  </a:cxn>
                  <a:cxn ang="0">
                    <a:pos x="502" y="431"/>
                  </a:cxn>
                  <a:cxn ang="0">
                    <a:pos x="442" y="443"/>
                  </a:cxn>
                  <a:cxn ang="0">
                    <a:pos x="382" y="443"/>
                  </a:cxn>
                  <a:cxn ang="0">
                    <a:pos x="382" y="443"/>
                  </a:cxn>
                </a:cxnLst>
                <a:rect l="0" t="0" r="r" b="b"/>
                <a:pathLst>
                  <a:path w="747" h="461">
                    <a:moveTo>
                      <a:pt x="382" y="443"/>
                    </a:moveTo>
                    <a:lnTo>
                      <a:pt x="311" y="437"/>
                    </a:lnTo>
                    <a:lnTo>
                      <a:pt x="245" y="425"/>
                    </a:lnTo>
                    <a:lnTo>
                      <a:pt x="185" y="407"/>
                    </a:lnTo>
                    <a:lnTo>
                      <a:pt x="131" y="383"/>
                    </a:lnTo>
                    <a:lnTo>
                      <a:pt x="83" y="347"/>
                    </a:lnTo>
                    <a:lnTo>
                      <a:pt x="53" y="311"/>
                    </a:lnTo>
                    <a:lnTo>
                      <a:pt x="30" y="269"/>
                    </a:lnTo>
                    <a:lnTo>
                      <a:pt x="24" y="227"/>
                    </a:lnTo>
                    <a:lnTo>
                      <a:pt x="30" y="185"/>
                    </a:lnTo>
                    <a:lnTo>
                      <a:pt x="53" y="143"/>
                    </a:lnTo>
                    <a:lnTo>
                      <a:pt x="83" y="107"/>
                    </a:lnTo>
                    <a:lnTo>
                      <a:pt x="131" y="77"/>
                    </a:lnTo>
                    <a:lnTo>
                      <a:pt x="185" y="47"/>
                    </a:lnTo>
                    <a:lnTo>
                      <a:pt x="245" y="30"/>
                    </a:lnTo>
                    <a:lnTo>
                      <a:pt x="311" y="18"/>
                    </a:lnTo>
                    <a:lnTo>
                      <a:pt x="382" y="12"/>
                    </a:lnTo>
                    <a:lnTo>
                      <a:pt x="478" y="18"/>
                    </a:lnTo>
                    <a:lnTo>
                      <a:pt x="562" y="41"/>
                    </a:lnTo>
                    <a:lnTo>
                      <a:pt x="562" y="36"/>
                    </a:lnTo>
                    <a:lnTo>
                      <a:pt x="562" y="30"/>
                    </a:lnTo>
                    <a:lnTo>
                      <a:pt x="478" y="6"/>
                    </a:lnTo>
                    <a:lnTo>
                      <a:pt x="382" y="0"/>
                    </a:lnTo>
                    <a:lnTo>
                      <a:pt x="305" y="6"/>
                    </a:lnTo>
                    <a:lnTo>
                      <a:pt x="233" y="18"/>
                    </a:lnTo>
                    <a:lnTo>
                      <a:pt x="167" y="41"/>
                    </a:lnTo>
                    <a:lnTo>
                      <a:pt x="113" y="65"/>
                    </a:lnTo>
                    <a:lnTo>
                      <a:pt x="65" y="101"/>
                    </a:lnTo>
                    <a:lnTo>
                      <a:pt x="30" y="137"/>
                    </a:lnTo>
                    <a:lnTo>
                      <a:pt x="6" y="179"/>
                    </a:lnTo>
                    <a:lnTo>
                      <a:pt x="0" y="227"/>
                    </a:lnTo>
                    <a:lnTo>
                      <a:pt x="6" y="275"/>
                    </a:lnTo>
                    <a:lnTo>
                      <a:pt x="30" y="317"/>
                    </a:lnTo>
                    <a:lnTo>
                      <a:pt x="65" y="359"/>
                    </a:lnTo>
                    <a:lnTo>
                      <a:pt x="113" y="395"/>
                    </a:lnTo>
                    <a:lnTo>
                      <a:pt x="167" y="419"/>
                    </a:lnTo>
                    <a:lnTo>
                      <a:pt x="233" y="443"/>
                    </a:lnTo>
                    <a:lnTo>
                      <a:pt x="305" y="455"/>
                    </a:lnTo>
                    <a:lnTo>
                      <a:pt x="382" y="461"/>
                    </a:lnTo>
                    <a:lnTo>
                      <a:pt x="448" y="455"/>
                    </a:lnTo>
                    <a:lnTo>
                      <a:pt x="508" y="449"/>
                    </a:lnTo>
                    <a:lnTo>
                      <a:pt x="609" y="413"/>
                    </a:lnTo>
                    <a:lnTo>
                      <a:pt x="657" y="389"/>
                    </a:lnTo>
                    <a:lnTo>
                      <a:pt x="693" y="359"/>
                    </a:lnTo>
                    <a:lnTo>
                      <a:pt x="723" y="329"/>
                    </a:lnTo>
                    <a:lnTo>
                      <a:pt x="747" y="293"/>
                    </a:lnTo>
                    <a:lnTo>
                      <a:pt x="741" y="287"/>
                    </a:lnTo>
                    <a:lnTo>
                      <a:pt x="729" y="281"/>
                    </a:lnTo>
                    <a:lnTo>
                      <a:pt x="711" y="317"/>
                    </a:lnTo>
                    <a:lnTo>
                      <a:pt x="681" y="347"/>
                    </a:lnTo>
                    <a:lnTo>
                      <a:pt x="645" y="377"/>
                    </a:lnTo>
                    <a:lnTo>
                      <a:pt x="604" y="401"/>
                    </a:lnTo>
                    <a:lnTo>
                      <a:pt x="502" y="431"/>
                    </a:lnTo>
                    <a:lnTo>
                      <a:pt x="442" y="443"/>
                    </a:lnTo>
                    <a:lnTo>
                      <a:pt x="382" y="443"/>
                    </a:lnTo>
                    <a:lnTo>
                      <a:pt x="382" y="443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path path="rect">
                  <a:fillToRect l="50000" t="50000" r="50000" b="50000"/>
                </a:path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5" name="Freeform 15"/>
              <p:cNvSpPr>
                <a:spLocks/>
              </p:cNvSpPr>
              <p:nvPr/>
            </p:nvSpPr>
            <p:spPr bwMode="hidden">
              <a:xfrm>
                <a:off x="4037" y="3721"/>
                <a:ext cx="96" cy="3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8" y="18"/>
                  </a:cxn>
                  <a:cxn ang="0">
                    <a:pos x="96" y="30"/>
                  </a:cxn>
                  <a:cxn ang="0">
                    <a:pos x="96" y="24"/>
                  </a:cxn>
                  <a:cxn ang="0">
                    <a:pos x="96" y="18"/>
                  </a:cxn>
                  <a:cxn ang="0">
                    <a:pos x="48" y="12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96" h="30">
                    <a:moveTo>
                      <a:pt x="0" y="0"/>
                    </a:moveTo>
                    <a:lnTo>
                      <a:pt x="0" y="12"/>
                    </a:lnTo>
                    <a:lnTo>
                      <a:pt x="48" y="18"/>
                    </a:lnTo>
                    <a:lnTo>
                      <a:pt x="96" y="30"/>
                    </a:lnTo>
                    <a:lnTo>
                      <a:pt x="96" y="24"/>
                    </a:lnTo>
                    <a:lnTo>
                      <a:pt x="96" y="18"/>
                    </a:lnTo>
                    <a:lnTo>
                      <a:pt x="48" y="12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6" name="Oval 16"/>
              <p:cNvSpPr>
                <a:spLocks noChangeArrowheads="1"/>
              </p:cNvSpPr>
              <p:nvPr/>
            </p:nvSpPr>
            <p:spPr bwMode="hidden">
              <a:xfrm>
                <a:off x="3910" y="3948"/>
                <a:ext cx="84" cy="53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1" name="Group 17"/>
            <p:cNvGrpSpPr>
              <a:grpSpLocks/>
            </p:cNvGrpSpPr>
            <p:nvPr userDrawn="1"/>
          </p:nvGrpSpPr>
          <p:grpSpPr bwMode="auto">
            <a:xfrm>
              <a:off x="1776" y="3631"/>
              <a:ext cx="1626" cy="683"/>
              <a:chOff x="1776" y="3631"/>
              <a:chExt cx="1626" cy="683"/>
            </a:xfrm>
          </p:grpSpPr>
          <p:sp>
            <p:nvSpPr>
              <p:cNvPr id="46098" name="Oval 18"/>
              <p:cNvSpPr>
                <a:spLocks noChangeArrowheads="1"/>
              </p:cNvSpPr>
              <p:nvPr/>
            </p:nvSpPr>
            <p:spPr bwMode="hidden">
              <a:xfrm>
                <a:off x="2268" y="3934"/>
                <a:ext cx="638" cy="3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099" name="Oval 19"/>
              <p:cNvSpPr>
                <a:spLocks noChangeArrowheads="1"/>
              </p:cNvSpPr>
              <p:nvPr/>
            </p:nvSpPr>
            <p:spPr bwMode="hidden">
              <a:xfrm>
                <a:off x="2314" y="3958"/>
                <a:ext cx="543" cy="332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0" name="Oval 20"/>
              <p:cNvSpPr>
                <a:spLocks noChangeArrowheads="1"/>
              </p:cNvSpPr>
              <p:nvPr/>
            </p:nvSpPr>
            <p:spPr bwMode="hidden">
              <a:xfrm>
                <a:off x="2341" y="3979"/>
                <a:ext cx="501" cy="29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1" name="Oval 21"/>
              <p:cNvSpPr>
                <a:spLocks noChangeArrowheads="1"/>
              </p:cNvSpPr>
              <p:nvPr/>
            </p:nvSpPr>
            <p:spPr bwMode="hidden">
              <a:xfrm>
                <a:off x="2368" y="3997"/>
                <a:ext cx="444" cy="258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2" name="Oval 22"/>
              <p:cNvSpPr>
                <a:spLocks noChangeArrowheads="1"/>
              </p:cNvSpPr>
              <p:nvPr/>
            </p:nvSpPr>
            <p:spPr bwMode="hidden">
              <a:xfrm>
                <a:off x="2385" y="4005"/>
                <a:ext cx="413" cy="240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3" name="Oval 23"/>
              <p:cNvSpPr>
                <a:spLocks noChangeArrowheads="1"/>
              </p:cNvSpPr>
              <p:nvPr/>
            </p:nvSpPr>
            <p:spPr bwMode="hidden">
              <a:xfrm>
                <a:off x="2437" y="4026"/>
                <a:ext cx="306" cy="192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8784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4" name="Oval 24"/>
              <p:cNvSpPr>
                <a:spLocks noChangeArrowheads="1"/>
              </p:cNvSpPr>
              <p:nvPr/>
            </p:nvSpPr>
            <p:spPr bwMode="hidden">
              <a:xfrm>
                <a:off x="2476" y="4056"/>
                <a:ext cx="227" cy="135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5" name="Oval 25"/>
              <p:cNvSpPr>
                <a:spLocks noChangeArrowheads="1"/>
              </p:cNvSpPr>
              <p:nvPr/>
            </p:nvSpPr>
            <p:spPr bwMode="hidden">
              <a:xfrm>
                <a:off x="2542" y="4097"/>
                <a:ext cx="90" cy="60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6" name="Freeform 26"/>
              <p:cNvSpPr>
                <a:spLocks/>
              </p:cNvSpPr>
              <p:nvPr/>
            </p:nvSpPr>
            <p:spPr bwMode="hidden">
              <a:xfrm>
                <a:off x="2585" y="3822"/>
                <a:ext cx="449" cy="186"/>
              </a:xfrm>
              <a:custGeom>
                <a:avLst/>
                <a:gdLst/>
                <a:ahLst/>
                <a:cxnLst>
                  <a:cxn ang="0">
                    <a:pos x="6" y="6"/>
                  </a:cxn>
                  <a:cxn ang="0">
                    <a:pos x="78" y="12"/>
                  </a:cxn>
                  <a:cxn ang="0">
                    <a:pos x="150" y="18"/>
                  </a:cxn>
                  <a:cxn ang="0">
                    <a:pos x="215" y="36"/>
                  </a:cxn>
                  <a:cxn ang="0">
                    <a:pos x="275" y="60"/>
                  </a:cxn>
                  <a:cxn ang="0">
                    <a:pos x="329" y="84"/>
                  </a:cxn>
                  <a:cxn ang="0">
                    <a:pos x="377" y="114"/>
                  </a:cxn>
                  <a:cxn ang="0">
                    <a:pos x="419" y="150"/>
                  </a:cxn>
                  <a:cxn ang="0">
                    <a:pos x="448" y="186"/>
                  </a:cxn>
                  <a:cxn ang="0">
                    <a:pos x="448" y="162"/>
                  </a:cxn>
                  <a:cxn ang="0">
                    <a:pos x="413" y="126"/>
                  </a:cxn>
                  <a:cxn ang="0">
                    <a:pos x="371" y="96"/>
                  </a:cxn>
                  <a:cxn ang="0">
                    <a:pos x="323" y="66"/>
                  </a:cxn>
                  <a:cxn ang="0">
                    <a:pos x="269" y="48"/>
                  </a:cxn>
                  <a:cxn ang="0">
                    <a:pos x="144" y="12"/>
                  </a:cxn>
                  <a:cxn ang="0">
                    <a:pos x="78" y="6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6" y="6"/>
                  </a:cxn>
                  <a:cxn ang="0">
                    <a:pos x="6" y="6"/>
                  </a:cxn>
                </a:cxnLst>
                <a:rect l="0" t="0" r="r" b="b"/>
                <a:pathLst>
                  <a:path w="448" h="186">
                    <a:moveTo>
                      <a:pt x="6" y="6"/>
                    </a:moveTo>
                    <a:lnTo>
                      <a:pt x="78" y="12"/>
                    </a:lnTo>
                    <a:lnTo>
                      <a:pt x="150" y="18"/>
                    </a:lnTo>
                    <a:lnTo>
                      <a:pt x="215" y="36"/>
                    </a:lnTo>
                    <a:lnTo>
                      <a:pt x="275" y="60"/>
                    </a:lnTo>
                    <a:lnTo>
                      <a:pt x="329" y="84"/>
                    </a:lnTo>
                    <a:lnTo>
                      <a:pt x="377" y="114"/>
                    </a:lnTo>
                    <a:lnTo>
                      <a:pt x="419" y="150"/>
                    </a:lnTo>
                    <a:lnTo>
                      <a:pt x="448" y="186"/>
                    </a:lnTo>
                    <a:lnTo>
                      <a:pt x="448" y="162"/>
                    </a:lnTo>
                    <a:lnTo>
                      <a:pt x="413" y="126"/>
                    </a:lnTo>
                    <a:lnTo>
                      <a:pt x="371" y="96"/>
                    </a:lnTo>
                    <a:lnTo>
                      <a:pt x="323" y="66"/>
                    </a:lnTo>
                    <a:lnTo>
                      <a:pt x="269" y="48"/>
                    </a:lnTo>
                    <a:lnTo>
                      <a:pt x="144" y="12"/>
                    </a:lnTo>
                    <a:lnTo>
                      <a:pt x="78" y="6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6" y="6"/>
                    </a:lnTo>
                    <a:lnTo>
                      <a:pt x="6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shade val="90980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7" name="Freeform 27"/>
              <p:cNvSpPr>
                <a:spLocks/>
              </p:cNvSpPr>
              <p:nvPr/>
            </p:nvSpPr>
            <p:spPr bwMode="hidden">
              <a:xfrm>
                <a:off x="2142" y="3852"/>
                <a:ext cx="892" cy="462"/>
              </a:xfrm>
              <a:custGeom>
                <a:avLst/>
                <a:gdLst/>
                <a:ahLst/>
                <a:cxnLst>
                  <a:cxn ang="0">
                    <a:pos x="23" y="276"/>
                  </a:cxn>
                  <a:cxn ang="0">
                    <a:pos x="29" y="222"/>
                  </a:cxn>
                  <a:cxn ang="0">
                    <a:pos x="59" y="174"/>
                  </a:cxn>
                  <a:cxn ang="0">
                    <a:pos x="95" y="132"/>
                  </a:cxn>
                  <a:cxn ang="0">
                    <a:pos x="149" y="96"/>
                  </a:cxn>
                  <a:cxn ang="0">
                    <a:pos x="209" y="60"/>
                  </a:cxn>
                  <a:cxn ang="0">
                    <a:pos x="281" y="36"/>
                  </a:cxn>
                  <a:cxn ang="0">
                    <a:pos x="364" y="24"/>
                  </a:cxn>
                  <a:cxn ang="0">
                    <a:pos x="448" y="18"/>
                  </a:cxn>
                  <a:cxn ang="0">
                    <a:pos x="532" y="24"/>
                  </a:cxn>
                  <a:cxn ang="0">
                    <a:pos x="609" y="36"/>
                  </a:cxn>
                  <a:cxn ang="0">
                    <a:pos x="681" y="60"/>
                  </a:cxn>
                  <a:cxn ang="0">
                    <a:pos x="741" y="96"/>
                  </a:cxn>
                  <a:cxn ang="0">
                    <a:pos x="795" y="132"/>
                  </a:cxn>
                  <a:cxn ang="0">
                    <a:pos x="831" y="174"/>
                  </a:cxn>
                  <a:cxn ang="0">
                    <a:pos x="861" y="222"/>
                  </a:cxn>
                  <a:cxn ang="0">
                    <a:pos x="867" y="276"/>
                  </a:cxn>
                  <a:cxn ang="0">
                    <a:pos x="855" y="330"/>
                  </a:cxn>
                  <a:cxn ang="0">
                    <a:pos x="831" y="378"/>
                  </a:cxn>
                  <a:cxn ang="0">
                    <a:pos x="783" y="426"/>
                  </a:cxn>
                  <a:cxn ang="0">
                    <a:pos x="723" y="462"/>
                  </a:cxn>
                  <a:cxn ang="0">
                    <a:pos x="765" y="462"/>
                  </a:cxn>
                  <a:cxn ang="0">
                    <a:pos x="819" y="426"/>
                  </a:cxn>
                  <a:cxn ang="0">
                    <a:pos x="855" y="378"/>
                  </a:cxn>
                  <a:cxn ang="0">
                    <a:pos x="884" y="330"/>
                  </a:cxn>
                  <a:cxn ang="0">
                    <a:pos x="890" y="276"/>
                  </a:cxn>
                  <a:cxn ang="0">
                    <a:pos x="884" y="222"/>
                  </a:cxn>
                  <a:cxn ang="0">
                    <a:pos x="855" y="168"/>
                  </a:cxn>
                  <a:cxn ang="0">
                    <a:pos x="813" y="120"/>
                  </a:cxn>
                  <a:cxn ang="0">
                    <a:pos x="759" y="84"/>
                  </a:cxn>
                  <a:cxn ang="0">
                    <a:pos x="693" y="48"/>
                  </a:cxn>
                  <a:cxn ang="0">
                    <a:pos x="621" y="24"/>
                  </a:cxn>
                  <a:cxn ang="0">
                    <a:pos x="538" y="6"/>
                  </a:cxn>
                  <a:cxn ang="0">
                    <a:pos x="448" y="0"/>
                  </a:cxn>
                  <a:cxn ang="0">
                    <a:pos x="358" y="6"/>
                  </a:cxn>
                  <a:cxn ang="0">
                    <a:pos x="275" y="24"/>
                  </a:cxn>
                  <a:cxn ang="0">
                    <a:pos x="197" y="48"/>
                  </a:cxn>
                  <a:cxn ang="0">
                    <a:pos x="131" y="84"/>
                  </a:cxn>
                  <a:cxn ang="0">
                    <a:pos x="77" y="120"/>
                  </a:cxn>
                  <a:cxn ang="0">
                    <a:pos x="35" y="168"/>
                  </a:cxn>
                  <a:cxn ang="0">
                    <a:pos x="12" y="222"/>
                  </a:cxn>
                  <a:cxn ang="0">
                    <a:pos x="0" y="276"/>
                  </a:cxn>
                  <a:cxn ang="0">
                    <a:pos x="6" y="330"/>
                  </a:cxn>
                  <a:cxn ang="0">
                    <a:pos x="35" y="378"/>
                  </a:cxn>
                  <a:cxn ang="0">
                    <a:pos x="71" y="426"/>
                  </a:cxn>
                  <a:cxn ang="0">
                    <a:pos x="125" y="462"/>
                  </a:cxn>
                  <a:cxn ang="0">
                    <a:pos x="167" y="462"/>
                  </a:cxn>
                  <a:cxn ang="0">
                    <a:pos x="107" y="426"/>
                  </a:cxn>
                  <a:cxn ang="0">
                    <a:pos x="59" y="378"/>
                  </a:cxn>
                  <a:cxn ang="0">
                    <a:pos x="35" y="330"/>
                  </a:cxn>
                  <a:cxn ang="0">
                    <a:pos x="23" y="276"/>
                  </a:cxn>
                  <a:cxn ang="0">
                    <a:pos x="23" y="276"/>
                  </a:cxn>
                </a:cxnLst>
                <a:rect l="0" t="0" r="r" b="b"/>
                <a:pathLst>
                  <a:path w="890" h="462">
                    <a:moveTo>
                      <a:pt x="23" y="276"/>
                    </a:moveTo>
                    <a:lnTo>
                      <a:pt x="29" y="222"/>
                    </a:lnTo>
                    <a:lnTo>
                      <a:pt x="59" y="174"/>
                    </a:lnTo>
                    <a:lnTo>
                      <a:pt x="95" y="132"/>
                    </a:lnTo>
                    <a:lnTo>
                      <a:pt x="149" y="96"/>
                    </a:lnTo>
                    <a:lnTo>
                      <a:pt x="209" y="60"/>
                    </a:lnTo>
                    <a:lnTo>
                      <a:pt x="281" y="36"/>
                    </a:lnTo>
                    <a:lnTo>
                      <a:pt x="364" y="24"/>
                    </a:lnTo>
                    <a:lnTo>
                      <a:pt x="448" y="18"/>
                    </a:lnTo>
                    <a:lnTo>
                      <a:pt x="532" y="24"/>
                    </a:lnTo>
                    <a:lnTo>
                      <a:pt x="609" y="36"/>
                    </a:lnTo>
                    <a:lnTo>
                      <a:pt x="681" y="60"/>
                    </a:lnTo>
                    <a:lnTo>
                      <a:pt x="741" y="96"/>
                    </a:lnTo>
                    <a:lnTo>
                      <a:pt x="795" y="132"/>
                    </a:lnTo>
                    <a:lnTo>
                      <a:pt x="831" y="174"/>
                    </a:lnTo>
                    <a:lnTo>
                      <a:pt x="861" y="222"/>
                    </a:lnTo>
                    <a:lnTo>
                      <a:pt x="867" y="276"/>
                    </a:lnTo>
                    <a:lnTo>
                      <a:pt x="855" y="330"/>
                    </a:lnTo>
                    <a:lnTo>
                      <a:pt x="831" y="378"/>
                    </a:lnTo>
                    <a:lnTo>
                      <a:pt x="783" y="426"/>
                    </a:lnTo>
                    <a:lnTo>
                      <a:pt x="723" y="462"/>
                    </a:lnTo>
                    <a:lnTo>
                      <a:pt x="765" y="462"/>
                    </a:lnTo>
                    <a:lnTo>
                      <a:pt x="819" y="426"/>
                    </a:lnTo>
                    <a:lnTo>
                      <a:pt x="855" y="378"/>
                    </a:lnTo>
                    <a:lnTo>
                      <a:pt x="884" y="330"/>
                    </a:lnTo>
                    <a:lnTo>
                      <a:pt x="890" y="276"/>
                    </a:lnTo>
                    <a:lnTo>
                      <a:pt x="884" y="222"/>
                    </a:lnTo>
                    <a:lnTo>
                      <a:pt x="855" y="168"/>
                    </a:lnTo>
                    <a:lnTo>
                      <a:pt x="813" y="120"/>
                    </a:lnTo>
                    <a:lnTo>
                      <a:pt x="759" y="84"/>
                    </a:lnTo>
                    <a:lnTo>
                      <a:pt x="693" y="48"/>
                    </a:lnTo>
                    <a:lnTo>
                      <a:pt x="621" y="24"/>
                    </a:lnTo>
                    <a:lnTo>
                      <a:pt x="538" y="6"/>
                    </a:lnTo>
                    <a:lnTo>
                      <a:pt x="448" y="0"/>
                    </a:lnTo>
                    <a:lnTo>
                      <a:pt x="358" y="6"/>
                    </a:lnTo>
                    <a:lnTo>
                      <a:pt x="275" y="24"/>
                    </a:lnTo>
                    <a:lnTo>
                      <a:pt x="197" y="48"/>
                    </a:lnTo>
                    <a:lnTo>
                      <a:pt x="131" y="84"/>
                    </a:lnTo>
                    <a:lnTo>
                      <a:pt x="77" y="120"/>
                    </a:lnTo>
                    <a:lnTo>
                      <a:pt x="35" y="168"/>
                    </a:lnTo>
                    <a:lnTo>
                      <a:pt x="12" y="222"/>
                    </a:lnTo>
                    <a:lnTo>
                      <a:pt x="0" y="276"/>
                    </a:lnTo>
                    <a:lnTo>
                      <a:pt x="6" y="330"/>
                    </a:lnTo>
                    <a:lnTo>
                      <a:pt x="35" y="378"/>
                    </a:lnTo>
                    <a:lnTo>
                      <a:pt x="71" y="426"/>
                    </a:lnTo>
                    <a:lnTo>
                      <a:pt x="125" y="462"/>
                    </a:lnTo>
                    <a:lnTo>
                      <a:pt x="167" y="462"/>
                    </a:lnTo>
                    <a:lnTo>
                      <a:pt x="107" y="426"/>
                    </a:lnTo>
                    <a:lnTo>
                      <a:pt x="59" y="378"/>
                    </a:lnTo>
                    <a:lnTo>
                      <a:pt x="35" y="330"/>
                    </a:lnTo>
                    <a:lnTo>
                      <a:pt x="23" y="276"/>
                    </a:lnTo>
                    <a:lnTo>
                      <a:pt x="23" y="27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4706"/>
                      <a:invGamma/>
                    </a:scheme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8" name="Freeform 28"/>
              <p:cNvSpPr>
                <a:spLocks/>
              </p:cNvSpPr>
              <p:nvPr/>
            </p:nvSpPr>
            <p:spPr bwMode="hidden">
              <a:xfrm>
                <a:off x="2082" y="3828"/>
                <a:ext cx="407" cy="486"/>
              </a:xfrm>
              <a:custGeom>
                <a:avLst/>
                <a:gdLst/>
                <a:ahLst/>
                <a:cxnLst>
                  <a:cxn ang="0">
                    <a:pos x="18" y="300"/>
                  </a:cxn>
                  <a:cxn ang="0">
                    <a:pos x="24" y="246"/>
                  </a:cxn>
                  <a:cxn ang="0">
                    <a:pos x="48" y="198"/>
                  </a:cxn>
                  <a:cxn ang="0">
                    <a:pos x="83" y="150"/>
                  </a:cxn>
                  <a:cxn ang="0">
                    <a:pos x="131" y="108"/>
                  </a:cxn>
                  <a:cxn ang="0">
                    <a:pos x="185" y="72"/>
                  </a:cxn>
                  <a:cxn ang="0">
                    <a:pos x="251" y="42"/>
                  </a:cxn>
                  <a:cxn ang="0">
                    <a:pos x="329" y="24"/>
                  </a:cxn>
                  <a:cxn ang="0">
                    <a:pos x="406" y="6"/>
                  </a:cxn>
                  <a:cxn ang="0">
                    <a:pos x="406" y="0"/>
                  </a:cxn>
                  <a:cxn ang="0">
                    <a:pos x="323" y="12"/>
                  </a:cxn>
                  <a:cxn ang="0">
                    <a:pos x="245" y="36"/>
                  </a:cxn>
                  <a:cxn ang="0">
                    <a:pos x="179" y="66"/>
                  </a:cxn>
                  <a:cxn ang="0">
                    <a:pos x="119" y="102"/>
                  </a:cxn>
                  <a:cxn ang="0">
                    <a:pos x="72" y="144"/>
                  </a:cxn>
                  <a:cxn ang="0">
                    <a:pos x="30" y="192"/>
                  </a:cxn>
                  <a:cxn ang="0">
                    <a:pos x="6" y="246"/>
                  </a:cxn>
                  <a:cxn ang="0">
                    <a:pos x="0" y="300"/>
                  </a:cxn>
                  <a:cxn ang="0">
                    <a:pos x="6" y="348"/>
                  </a:cxn>
                  <a:cxn ang="0">
                    <a:pos x="30" y="396"/>
                  </a:cxn>
                  <a:cxn ang="0">
                    <a:pos x="66" y="444"/>
                  </a:cxn>
                  <a:cxn ang="0">
                    <a:pos x="107" y="486"/>
                  </a:cxn>
                  <a:cxn ang="0">
                    <a:pos x="131" y="486"/>
                  </a:cxn>
                  <a:cxn ang="0">
                    <a:pos x="83" y="450"/>
                  </a:cxn>
                  <a:cxn ang="0">
                    <a:pos x="48" y="402"/>
                  </a:cxn>
                  <a:cxn ang="0">
                    <a:pos x="24" y="354"/>
                  </a:cxn>
                  <a:cxn ang="0">
                    <a:pos x="18" y="300"/>
                  </a:cxn>
                  <a:cxn ang="0">
                    <a:pos x="18" y="300"/>
                  </a:cxn>
                </a:cxnLst>
                <a:rect l="0" t="0" r="r" b="b"/>
                <a:pathLst>
                  <a:path w="406" h="486">
                    <a:moveTo>
                      <a:pt x="18" y="300"/>
                    </a:moveTo>
                    <a:lnTo>
                      <a:pt x="24" y="246"/>
                    </a:lnTo>
                    <a:lnTo>
                      <a:pt x="48" y="198"/>
                    </a:lnTo>
                    <a:lnTo>
                      <a:pt x="83" y="150"/>
                    </a:lnTo>
                    <a:lnTo>
                      <a:pt x="131" y="108"/>
                    </a:lnTo>
                    <a:lnTo>
                      <a:pt x="185" y="72"/>
                    </a:lnTo>
                    <a:lnTo>
                      <a:pt x="251" y="42"/>
                    </a:lnTo>
                    <a:lnTo>
                      <a:pt x="329" y="24"/>
                    </a:lnTo>
                    <a:lnTo>
                      <a:pt x="406" y="6"/>
                    </a:lnTo>
                    <a:lnTo>
                      <a:pt x="406" y="0"/>
                    </a:lnTo>
                    <a:lnTo>
                      <a:pt x="323" y="12"/>
                    </a:lnTo>
                    <a:lnTo>
                      <a:pt x="245" y="36"/>
                    </a:lnTo>
                    <a:lnTo>
                      <a:pt x="179" y="66"/>
                    </a:lnTo>
                    <a:lnTo>
                      <a:pt x="119" y="102"/>
                    </a:lnTo>
                    <a:lnTo>
                      <a:pt x="72" y="144"/>
                    </a:lnTo>
                    <a:lnTo>
                      <a:pt x="30" y="192"/>
                    </a:lnTo>
                    <a:lnTo>
                      <a:pt x="6" y="246"/>
                    </a:lnTo>
                    <a:lnTo>
                      <a:pt x="0" y="300"/>
                    </a:lnTo>
                    <a:lnTo>
                      <a:pt x="6" y="348"/>
                    </a:lnTo>
                    <a:lnTo>
                      <a:pt x="30" y="396"/>
                    </a:lnTo>
                    <a:lnTo>
                      <a:pt x="66" y="444"/>
                    </a:lnTo>
                    <a:lnTo>
                      <a:pt x="107" y="486"/>
                    </a:lnTo>
                    <a:lnTo>
                      <a:pt x="131" y="486"/>
                    </a:lnTo>
                    <a:lnTo>
                      <a:pt x="83" y="450"/>
                    </a:lnTo>
                    <a:lnTo>
                      <a:pt x="48" y="402"/>
                    </a:lnTo>
                    <a:lnTo>
                      <a:pt x="24" y="354"/>
                    </a:lnTo>
                    <a:lnTo>
                      <a:pt x="18" y="300"/>
                    </a:lnTo>
                    <a:lnTo>
                      <a:pt x="18" y="30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0980"/>
                      <a:invGamma/>
                    </a:schemeClr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09" name="Freeform 29"/>
              <p:cNvSpPr>
                <a:spLocks/>
              </p:cNvSpPr>
              <p:nvPr/>
            </p:nvSpPr>
            <p:spPr bwMode="hidden">
              <a:xfrm>
                <a:off x="2987" y="4044"/>
                <a:ext cx="108" cy="252"/>
              </a:xfrm>
              <a:custGeom>
                <a:avLst/>
                <a:gdLst/>
                <a:ahLst/>
                <a:cxnLst>
                  <a:cxn ang="0">
                    <a:pos x="89" y="84"/>
                  </a:cxn>
                  <a:cxn ang="0">
                    <a:pos x="83" y="132"/>
                  </a:cxn>
                  <a:cxn ang="0">
                    <a:pos x="65" y="174"/>
                  </a:cxn>
                  <a:cxn ang="0">
                    <a:pos x="36" y="216"/>
                  </a:cxn>
                  <a:cxn ang="0">
                    <a:pos x="0" y="252"/>
                  </a:cxn>
                  <a:cxn ang="0">
                    <a:pos x="18" y="252"/>
                  </a:cxn>
                  <a:cxn ang="0">
                    <a:pos x="53" y="216"/>
                  </a:cxn>
                  <a:cxn ang="0">
                    <a:pos x="83" y="174"/>
                  </a:cxn>
                  <a:cxn ang="0">
                    <a:pos x="101" y="132"/>
                  </a:cxn>
                  <a:cxn ang="0">
                    <a:pos x="107" y="84"/>
                  </a:cxn>
                  <a:cxn ang="0">
                    <a:pos x="101" y="42"/>
                  </a:cxn>
                  <a:cxn ang="0">
                    <a:pos x="89" y="0"/>
                  </a:cxn>
                  <a:cxn ang="0">
                    <a:pos x="65" y="0"/>
                  </a:cxn>
                  <a:cxn ang="0">
                    <a:pos x="83" y="42"/>
                  </a:cxn>
                  <a:cxn ang="0">
                    <a:pos x="89" y="84"/>
                  </a:cxn>
                  <a:cxn ang="0">
                    <a:pos x="89" y="84"/>
                  </a:cxn>
                </a:cxnLst>
                <a:rect l="0" t="0" r="r" b="b"/>
                <a:pathLst>
                  <a:path w="107" h="252">
                    <a:moveTo>
                      <a:pt x="89" y="84"/>
                    </a:moveTo>
                    <a:lnTo>
                      <a:pt x="83" y="132"/>
                    </a:lnTo>
                    <a:lnTo>
                      <a:pt x="65" y="174"/>
                    </a:lnTo>
                    <a:lnTo>
                      <a:pt x="36" y="216"/>
                    </a:lnTo>
                    <a:lnTo>
                      <a:pt x="0" y="252"/>
                    </a:lnTo>
                    <a:lnTo>
                      <a:pt x="18" y="252"/>
                    </a:lnTo>
                    <a:lnTo>
                      <a:pt x="53" y="216"/>
                    </a:lnTo>
                    <a:lnTo>
                      <a:pt x="83" y="174"/>
                    </a:lnTo>
                    <a:lnTo>
                      <a:pt x="101" y="132"/>
                    </a:lnTo>
                    <a:lnTo>
                      <a:pt x="107" y="84"/>
                    </a:lnTo>
                    <a:lnTo>
                      <a:pt x="101" y="42"/>
                    </a:lnTo>
                    <a:lnTo>
                      <a:pt x="89" y="0"/>
                    </a:lnTo>
                    <a:lnTo>
                      <a:pt x="65" y="0"/>
                    </a:lnTo>
                    <a:lnTo>
                      <a:pt x="83" y="42"/>
                    </a:lnTo>
                    <a:lnTo>
                      <a:pt x="89" y="84"/>
                    </a:lnTo>
                    <a:lnTo>
                      <a:pt x="89" y="8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1961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0" name="Freeform 30"/>
              <p:cNvSpPr>
                <a:spLocks/>
              </p:cNvSpPr>
              <p:nvPr/>
            </p:nvSpPr>
            <p:spPr bwMode="hidden">
              <a:xfrm>
                <a:off x="2068" y="3685"/>
                <a:ext cx="835" cy="150"/>
              </a:xfrm>
              <a:custGeom>
                <a:avLst/>
                <a:gdLst/>
                <a:ahLst/>
                <a:cxnLst>
                  <a:cxn ang="0">
                    <a:pos x="518" y="18"/>
                  </a:cxn>
                  <a:cxn ang="0">
                    <a:pos x="597" y="24"/>
                  </a:cxn>
                  <a:cxn ang="0">
                    <a:pos x="682" y="30"/>
                  </a:cxn>
                  <a:cxn ang="0">
                    <a:pos x="755" y="42"/>
                  </a:cxn>
                  <a:cxn ang="0">
                    <a:pos x="828" y="60"/>
                  </a:cxn>
                  <a:cxn ang="0">
                    <a:pos x="835" y="42"/>
                  </a:cxn>
                  <a:cxn ang="0">
                    <a:pos x="761" y="24"/>
                  </a:cxn>
                  <a:cxn ang="0">
                    <a:pos x="688" y="12"/>
                  </a:cxn>
                  <a:cxn ang="0">
                    <a:pos x="603" y="6"/>
                  </a:cxn>
                  <a:cxn ang="0">
                    <a:pos x="518" y="0"/>
                  </a:cxn>
                  <a:cxn ang="0">
                    <a:pos x="372" y="12"/>
                  </a:cxn>
                  <a:cxn ang="0">
                    <a:pos x="232" y="36"/>
                  </a:cxn>
                  <a:cxn ang="0">
                    <a:pos x="110" y="78"/>
                  </a:cxn>
                  <a:cxn ang="0">
                    <a:pos x="0" y="132"/>
                  </a:cxn>
                  <a:cxn ang="0">
                    <a:pos x="19" y="150"/>
                  </a:cxn>
                  <a:cxn ang="0">
                    <a:pos x="122" y="96"/>
                  </a:cxn>
                  <a:cxn ang="0">
                    <a:pos x="244" y="54"/>
                  </a:cxn>
                  <a:cxn ang="0">
                    <a:pos x="378" y="30"/>
                  </a:cxn>
                  <a:cxn ang="0">
                    <a:pos x="518" y="18"/>
                  </a:cxn>
                  <a:cxn ang="0">
                    <a:pos x="518" y="18"/>
                  </a:cxn>
                </a:cxnLst>
                <a:rect l="0" t="0" r="r" b="b"/>
                <a:pathLst>
                  <a:path w="835" h="150">
                    <a:moveTo>
                      <a:pt x="518" y="18"/>
                    </a:moveTo>
                    <a:lnTo>
                      <a:pt x="597" y="24"/>
                    </a:lnTo>
                    <a:lnTo>
                      <a:pt x="682" y="30"/>
                    </a:lnTo>
                    <a:lnTo>
                      <a:pt x="755" y="42"/>
                    </a:lnTo>
                    <a:lnTo>
                      <a:pt x="828" y="60"/>
                    </a:lnTo>
                    <a:lnTo>
                      <a:pt x="835" y="42"/>
                    </a:lnTo>
                    <a:lnTo>
                      <a:pt x="761" y="24"/>
                    </a:lnTo>
                    <a:lnTo>
                      <a:pt x="688" y="12"/>
                    </a:lnTo>
                    <a:lnTo>
                      <a:pt x="603" y="6"/>
                    </a:lnTo>
                    <a:lnTo>
                      <a:pt x="518" y="0"/>
                    </a:lnTo>
                    <a:lnTo>
                      <a:pt x="372" y="12"/>
                    </a:lnTo>
                    <a:lnTo>
                      <a:pt x="232" y="36"/>
                    </a:lnTo>
                    <a:lnTo>
                      <a:pt x="110" y="78"/>
                    </a:lnTo>
                    <a:lnTo>
                      <a:pt x="0" y="132"/>
                    </a:lnTo>
                    <a:lnTo>
                      <a:pt x="19" y="150"/>
                    </a:lnTo>
                    <a:lnTo>
                      <a:pt x="122" y="96"/>
                    </a:lnTo>
                    <a:lnTo>
                      <a:pt x="244" y="54"/>
                    </a:lnTo>
                    <a:lnTo>
                      <a:pt x="378" y="30"/>
                    </a:lnTo>
                    <a:lnTo>
                      <a:pt x="518" y="18"/>
                    </a:lnTo>
                    <a:lnTo>
                      <a:pt x="518" y="18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1" name="Freeform 31"/>
              <p:cNvSpPr>
                <a:spLocks/>
              </p:cNvSpPr>
              <p:nvPr/>
            </p:nvSpPr>
            <p:spPr bwMode="hidden">
              <a:xfrm>
                <a:off x="1867" y="3853"/>
                <a:ext cx="171" cy="461"/>
              </a:xfrm>
              <a:custGeom>
                <a:avLst/>
                <a:gdLst/>
                <a:ahLst/>
                <a:cxnLst>
                  <a:cxn ang="0">
                    <a:pos x="31" y="263"/>
                  </a:cxn>
                  <a:cxn ang="0">
                    <a:pos x="43" y="191"/>
                  </a:cxn>
                  <a:cxn ang="0">
                    <a:pos x="67" y="131"/>
                  </a:cxn>
                  <a:cxn ang="0">
                    <a:pos x="116" y="72"/>
                  </a:cxn>
                  <a:cxn ang="0">
                    <a:pos x="171" y="18"/>
                  </a:cxn>
                  <a:cxn ang="0">
                    <a:pos x="153" y="0"/>
                  </a:cxn>
                  <a:cxn ang="0">
                    <a:pos x="86" y="60"/>
                  </a:cxn>
                  <a:cxn ang="0">
                    <a:pos x="43" y="120"/>
                  </a:cxn>
                  <a:cxn ang="0">
                    <a:pos x="13" y="191"/>
                  </a:cxn>
                  <a:cxn ang="0">
                    <a:pos x="0" y="263"/>
                  </a:cxn>
                  <a:cxn ang="0">
                    <a:pos x="6" y="317"/>
                  </a:cxn>
                  <a:cxn ang="0">
                    <a:pos x="25" y="365"/>
                  </a:cxn>
                  <a:cxn ang="0">
                    <a:pos x="49" y="413"/>
                  </a:cxn>
                  <a:cxn ang="0">
                    <a:pos x="86" y="461"/>
                  </a:cxn>
                  <a:cxn ang="0">
                    <a:pos x="122" y="461"/>
                  </a:cxn>
                  <a:cxn ang="0">
                    <a:pos x="86" y="413"/>
                  </a:cxn>
                  <a:cxn ang="0">
                    <a:pos x="55" y="365"/>
                  </a:cxn>
                  <a:cxn ang="0">
                    <a:pos x="37" y="317"/>
                  </a:cxn>
                  <a:cxn ang="0">
                    <a:pos x="31" y="263"/>
                  </a:cxn>
                  <a:cxn ang="0">
                    <a:pos x="31" y="263"/>
                  </a:cxn>
                </a:cxnLst>
                <a:rect l="0" t="0" r="r" b="b"/>
                <a:pathLst>
                  <a:path w="171" h="461">
                    <a:moveTo>
                      <a:pt x="31" y="263"/>
                    </a:moveTo>
                    <a:lnTo>
                      <a:pt x="43" y="191"/>
                    </a:lnTo>
                    <a:lnTo>
                      <a:pt x="67" y="131"/>
                    </a:lnTo>
                    <a:lnTo>
                      <a:pt x="116" y="72"/>
                    </a:lnTo>
                    <a:lnTo>
                      <a:pt x="171" y="18"/>
                    </a:lnTo>
                    <a:lnTo>
                      <a:pt x="153" y="0"/>
                    </a:lnTo>
                    <a:lnTo>
                      <a:pt x="86" y="60"/>
                    </a:lnTo>
                    <a:lnTo>
                      <a:pt x="43" y="120"/>
                    </a:lnTo>
                    <a:lnTo>
                      <a:pt x="13" y="191"/>
                    </a:lnTo>
                    <a:lnTo>
                      <a:pt x="0" y="263"/>
                    </a:lnTo>
                    <a:lnTo>
                      <a:pt x="6" y="317"/>
                    </a:lnTo>
                    <a:lnTo>
                      <a:pt x="25" y="365"/>
                    </a:lnTo>
                    <a:lnTo>
                      <a:pt x="49" y="413"/>
                    </a:lnTo>
                    <a:lnTo>
                      <a:pt x="86" y="461"/>
                    </a:lnTo>
                    <a:lnTo>
                      <a:pt x="122" y="461"/>
                    </a:lnTo>
                    <a:lnTo>
                      <a:pt x="86" y="413"/>
                    </a:lnTo>
                    <a:lnTo>
                      <a:pt x="55" y="365"/>
                    </a:lnTo>
                    <a:lnTo>
                      <a:pt x="37" y="317"/>
                    </a:lnTo>
                    <a:lnTo>
                      <a:pt x="31" y="263"/>
                    </a:lnTo>
                    <a:lnTo>
                      <a:pt x="31" y="26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2" name="Freeform 32"/>
              <p:cNvSpPr>
                <a:spLocks/>
              </p:cNvSpPr>
              <p:nvPr/>
            </p:nvSpPr>
            <p:spPr bwMode="hidden">
              <a:xfrm>
                <a:off x="2951" y="3751"/>
                <a:ext cx="360" cy="563"/>
              </a:xfrm>
              <a:custGeom>
                <a:avLst/>
                <a:gdLst/>
                <a:ahLst/>
                <a:cxnLst>
                  <a:cxn ang="0">
                    <a:pos x="360" y="365"/>
                  </a:cxn>
                  <a:cxn ang="0">
                    <a:pos x="353" y="305"/>
                  </a:cxn>
                  <a:cxn ang="0">
                    <a:pos x="335" y="251"/>
                  </a:cxn>
                  <a:cxn ang="0">
                    <a:pos x="305" y="204"/>
                  </a:cxn>
                  <a:cxn ang="0">
                    <a:pos x="262" y="156"/>
                  </a:cxn>
                  <a:cxn ang="0">
                    <a:pos x="213" y="108"/>
                  </a:cxn>
                  <a:cxn ang="0">
                    <a:pos x="159" y="66"/>
                  </a:cxn>
                  <a:cxn ang="0">
                    <a:pos x="92" y="30"/>
                  </a:cxn>
                  <a:cxn ang="0">
                    <a:pos x="19" y="0"/>
                  </a:cxn>
                  <a:cxn ang="0">
                    <a:pos x="0" y="12"/>
                  </a:cxn>
                  <a:cxn ang="0">
                    <a:pos x="67" y="42"/>
                  </a:cxn>
                  <a:cxn ang="0">
                    <a:pos x="134" y="78"/>
                  </a:cxn>
                  <a:cxn ang="0">
                    <a:pos x="189" y="114"/>
                  </a:cxn>
                  <a:cxn ang="0">
                    <a:pos x="238" y="162"/>
                  </a:cxn>
                  <a:cxn ang="0">
                    <a:pos x="274" y="210"/>
                  </a:cxn>
                  <a:cxn ang="0">
                    <a:pos x="299" y="257"/>
                  </a:cxn>
                  <a:cxn ang="0">
                    <a:pos x="317" y="311"/>
                  </a:cxn>
                  <a:cxn ang="0">
                    <a:pos x="323" y="365"/>
                  </a:cxn>
                  <a:cxn ang="0">
                    <a:pos x="317" y="419"/>
                  </a:cxn>
                  <a:cxn ang="0">
                    <a:pos x="299" y="467"/>
                  </a:cxn>
                  <a:cxn ang="0">
                    <a:pos x="274" y="515"/>
                  </a:cxn>
                  <a:cxn ang="0">
                    <a:pos x="238" y="563"/>
                  </a:cxn>
                  <a:cxn ang="0">
                    <a:pos x="268" y="563"/>
                  </a:cxn>
                  <a:cxn ang="0">
                    <a:pos x="311" y="515"/>
                  </a:cxn>
                  <a:cxn ang="0">
                    <a:pos x="335" y="467"/>
                  </a:cxn>
                  <a:cxn ang="0">
                    <a:pos x="353" y="419"/>
                  </a:cxn>
                  <a:cxn ang="0">
                    <a:pos x="360" y="365"/>
                  </a:cxn>
                  <a:cxn ang="0">
                    <a:pos x="360" y="365"/>
                  </a:cxn>
                </a:cxnLst>
                <a:rect l="0" t="0" r="r" b="b"/>
                <a:pathLst>
                  <a:path w="360" h="563">
                    <a:moveTo>
                      <a:pt x="360" y="365"/>
                    </a:moveTo>
                    <a:lnTo>
                      <a:pt x="353" y="305"/>
                    </a:lnTo>
                    <a:lnTo>
                      <a:pt x="335" y="251"/>
                    </a:lnTo>
                    <a:lnTo>
                      <a:pt x="305" y="204"/>
                    </a:lnTo>
                    <a:lnTo>
                      <a:pt x="262" y="156"/>
                    </a:lnTo>
                    <a:lnTo>
                      <a:pt x="213" y="108"/>
                    </a:lnTo>
                    <a:lnTo>
                      <a:pt x="159" y="66"/>
                    </a:lnTo>
                    <a:lnTo>
                      <a:pt x="92" y="30"/>
                    </a:lnTo>
                    <a:lnTo>
                      <a:pt x="19" y="0"/>
                    </a:lnTo>
                    <a:lnTo>
                      <a:pt x="0" y="12"/>
                    </a:lnTo>
                    <a:lnTo>
                      <a:pt x="67" y="42"/>
                    </a:lnTo>
                    <a:lnTo>
                      <a:pt x="134" y="78"/>
                    </a:lnTo>
                    <a:lnTo>
                      <a:pt x="189" y="114"/>
                    </a:lnTo>
                    <a:lnTo>
                      <a:pt x="238" y="162"/>
                    </a:lnTo>
                    <a:lnTo>
                      <a:pt x="274" y="210"/>
                    </a:lnTo>
                    <a:lnTo>
                      <a:pt x="299" y="257"/>
                    </a:lnTo>
                    <a:lnTo>
                      <a:pt x="317" y="311"/>
                    </a:lnTo>
                    <a:lnTo>
                      <a:pt x="323" y="365"/>
                    </a:lnTo>
                    <a:lnTo>
                      <a:pt x="317" y="419"/>
                    </a:lnTo>
                    <a:lnTo>
                      <a:pt x="299" y="467"/>
                    </a:lnTo>
                    <a:lnTo>
                      <a:pt x="274" y="515"/>
                    </a:lnTo>
                    <a:lnTo>
                      <a:pt x="238" y="563"/>
                    </a:lnTo>
                    <a:lnTo>
                      <a:pt x="268" y="563"/>
                    </a:lnTo>
                    <a:lnTo>
                      <a:pt x="311" y="515"/>
                    </a:lnTo>
                    <a:lnTo>
                      <a:pt x="335" y="467"/>
                    </a:lnTo>
                    <a:lnTo>
                      <a:pt x="353" y="419"/>
                    </a:lnTo>
                    <a:lnTo>
                      <a:pt x="360" y="365"/>
                    </a:lnTo>
                    <a:lnTo>
                      <a:pt x="360" y="36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3" name="Freeform 33"/>
              <p:cNvSpPr>
                <a:spLocks/>
              </p:cNvSpPr>
              <p:nvPr/>
            </p:nvSpPr>
            <p:spPr bwMode="hidden">
              <a:xfrm>
                <a:off x="2318" y="3631"/>
                <a:ext cx="1078" cy="425"/>
              </a:xfrm>
              <a:custGeom>
                <a:avLst/>
                <a:gdLst/>
                <a:ahLst/>
                <a:cxnLst>
                  <a:cxn ang="0">
                    <a:pos x="1053" y="425"/>
                  </a:cxn>
                  <a:cxn ang="0">
                    <a:pos x="1078" y="419"/>
                  </a:cxn>
                  <a:cxn ang="0">
                    <a:pos x="1066" y="377"/>
                  </a:cxn>
                  <a:cxn ang="0">
                    <a:pos x="1047" y="336"/>
                  </a:cxn>
                  <a:cxn ang="0">
                    <a:pos x="986" y="252"/>
                  </a:cxn>
                  <a:cxn ang="0">
                    <a:pos x="907" y="180"/>
                  </a:cxn>
                  <a:cxn ang="0">
                    <a:pos x="810" y="120"/>
                  </a:cxn>
                  <a:cxn ang="0">
                    <a:pos x="694" y="72"/>
                  </a:cxn>
                  <a:cxn ang="0">
                    <a:pos x="560" y="30"/>
                  </a:cxn>
                  <a:cxn ang="0">
                    <a:pos x="420" y="6"/>
                  </a:cxn>
                  <a:cxn ang="0">
                    <a:pos x="268" y="0"/>
                  </a:cxn>
                  <a:cxn ang="0">
                    <a:pos x="134" y="6"/>
                  </a:cxn>
                  <a:cxn ang="0">
                    <a:pos x="0" y="24"/>
                  </a:cxn>
                  <a:cxn ang="0">
                    <a:pos x="12" y="36"/>
                  </a:cxn>
                  <a:cxn ang="0">
                    <a:pos x="134" y="18"/>
                  </a:cxn>
                  <a:cxn ang="0">
                    <a:pos x="268" y="12"/>
                  </a:cxn>
                  <a:cxn ang="0">
                    <a:pos x="420" y="18"/>
                  </a:cxn>
                  <a:cxn ang="0">
                    <a:pos x="554" y="42"/>
                  </a:cxn>
                  <a:cxn ang="0">
                    <a:pos x="682" y="84"/>
                  </a:cxn>
                  <a:cxn ang="0">
                    <a:pos x="798" y="132"/>
                  </a:cxn>
                  <a:cxn ang="0">
                    <a:pos x="895" y="192"/>
                  </a:cxn>
                  <a:cxn ang="0">
                    <a:pos x="968" y="264"/>
                  </a:cxn>
                  <a:cxn ang="0">
                    <a:pos x="999" y="300"/>
                  </a:cxn>
                  <a:cxn ang="0">
                    <a:pos x="1023" y="342"/>
                  </a:cxn>
                  <a:cxn ang="0">
                    <a:pos x="1041" y="383"/>
                  </a:cxn>
                  <a:cxn ang="0">
                    <a:pos x="1053" y="425"/>
                  </a:cxn>
                  <a:cxn ang="0">
                    <a:pos x="1053" y="425"/>
                  </a:cxn>
                </a:cxnLst>
                <a:rect l="0" t="0" r="r" b="b"/>
                <a:pathLst>
                  <a:path w="1078" h="425">
                    <a:moveTo>
                      <a:pt x="1053" y="425"/>
                    </a:moveTo>
                    <a:lnTo>
                      <a:pt x="1078" y="419"/>
                    </a:lnTo>
                    <a:lnTo>
                      <a:pt x="1066" y="377"/>
                    </a:lnTo>
                    <a:lnTo>
                      <a:pt x="1047" y="336"/>
                    </a:lnTo>
                    <a:lnTo>
                      <a:pt x="986" y="252"/>
                    </a:lnTo>
                    <a:lnTo>
                      <a:pt x="907" y="180"/>
                    </a:lnTo>
                    <a:lnTo>
                      <a:pt x="810" y="120"/>
                    </a:lnTo>
                    <a:lnTo>
                      <a:pt x="694" y="72"/>
                    </a:lnTo>
                    <a:lnTo>
                      <a:pt x="560" y="30"/>
                    </a:lnTo>
                    <a:lnTo>
                      <a:pt x="420" y="6"/>
                    </a:lnTo>
                    <a:lnTo>
                      <a:pt x="268" y="0"/>
                    </a:lnTo>
                    <a:lnTo>
                      <a:pt x="134" y="6"/>
                    </a:lnTo>
                    <a:lnTo>
                      <a:pt x="0" y="24"/>
                    </a:lnTo>
                    <a:lnTo>
                      <a:pt x="12" y="36"/>
                    </a:lnTo>
                    <a:lnTo>
                      <a:pt x="134" y="18"/>
                    </a:lnTo>
                    <a:lnTo>
                      <a:pt x="268" y="12"/>
                    </a:lnTo>
                    <a:lnTo>
                      <a:pt x="420" y="18"/>
                    </a:lnTo>
                    <a:lnTo>
                      <a:pt x="554" y="42"/>
                    </a:lnTo>
                    <a:lnTo>
                      <a:pt x="682" y="84"/>
                    </a:lnTo>
                    <a:lnTo>
                      <a:pt x="798" y="132"/>
                    </a:lnTo>
                    <a:lnTo>
                      <a:pt x="895" y="192"/>
                    </a:lnTo>
                    <a:lnTo>
                      <a:pt x="968" y="264"/>
                    </a:lnTo>
                    <a:lnTo>
                      <a:pt x="999" y="300"/>
                    </a:lnTo>
                    <a:lnTo>
                      <a:pt x="1023" y="342"/>
                    </a:lnTo>
                    <a:lnTo>
                      <a:pt x="1041" y="383"/>
                    </a:lnTo>
                    <a:lnTo>
                      <a:pt x="1053" y="425"/>
                    </a:lnTo>
                    <a:lnTo>
                      <a:pt x="1053" y="425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4" name="Freeform 34"/>
              <p:cNvSpPr>
                <a:spLocks/>
              </p:cNvSpPr>
              <p:nvPr/>
            </p:nvSpPr>
            <p:spPr bwMode="hidden">
              <a:xfrm>
                <a:off x="3304" y="4080"/>
                <a:ext cx="98" cy="234"/>
              </a:xfrm>
              <a:custGeom>
                <a:avLst/>
                <a:gdLst/>
                <a:ahLst/>
                <a:cxnLst>
                  <a:cxn ang="0">
                    <a:pos x="0" y="234"/>
                  </a:cxn>
                  <a:cxn ang="0">
                    <a:pos x="25" y="234"/>
                  </a:cxn>
                  <a:cxn ang="0">
                    <a:pos x="55" y="186"/>
                  </a:cxn>
                  <a:cxn ang="0">
                    <a:pos x="80" y="138"/>
                  </a:cxn>
                  <a:cxn ang="0">
                    <a:pos x="92" y="90"/>
                  </a:cxn>
                  <a:cxn ang="0">
                    <a:pos x="98" y="36"/>
                  </a:cxn>
                  <a:cxn ang="0">
                    <a:pos x="98" y="0"/>
                  </a:cxn>
                  <a:cxn ang="0">
                    <a:pos x="74" y="0"/>
                  </a:cxn>
                  <a:cxn ang="0">
                    <a:pos x="74" y="36"/>
                  </a:cxn>
                  <a:cxn ang="0">
                    <a:pos x="67" y="90"/>
                  </a:cxn>
                  <a:cxn ang="0">
                    <a:pos x="55" y="138"/>
                  </a:cxn>
                  <a:cxn ang="0">
                    <a:pos x="31" y="186"/>
                  </a:cxn>
                  <a:cxn ang="0">
                    <a:pos x="0" y="234"/>
                  </a:cxn>
                  <a:cxn ang="0">
                    <a:pos x="0" y="234"/>
                  </a:cxn>
                </a:cxnLst>
                <a:rect l="0" t="0" r="r" b="b"/>
                <a:pathLst>
                  <a:path w="98" h="234">
                    <a:moveTo>
                      <a:pt x="0" y="234"/>
                    </a:moveTo>
                    <a:lnTo>
                      <a:pt x="25" y="234"/>
                    </a:lnTo>
                    <a:lnTo>
                      <a:pt x="55" y="186"/>
                    </a:lnTo>
                    <a:lnTo>
                      <a:pt x="80" y="138"/>
                    </a:lnTo>
                    <a:lnTo>
                      <a:pt x="92" y="90"/>
                    </a:lnTo>
                    <a:lnTo>
                      <a:pt x="98" y="36"/>
                    </a:lnTo>
                    <a:lnTo>
                      <a:pt x="98" y="0"/>
                    </a:lnTo>
                    <a:lnTo>
                      <a:pt x="74" y="0"/>
                    </a:lnTo>
                    <a:lnTo>
                      <a:pt x="74" y="36"/>
                    </a:lnTo>
                    <a:lnTo>
                      <a:pt x="67" y="90"/>
                    </a:lnTo>
                    <a:lnTo>
                      <a:pt x="55" y="138"/>
                    </a:lnTo>
                    <a:lnTo>
                      <a:pt x="31" y="186"/>
                    </a:lnTo>
                    <a:lnTo>
                      <a:pt x="0" y="234"/>
                    </a:lnTo>
                    <a:lnTo>
                      <a:pt x="0" y="23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87843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5" name="Freeform 35"/>
              <p:cNvSpPr>
                <a:spLocks/>
              </p:cNvSpPr>
              <p:nvPr/>
            </p:nvSpPr>
            <p:spPr bwMode="hidden">
              <a:xfrm>
                <a:off x="1776" y="3673"/>
                <a:ext cx="481" cy="641"/>
              </a:xfrm>
              <a:custGeom>
                <a:avLst/>
                <a:gdLst/>
                <a:ahLst/>
                <a:cxnLst>
                  <a:cxn ang="0">
                    <a:pos x="18" y="443"/>
                  </a:cxn>
                  <a:cxn ang="0">
                    <a:pos x="24" y="371"/>
                  </a:cxn>
                  <a:cxn ang="0">
                    <a:pos x="55" y="305"/>
                  </a:cxn>
                  <a:cxn ang="0">
                    <a:pos x="91" y="246"/>
                  </a:cxn>
                  <a:cxn ang="0">
                    <a:pos x="146" y="186"/>
                  </a:cxn>
                  <a:cxn ang="0">
                    <a:pos x="213" y="132"/>
                  </a:cxn>
                  <a:cxn ang="0">
                    <a:pos x="292" y="84"/>
                  </a:cxn>
                  <a:cxn ang="0">
                    <a:pos x="384" y="48"/>
                  </a:cxn>
                  <a:cxn ang="0">
                    <a:pos x="481" y="12"/>
                  </a:cxn>
                  <a:cxn ang="0">
                    <a:pos x="457" y="0"/>
                  </a:cxn>
                  <a:cxn ang="0">
                    <a:pos x="359" y="36"/>
                  </a:cxn>
                  <a:cxn ang="0">
                    <a:pos x="274" y="78"/>
                  </a:cxn>
                  <a:cxn ang="0">
                    <a:pos x="195" y="126"/>
                  </a:cxn>
                  <a:cxn ang="0">
                    <a:pos x="128" y="180"/>
                  </a:cxn>
                  <a:cxn ang="0">
                    <a:pos x="73" y="240"/>
                  </a:cxn>
                  <a:cxn ang="0">
                    <a:pos x="37" y="305"/>
                  </a:cxn>
                  <a:cxn ang="0">
                    <a:pos x="6" y="371"/>
                  </a:cxn>
                  <a:cxn ang="0">
                    <a:pos x="0" y="443"/>
                  </a:cxn>
                  <a:cxn ang="0">
                    <a:pos x="6" y="497"/>
                  </a:cxn>
                  <a:cxn ang="0">
                    <a:pos x="18" y="545"/>
                  </a:cxn>
                  <a:cxn ang="0">
                    <a:pos x="43" y="593"/>
                  </a:cxn>
                  <a:cxn ang="0">
                    <a:pos x="73" y="641"/>
                  </a:cxn>
                  <a:cxn ang="0">
                    <a:pos x="97" y="641"/>
                  </a:cxn>
                  <a:cxn ang="0">
                    <a:pos x="67" y="593"/>
                  </a:cxn>
                  <a:cxn ang="0">
                    <a:pos x="43" y="545"/>
                  </a:cxn>
                  <a:cxn ang="0">
                    <a:pos x="24" y="497"/>
                  </a:cxn>
                  <a:cxn ang="0">
                    <a:pos x="18" y="443"/>
                  </a:cxn>
                  <a:cxn ang="0">
                    <a:pos x="18" y="443"/>
                  </a:cxn>
                </a:cxnLst>
                <a:rect l="0" t="0" r="r" b="b"/>
                <a:pathLst>
                  <a:path w="481" h="641">
                    <a:moveTo>
                      <a:pt x="18" y="443"/>
                    </a:moveTo>
                    <a:lnTo>
                      <a:pt x="24" y="371"/>
                    </a:lnTo>
                    <a:lnTo>
                      <a:pt x="55" y="305"/>
                    </a:lnTo>
                    <a:lnTo>
                      <a:pt x="91" y="246"/>
                    </a:lnTo>
                    <a:lnTo>
                      <a:pt x="146" y="186"/>
                    </a:lnTo>
                    <a:lnTo>
                      <a:pt x="213" y="132"/>
                    </a:lnTo>
                    <a:lnTo>
                      <a:pt x="292" y="84"/>
                    </a:lnTo>
                    <a:lnTo>
                      <a:pt x="384" y="48"/>
                    </a:lnTo>
                    <a:lnTo>
                      <a:pt x="481" y="12"/>
                    </a:lnTo>
                    <a:lnTo>
                      <a:pt x="457" y="0"/>
                    </a:lnTo>
                    <a:lnTo>
                      <a:pt x="359" y="36"/>
                    </a:lnTo>
                    <a:lnTo>
                      <a:pt x="274" y="78"/>
                    </a:lnTo>
                    <a:lnTo>
                      <a:pt x="195" y="126"/>
                    </a:lnTo>
                    <a:lnTo>
                      <a:pt x="128" y="180"/>
                    </a:lnTo>
                    <a:lnTo>
                      <a:pt x="73" y="240"/>
                    </a:lnTo>
                    <a:lnTo>
                      <a:pt x="37" y="305"/>
                    </a:lnTo>
                    <a:lnTo>
                      <a:pt x="6" y="371"/>
                    </a:lnTo>
                    <a:lnTo>
                      <a:pt x="0" y="443"/>
                    </a:lnTo>
                    <a:lnTo>
                      <a:pt x="6" y="497"/>
                    </a:lnTo>
                    <a:lnTo>
                      <a:pt x="18" y="545"/>
                    </a:lnTo>
                    <a:lnTo>
                      <a:pt x="43" y="593"/>
                    </a:lnTo>
                    <a:lnTo>
                      <a:pt x="73" y="641"/>
                    </a:lnTo>
                    <a:lnTo>
                      <a:pt x="97" y="641"/>
                    </a:lnTo>
                    <a:lnTo>
                      <a:pt x="67" y="593"/>
                    </a:lnTo>
                    <a:lnTo>
                      <a:pt x="43" y="545"/>
                    </a:lnTo>
                    <a:lnTo>
                      <a:pt x="24" y="497"/>
                    </a:lnTo>
                    <a:lnTo>
                      <a:pt x="18" y="443"/>
                    </a:lnTo>
                    <a:lnTo>
                      <a:pt x="18" y="443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2" name="Group 36"/>
            <p:cNvGrpSpPr>
              <a:grpSpLocks/>
            </p:cNvGrpSpPr>
            <p:nvPr userDrawn="1"/>
          </p:nvGrpSpPr>
          <p:grpSpPr bwMode="auto">
            <a:xfrm>
              <a:off x="4128" y="3360"/>
              <a:ext cx="1351" cy="821"/>
              <a:chOff x="4128" y="3360"/>
              <a:chExt cx="1351" cy="821"/>
            </a:xfrm>
          </p:grpSpPr>
          <p:sp>
            <p:nvSpPr>
              <p:cNvPr id="46117" name="Freeform 37"/>
              <p:cNvSpPr>
                <a:spLocks noEditPoints="1"/>
              </p:cNvSpPr>
              <p:nvPr/>
            </p:nvSpPr>
            <p:spPr bwMode="hidden">
              <a:xfrm>
                <a:off x="4200" y="3402"/>
                <a:ext cx="1201" cy="731"/>
              </a:xfrm>
              <a:custGeom>
                <a:avLst/>
                <a:gdLst/>
                <a:ahLst/>
                <a:cxnLst>
                  <a:cxn ang="0">
                    <a:pos x="484" y="6"/>
                  </a:cxn>
                  <a:cxn ang="0">
                    <a:pos x="263" y="60"/>
                  </a:cxn>
                  <a:cxn ang="0">
                    <a:pos x="101" y="162"/>
                  </a:cxn>
                  <a:cxn ang="0">
                    <a:pos x="12" y="294"/>
                  </a:cxn>
                  <a:cxn ang="0">
                    <a:pos x="0" y="366"/>
                  </a:cxn>
                  <a:cxn ang="0">
                    <a:pos x="12" y="437"/>
                  </a:cxn>
                  <a:cxn ang="0">
                    <a:pos x="101" y="569"/>
                  </a:cxn>
                  <a:cxn ang="0">
                    <a:pos x="263" y="671"/>
                  </a:cxn>
                  <a:cxn ang="0">
                    <a:pos x="484" y="725"/>
                  </a:cxn>
                  <a:cxn ang="0">
                    <a:pos x="723" y="725"/>
                  </a:cxn>
                  <a:cxn ang="0">
                    <a:pos x="938" y="671"/>
                  </a:cxn>
                  <a:cxn ang="0">
                    <a:pos x="1100" y="569"/>
                  </a:cxn>
                  <a:cxn ang="0">
                    <a:pos x="1189" y="437"/>
                  </a:cxn>
                  <a:cxn ang="0">
                    <a:pos x="1201" y="366"/>
                  </a:cxn>
                  <a:cxn ang="0">
                    <a:pos x="1189" y="294"/>
                  </a:cxn>
                  <a:cxn ang="0">
                    <a:pos x="1100" y="162"/>
                  </a:cxn>
                  <a:cxn ang="0">
                    <a:pos x="938" y="60"/>
                  </a:cxn>
                  <a:cxn ang="0">
                    <a:pos x="723" y="6"/>
                  </a:cxn>
                  <a:cxn ang="0">
                    <a:pos x="604" y="0"/>
                  </a:cxn>
                  <a:cxn ang="0">
                    <a:pos x="490" y="701"/>
                  </a:cxn>
                  <a:cxn ang="0">
                    <a:pos x="287" y="647"/>
                  </a:cxn>
                  <a:cxn ang="0">
                    <a:pos x="131" y="557"/>
                  </a:cxn>
                  <a:cxn ang="0">
                    <a:pos x="48" y="437"/>
                  </a:cxn>
                  <a:cxn ang="0">
                    <a:pos x="36" y="366"/>
                  </a:cxn>
                  <a:cxn ang="0">
                    <a:pos x="48" y="300"/>
                  </a:cxn>
                  <a:cxn ang="0">
                    <a:pos x="131" y="174"/>
                  </a:cxn>
                  <a:cxn ang="0">
                    <a:pos x="287" y="84"/>
                  </a:cxn>
                  <a:cxn ang="0">
                    <a:pos x="490" y="30"/>
                  </a:cxn>
                  <a:cxn ang="0">
                    <a:pos x="717" y="30"/>
                  </a:cxn>
                  <a:cxn ang="0">
                    <a:pos x="920" y="84"/>
                  </a:cxn>
                  <a:cxn ang="0">
                    <a:pos x="1070" y="174"/>
                  </a:cxn>
                  <a:cxn ang="0">
                    <a:pos x="1153" y="300"/>
                  </a:cxn>
                  <a:cxn ang="0">
                    <a:pos x="1153" y="437"/>
                  </a:cxn>
                  <a:cxn ang="0">
                    <a:pos x="1070" y="557"/>
                  </a:cxn>
                  <a:cxn ang="0">
                    <a:pos x="920" y="647"/>
                  </a:cxn>
                  <a:cxn ang="0">
                    <a:pos x="717" y="701"/>
                  </a:cxn>
                  <a:cxn ang="0">
                    <a:pos x="604" y="707"/>
                  </a:cxn>
                </a:cxnLst>
                <a:rect l="0" t="0" r="r" b="b"/>
                <a:pathLst>
                  <a:path w="1201" h="731">
                    <a:moveTo>
                      <a:pt x="604" y="0"/>
                    </a:moveTo>
                    <a:lnTo>
                      <a:pt x="484" y="6"/>
                    </a:lnTo>
                    <a:lnTo>
                      <a:pt x="370" y="30"/>
                    </a:lnTo>
                    <a:lnTo>
                      <a:pt x="263" y="60"/>
                    </a:lnTo>
                    <a:lnTo>
                      <a:pt x="179" y="108"/>
                    </a:lnTo>
                    <a:lnTo>
                      <a:pt x="101" y="162"/>
                    </a:lnTo>
                    <a:lnTo>
                      <a:pt x="48" y="222"/>
                    </a:lnTo>
                    <a:lnTo>
                      <a:pt x="12" y="294"/>
                    </a:lnTo>
                    <a:lnTo>
                      <a:pt x="6" y="330"/>
                    </a:lnTo>
                    <a:lnTo>
                      <a:pt x="0" y="366"/>
                    </a:lnTo>
                    <a:lnTo>
                      <a:pt x="6" y="401"/>
                    </a:lnTo>
                    <a:lnTo>
                      <a:pt x="12" y="437"/>
                    </a:lnTo>
                    <a:lnTo>
                      <a:pt x="48" y="509"/>
                    </a:lnTo>
                    <a:lnTo>
                      <a:pt x="101" y="569"/>
                    </a:lnTo>
                    <a:lnTo>
                      <a:pt x="179" y="623"/>
                    </a:lnTo>
                    <a:lnTo>
                      <a:pt x="263" y="671"/>
                    </a:lnTo>
                    <a:lnTo>
                      <a:pt x="370" y="701"/>
                    </a:lnTo>
                    <a:lnTo>
                      <a:pt x="484" y="725"/>
                    </a:lnTo>
                    <a:lnTo>
                      <a:pt x="604" y="731"/>
                    </a:lnTo>
                    <a:lnTo>
                      <a:pt x="723" y="725"/>
                    </a:lnTo>
                    <a:lnTo>
                      <a:pt x="837" y="701"/>
                    </a:lnTo>
                    <a:lnTo>
                      <a:pt x="938" y="671"/>
                    </a:lnTo>
                    <a:lnTo>
                      <a:pt x="1028" y="623"/>
                    </a:lnTo>
                    <a:lnTo>
                      <a:pt x="1100" y="569"/>
                    </a:lnTo>
                    <a:lnTo>
                      <a:pt x="1153" y="509"/>
                    </a:lnTo>
                    <a:lnTo>
                      <a:pt x="1189" y="437"/>
                    </a:lnTo>
                    <a:lnTo>
                      <a:pt x="1201" y="401"/>
                    </a:lnTo>
                    <a:lnTo>
                      <a:pt x="1201" y="366"/>
                    </a:lnTo>
                    <a:lnTo>
                      <a:pt x="1201" y="330"/>
                    </a:lnTo>
                    <a:lnTo>
                      <a:pt x="1189" y="294"/>
                    </a:lnTo>
                    <a:lnTo>
                      <a:pt x="1153" y="222"/>
                    </a:lnTo>
                    <a:lnTo>
                      <a:pt x="1100" y="162"/>
                    </a:lnTo>
                    <a:lnTo>
                      <a:pt x="1028" y="108"/>
                    </a:lnTo>
                    <a:lnTo>
                      <a:pt x="938" y="60"/>
                    </a:lnTo>
                    <a:lnTo>
                      <a:pt x="837" y="30"/>
                    </a:lnTo>
                    <a:lnTo>
                      <a:pt x="723" y="6"/>
                    </a:lnTo>
                    <a:lnTo>
                      <a:pt x="604" y="0"/>
                    </a:lnTo>
                    <a:lnTo>
                      <a:pt x="604" y="0"/>
                    </a:lnTo>
                    <a:close/>
                    <a:moveTo>
                      <a:pt x="604" y="707"/>
                    </a:moveTo>
                    <a:lnTo>
                      <a:pt x="490" y="701"/>
                    </a:lnTo>
                    <a:lnTo>
                      <a:pt x="382" y="683"/>
                    </a:lnTo>
                    <a:lnTo>
                      <a:pt x="287" y="647"/>
                    </a:lnTo>
                    <a:lnTo>
                      <a:pt x="203" y="611"/>
                    </a:lnTo>
                    <a:lnTo>
                      <a:pt x="131" y="557"/>
                    </a:lnTo>
                    <a:lnTo>
                      <a:pt x="83" y="497"/>
                    </a:lnTo>
                    <a:lnTo>
                      <a:pt x="48" y="437"/>
                    </a:lnTo>
                    <a:lnTo>
                      <a:pt x="42" y="401"/>
                    </a:lnTo>
                    <a:lnTo>
                      <a:pt x="36" y="366"/>
                    </a:lnTo>
                    <a:lnTo>
                      <a:pt x="42" y="330"/>
                    </a:lnTo>
                    <a:lnTo>
                      <a:pt x="48" y="300"/>
                    </a:lnTo>
                    <a:lnTo>
                      <a:pt x="83" y="234"/>
                    </a:lnTo>
                    <a:lnTo>
                      <a:pt x="131" y="174"/>
                    </a:lnTo>
                    <a:lnTo>
                      <a:pt x="203" y="126"/>
                    </a:lnTo>
                    <a:lnTo>
                      <a:pt x="287" y="84"/>
                    </a:lnTo>
                    <a:lnTo>
                      <a:pt x="382" y="54"/>
                    </a:lnTo>
                    <a:lnTo>
                      <a:pt x="490" y="30"/>
                    </a:lnTo>
                    <a:lnTo>
                      <a:pt x="604" y="24"/>
                    </a:lnTo>
                    <a:lnTo>
                      <a:pt x="717" y="30"/>
                    </a:lnTo>
                    <a:lnTo>
                      <a:pt x="825" y="54"/>
                    </a:lnTo>
                    <a:lnTo>
                      <a:pt x="920" y="84"/>
                    </a:lnTo>
                    <a:lnTo>
                      <a:pt x="1004" y="126"/>
                    </a:lnTo>
                    <a:lnTo>
                      <a:pt x="1070" y="174"/>
                    </a:lnTo>
                    <a:lnTo>
                      <a:pt x="1124" y="234"/>
                    </a:lnTo>
                    <a:lnTo>
                      <a:pt x="1153" y="300"/>
                    </a:lnTo>
                    <a:lnTo>
                      <a:pt x="1165" y="366"/>
                    </a:lnTo>
                    <a:lnTo>
                      <a:pt x="1153" y="437"/>
                    </a:lnTo>
                    <a:lnTo>
                      <a:pt x="1124" y="497"/>
                    </a:lnTo>
                    <a:lnTo>
                      <a:pt x="1070" y="557"/>
                    </a:lnTo>
                    <a:lnTo>
                      <a:pt x="1004" y="611"/>
                    </a:lnTo>
                    <a:lnTo>
                      <a:pt x="920" y="647"/>
                    </a:lnTo>
                    <a:lnTo>
                      <a:pt x="825" y="683"/>
                    </a:lnTo>
                    <a:lnTo>
                      <a:pt x="717" y="701"/>
                    </a:lnTo>
                    <a:lnTo>
                      <a:pt x="604" y="707"/>
                    </a:lnTo>
                    <a:lnTo>
                      <a:pt x="604" y="70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8" name="Freeform 38"/>
              <p:cNvSpPr>
                <a:spLocks/>
              </p:cNvSpPr>
              <p:nvPr/>
            </p:nvSpPr>
            <p:spPr bwMode="hidden">
              <a:xfrm>
                <a:off x="4128" y="3366"/>
                <a:ext cx="544" cy="737"/>
              </a:xfrm>
              <a:custGeom>
                <a:avLst/>
                <a:gdLst/>
                <a:ahLst/>
                <a:cxnLst>
                  <a:cxn ang="0">
                    <a:pos x="24" y="402"/>
                  </a:cxn>
                  <a:cxn ang="0">
                    <a:pos x="36" y="330"/>
                  </a:cxn>
                  <a:cxn ang="0">
                    <a:pos x="66" y="264"/>
                  </a:cxn>
                  <a:cxn ang="0">
                    <a:pos x="108" y="204"/>
                  </a:cxn>
                  <a:cxn ang="0">
                    <a:pos x="173" y="150"/>
                  </a:cxn>
                  <a:cxn ang="0">
                    <a:pos x="251" y="102"/>
                  </a:cxn>
                  <a:cxn ang="0">
                    <a:pos x="335" y="60"/>
                  </a:cxn>
                  <a:cxn ang="0">
                    <a:pos x="436" y="30"/>
                  </a:cxn>
                  <a:cxn ang="0">
                    <a:pos x="544" y="12"/>
                  </a:cxn>
                  <a:cxn ang="0">
                    <a:pos x="544" y="0"/>
                  </a:cxn>
                  <a:cxn ang="0">
                    <a:pos x="430" y="18"/>
                  </a:cxn>
                  <a:cxn ang="0">
                    <a:pos x="329" y="48"/>
                  </a:cxn>
                  <a:cxn ang="0">
                    <a:pos x="233" y="90"/>
                  </a:cxn>
                  <a:cxn ang="0">
                    <a:pos x="155" y="138"/>
                  </a:cxn>
                  <a:cxn ang="0">
                    <a:pos x="90" y="198"/>
                  </a:cxn>
                  <a:cxn ang="0">
                    <a:pos x="42" y="258"/>
                  </a:cxn>
                  <a:cxn ang="0">
                    <a:pos x="12" y="330"/>
                  </a:cxn>
                  <a:cxn ang="0">
                    <a:pos x="0" y="402"/>
                  </a:cxn>
                  <a:cxn ang="0">
                    <a:pos x="6" y="455"/>
                  </a:cxn>
                  <a:cxn ang="0">
                    <a:pos x="18" y="503"/>
                  </a:cxn>
                  <a:cxn ang="0">
                    <a:pos x="42" y="545"/>
                  </a:cxn>
                  <a:cxn ang="0">
                    <a:pos x="78" y="593"/>
                  </a:cxn>
                  <a:cxn ang="0">
                    <a:pos x="114" y="635"/>
                  </a:cxn>
                  <a:cxn ang="0">
                    <a:pos x="161" y="671"/>
                  </a:cxn>
                  <a:cxn ang="0">
                    <a:pos x="221" y="707"/>
                  </a:cxn>
                  <a:cxn ang="0">
                    <a:pos x="281" y="737"/>
                  </a:cxn>
                  <a:cxn ang="0">
                    <a:pos x="323" y="737"/>
                  </a:cxn>
                  <a:cxn ang="0">
                    <a:pos x="257" y="707"/>
                  </a:cxn>
                  <a:cxn ang="0">
                    <a:pos x="203" y="671"/>
                  </a:cxn>
                  <a:cxn ang="0">
                    <a:pos x="149" y="635"/>
                  </a:cxn>
                  <a:cxn ang="0">
                    <a:pos x="108" y="593"/>
                  </a:cxn>
                  <a:cxn ang="0">
                    <a:pos x="72" y="551"/>
                  </a:cxn>
                  <a:cxn ang="0">
                    <a:pos x="48" y="503"/>
                  </a:cxn>
                  <a:cxn ang="0">
                    <a:pos x="30" y="455"/>
                  </a:cxn>
                  <a:cxn ang="0">
                    <a:pos x="24" y="402"/>
                  </a:cxn>
                  <a:cxn ang="0">
                    <a:pos x="24" y="402"/>
                  </a:cxn>
                </a:cxnLst>
                <a:rect l="0" t="0" r="r" b="b"/>
                <a:pathLst>
                  <a:path w="544" h="737">
                    <a:moveTo>
                      <a:pt x="24" y="402"/>
                    </a:moveTo>
                    <a:lnTo>
                      <a:pt x="36" y="330"/>
                    </a:lnTo>
                    <a:lnTo>
                      <a:pt x="66" y="264"/>
                    </a:lnTo>
                    <a:lnTo>
                      <a:pt x="108" y="204"/>
                    </a:lnTo>
                    <a:lnTo>
                      <a:pt x="173" y="150"/>
                    </a:lnTo>
                    <a:lnTo>
                      <a:pt x="251" y="102"/>
                    </a:lnTo>
                    <a:lnTo>
                      <a:pt x="335" y="60"/>
                    </a:lnTo>
                    <a:lnTo>
                      <a:pt x="436" y="30"/>
                    </a:lnTo>
                    <a:lnTo>
                      <a:pt x="544" y="12"/>
                    </a:lnTo>
                    <a:lnTo>
                      <a:pt x="544" y="0"/>
                    </a:lnTo>
                    <a:lnTo>
                      <a:pt x="430" y="18"/>
                    </a:lnTo>
                    <a:lnTo>
                      <a:pt x="329" y="48"/>
                    </a:lnTo>
                    <a:lnTo>
                      <a:pt x="233" y="90"/>
                    </a:lnTo>
                    <a:lnTo>
                      <a:pt x="155" y="138"/>
                    </a:lnTo>
                    <a:lnTo>
                      <a:pt x="90" y="198"/>
                    </a:lnTo>
                    <a:lnTo>
                      <a:pt x="42" y="258"/>
                    </a:lnTo>
                    <a:lnTo>
                      <a:pt x="12" y="330"/>
                    </a:lnTo>
                    <a:lnTo>
                      <a:pt x="0" y="402"/>
                    </a:lnTo>
                    <a:lnTo>
                      <a:pt x="6" y="455"/>
                    </a:lnTo>
                    <a:lnTo>
                      <a:pt x="18" y="503"/>
                    </a:lnTo>
                    <a:lnTo>
                      <a:pt x="42" y="545"/>
                    </a:lnTo>
                    <a:lnTo>
                      <a:pt x="78" y="593"/>
                    </a:lnTo>
                    <a:lnTo>
                      <a:pt x="114" y="635"/>
                    </a:lnTo>
                    <a:lnTo>
                      <a:pt x="161" y="671"/>
                    </a:lnTo>
                    <a:lnTo>
                      <a:pt x="221" y="707"/>
                    </a:lnTo>
                    <a:lnTo>
                      <a:pt x="281" y="737"/>
                    </a:lnTo>
                    <a:lnTo>
                      <a:pt x="323" y="737"/>
                    </a:lnTo>
                    <a:lnTo>
                      <a:pt x="257" y="707"/>
                    </a:lnTo>
                    <a:lnTo>
                      <a:pt x="203" y="671"/>
                    </a:lnTo>
                    <a:lnTo>
                      <a:pt x="149" y="635"/>
                    </a:lnTo>
                    <a:lnTo>
                      <a:pt x="108" y="593"/>
                    </a:lnTo>
                    <a:lnTo>
                      <a:pt x="72" y="551"/>
                    </a:lnTo>
                    <a:lnTo>
                      <a:pt x="48" y="503"/>
                    </a:lnTo>
                    <a:lnTo>
                      <a:pt x="30" y="455"/>
                    </a:lnTo>
                    <a:lnTo>
                      <a:pt x="24" y="402"/>
                    </a:lnTo>
                    <a:lnTo>
                      <a:pt x="24" y="40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19" name="Freeform 39"/>
              <p:cNvSpPr>
                <a:spLocks/>
              </p:cNvSpPr>
              <p:nvPr/>
            </p:nvSpPr>
            <p:spPr bwMode="hidden">
              <a:xfrm>
                <a:off x="4792" y="3360"/>
                <a:ext cx="609" cy="252"/>
              </a:xfrm>
              <a:custGeom>
                <a:avLst/>
                <a:gdLst/>
                <a:ahLst/>
                <a:cxnLst>
                  <a:cxn ang="0">
                    <a:pos x="12" y="12"/>
                  </a:cxn>
                  <a:cxn ang="0">
                    <a:pos x="113" y="18"/>
                  </a:cxn>
                  <a:cxn ang="0">
                    <a:pos x="203" y="30"/>
                  </a:cxn>
                  <a:cxn ang="0">
                    <a:pos x="292" y="48"/>
                  </a:cxn>
                  <a:cxn ang="0">
                    <a:pos x="376" y="78"/>
                  </a:cxn>
                  <a:cxn ang="0">
                    <a:pos x="448" y="114"/>
                  </a:cxn>
                  <a:cxn ang="0">
                    <a:pos x="514" y="156"/>
                  </a:cxn>
                  <a:cxn ang="0">
                    <a:pos x="567" y="198"/>
                  </a:cxn>
                  <a:cxn ang="0">
                    <a:pos x="609" y="252"/>
                  </a:cxn>
                  <a:cxn ang="0">
                    <a:pos x="609" y="216"/>
                  </a:cxn>
                  <a:cxn ang="0">
                    <a:pos x="561" y="168"/>
                  </a:cxn>
                  <a:cxn ang="0">
                    <a:pos x="502" y="126"/>
                  </a:cxn>
                  <a:cxn ang="0">
                    <a:pos x="436" y="90"/>
                  </a:cxn>
                  <a:cxn ang="0">
                    <a:pos x="364" y="60"/>
                  </a:cxn>
                  <a:cxn ang="0">
                    <a:pos x="286" y="36"/>
                  </a:cxn>
                  <a:cxn ang="0">
                    <a:pos x="197" y="18"/>
                  </a:cxn>
                  <a:cxn ang="0">
                    <a:pos x="107" y="6"/>
                  </a:cxn>
                  <a:cxn ang="0">
                    <a:pos x="12" y="0"/>
                  </a:cxn>
                  <a:cxn ang="0">
                    <a:pos x="6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6" y="12"/>
                  </a:cxn>
                  <a:cxn ang="0">
                    <a:pos x="12" y="12"/>
                  </a:cxn>
                  <a:cxn ang="0">
                    <a:pos x="12" y="12"/>
                  </a:cxn>
                </a:cxnLst>
                <a:rect l="0" t="0" r="r" b="b"/>
                <a:pathLst>
                  <a:path w="609" h="252">
                    <a:moveTo>
                      <a:pt x="12" y="12"/>
                    </a:moveTo>
                    <a:lnTo>
                      <a:pt x="113" y="18"/>
                    </a:lnTo>
                    <a:lnTo>
                      <a:pt x="203" y="30"/>
                    </a:lnTo>
                    <a:lnTo>
                      <a:pt x="292" y="48"/>
                    </a:lnTo>
                    <a:lnTo>
                      <a:pt x="376" y="78"/>
                    </a:lnTo>
                    <a:lnTo>
                      <a:pt x="448" y="114"/>
                    </a:lnTo>
                    <a:lnTo>
                      <a:pt x="514" y="156"/>
                    </a:lnTo>
                    <a:lnTo>
                      <a:pt x="567" y="198"/>
                    </a:lnTo>
                    <a:lnTo>
                      <a:pt x="609" y="252"/>
                    </a:lnTo>
                    <a:lnTo>
                      <a:pt x="609" y="216"/>
                    </a:lnTo>
                    <a:lnTo>
                      <a:pt x="561" y="168"/>
                    </a:lnTo>
                    <a:lnTo>
                      <a:pt x="502" y="126"/>
                    </a:lnTo>
                    <a:lnTo>
                      <a:pt x="436" y="90"/>
                    </a:lnTo>
                    <a:lnTo>
                      <a:pt x="364" y="60"/>
                    </a:lnTo>
                    <a:lnTo>
                      <a:pt x="286" y="36"/>
                    </a:lnTo>
                    <a:lnTo>
                      <a:pt x="197" y="18"/>
                    </a:lnTo>
                    <a:lnTo>
                      <a:pt x="107" y="6"/>
                    </a:lnTo>
                    <a:lnTo>
                      <a:pt x="12" y="0"/>
                    </a:lnTo>
                    <a:lnTo>
                      <a:pt x="6" y="0"/>
                    </a:lnTo>
                    <a:lnTo>
                      <a:pt x="0" y="0"/>
                    </a:lnTo>
                    <a:lnTo>
                      <a:pt x="0" y="12"/>
                    </a:lnTo>
                    <a:lnTo>
                      <a:pt x="6" y="12"/>
                    </a:lnTo>
                    <a:lnTo>
                      <a:pt x="12" y="12"/>
                    </a:lnTo>
                    <a:lnTo>
                      <a:pt x="12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0" name="Freeform 40"/>
              <p:cNvSpPr>
                <a:spLocks/>
              </p:cNvSpPr>
              <p:nvPr/>
            </p:nvSpPr>
            <p:spPr bwMode="hidden">
              <a:xfrm>
                <a:off x="5246" y="4007"/>
                <a:ext cx="72" cy="54"/>
              </a:xfrm>
              <a:custGeom>
                <a:avLst/>
                <a:gdLst/>
                <a:ahLst/>
                <a:cxnLst>
                  <a:cxn ang="0">
                    <a:pos x="72" y="0"/>
                  </a:cxn>
                  <a:cxn ang="0">
                    <a:pos x="36" y="30"/>
                  </a:cxn>
                  <a:cxn ang="0">
                    <a:pos x="0" y="54"/>
                  </a:cxn>
                  <a:cxn ang="0">
                    <a:pos x="36" y="54"/>
                  </a:cxn>
                  <a:cxn ang="0">
                    <a:pos x="54" y="42"/>
                  </a:cxn>
                  <a:cxn ang="0">
                    <a:pos x="72" y="24"/>
                  </a:cxn>
                  <a:cxn ang="0">
                    <a:pos x="72" y="24"/>
                  </a:cxn>
                  <a:cxn ang="0">
                    <a:pos x="72" y="0"/>
                  </a:cxn>
                  <a:cxn ang="0">
                    <a:pos x="72" y="0"/>
                  </a:cxn>
                </a:cxnLst>
                <a:rect l="0" t="0" r="r" b="b"/>
                <a:pathLst>
                  <a:path w="72" h="54">
                    <a:moveTo>
                      <a:pt x="72" y="0"/>
                    </a:moveTo>
                    <a:lnTo>
                      <a:pt x="36" y="30"/>
                    </a:lnTo>
                    <a:lnTo>
                      <a:pt x="0" y="54"/>
                    </a:lnTo>
                    <a:lnTo>
                      <a:pt x="36" y="54"/>
                    </a:lnTo>
                    <a:lnTo>
                      <a:pt x="54" y="42"/>
                    </a:lnTo>
                    <a:lnTo>
                      <a:pt x="72" y="24"/>
                    </a:lnTo>
                    <a:lnTo>
                      <a:pt x="72" y="24"/>
                    </a:lnTo>
                    <a:lnTo>
                      <a:pt x="72" y="0"/>
                    </a:lnTo>
                    <a:lnTo>
                      <a:pt x="7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1" name="Freeform 41"/>
              <p:cNvSpPr>
                <a:spLocks/>
              </p:cNvSpPr>
              <p:nvPr/>
            </p:nvSpPr>
            <p:spPr bwMode="hidden">
              <a:xfrm>
                <a:off x="4505" y="4073"/>
                <a:ext cx="705" cy="108"/>
              </a:xfrm>
              <a:custGeom>
                <a:avLst/>
                <a:gdLst/>
                <a:ahLst/>
                <a:cxnLst>
                  <a:cxn ang="0">
                    <a:pos x="299" y="90"/>
                  </a:cxn>
                  <a:cxn ang="0">
                    <a:pos x="221" y="90"/>
                  </a:cxn>
                  <a:cxn ang="0">
                    <a:pos x="143" y="78"/>
                  </a:cxn>
                  <a:cxn ang="0">
                    <a:pos x="0" y="48"/>
                  </a:cxn>
                  <a:cxn ang="0">
                    <a:pos x="0" y="66"/>
                  </a:cxn>
                  <a:cxn ang="0">
                    <a:pos x="143" y="96"/>
                  </a:cxn>
                  <a:cxn ang="0">
                    <a:pos x="221" y="108"/>
                  </a:cxn>
                  <a:cxn ang="0">
                    <a:pos x="299" y="108"/>
                  </a:cxn>
                  <a:cxn ang="0">
                    <a:pos x="412" y="102"/>
                  </a:cxn>
                  <a:cxn ang="0">
                    <a:pos x="520" y="84"/>
                  </a:cxn>
                  <a:cxn ang="0">
                    <a:pos x="615" y="60"/>
                  </a:cxn>
                  <a:cxn ang="0">
                    <a:pos x="705" y="24"/>
                  </a:cxn>
                  <a:cxn ang="0">
                    <a:pos x="705" y="0"/>
                  </a:cxn>
                  <a:cxn ang="0">
                    <a:pos x="615" y="42"/>
                  </a:cxn>
                  <a:cxn ang="0">
                    <a:pos x="520" y="66"/>
                  </a:cxn>
                  <a:cxn ang="0">
                    <a:pos x="412" y="84"/>
                  </a:cxn>
                  <a:cxn ang="0">
                    <a:pos x="299" y="90"/>
                  </a:cxn>
                  <a:cxn ang="0">
                    <a:pos x="299" y="90"/>
                  </a:cxn>
                </a:cxnLst>
                <a:rect l="0" t="0" r="r" b="b"/>
                <a:pathLst>
                  <a:path w="705" h="108">
                    <a:moveTo>
                      <a:pt x="299" y="90"/>
                    </a:moveTo>
                    <a:lnTo>
                      <a:pt x="221" y="90"/>
                    </a:lnTo>
                    <a:lnTo>
                      <a:pt x="143" y="78"/>
                    </a:lnTo>
                    <a:lnTo>
                      <a:pt x="0" y="48"/>
                    </a:lnTo>
                    <a:lnTo>
                      <a:pt x="0" y="66"/>
                    </a:lnTo>
                    <a:lnTo>
                      <a:pt x="143" y="96"/>
                    </a:lnTo>
                    <a:lnTo>
                      <a:pt x="221" y="108"/>
                    </a:lnTo>
                    <a:lnTo>
                      <a:pt x="299" y="108"/>
                    </a:lnTo>
                    <a:lnTo>
                      <a:pt x="412" y="102"/>
                    </a:lnTo>
                    <a:lnTo>
                      <a:pt x="520" y="84"/>
                    </a:lnTo>
                    <a:lnTo>
                      <a:pt x="615" y="60"/>
                    </a:lnTo>
                    <a:lnTo>
                      <a:pt x="705" y="24"/>
                    </a:lnTo>
                    <a:lnTo>
                      <a:pt x="705" y="0"/>
                    </a:lnTo>
                    <a:lnTo>
                      <a:pt x="615" y="42"/>
                    </a:lnTo>
                    <a:lnTo>
                      <a:pt x="520" y="66"/>
                    </a:lnTo>
                    <a:lnTo>
                      <a:pt x="412" y="84"/>
                    </a:lnTo>
                    <a:lnTo>
                      <a:pt x="299" y="90"/>
                    </a:lnTo>
                    <a:lnTo>
                      <a:pt x="29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2" name="Freeform 42"/>
              <p:cNvSpPr>
                <a:spLocks/>
              </p:cNvSpPr>
              <p:nvPr/>
            </p:nvSpPr>
            <p:spPr bwMode="hidden">
              <a:xfrm>
                <a:off x="5336" y="3654"/>
                <a:ext cx="143" cy="341"/>
              </a:xfrm>
              <a:custGeom>
                <a:avLst/>
                <a:gdLst/>
                <a:ahLst/>
                <a:cxnLst>
                  <a:cxn ang="0">
                    <a:pos x="119" y="114"/>
                  </a:cxn>
                  <a:cxn ang="0">
                    <a:pos x="113" y="173"/>
                  </a:cxn>
                  <a:cxn ang="0">
                    <a:pos x="89" y="239"/>
                  </a:cxn>
                  <a:cxn ang="0">
                    <a:pos x="47" y="293"/>
                  </a:cxn>
                  <a:cxn ang="0">
                    <a:pos x="0" y="341"/>
                  </a:cxn>
                  <a:cxn ang="0">
                    <a:pos x="29" y="341"/>
                  </a:cxn>
                  <a:cxn ang="0">
                    <a:pos x="77" y="287"/>
                  </a:cxn>
                  <a:cxn ang="0">
                    <a:pos x="113" y="233"/>
                  </a:cxn>
                  <a:cxn ang="0">
                    <a:pos x="137" y="173"/>
                  </a:cxn>
                  <a:cxn ang="0">
                    <a:pos x="143" y="114"/>
                  </a:cxn>
                  <a:cxn ang="0">
                    <a:pos x="137" y="60"/>
                  </a:cxn>
                  <a:cxn ang="0">
                    <a:pos x="119" y="0"/>
                  </a:cxn>
                  <a:cxn ang="0">
                    <a:pos x="89" y="0"/>
                  </a:cxn>
                  <a:cxn ang="0">
                    <a:pos x="113" y="60"/>
                  </a:cxn>
                  <a:cxn ang="0">
                    <a:pos x="119" y="114"/>
                  </a:cxn>
                  <a:cxn ang="0">
                    <a:pos x="119" y="114"/>
                  </a:cxn>
                </a:cxnLst>
                <a:rect l="0" t="0" r="r" b="b"/>
                <a:pathLst>
                  <a:path w="143" h="341">
                    <a:moveTo>
                      <a:pt x="119" y="114"/>
                    </a:moveTo>
                    <a:lnTo>
                      <a:pt x="113" y="173"/>
                    </a:lnTo>
                    <a:lnTo>
                      <a:pt x="89" y="239"/>
                    </a:lnTo>
                    <a:lnTo>
                      <a:pt x="47" y="293"/>
                    </a:lnTo>
                    <a:lnTo>
                      <a:pt x="0" y="341"/>
                    </a:lnTo>
                    <a:lnTo>
                      <a:pt x="29" y="341"/>
                    </a:lnTo>
                    <a:lnTo>
                      <a:pt x="77" y="287"/>
                    </a:lnTo>
                    <a:lnTo>
                      <a:pt x="113" y="233"/>
                    </a:lnTo>
                    <a:lnTo>
                      <a:pt x="137" y="173"/>
                    </a:lnTo>
                    <a:lnTo>
                      <a:pt x="143" y="114"/>
                    </a:lnTo>
                    <a:lnTo>
                      <a:pt x="137" y="60"/>
                    </a:lnTo>
                    <a:lnTo>
                      <a:pt x="119" y="0"/>
                    </a:lnTo>
                    <a:lnTo>
                      <a:pt x="89" y="0"/>
                    </a:lnTo>
                    <a:lnTo>
                      <a:pt x="113" y="60"/>
                    </a:lnTo>
                    <a:lnTo>
                      <a:pt x="119" y="114"/>
                    </a:lnTo>
                    <a:lnTo>
                      <a:pt x="119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3" name="Freeform 43"/>
              <p:cNvSpPr>
                <a:spLocks/>
              </p:cNvSpPr>
              <p:nvPr/>
            </p:nvSpPr>
            <p:spPr bwMode="hidden">
              <a:xfrm>
                <a:off x="5061" y="3624"/>
                <a:ext cx="83" cy="90"/>
              </a:xfrm>
              <a:custGeom>
                <a:avLst/>
                <a:gdLst/>
                <a:ahLst/>
                <a:cxnLst>
                  <a:cxn ang="0">
                    <a:pos x="59" y="90"/>
                  </a:cxn>
                  <a:cxn ang="0">
                    <a:pos x="83" y="84"/>
                  </a:cxn>
                  <a:cxn ang="0">
                    <a:pos x="71" y="60"/>
                  </a:cxn>
                  <a:cxn ang="0">
                    <a:pos x="53" y="42"/>
                  </a:cxn>
                  <a:cxn ang="0">
                    <a:pos x="6" y="0"/>
                  </a:cxn>
                  <a:cxn ang="0">
                    <a:pos x="0" y="18"/>
                  </a:cxn>
                  <a:cxn ang="0">
                    <a:pos x="35" y="48"/>
                  </a:cxn>
                  <a:cxn ang="0">
                    <a:pos x="59" y="90"/>
                  </a:cxn>
                  <a:cxn ang="0">
                    <a:pos x="59" y="90"/>
                  </a:cxn>
                </a:cxnLst>
                <a:rect l="0" t="0" r="r" b="b"/>
                <a:pathLst>
                  <a:path w="83" h="90">
                    <a:moveTo>
                      <a:pt x="59" y="90"/>
                    </a:moveTo>
                    <a:lnTo>
                      <a:pt x="83" y="84"/>
                    </a:lnTo>
                    <a:lnTo>
                      <a:pt x="71" y="60"/>
                    </a:lnTo>
                    <a:lnTo>
                      <a:pt x="53" y="42"/>
                    </a:lnTo>
                    <a:lnTo>
                      <a:pt x="6" y="0"/>
                    </a:lnTo>
                    <a:lnTo>
                      <a:pt x="0" y="18"/>
                    </a:lnTo>
                    <a:lnTo>
                      <a:pt x="35" y="48"/>
                    </a:lnTo>
                    <a:lnTo>
                      <a:pt x="59" y="90"/>
                    </a:lnTo>
                    <a:lnTo>
                      <a:pt x="59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4" name="Freeform 44"/>
              <p:cNvSpPr>
                <a:spLocks/>
              </p:cNvSpPr>
              <p:nvPr/>
            </p:nvSpPr>
            <p:spPr bwMode="hidden">
              <a:xfrm>
                <a:off x="4445" y="3552"/>
                <a:ext cx="717" cy="431"/>
              </a:xfrm>
              <a:custGeom>
                <a:avLst/>
                <a:gdLst/>
                <a:ahLst/>
                <a:cxnLst>
                  <a:cxn ang="0">
                    <a:pos x="693" y="216"/>
                  </a:cxn>
                  <a:cxn ang="0">
                    <a:pos x="687" y="257"/>
                  </a:cxn>
                  <a:cxn ang="0">
                    <a:pos x="669" y="293"/>
                  </a:cxn>
                  <a:cxn ang="0">
                    <a:pos x="633" y="329"/>
                  </a:cxn>
                  <a:cxn ang="0">
                    <a:pos x="598" y="359"/>
                  </a:cxn>
                  <a:cxn ang="0">
                    <a:pos x="544" y="383"/>
                  </a:cxn>
                  <a:cxn ang="0">
                    <a:pos x="490" y="401"/>
                  </a:cxn>
                  <a:cxn ang="0">
                    <a:pos x="424" y="413"/>
                  </a:cxn>
                  <a:cxn ang="0">
                    <a:pos x="359" y="419"/>
                  </a:cxn>
                  <a:cxn ang="0">
                    <a:pos x="293" y="413"/>
                  </a:cxn>
                  <a:cxn ang="0">
                    <a:pos x="227" y="401"/>
                  </a:cxn>
                  <a:cxn ang="0">
                    <a:pos x="173" y="383"/>
                  </a:cxn>
                  <a:cxn ang="0">
                    <a:pos x="119" y="359"/>
                  </a:cxn>
                  <a:cxn ang="0">
                    <a:pos x="84" y="329"/>
                  </a:cxn>
                  <a:cxn ang="0">
                    <a:pos x="48" y="293"/>
                  </a:cxn>
                  <a:cxn ang="0">
                    <a:pos x="30" y="257"/>
                  </a:cxn>
                  <a:cxn ang="0">
                    <a:pos x="24" y="216"/>
                  </a:cxn>
                  <a:cxn ang="0">
                    <a:pos x="30" y="174"/>
                  </a:cxn>
                  <a:cxn ang="0">
                    <a:pos x="48" y="138"/>
                  </a:cxn>
                  <a:cxn ang="0">
                    <a:pos x="84" y="102"/>
                  </a:cxn>
                  <a:cxn ang="0">
                    <a:pos x="119" y="72"/>
                  </a:cxn>
                  <a:cxn ang="0">
                    <a:pos x="173" y="48"/>
                  </a:cxn>
                  <a:cxn ang="0">
                    <a:pos x="227" y="30"/>
                  </a:cxn>
                  <a:cxn ang="0">
                    <a:pos x="293" y="18"/>
                  </a:cxn>
                  <a:cxn ang="0">
                    <a:pos x="359" y="12"/>
                  </a:cxn>
                  <a:cxn ang="0">
                    <a:pos x="418" y="18"/>
                  </a:cxn>
                  <a:cxn ang="0">
                    <a:pos x="478" y="30"/>
                  </a:cxn>
                  <a:cxn ang="0">
                    <a:pos x="532" y="48"/>
                  </a:cxn>
                  <a:cxn ang="0">
                    <a:pos x="580" y="66"/>
                  </a:cxn>
                  <a:cxn ang="0">
                    <a:pos x="586" y="48"/>
                  </a:cxn>
                  <a:cxn ang="0">
                    <a:pos x="478" y="12"/>
                  </a:cxn>
                  <a:cxn ang="0">
                    <a:pos x="418" y="6"/>
                  </a:cxn>
                  <a:cxn ang="0">
                    <a:pos x="359" y="0"/>
                  </a:cxn>
                  <a:cxn ang="0">
                    <a:pos x="287" y="6"/>
                  </a:cxn>
                  <a:cxn ang="0">
                    <a:pos x="221" y="18"/>
                  </a:cxn>
                  <a:cxn ang="0">
                    <a:pos x="161" y="36"/>
                  </a:cxn>
                  <a:cxn ang="0">
                    <a:pos x="107" y="66"/>
                  </a:cxn>
                  <a:cxn ang="0">
                    <a:pos x="60" y="96"/>
                  </a:cxn>
                  <a:cxn ang="0">
                    <a:pos x="30" y="132"/>
                  </a:cxn>
                  <a:cxn ang="0">
                    <a:pos x="6" y="174"/>
                  </a:cxn>
                  <a:cxn ang="0">
                    <a:pos x="0" y="216"/>
                  </a:cxn>
                  <a:cxn ang="0">
                    <a:pos x="6" y="257"/>
                  </a:cxn>
                  <a:cxn ang="0">
                    <a:pos x="30" y="299"/>
                  </a:cxn>
                  <a:cxn ang="0">
                    <a:pos x="60" y="335"/>
                  </a:cxn>
                  <a:cxn ang="0">
                    <a:pos x="107" y="371"/>
                  </a:cxn>
                  <a:cxn ang="0">
                    <a:pos x="161" y="395"/>
                  </a:cxn>
                  <a:cxn ang="0">
                    <a:pos x="221" y="413"/>
                  </a:cxn>
                  <a:cxn ang="0">
                    <a:pos x="287" y="425"/>
                  </a:cxn>
                  <a:cxn ang="0">
                    <a:pos x="359" y="431"/>
                  </a:cxn>
                  <a:cxn ang="0">
                    <a:pos x="430" y="425"/>
                  </a:cxn>
                  <a:cxn ang="0">
                    <a:pos x="496" y="413"/>
                  </a:cxn>
                  <a:cxn ang="0">
                    <a:pos x="562" y="395"/>
                  </a:cxn>
                  <a:cxn ang="0">
                    <a:pos x="610" y="371"/>
                  </a:cxn>
                  <a:cxn ang="0">
                    <a:pos x="657" y="335"/>
                  </a:cxn>
                  <a:cxn ang="0">
                    <a:pos x="687" y="299"/>
                  </a:cxn>
                  <a:cxn ang="0">
                    <a:pos x="711" y="257"/>
                  </a:cxn>
                  <a:cxn ang="0">
                    <a:pos x="717" y="216"/>
                  </a:cxn>
                  <a:cxn ang="0">
                    <a:pos x="717" y="204"/>
                  </a:cxn>
                  <a:cxn ang="0">
                    <a:pos x="711" y="192"/>
                  </a:cxn>
                  <a:cxn ang="0">
                    <a:pos x="687" y="198"/>
                  </a:cxn>
                  <a:cxn ang="0">
                    <a:pos x="693" y="210"/>
                  </a:cxn>
                  <a:cxn ang="0">
                    <a:pos x="693" y="216"/>
                  </a:cxn>
                  <a:cxn ang="0">
                    <a:pos x="693" y="216"/>
                  </a:cxn>
                </a:cxnLst>
                <a:rect l="0" t="0" r="r" b="b"/>
                <a:pathLst>
                  <a:path w="717" h="431">
                    <a:moveTo>
                      <a:pt x="693" y="216"/>
                    </a:moveTo>
                    <a:lnTo>
                      <a:pt x="687" y="257"/>
                    </a:lnTo>
                    <a:lnTo>
                      <a:pt x="669" y="293"/>
                    </a:lnTo>
                    <a:lnTo>
                      <a:pt x="633" y="329"/>
                    </a:lnTo>
                    <a:lnTo>
                      <a:pt x="598" y="359"/>
                    </a:lnTo>
                    <a:lnTo>
                      <a:pt x="544" y="383"/>
                    </a:lnTo>
                    <a:lnTo>
                      <a:pt x="490" y="401"/>
                    </a:lnTo>
                    <a:lnTo>
                      <a:pt x="424" y="413"/>
                    </a:lnTo>
                    <a:lnTo>
                      <a:pt x="359" y="419"/>
                    </a:lnTo>
                    <a:lnTo>
                      <a:pt x="293" y="413"/>
                    </a:lnTo>
                    <a:lnTo>
                      <a:pt x="227" y="401"/>
                    </a:lnTo>
                    <a:lnTo>
                      <a:pt x="173" y="383"/>
                    </a:lnTo>
                    <a:lnTo>
                      <a:pt x="119" y="359"/>
                    </a:lnTo>
                    <a:lnTo>
                      <a:pt x="84" y="329"/>
                    </a:lnTo>
                    <a:lnTo>
                      <a:pt x="48" y="293"/>
                    </a:lnTo>
                    <a:lnTo>
                      <a:pt x="30" y="257"/>
                    </a:lnTo>
                    <a:lnTo>
                      <a:pt x="24" y="216"/>
                    </a:lnTo>
                    <a:lnTo>
                      <a:pt x="30" y="174"/>
                    </a:lnTo>
                    <a:lnTo>
                      <a:pt x="48" y="138"/>
                    </a:lnTo>
                    <a:lnTo>
                      <a:pt x="84" y="102"/>
                    </a:lnTo>
                    <a:lnTo>
                      <a:pt x="119" y="72"/>
                    </a:lnTo>
                    <a:lnTo>
                      <a:pt x="173" y="48"/>
                    </a:lnTo>
                    <a:lnTo>
                      <a:pt x="227" y="30"/>
                    </a:lnTo>
                    <a:lnTo>
                      <a:pt x="293" y="18"/>
                    </a:lnTo>
                    <a:lnTo>
                      <a:pt x="359" y="12"/>
                    </a:lnTo>
                    <a:lnTo>
                      <a:pt x="418" y="18"/>
                    </a:lnTo>
                    <a:lnTo>
                      <a:pt x="478" y="30"/>
                    </a:lnTo>
                    <a:lnTo>
                      <a:pt x="532" y="48"/>
                    </a:lnTo>
                    <a:lnTo>
                      <a:pt x="580" y="66"/>
                    </a:lnTo>
                    <a:lnTo>
                      <a:pt x="586" y="48"/>
                    </a:lnTo>
                    <a:lnTo>
                      <a:pt x="478" y="12"/>
                    </a:lnTo>
                    <a:lnTo>
                      <a:pt x="418" y="6"/>
                    </a:lnTo>
                    <a:lnTo>
                      <a:pt x="359" y="0"/>
                    </a:lnTo>
                    <a:lnTo>
                      <a:pt x="287" y="6"/>
                    </a:lnTo>
                    <a:lnTo>
                      <a:pt x="221" y="18"/>
                    </a:lnTo>
                    <a:lnTo>
                      <a:pt x="161" y="36"/>
                    </a:lnTo>
                    <a:lnTo>
                      <a:pt x="107" y="66"/>
                    </a:lnTo>
                    <a:lnTo>
                      <a:pt x="60" y="96"/>
                    </a:lnTo>
                    <a:lnTo>
                      <a:pt x="30" y="132"/>
                    </a:lnTo>
                    <a:lnTo>
                      <a:pt x="6" y="174"/>
                    </a:lnTo>
                    <a:lnTo>
                      <a:pt x="0" y="216"/>
                    </a:lnTo>
                    <a:lnTo>
                      <a:pt x="6" y="257"/>
                    </a:lnTo>
                    <a:lnTo>
                      <a:pt x="30" y="299"/>
                    </a:lnTo>
                    <a:lnTo>
                      <a:pt x="60" y="335"/>
                    </a:lnTo>
                    <a:lnTo>
                      <a:pt x="107" y="371"/>
                    </a:lnTo>
                    <a:lnTo>
                      <a:pt x="161" y="395"/>
                    </a:lnTo>
                    <a:lnTo>
                      <a:pt x="221" y="413"/>
                    </a:lnTo>
                    <a:lnTo>
                      <a:pt x="287" y="425"/>
                    </a:lnTo>
                    <a:lnTo>
                      <a:pt x="359" y="431"/>
                    </a:lnTo>
                    <a:lnTo>
                      <a:pt x="430" y="425"/>
                    </a:lnTo>
                    <a:lnTo>
                      <a:pt x="496" y="413"/>
                    </a:lnTo>
                    <a:lnTo>
                      <a:pt x="562" y="395"/>
                    </a:lnTo>
                    <a:lnTo>
                      <a:pt x="610" y="371"/>
                    </a:lnTo>
                    <a:lnTo>
                      <a:pt x="657" y="335"/>
                    </a:lnTo>
                    <a:lnTo>
                      <a:pt x="687" y="299"/>
                    </a:lnTo>
                    <a:lnTo>
                      <a:pt x="711" y="257"/>
                    </a:lnTo>
                    <a:lnTo>
                      <a:pt x="717" y="216"/>
                    </a:lnTo>
                    <a:lnTo>
                      <a:pt x="717" y="204"/>
                    </a:lnTo>
                    <a:lnTo>
                      <a:pt x="711" y="192"/>
                    </a:lnTo>
                    <a:lnTo>
                      <a:pt x="687" y="198"/>
                    </a:lnTo>
                    <a:lnTo>
                      <a:pt x="693" y="210"/>
                    </a:lnTo>
                    <a:lnTo>
                      <a:pt x="693" y="216"/>
                    </a:lnTo>
                    <a:lnTo>
                      <a:pt x="693" y="216"/>
                    </a:lnTo>
                    <a:close/>
                  </a:path>
                </a:pathLst>
              </a:custGeom>
              <a:solidFill>
                <a:schemeClr val="accent2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5" name="Freeform 45"/>
              <p:cNvSpPr>
                <a:spLocks/>
              </p:cNvSpPr>
              <p:nvPr/>
            </p:nvSpPr>
            <p:spPr bwMode="hidden">
              <a:xfrm>
                <a:off x="4349" y="3510"/>
                <a:ext cx="909" cy="533"/>
              </a:xfrm>
              <a:custGeom>
                <a:avLst/>
                <a:gdLst/>
                <a:ahLst/>
                <a:cxnLst>
                  <a:cxn ang="0">
                    <a:pos x="616" y="0"/>
                  </a:cxn>
                  <a:cxn ang="0">
                    <a:pos x="616" y="18"/>
                  </a:cxn>
                  <a:cxn ang="0">
                    <a:pos x="724" y="60"/>
                  </a:cxn>
                  <a:cxn ang="0">
                    <a:pos x="765" y="84"/>
                  </a:cxn>
                  <a:cxn ang="0">
                    <a:pos x="807" y="114"/>
                  </a:cxn>
                  <a:cxn ang="0">
                    <a:pos x="837" y="144"/>
                  </a:cxn>
                  <a:cxn ang="0">
                    <a:pos x="861" y="180"/>
                  </a:cxn>
                  <a:cxn ang="0">
                    <a:pos x="873" y="216"/>
                  </a:cxn>
                  <a:cxn ang="0">
                    <a:pos x="879" y="258"/>
                  </a:cxn>
                  <a:cxn ang="0">
                    <a:pos x="873" y="311"/>
                  </a:cxn>
                  <a:cxn ang="0">
                    <a:pos x="843" y="359"/>
                  </a:cxn>
                  <a:cxn ang="0">
                    <a:pos x="807" y="401"/>
                  </a:cxn>
                  <a:cxn ang="0">
                    <a:pos x="753" y="443"/>
                  </a:cxn>
                  <a:cxn ang="0">
                    <a:pos x="694" y="473"/>
                  </a:cxn>
                  <a:cxn ang="0">
                    <a:pos x="622" y="497"/>
                  </a:cxn>
                  <a:cxn ang="0">
                    <a:pos x="538" y="509"/>
                  </a:cxn>
                  <a:cxn ang="0">
                    <a:pos x="455" y="515"/>
                  </a:cxn>
                  <a:cxn ang="0">
                    <a:pos x="371" y="509"/>
                  </a:cxn>
                  <a:cxn ang="0">
                    <a:pos x="287" y="497"/>
                  </a:cxn>
                  <a:cxn ang="0">
                    <a:pos x="215" y="473"/>
                  </a:cxn>
                  <a:cxn ang="0">
                    <a:pos x="156" y="443"/>
                  </a:cxn>
                  <a:cxn ang="0">
                    <a:pos x="102" y="401"/>
                  </a:cxn>
                  <a:cxn ang="0">
                    <a:pos x="66" y="359"/>
                  </a:cxn>
                  <a:cxn ang="0">
                    <a:pos x="36" y="311"/>
                  </a:cxn>
                  <a:cxn ang="0">
                    <a:pos x="30" y="258"/>
                  </a:cxn>
                  <a:cxn ang="0">
                    <a:pos x="36" y="222"/>
                  </a:cxn>
                  <a:cxn ang="0">
                    <a:pos x="48" y="186"/>
                  </a:cxn>
                  <a:cxn ang="0">
                    <a:pos x="66" y="156"/>
                  </a:cxn>
                  <a:cxn ang="0">
                    <a:pos x="90" y="126"/>
                  </a:cxn>
                  <a:cxn ang="0">
                    <a:pos x="66" y="114"/>
                  </a:cxn>
                  <a:cxn ang="0">
                    <a:pos x="36" y="144"/>
                  </a:cxn>
                  <a:cxn ang="0">
                    <a:pos x="18" y="180"/>
                  </a:cxn>
                  <a:cxn ang="0">
                    <a:pos x="6" y="216"/>
                  </a:cxn>
                  <a:cxn ang="0">
                    <a:pos x="0" y="258"/>
                  </a:cxn>
                  <a:cxn ang="0">
                    <a:pos x="12" y="311"/>
                  </a:cxn>
                  <a:cxn ang="0">
                    <a:pos x="36" y="365"/>
                  </a:cxn>
                  <a:cxn ang="0">
                    <a:pos x="78" y="413"/>
                  </a:cxn>
                  <a:cxn ang="0">
                    <a:pos x="132" y="449"/>
                  </a:cxn>
                  <a:cxn ang="0">
                    <a:pos x="203" y="485"/>
                  </a:cxn>
                  <a:cxn ang="0">
                    <a:pos x="275" y="509"/>
                  </a:cxn>
                  <a:cxn ang="0">
                    <a:pos x="365" y="527"/>
                  </a:cxn>
                  <a:cxn ang="0">
                    <a:pos x="455" y="533"/>
                  </a:cxn>
                  <a:cxn ang="0">
                    <a:pos x="544" y="527"/>
                  </a:cxn>
                  <a:cxn ang="0">
                    <a:pos x="634" y="509"/>
                  </a:cxn>
                  <a:cxn ang="0">
                    <a:pos x="712" y="485"/>
                  </a:cxn>
                  <a:cxn ang="0">
                    <a:pos x="777" y="449"/>
                  </a:cxn>
                  <a:cxn ang="0">
                    <a:pos x="831" y="413"/>
                  </a:cxn>
                  <a:cxn ang="0">
                    <a:pos x="873" y="365"/>
                  </a:cxn>
                  <a:cxn ang="0">
                    <a:pos x="897" y="311"/>
                  </a:cxn>
                  <a:cxn ang="0">
                    <a:pos x="909" y="258"/>
                  </a:cxn>
                  <a:cxn ang="0">
                    <a:pos x="903" y="216"/>
                  </a:cxn>
                  <a:cxn ang="0">
                    <a:pos x="885" y="174"/>
                  </a:cxn>
                  <a:cxn ang="0">
                    <a:pos x="861" y="132"/>
                  </a:cxn>
                  <a:cxn ang="0">
                    <a:pos x="825" y="102"/>
                  </a:cxn>
                  <a:cxn ang="0">
                    <a:pos x="783" y="66"/>
                  </a:cxn>
                  <a:cxn ang="0">
                    <a:pos x="735" y="42"/>
                  </a:cxn>
                  <a:cxn ang="0">
                    <a:pos x="616" y="0"/>
                  </a:cxn>
                  <a:cxn ang="0">
                    <a:pos x="616" y="0"/>
                  </a:cxn>
                </a:cxnLst>
                <a:rect l="0" t="0" r="r" b="b"/>
                <a:pathLst>
                  <a:path w="909" h="533">
                    <a:moveTo>
                      <a:pt x="616" y="0"/>
                    </a:moveTo>
                    <a:lnTo>
                      <a:pt x="616" y="18"/>
                    </a:lnTo>
                    <a:lnTo>
                      <a:pt x="724" y="60"/>
                    </a:lnTo>
                    <a:lnTo>
                      <a:pt x="765" y="84"/>
                    </a:lnTo>
                    <a:lnTo>
                      <a:pt x="807" y="114"/>
                    </a:lnTo>
                    <a:lnTo>
                      <a:pt x="837" y="144"/>
                    </a:lnTo>
                    <a:lnTo>
                      <a:pt x="861" y="180"/>
                    </a:lnTo>
                    <a:lnTo>
                      <a:pt x="873" y="216"/>
                    </a:lnTo>
                    <a:lnTo>
                      <a:pt x="879" y="258"/>
                    </a:lnTo>
                    <a:lnTo>
                      <a:pt x="873" y="311"/>
                    </a:lnTo>
                    <a:lnTo>
                      <a:pt x="843" y="359"/>
                    </a:lnTo>
                    <a:lnTo>
                      <a:pt x="807" y="401"/>
                    </a:lnTo>
                    <a:lnTo>
                      <a:pt x="753" y="443"/>
                    </a:lnTo>
                    <a:lnTo>
                      <a:pt x="694" y="473"/>
                    </a:lnTo>
                    <a:lnTo>
                      <a:pt x="622" y="497"/>
                    </a:lnTo>
                    <a:lnTo>
                      <a:pt x="538" y="509"/>
                    </a:lnTo>
                    <a:lnTo>
                      <a:pt x="455" y="515"/>
                    </a:lnTo>
                    <a:lnTo>
                      <a:pt x="371" y="509"/>
                    </a:lnTo>
                    <a:lnTo>
                      <a:pt x="287" y="497"/>
                    </a:lnTo>
                    <a:lnTo>
                      <a:pt x="215" y="473"/>
                    </a:lnTo>
                    <a:lnTo>
                      <a:pt x="156" y="443"/>
                    </a:lnTo>
                    <a:lnTo>
                      <a:pt x="102" y="401"/>
                    </a:lnTo>
                    <a:lnTo>
                      <a:pt x="66" y="359"/>
                    </a:lnTo>
                    <a:lnTo>
                      <a:pt x="36" y="311"/>
                    </a:lnTo>
                    <a:lnTo>
                      <a:pt x="30" y="258"/>
                    </a:lnTo>
                    <a:lnTo>
                      <a:pt x="36" y="222"/>
                    </a:lnTo>
                    <a:lnTo>
                      <a:pt x="48" y="186"/>
                    </a:lnTo>
                    <a:lnTo>
                      <a:pt x="66" y="156"/>
                    </a:lnTo>
                    <a:lnTo>
                      <a:pt x="90" y="126"/>
                    </a:lnTo>
                    <a:lnTo>
                      <a:pt x="66" y="114"/>
                    </a:lnTo>
                    <a:lnTo>
                      <a:pt x="36" y="144"/>
                    </a:lnTo>
                    <a:lnTo>
                      <a:pt x="18" y="180"/>
                    </a:lnTo>
                    <a:lnTo>
                      <a:pt x="6" y="216"/>
                    </a:lnTo>
                    <a:lnTo>
                      <a:pt x="0" y="258"/>
                    </a:lnTo>
                    <a:lnTo>
                      <a:pt x="12" y="311"/>
                    </a:lnTo>
                    <a:lnTo>
                      <a:pt x="36" y="365"/>
                    </a:lnTo>
                    <a:lnTo>
                      <a:pt x="78" y="413"/>
                    </a:lnTo>
                    <a:lnTo>
                      <a:pt x="132" y="449"/>
                    </a:lnTo>
                    <a:lnTo>
                      <a:pt x="203" y="485"/>
                    </a:lnTo>
                    <a:lnTo>
                      <a:pt x="275" y="509"/>
                    </a:lnTo>
                    <a:lnTo>
                      <a:pt x="365" y="527"/>
                    </a:lnTo>
                    <a:lnTo>
                      <a:pt x="455" y="533"/>
                    </a:lnTo>
                    <a:lnTo>
                      <a:pt x="544" y="527"/>
                    </a:lnTo>
                    <a:lnTo>
                      <a:pt x="634" y="509"/>
                    </a:lnTo>
                    <a:lnTo>
                      <a:pt x="712" y="485"/>
                    </a:lnTo>
                    <a:lnTo>
                      <a:pt x="777" y="449"/>
                    </a:lnTo>
                    <a:lnTo>
                      <a:pt x="831" y="413"/>
                    </a:lnTo>
                    <a:lnTo>
                      <a:pt x="873" y="365"/>
                    </a:lnTo>
                    <a:lnTo>
                      <a:pt x="897" y="311"/>
                    </a:lnTo>
                    <a:lnTo>
                      <a:pt x="909" y="258"/>
                    </a:lnTo>
                    <a:lnTo>
                      <a:pt x="903" y="216"/>
                    </a:lnTo>
                    <a:lnTo>
                      <a:pt x="885" y="174"/>
                    </a:lnTo>
                    <a:lnTo>
                      <a:pt x="861" y="132"/>
                    </a:lnTo>
                    <a:lnTo>
                      <a:pt x="825" y="102"/>
                    </a:lnTo>
                    <a:lnTo>
                      <a:pt x="783" y="66"/>
                    </a:lnTo>
                    <a:lnTo>
                      <a:pt x="735" y="42"/>
                    </a:lnTo>
                    <a:lnTo>
                      <a:pt x="616" y="0"/>
                    </a:lnTo>
                    <a:lnTo>
                      <a:pt x="616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6" name="Freeform 46"/>
              <p:cNvSpPr>
                <a:spLocks/>
              </p:cNvSpPr>
              <p:nvPr/>
            </p:nvSpPr>
            <p:spPr bwMode="hidden">
              <a:xfrm>
                <a:off x="4564" y="3492"/>
                <a:ext cx="365" cy="66"/>
              </a:xfrm>
              <a:custGeom>
                <a:avLst/>
                <a:gdLst/>
                <a:ahLst/>
                <a:cxnLst>
                  <a:cxn ang="0">
                    <a:pos x="240" y="18"/>
                  </a:cxn>
                  <a:cxn ang="0">
                    <a:pos x="299" y="24"/>
                  </a:cxn>
                  <a:cxn ang="0">
                    <a:pos x="359" y="30"/>
                  </a:cxn>
                  <a:cxn ang="0">
                    <a:pos x="365" y="12"/>
                  </a:cxn>
                  <a:cxn ang="0">
                    <a:pos x="305" y="6"/>
                  </a:cxn>
                  <a:cxn ang="0">
                    <a:pos x="240" y="0"/>
                  </a:cxn>
                  <a:cxn ang="0">
                    <a:pos x="174" y="6"/>
                  </a:cxn>
                  <a:cxn ang="0">
                    <a:pos x="114" y="12"/>
                  </a:cxn>
                  <a:cxn ang="0">
                    <a:pos x="0" y="42"/>
                  </a:cxn>
                  <a:cxn ang="0">
                    <a:pos x="0" y="66"/>
                  </a:cxn>
                  <a:cxn ang="0">
                    <a:pos x="54" y="48"/>
                  </a:cxn>
                  <a:cxn ang="0">
                    <a:pos x="114" y="30"/>
                  </a:cxn>
                  <a:cxn ang="0">
                    <a:pos x="174" y="24"/>
                  </a:cxn>
                  <a:cxn ang="0">
                    <a:pos x="240" y="18"/>
                  </a:cxn>
                  <a:cxn ang="0">
                    <a:pos x="240" y="18"/>
                  </a:cxn>
                </a:cxnLst>
                <a:rect l="0" t="0" r="r" b="b"/>
                <a:pathLst>
                  <a:path w="365" h="66">
                    <a:moveTo>
                      <a:pt x="240" y="18"/>
                    </a:moveTo>
                    <a:lnTo>
                      <a:pt x="299" y="24"/>
                    </a:lnTo>
                    <a:lnTo>
                      <a:pt x="359" y="30"/>
                    </a:lnTo>
                    <a:lnTo>
                      <a:pt x="365" y="12"/>
                    </a:lnTo>
                    <a:lnTo>
                      <a:pt x="305" y="6"/>
                    </a:lnTo>
                    <a:lnTo>
                      <a:pt x="240" y="0"/>
                    </a:lnTo>
                    <a:lnTo>
                      <a:pt x="174" y="6"/>
                    </a:lnTo>
                    <a:lnTo>
                      <a:pt x="114" y="12"/>
                    </a:lnTo>
                    <a:lnTo>
                      <a:pt x="0" y="42"/>
                    </a:lnTo>
                    <a:lnTo>
                      <a:pt x="0" y="66"/>
                    </a:lnTo>
                    <a:lnTo>
                      <a:pt x="54" y="48"/>
                    </a:lnTo>
                    <a:lnTo>
                      <a:pt x="114" y="30"/>
                    </a:lnTo>
                    <a:lnTo>
                      <a:pt x="174" y="24"/>
                    </a:lnTo>
                    <a:lnTo>
                      <a:pt x="240" y="18"/>
                    </a:lnTo>
                    <a:lnTo>
                      <a:pt x="240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7" name="Freeform 47"/>
              <p:cNvSpPr>
                <a:spLocks/>
              </p:cNvSpPr>
              <p:nvPr/>
            </p:nvSpPr>
            <p:spPr bwMode="hidden">
              <a:xfrm>
                <a:off x="4463" y="3558"/>
                <a:ext cx="66" cy="48"/>
              </a:xfrm>
              <a:custGeom>
                <a:avLst/>
                <a:gdLst/>
                <a:ahLst/>
                <a:cxnLst>
                  <a:cxn ang="0">
                    <a:pos x="66" y="18"/>
                  </a:cxn>
                  <a:cxn ang="0">
                    <a:pos x="48" y="0"/>
                  </a:cxn>
                  <a:cxn ang="0">
                    <a:pos x="24" y="12"/>
                  </a:cxn>
                  <a:cxn ang="0">
                    <a:pos x="0" y="30"/>
                  </a:cxn>
                  <a:cxn ang="0">
                    <a:pos x="12" y="48"/>
                  </a:cxn>
                  <a:cxn ang="0">
                    <a:pos x="42" y="30"/>
                  </a:cxn>
                  <a:cxn ang="0">
                    <a:pos x="66" y="18"/>
                  </a:cxn>
                  <a:cxn ang="0">
                    <a:pos x="66" y="18"/>
                  </a:cxn>
                </a:cxnLst>
                <a:rect l="0" t="0" r="r" b="b"/>
                <a:pathLst>
                  <a:path w="66" h="48">
                    <a:moveTo>
                      <a:pt x="66" y="18"/>
                    </a:moveTo>
                    <a:lnTo>
                      <a:pt x="48" y="0"/>
                    </a:lnTo>
                    <a:lnTo>
                      <a:pt x="24" y="12"/>
                    </a:lnTo>
                    <a:lnTo>
                      <a:pt x="0" y="30"/>
                    </a:lnTo>
                    <a:lnTo>
                      <a:pt x="12" y="48"/>
                    </a:lnTo>
                    <a:lnTo>
                      <a:pt x="42" y="30"/>
                    </a:lnTo>
                    <a:lnTo>
                      <a:pt x="66" y="18"/>
                    </a:lnTo>
                    <a:lnTo>
                      <a:pt x="66" y="1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8" name="Oval 48"/>
              <p:cNvSpPr>
                <a:spLocks noChangeArrowheads="1"/>
              </p:cNvSpPr>
              <p:nvPr/>
            </p:nvSpPr>
            <p:spPr bwMode="hidden">
              <a:xfrm>
                <a:off x="4546" y="3608"/>
                <a:ext cx="518" cy="319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29" name="Oval 49"/>
              <p:cNvSpPr>
                <a:spLocks noChangeArrowheads="1"/>
              </p:cNvSpPr>
              <p:nvPr/>
            </p:nvSpPr>
            <p:spPr bwMode="hidden">
              <a:xfrm>
                <a:off x="4578" y="3630"/>
                <a:ext cx="446" cy="27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tint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0" name="Oval 50"/>
              <p:cNvSpPr>
                <a:spLocks noChangeArrowheads="1"/>
              </p:cNvSpPr>
              <p:nvPr/>
            </p:nvSpPr>
            <p:spPr bwMode="hidden">
              <a:xfrm>
                <a:off x="4610" y="3650"/>
                <a:ext cx="386" cy="233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1" name="Oval 51"/>
              <p:cNvSpPr>
                <a:spLocks noChangeArrowheads="1"/>
              </p:cNvSpPr>
              <p:nvPr/>
            </p:nvSpPr>
            <p:spPr bwMode="hidden">
              <a:xfrm>
                <a:off x="4654" y="3678"/>
                <a:ext cx="298" cy="177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4118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2" name="Oval 52"/>
              <p:cNvSpPr>
                <a:spLocks noChangeArrowheads="1"/>
              </p:cNvSpPr>
              <p:nvPr/>
            </p:nvSpPr>
            <p:spPr bwMode="hidden">
              <a:xfrm>
                <a:off x="4690" y="3698"/>
                <a:ext cx="222" cy="139"/>
              </a:xfrm>
              <a:prstGeom prst="ellipse">
                <a:avLst/>
              </a:prstGeom>
              <a:gradFill rotWithShape="0">
                <a:gsLst>
                  <a:gs pos="0">
                    <a:schemeClr val="accent2"/>
                  </a:gs>
                  <a:gs pos="100000">
                    <a:schemeClr val="accent2">
                      <a:gamma/>
                      <a:shade val="94118"/>
                      <a:invGamma/>
                    </a:schemeClr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3" name="Oval 53"/>
              <p:cNvSpPr>
                <a:spLocks noChangeArrowheads="1"/>
              </p:cNvSpPr>
              <p:nvPr/>
            </p:nvSpPr>
            <p:spPr bwMode="hidden">
              <a:xfrm>
                <a:off x="4738" y="3728"/>
                <a:ext cx="126" cy="81"/>
              </a:xfrm>
              <a:prstGeom prst="ellipse">
                <a:avLst/>
              </a:prstGeom>
              <a:gradFill rotWithShape="0">
                <a:gsLst>
                  <a:gs pos="0">
                    <a:schemeClr val="accent2">
                      <a:gamma/>
                      <a:shade val="96863"/>
                      <a:invGamma/>
                    </a:schemeClr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</p:grpSp>
        <p:grpSp>
          <p:nvGrpSpPr>
            <p:cNvPr id="5133" name="Group 54"/>
            <p:cNvGrpSpPr>
              <a:grpSpLocks/>
            </p:cNvGrpSpPr>
            <p:nvPr userDrawn="1"/>
          </p:nvGrpSpPr>
          <p:grpSpPr bwMode="auto">
            <a:xfrm>
              <a:off x="5280" y="3024"/>
              <a:ext cx="425" cy="258"/>
              <a:chOff x="5280" y="3024"/>
              <a:chExt cx="425" cy="258"/>
            </a:xfrm>
          </p:grpSpPr>
          <p:sp>
            <p:nvSpPr>
              <p:cNvPr id="46135" name="Freeform 55"/>
              <p:cNvSpPr>
                <a:spLocks/>
              </p:cNvSpPr>
              <p:nvPr/>
            </p:nvSpPr>
            <p:spPr bwMode="hidden">
              <a:xfrm>
                <a:off x="5280" y="3186"/>
                <a:ext cx="383" cy="96"/>
              </a:xfrm>
              <a:custGeom>
                <a:avLst/>
                <a:gdLst/>
                <a:ahLst/>
                <a:cxnLst>
                  <a:cxn ang="0">
                    <a:pos x="209" y="96"/>
                  </a:cxn>
                  <a:cxn ang="0">
                    <a:pos x="143" y="90"/>
                  </a:cxn>
                  <a:cxn ang="0">
                    <a:pos x="83" y="66"/>
                  </a:cxn>
                  <a:cxn ang="0">
                    <a:pos x="35" y="36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9" y="42"/>
                  </a:cxn>
                  <a:cxn ang="0">
                    <a:pos x="77" y="72"/>
                  </a:cxn>
                  <a:cxn ang="0">
                    <a:pos x="137" y="90"/>
                  </a:cxn>
                  <a:cxn ang="0">
                    <a:pos x="209" y="96"/>
                  </a:cxn>
                  <a:cxn ang="0">
                    <a:pos x="263" y="90"/>
                  </a:cxn>
                  <a:cxn ang="0">
                    <a:pos x="311" y="84"/>
                  </a:cxn>
                  <a:cxn ang="0">
                    <a:pos x="352" y="66"/>
                  </a:cxn>
                  <a:cxn ang="0">
                    <a:pos x="382" y="42"/>
                  </a:cxn>
                  <a:cxn ang="0">
                    <a:pos x="376" y="42"/>
                  </a:cxn>
                  <a:cxn ang="0">
                    <a:pos x="346" y="66"/>
                  </a:cxn>
                  <a:cxn ang="0">
                    <a:pos x="305" y="78"/>
                  </a:cxn>
                  <a:cxn ang="0">
                    <a:pos x="263" y="90"/>
                  </a:cxn>
                  <a:cxn ang="0">
                    <a:pos x="209" y="96"/>
                  </a:cxn>
                  <a:cxn ang="0">
                    <a:pos x="209" y="96"/>
                  </a:cxn>
                </a:cxnLst>
                <a:rect l="0" t="0" r="r" b="b"/>
                <a:pathLst>
                  <a:path w="382" h="96">
                    <a:moveTo>
                      <a:pt x="209" y="96"/>
                    </a:moveTo>
                    <a:lnTo>
                      <a:pt x="143" y="90"/>
                    </a:lnTo>
                    <a:lnTo>
                      <a:pt x="83" y="66"/>
                    </a:lnTo>
                    <a:lnTo>
                      <a:pt x="35" y="36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9" y="42"/>
                    </a:lnTo>
                    <a:lnTo>
                      <a:pt x="77" y="72"/>
                    </a:lnTo>
                    <a:lnTo>
                      <a:pt x="137" y="90"/>
                    </a:lnTo>
                    <a:lnTo>
                      <a:pt x="209" y="96"/>
                    </a:lnTo>
                    <a:lnTo>
                      <a:pt x="263" y="90"/>
                    </a:lnTo>
                    <a:lnTo>
                      <a:pt x="311" y="84"/>
                    </a:lnTo>
                    <a:lnTo>
                      <a:pt x="352" y="66"/>
                    </a:lnTo>
                    <a:lnTo>
                      <a:pt x="382" y="42"/>
                    </a:lnTo>
                    <a:lnTo>
                      <a:pt x="376" y="42"/>
                    </a:lnTo>
                    <a:lnTo>
                      <a:pt x="346" y="66"/>
                    </a:lnTo>
                    <a:lnTo>
                      <a:pt x="305" y="78"/>
                    </a:lnTo>
                    <a:lnTo>
                      <a:pt x="263" y="90"/>
                    </a:lnTo>
                    <a:lnTo>
                      <a:pt x="209" y="96"/>
                    </a:lnTo>
                    <a:lnTo>
                      <a:pt x="209" y="9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6" name="Freeform 56"/>
              <p:cNvSpPr>
                <a:spLocks/>
              </p:cNvSpPr>
              <p:nvPr/>
            </p:nvSpPr>
            <p:spPr bwMode="hidden">
              <a:xfrm>
                <a:off x="5315" y="3024"/>
                <a:ext cx="258" cy="54"/>
              </a:xfrm>
              <a:custGeom>
                <a:avLst/>
                <a:gdLst/>
                <a:ahLst/>
                <a:cxnLst>
                  <a:cxn ang="0">
                    <a:pos x="174" y="0"/>
                  </a:cxn>
                  <a:cxn ang="0">
                    <a:pos x="216" y="6"/>
                  </a:cxn>
                  <a:cxn ang="0">
                    <a:pos x="258" y="12"/>
                  </a:cxn>
                  <a:cxn ang="0">
                    <a:pos x="252" y="6"/>
                  </a:cxn>
                  <a:cxn ang="0">
                    <a:pos x="216" y="0"/>
                  </a:cxn>
                  <a:cxn ang="0">
                    <a:pos x="174" y="0"/>
                  </a:cxn>
                  <a:cxn ang="0">
                    <a:pos x="120" y="6"/>
                  </a:cxn>
                  <a:cxn ang="0">
                    <a:pos x="78" y="12"/>
                  </a:cxn>
                  <a:cxn ang="0">
                    <a:pos x="36" y="30"/>
                  </a:cxn>
                  <a:cxn ang="0">
                    <a:pos x="0" y="48"/>
                  </a:cxn>
                  <a:cxn ang="0">
                    <a:pos x="6" y="54"/>
                  </a:cxn>
                  <a:cxn ang="0">
                    <a:pos x="36" y="36"/>
                  </a:cxn>
                  <a:cxn ang="0">
                    <a:pos x="78" y="18"/>
                  </a:cxn>
                  <a:cxn ang="0">
                    <a:pos x="120" y="6"/>
                  </a:cxn>
                  <a:cxn ang="0">
                    <a:pos x="174" y="0"/>
                  </a:cxn>
                  <a:cxn ang="0">
                    <a:pos x="174" y="0"/>
                  </a:cxn>
                </a:cxnLst>
                <a:rect l="0" t="0" r="r" b="b"/>
                <a:pathLst>
                  <a:path w="258" h="54">
                    <a:moveTo>
                      <a:pt x="174" y="0"/>
                    </a:moveTo>
                    <a:lnTo>
                      <a:pt x="216" y="6"/>
                    </a:lnTo>
                    <a:lnTo>
                      <a:pt x="258" y="12"/>
                    </a:lnTo>
                    <a:lnTo>
                      <a:pt x="252" y="6"/>
                    </a:lnTo>
                    <a:lnTo>
                      <a:pt x="216" y="0"/>
                    </a:lnTo>
                    <a:lnTo>
                      <a:pt x="174" y="0"/>
                    </a:lnTo>
                    <a:lnTo>
                      <a:pt x="120" y="6"/>
                    </a:lnTo>
                    <a:lnTo>
                      <a:pt x="78" y="12"/>
                    </a:lnTo>
                    <a:lnTo>
                      <a:pt x="36" y="30"/>
                    </a:lnTo>
                    <a:lnTo>
                      <a:pt x="0" y="48"/>
                    </a:lnTo>
                    <a:lnTo>
                      <a:pt x="6" y="54"/>
                    </a:lnTo>
                    <a:lnTo>
                      <a:pt x="36" y="36"/>
                    </a:lnTo>
                    <a:lnTo>
                      <a:pt x="78" y="18"/>
                    </a:lnTo>
                    <a:lnTo>
                      <a:pt x="120" y="6"/>
                    </a:lnTo>
                    <a:lnTo>
                      <a:pt x="174" y="0"/>
                    </a:lnTo>
                    <a:lnTo>
                      <a:pt x="17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7" name="Freeform 57"/>
              <p:cNvSpPr>
                <a:spLocks/>
              </p:cNvSpPr>
              <p:nvPr/>
            </p:nvSpPr>
            <p:spPr bwMode="hidden">
              <a:xfrm>
                <a:off x="5645" y="3066"/>
                <a:ext cx="60" cy="156"/>
              </a:xfrm>
              <a:custGeom>
                <a:avLst/>
                <a:gdLst/>
                <a:ahLst/>
                <a:cxnLst>
                  <a:cxn ang="0">
                    <a:pos x="54" y="90"/>
                  </a:cxn>
                  <a:cxn ang="0">
                    <a:pos x="48" y="126"/>
                  </a:cxn>
                  <a:cxn ang="0">
                    <a:pos x="24" y="156"/>
                  </a:cxn>
                  <a:cxn ang="0">
                    <a:pos x="30" y="156"/>
                  </a:cxn>
                  <a:cxn ang="0">
                    <a:pos x="54" y="126"/>
                  </a:cxn>
                  <a:cxn ang="0">
                    <a:pos x="60" y="90"/>
                  </a:cxn>
                  <a:cxn ang="0">
                    <a:pos x="54" y="66"/>
                  </a:cxn>
                  <a:cxn ang="0">
                    <a:pos x="48" y="42"/>
                  </a:cxn>
                  <a:cxn ang="0">
                    <a:pos x="30" y="18"/>
                  </a:cxn>
                  <a:cxn ang="0">
                    <a:pos x="6" y="0"/>
                  </a:cxn>
                  <a:cxn ang="0">
                    <a:pos x="0" y="6"/>
                  </a:cxn>
                  <a:cxn ang="0">
                    <a:pos x="24" y="24"/>
                  </a:cxn>
                  <a:cxn ang="0">
                    <a:pos x="42" y="42"/>
                  </a:cxn>
                  <a:cxn ang="0">
                    <a:pos x="48" y="66"/>
                  </a:cxn>
                  <a:cxn ang="0">
                    <a:pos x="54" y="90"/>
                  </a:cxn>
                  <a:cxn ang="0">
                    <a:pos x="54" y="90"/>
                  </a:cxn>
                </a:cxnLst>
                <a:rect l="0" t="0" r="r" b="b"/>
                <a:pathLst>
                  <a:path w="60" h="156">
                    <a:moveTo>
                      <a:pt x="54" y="90"/>
                    </a:moveTo>
                    <a:lnTo>
                      <a:pt x="48" y="126"/>
                    </a:lnTo>
                    <a:lnTo>
                      <a:pt x="24" y="156"/>
                    </a:lnTo>
                    <a:lnTo>
                      <a:pt x="30" y="156"/>
                    </a:lnTo>
                    <a:lnTo>
                      <a:pt x="54" y="126"/>
                    </a:lnTo>
                    <a:lnTo>
                      <a:pt x="60" y="90"/>
                    </a:lnTo>
                    <a:lnTo>
                      <a:pt x="54" y="66"/>
                    </a:lnTo>
                    <a:lnTo>
                      <a:pt x="48" y="42"/>
                    </a:lnTo>
                    <a:lnTo>
                      <a:pt x="30" y="18"/>
                    </a:lnTo>
                    <a:lnTo>
                      <a:pt x="6" y="0"/>
                    </a:lnTo>
                    <a:lnTo>
                      <a:pt x="0" y="6"/>
                    </a:lnTo>
                    <a:lnTo>
                      <a:pt x="24" y="24"/>
                    </a:lnTo>
                    <a:lnTo>
                      <a:pt x="42" y="42"/>
                    </a:lnTo>
                    <a:lnTo>
                      <a:pt x="48" y="66"/>
                    </a:lnTo>
                    <a:lnTo>
                      <a:pt x="54" y="90"/>
                    </a:lnTo>
                    <a:lnTo>
                      <a:pt x="54" y="9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8" name="Freeform 58"/>
              <p:cNvSpPr>
                <a:spLocks/>
              </p:cNvSpPr>
              <p:nvPr/>
            </p:nvSpPr>
            <p:spPr bwMode="hidden">
              <a:xfrm>
                <a:off x="5375" y="3246"/>
                <a:ext cx="192" cy="18"/>
              </a:xfrm>
              <a:custGeom>
                <a:avLst/>
                <a:gdLst/>
                <a:ahLst/>
                <a:cxnLst>
                  <a:cxn ang="0">
                    <a:pos x="114" y="12"/>
                  </a:cxn>
                  <a:cxn ang="0">
                    <a:pos x="72" y="6"/>
                  </a:cxn>
                  <a:cxn ang="0">
                    <a:pos x="30" y="0"/>
                  </a:cxn>
                  <a:cxn ang="0">
                    <a:pos x="0" y="0"/>
                  </a:cxn>
                  <a:cxn ang="0">
                    <a:pos x="54" y="12"/>
                  </a:cxn>
                  <a:cxn ang="0">
                    <a:pos x="114" y="18"/>
                  </a:cxn>
                  <a:cxn ang="0">
                    <a:pos x="156" y="18"/>
                  </a:cxn>
                  <a:cxn ang="0">
                    <a:pos x="192" y="12"/>
                  </a:cxn>
                  <a:cxn ang="0">
                    <a:pos x="186" y="0"/>
                  </a:cxn>
                  <a:cxn ang="0">
                    <a:pos x="150" y="6"/>
                  </a:cxn>
                  <a:cxn ang="0">
                    <a:pos x="114" y="12"/>
                  </a:cxn>
                  <a:cxn ang="0">
                    <a:pos x="114" y="12"/>
                  </a:cxn>
                </a:cxnLst>
                <a:rect l="0" t="0" r="r" b="b"/>
                <a:pathLst>
                  <a:path w="192" h="18">
                    <a:moveTo>
                      <a:pt x="114" y="12"/>
                    </a:moveTo>
                    <a:lnTo>
                      <a:pt x="72" y="6"/>
                    </a:lnTo>
                    <a:lnTo>
                      <a:pt x="30" y="0"/>
                    </a:lnTo>
                    <a:lnTo>
                      <a:pt x="0" y="0"/>
                    </a:lnTo>
                    <a:lnTo>
                      <a:pt x="54" y="12"/>
                    </a:lnTo>
                    <a:lnTo>
                      <a:pt x="114" y="18"/>
                    </a:lnTo>
                    <a:lnTo>
                      <a:pt x="156" y="18"/>
                    </a:lnTo>
                    <a:lnTo>
                      <a:pt x="192" y="12"/>
                    </a:lnTo>
                    <a:lnTo>
                      <a:pt x="186" y="0"/>
                    </a:lnTo>
                    <a:lnTo>
                      <a:pt x="150" y="6"/>
                    </a:lnTo>
                    <a:lnTo>
                      <a:pt x="114" y="12"/>
                    </a:lnTo>
                    <a:lnTo>
                      <a:pt x="114" y="1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39" name="Freeform 59"/>
              <p:cNvSpPr>
                <a:spLocks/>
              </p:cNvSpPr>
              <p:nvPr/>
            </p:nvSpPr>
            <p:spPr bwMode="hidden">
              <a:xfrm>
                <a:off x="5304" y="3042"/>
                <a:ext cx="161" cy="186"/>
              </a:xfrm>
              <a:custGeom>
                <a:avLst/>
                <a:gdLst/>
                <a:ahLst/>
                <a:cxnLst>
                  <a:cxn ang="0">
                    <a:pos x="11" y="114"/>
                  </a:cxn>
                  <a:cxn ang="0">
                    <a:pos x="17" y="96"/>
                  </a:cxn>
                  <a:cxn ang="0">
                    <a:pos x="23" y="78"/>
                  </a:cxn>
                  <a:cxn ang="0">
                    <a:pos x="53" y="42"/>
                  </a:cxn>
                  <a:cxn ang="0">
                    <a:pos x="101" y="18"/>
                  </a:cxn>
                  <a:cxn ang="0">
                    <a:pos x="155" y="6"/>
                  </a:cxn>
                  <a:cxn ang="0">
                    <a:pos x="161" y="0"/>
                  </a:cxn>
                  <a:cxn ang="0">
                    <a:pos x="95" y="12"/>
                  </a:cxn>
                  <a:cxn ang="0">
                    <a:pos x="47" y="36"/>
                  </a:cxn>
                  <a:cxn ang="0">
                    <a:pos x="11" y="72"/>
                  </a:cxn>
                  <a:cxn ang="0">
                    <a:pos x="5" y="90"/>
                  </a:cxn>
                  <a:cxn ang="0">
                    <a:pos x="0" y="114"/>
                  </a:cxn>
                  <a:cxn ang="0">
                    <a:pos x="11" y="150"/>
                  </a:cxn>
                  <a:cxn ang="0">
                    <a:pos x="23" y="168"/>
                  </a:cxn>
                  <a:cxn ang="0">
                    <a:pos x="41" y="186"/>
                  </a:cxn>
                  <a:cxn ang="0">
                    <a:pos x="65" y="186"/>
                  </a:cxn>
                  <a:cxn ang="0">
                    <a:pos x="41" y="168"/>
                  </a:cxn>
                  <a:cxn ang="0">
                    <a:pos x="23" y="150"/>
                  </a:cxn>
                  <a:cxn ang="0">
                    <a:pos x="17" y="132"/>
                  </a:cxn>
                  <a:cxn ang="0">
                    <a:pos x="11" y="114"/>
                  </a:cxn>
                  <a:cxn ang="0">
                    <a:pos x="11" y="114"/>
                  </a:cxn>
                </a:cxnLst>
                <a:rect l="0" t="0" r="r" b="b"/>
                <a:pathLst>
                  <a:path w="161" h="186">
                    <a:moveTo>
                      <a:pt x="11" y="114"/>
                    </a:moveTo>
                    <a:lnTo>
                      <a:pt x="17" y="96"/>
                    </a:lnTo>
                    <a:lnTo>
                      <a:pt x="23" y="78"/>
                    </a:lnTo>
                    <a:lnTo>
                      <a:pt x="53" y="42"/>
                    </a:lnTo>
                    <a:lnTo>
                      <a:pt x="101" y="18"/>
                    </a:lnTo>
                    <a:lnTo>
                      <a:pt x="155" y="6"/>
                    </a:lnTo>
                    <a:lnTo>
                      <a:pt x="161" y="0"/>
                    </a:lnTo>
                    <a:lnTo>
                      <a:pt x="95" y="12"/>
                    </a:lnTo>
                    <a:lnTo>
                      <a:pt x="47" y="36"/>
                    </a:lnTo>
                    <a:lnTo>
                      <a:pt x="11" y="72"/>
                    </a:lnTo>
                    <a:lnTo>
                      <a:pt x="5" y="90"/>
                    </a:lnTo>
                    <a:lnTo>
                      <a:pt x="0" y="114"/>
                    </a:lnTo>
                    <a:lnTo>
                      <a:pt x="11" y="150"/>
                    </a:lnTo>
                    <a:lnTo>
                      <a:pt x="23" y="168"/>
                    </a:lnTo>
                    <a:lnTo>
                      <a:pt x="41" y="186"/>
                    </a:lnTo>
                    <a:lnTo>
                      <a:pt x="65" y="186"/>
                    </a:lnTo>
                    <a:lnTo>
                      <a:pt x="41" y="168"/>
                    </a:lnTo>
                    <a:lnTo>
                      <a:pt x="23" y="150"/>
                    </a:lnTo>
                    <a:lnTo>
                      <a:pt x="17" y="132"/>
                    </a:lnTo>
                    <a:lnTo>
                      <a:pt x="11" y="114"/>
                    </a:lnTo>
                    <a:lnTo>
                      <a:pt x="11" y="1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40" name="Freeform 60"/>
              <p:cNvSpPr>
                <a:spLocks/>
              </p:cNvSpPr>
              <p:nvPr/>
            </p:nvSpPr>
            <p:spPr bwMode="hidden">
              <a:xfrm>
                <a:off x="5489" y="3042"/>
                <a:ext cx="186" cy="210"/>
              </a:xfrm>
              <a:custGeom>
                <a:avLst/>
                <a:gdLst/>
                <a:ahLst/>
                <a:cxnLst>
                  <a:cxn ang="0">
                    <a:pos x="0" y="6"/>
                  </a:cxn>
                  <a:cxn ang="0">
                    <a:pos x="66" y="12"/>
                  </a:cxn>
                  <a:cxn ang="0">
                    <a:pos x="119" y="36"/>
                  </a:cxn>
                  <a:cxn ang="0">
                    <a:pos x="155" y="72"/>
                  </a:cxn>
                  <a:cxn ang="0">
                    <a:pos x="161" y="90"/>
                  </a:cxn>
                  <a:cxn ang="0">
                    <a:pos x="167" y="114"/>
                  </a:cxn>
                  <a:cxn ang="0">
                    <a:pos x="161" y="138"/>
                  </a:cxn>
                  <a:cxn ang="0">
                    <a:pos x="149" y="162"/>
                  </a:cxn>
                  <a:cxn ang="0">
                    <a:pos x="119" y="180"/>
                  </a:cxn>
                  <a:cxn ang="0">
                    <a:pos x="90" y="198"/>
                  </a:cxn>
                  <a:cxn ang="0">
                    <a:pos x="96" y="210"/>
                  </a:cxn>
                  <a:cxn ang="0">
                    <a:pos x="131" y="192"/>
                  </a:cxn>
                  <a:cxn ang="0">
                    <a:pos x="161" y="168"/>
                  </a:cxn>
                  <a:cxn ang="0">
                    <a:pos x="179" y="144"/>
                  </a:cxn>
                  <a:cxn ang="0">
                    <a:pos x="185" y="114"/>
                  </a:cxn>
                  <a:cxn ang="0">
                    <a:pos x="179" y="90"/>
                  </a:cxn>
                  <a:cxn ang="0">
                    <a:pos x="173" y="66"/>
                  </a:cxn>
                  <a:cxn ang="0">
                    <a:pos x="155" y="48"/>
                  </a:cxn>
                  <a:cxn ang="0">
                    <a:pos x="131" y="30"/>
                  </a:cxn>
                  <a:cxn ang="0">
                    <a:pos x="72" y="6"/>
                  </a:cxn>
                  <a:cxn ang="0">
                    <a:pos x="0" y="0"/>
                  </a:cxn>
                  <a:cxn ang="0">
                    <a:pos x="0" y="6"/>
                  </a:cxn>
                  <a:cxn ang="0">
                    <a:pos x="0" y="6"/>
                  </a:cxn>
                  <a:cxn ang="0">
                    <a:pos x="0" y="6"/>
                  </a:cxn>
                </a:cxnLst>
                <a:rect l="0" t="0" r="r" b="b"/>
                <a:pathLst>
                  <a:path w="185" h="210">
                    <a:moveTo>
                      <a:pt x="0" y="6"/>
                    </a:moveTo>
                    <a:lnTo>
                      <a:pt x="66" y="12"/>
                    </a:lnTo>
                    <a:lnTo>
                      <a:pt x="119" y="36"/>
                    </a:lnTo>
                    <a:lnTo>
                      <a:pt x="155" y="72"/>
                    </a:lnTo>
                    <a:lnTo>
                      <a:pt x="161" y="90"/>
                    </a:lnTo>
                    <a:lnTo>
                      <a:pt x="167" y="114"/>
                    </a:lnTo>
                    <a:lnTo>
                      <a:pt x="161" y="138"/>
                    </a:lnTo>
                    <a:lnTo>
                      <a:pt x="149" y="162"/>
                    </a:lnTo>
                    <a:lnTo>
                      <a:pt x="119" y="180"/>
                    </a:lnTo>
                    <a:lnTo>
                      <a:pt x="90" y="198"/>
                    </a:lnTo>
                    <a:lnTo>
                      <a:pt x="96" y="210"/>
                    </a:lnTo>
                    <a:lnTo>
                      <a:pt x="131" y="192"/>
                    </a:lnTo>
                    <a:lnTo>
                      <a:pt x="161" y="168"/>
                    </a:lnTo>
                    <a:lnTo>
                      <a:pt x="179" y="144"/>
                    </a:lnTo>
                    <a:lnTo>
                      <a:pt x="185" y="114"/>
                    </a:lnTo>
                    <a:lnTo>
                      <a:pt x="179" y="90"/>
                    </a:lnTo>
                    <a:lnTo>
                      <a:pt x="173" y="66"/>
                    </a:lnTo>
                    <a:lnTo>
                      <a:pt x="155" y="48"/>
                    </a:lnTo>
                    <a:lnTo>
                      <a:pt x="131" y="30"/>
                    </a:lnTo>
                    <a:lnTo>
                      <a:pt x="72" y="6"/>
                    </a:lnTo>
                    <a:lnTo>
                      <a:pt x="0" y="0"/>
                    </a:lnTo>
                    <a:lnTo>
                      <a:pt x="0" y="6"/>
                    </a:lnTo>
                    <a:lnTo>
                      <a:pt x="0" y="6"/>
                    </a:lnTo>
                    <a:lnTo>
                      <a:pt x="0" y="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sp>
            <p:nvSpPr>
              <p:cNvPr id="46141" name="Freeform 61"/>
              <p:cNvSpPr>
                <a:spLocks noEditPoints="1"/>
              </p:cNvSpPr>
              <p:nvPr/>
            </p:nvSpPr>
            <p:spPr bwMode="hidden">
              <a:xfrm>
                <a:off x="5345" y="3058"/>
                <a:ext cx="299" cy="186"/>
              </a:xfrm>
              <a:custGeom>
                <a:avLst/>
                <a:gdLst/>
                <a:ahLst/>
                <a:cxnLst>
                  <a:cxn ang="0">
                    <a:pos x="150" y="0"/>
                  </a:cxn>
                  <a:cxn ang="0">
                    <a:pos x="90" y="6"/>
                  </a:cxn>
                  <a:cxn ang="0">
                    <a:pos x="42" y="30"/>
                  </a:cxn>
                  <a:cxn ang="0">
                    <a:pos x="12" y="54"/>
                  </a:cxn>
                  <a:cxn ang="0">
                    <a:pos x="6" y="72"/>
                  </a:cxn>
                  <a:cxn ang="0">
                    <a:pos x="0" y="90"/>
                  </a:cxn>
                  <a:cxn ang="0">
                    <a:pos x="6" y="108"/>
                  </a:cxn>
                  <a:cxn ang="0">
                    <a:pos x="12" y="126"/>
                  </a:cxn>
                  <a:cxn ang="0">
                    <a:pos x="42" y="156"/>
                  </a:cxn>
                  <a:cxn ang="0">
                    <a:pos x="90" y="180"/>
                  </a:cxn>
                  <a:cxn ang="0">
                    <a:pos x="150" y="186"/>
                  </a:cxn>
                  <a:cxn ang="0">
                    <a:pos x="209" y="180"/>
                  </a:cxn>
                  <a:cxn ang="0">
                    <a:pos x="257" y="156"/>
                  </a:cxn>
                  <a:cxn ang="0">
                    <a:pos x="287" y="126"/>
                  </a:cxn>
                  <a:cxn ang="0">
                    <a:pos x="299" y="108"/>
                  </a:cxn>
                  <a:cxn ang="0">
                    <a:pos x="299" y="90"/>
                  </a:cxn>
                  <a:cxn ang="0">
                    <a:pos x="299" y="72"/>
                  </a:cxn>
                  <a:cxn ang="0">
                    <a:pos x="287" y="54"/>
                  </a:cxn>
                  <a:cxn ang="0">
                    <a:pos x="257" y="30"/>
                  </a:cxn>
                  <a:cxn ang="0">
                    <a:pos x="209" y="6"/>
                  </a:cxn>
                  <a:cxn ang="0">
                    <a:pos x="150" y="0"/>
                  </a:cxn>
                  <a:cxn ang="0">
                    <a:pos x="150" y="0"/>
                  </a:cxn>
                  <a:cxn ang="0">
                    <a:pos x="150" y="180"/>
                  </a:cxn>
                  <a:cxn ang="0">
                    <a:pos x="96" y="174"/>
                  </a:cxn>
                  <a:cxn ang="0">
                    <a:pos x="48" y="156"/>
                  </a:cxn>
                  <a:cxn ang="0">
                    <a:pos x="18" y="126"/>
                  </a:cxn>
                  <a:cxn ang="0">
                    <a:pos x="12" y="108"/>
                  </a:cxn>
                  <a:cxn ang="0">
                    <a:pos x="6" y="90"/>
                  </a:cxn>
                  <a:cxn ang="0">
                    <a:pos x="12" y="72"/>
                  </a:cxn>
                  <a:cxn ang="0">
                    <a:pos x="18" y="54"/>
                  </a:cxn>
                  <a:cxn ang="0">
                    <a:pos x="48" y="30"/>
                  </a:cxn>
                  <a:cxn ang="0">
                    <a:pos x="96" y="12"/>
                  </a:cxn>
                  <a:cxn ang="0">
                    <a:pos x="150" y="6"/>
                  </a:cxn>
                  <a:cxn ang="0">
                    <a:pos x="203" y="12"/>
                  </a:cxn>
                  <a:cxn ang="0">
                    <a:pos x="251" y="30"/>
                  </a:cxn>
                  <a:cxn ang="0">
                    <a:pos x="281" y="54"/>
                  </a:cxn>
                  <a:cxn ang="0">
                    <a:pos x="293" y="72"/>
                  </a:cxn>
                  <a:cxn ang="0">
                    <a:pos x="293" y="90"/>
                  </a:cxn>
                  <a:cxn ang="0">
                    <a:pos x="293" y="108"/>
                  </a:cxn>
                  <a:cxn ang="0">
                    <a:pos x="281" y="126"/>
                  </a:cxn>
                  <a:cxn ang="0">
                    <a:pos x="251" y="156"/>
                  </a:cxn>
                  <a:cxn ang="0">
                    <a:pos x="203" y="174"/>
                  </a:cxn>
                  <a:cxn ang="0">
                    <a:pos x="150" y="180"/>
                  </a:cxn>
                  <a:cxn ang="0">
                    <a:pos x="150" y="180"/>
                  </a:cxn>
                </a:cxnLst>
                <a:rect l="0" t="0" r="r" b="b"/>
                <a:pathLst>
                  <a:path w="299" h="186">
                    <a:moveTo>
                      <a:pt x="150" y="0"/>
                    </a:moveTo>
                    <a:lnTo>
                      <a:pt x="90" y="6"/>
                    </a:lnTo>
                    <a:lnTo>
                      <a:pt x="42" y="30"/>
                    </a:lnTo>
                    <a:lnTo>
                      <a:pt x="12" y="54"/>
                    </a:lnTo>
                    <a:lnTo>
                      <a:pt x="6" y="72"/>
                    </a:lnTo>
                    <a:lnTo>
                      <a:pt x="0" y="90"/>
                    </a:lnTo>
                    <a:lnTo>
                      <a:pt x="6" y="108"/>
                    </a:lnTo>
                    <a:lnTo>
                      <a:pt x="12" y="126"/>
                    </a:lnTo>
                    <a:lnTo>
                      <a:pt x="42" y="156"/>
                    </a:lnTo>
                    <a:lnTo>
                      <a:pt x="90" y="180"/>
                    </a:lnTo>
                    <a:lnTo>
                      <a:pt x="150" y="186"/>
                    </a:lnTo>
                    <a:lnTo>
                      <a:pt x="209" y="180"/>
                    </a:lnTo>
                    <a:lnTo>
                      <a:pt x="257" y="156"/>
                    </a:lnTo>
                    <a:lnTo>
                      <a:pt x="287" y="126"/>
                    </a:lnTo>
                    <a:lnTo>
                      <a:pt x="299" y="108"/>
                    </a:lnTo>
                    <a:lnTo>
                      <a:pt x="299" y="90"/>
                    </a:lnTo>
                    <a:lnTo>
                      <a:pt x="299" y="72"/>
                    </a:lnTo>
                    <a:lnTo>
                      <a:pt x="287" y="54"/>
                    </a:lnTo>
                    <a:lnTo>
                      <a:pt x="257" y="30"/>
                    </a:lnTo>
                    <a:lnTo>
                      <a:pt x="209" y="6"/>
                    </a:lnTo>
                    <a:lnTo>
                      <a:pt x="150" y="0"/>
                    </a:lnTo>
                    <a:lnTo>
                      <a:pt x="150" y="0"/>
                    </a:lnTo>
                    <a:close/>
                    <a:moveTo>
                      <a:pt x="150" y="180"/>
                    </a:moveTo>
                    <a:lnTo>
                      <a:pt x="96" y="174"/>
                    </a:lnTo>
                    <a:lnTo>
                      <a:pt x="48" y="156"/>
                    </a:lnTo>
                    <a:lnTo>
                      <a:pt x="18" y="126"/>
                    </a:lnTo>
                    <a:lnTo>
                      <a:pt x="12" y="108"/>
                    </a:lnTo>
                    <a:lnTo>
                      <a:pt x="6" y="90"/>
                    </a:lnTo>
                    <a:lnTo>
                      <a:pt x="12" y="72"/>
                    </a:lnTo>
                    <a:lnTo>
                      <a:pt x="18" y="54"/>
                    </a:lnTo>
                    <a:lnTo>
                      <a:pt x="48" y="30"/>
                    </a:lnTo>
                    <a:lnTo>
                      <a:pt x="96" y="12"/>
                    </a:lnTo>
                    <a:lnTo>
                      <a:pt x="150" y="6"/>
                    </a:lnTo>
                    <a:lnTo>
                      <a:pt x="203" y="12"/>
                    </a:lnTo>
                    <a:lnTo>
                      <a:pt x="251" y="30"/>
                    </a:lnTo>
                    <a:lnTo>
                      <a:pt x="281" y="54"/>
                    </a:lnTo>
                    <a:lnTo>
                      <a:pt x="293" y="72"/>
                    </a:lnTo>
                    <a:lnTo>
                      <a:pt x="293" y="90"/>
                    </a:lnTo>
                    <a:lnTo>
                      <a:pt x="293" y="108"/>
                    </a:lnTo>
                    <a:lnTo>
                      <a:pt x="281" y="126"/>
                    </a:lnTo>
                    <a:lnTo>
                      <a:pt x="251" y="156"/>
                    </a:lnTo>
                    <a:lnTo>
                      <a:pt x="203" y="174"/>
                    </a:lnTo>
                    <a:lnTo>
                      <a:pt x="150" y="180"/>
                    </a:lnTo>
                    <a:lnTo>
                      <a:pt x="150" y="18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>
                  <a:defRPr/>
                </a:pPr>
                <a:endParaRPr lang="ru-RU"/>
              </a:p>
            </p:txBody>
          </p:sp>
          <p:grpSp>
            <p:nvGrpSpPr>
              <p:cNvPr id="5141" name="Group 62"/>
              <p:cNvGrpSpPr>
                <a:grpSpLocks/>
              </p:cNvGrpSpPr>
              <p:nvPr/>
            </p:nvGrpSpPr>
            <p:grpSpPr bwMode="auto">
              <a:xfrm>
                <a:off x="5381" y="3085"/>
                <a:ext cx="227" cy="132"/>
                <a:chOff x="5381" y="3085"/>
                <a:chExt cx="227" cy="132"/>
              </a:xfrm>
            </p:grpSpPr>
            <p:sp>
              <p:nvSpPr>
                <p:cNvPr id="46143" name="Oval 63"/>
                <p:cNvSpPr>
                  <a:spLocks noChangeArrowheads="1"/>
                </p:cNvSpPr>
                <p:nvPr userDrawn="1"/>
              </p:nvSpPr>
              <p:spPr bwMode="hidden">
                <a:xfrm>
                  <a:off x="5381" y="3085"/>
                  <a:ext cx="227" cy="13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4" name="Oval 64"/>
                <p:cNvSpPr>
                  <a:spLocks noChangeArrowheads="1"/>
                </p:cNvSpPr>
                <p:nvPr userDrawn="1"/>
              </p:nvSpPr>
              <p:spPr bwMode="hidden">
                <a:xfrm>
                  <a:off x="5403" y="3099"/>
                  <a:ext cx="182" cy="10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5" name="Oval 65"/>
                <p:cNvSpPr>
                  <a:spLocks noChangeArrowheads="1"/>
                </p:cNvSpPr>
                <p:nvPr userDrawn="1"/>
              </p:nvSpPr>
              <p:spPr bwMode="hidden">
                <a:xfrm>
                  <a:off x="5431" y="3109"/>
                  <a:ext cx="125" cy="82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bg1"/>
                    </a:gs>
                    <a:gs pos="100000">
                      <a:schemeClr val="accent2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  <p:sp>
              <p:nvSpPr>
                <p:cNvPr id="46146" name="Oval 66"/>
                <p:cNvSpPr>
                  <a:spLocks noChangeArrowheads="1"/>
                </p:cNvSpPr>
                <p:nvPr userDrawn="1"/>
              </p:nvSpPr>
              <p:spPr bwMode="hidden">
                <a:xfrm>
                  <a:off x="5458" y="3125"/>
                  <a:ext cx="73" cy="47"/>
                </a:xfrm>
                <a:prstGeom prst="ellipse">
                  <a:avLst/>
                </a:prstGeom>
                <a:gradFill rotWithShape="0">
                  <a:gsLst>
                    <a:gs pos="0">
                      <a:schemeClr val="accent2"/>
                    </a:gs>
                    <a:gs pos="100000">
                      <a:schemeClr val="bg1"/>
                    </a:gs>
                  </a:gsLst>
                  <a:lin ang="5400000" scaled="1"/>
                </a:gradFill>
                <a:ln w="9525">
                  <a:noFill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pPr>
                    <a:defRPr/>
                  </a:pPr>
                  <a:endParaRPr lang="ru-RU"/>
                </a:p>
              </p:txBody>
            </p:sp>
          </p:grpSp>
        </p:grpSp>
      </p:grpSp>
      <p:sp>
        <p:nvSpPr>
          <p:cNvPr id="46147" name="Rectangle 67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46148" name="Rectangle 68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6149" name="Rectangle 69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150" name="Rectangle 70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6151" name="Rectangle 71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pPr>
              <a:defRPr/>
            </a:pPr>
            <a:fld id="{97619427-8923-40D4-989D-481496E8C9B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887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  <p:sldLayoutId id="2147483852" r:id="rId12"/>
    <p:sldLayoutId id="2147483853" r:id="rId13"/>
  </p:sldLayoutIdLst>
  <p:transition spd="med">
    <p:cut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Ø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50000"/>
        <a:buFont typeface="Wingdings" pitchFamily="2" charset="2"/>
        <a:buChar char="l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folHlink"/>
        </a:buClr>
        <a:buSzPct val="50000"/>
        <a:buFont typeface="Wingdings" pitchFamily="2" charset="2"/>
        <a:buChar char="l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&#8470;1%20(&#1087;&#1091;&#1090;&#1077;&#1074;&#1086;&#1076;&#1080;&#1090;&#1077;&#1083;&#1100;).docx" TargetMode="Externa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&#1055;&#1088;&#1080;&#1083;&#1086;&#1078;&#1077;&#1085;&#1080;&#1077;%20&#8470;3%20(&#1079;&#1072;&#1076;&#1072;&#1085;&#1080;&#1077;%20&#1076;&#1083;&#1103;%202%20&#1088;&#1103;&#1076;&#1072;).docx" TargetMode="External"/><Relationship Id="rId2" Type="http://schemas.openxmlformats.org/officeDocument/2006/relationships/hyperlink" Target="&#1055;&#1088;&#1080;&#1083;&#1086;&#1078;&#1077;&#1085;&#1080;&#1077;%20&#8470;2%20(&#1079;&#1072;&#1076;&#1072;&#1085;&#1080;&#1077;%20&#1076;&#1083;&#1103;%201%20&#1088;&#1103;&#1076;&#1072;).docx" TargetMode="External"/><Relationship Id="rId1" Type="http://schemas.openxmlformats.org/officeDocument/2006/relationships/slideLayout" Target="../slideLayouts/slideLayout5.xml"/><Relationship Id="rId4" Type="http://schemas.openxmlformats.org/officeDocument/2006/relationships/hyperlink" Target="&#1055;&#1088;&#1080;&#1083;&#1086;&#1078;&#1077;&#1085;&#1080;&#1077;%20&#8470;4%20(&#1079;&#1072;&#1076;&#1072;&#1085;&#1080;&#1077;%20&#1076;&#1083;&#1103;%203%20&#1088;&#1103;&#1076;&#1072;).docx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&#8470;5%20(&#1092;&#1083;&#1072;&#1075;%20&#1089;&#1090;&#1088;&#1072;&#1085;&#1099;).docx" TargetMode="Externa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jpeg"/><Relationship Id="rId3" Type="http://schemas.openxmlformats.org/officeDocument/2006/relationships/image" Target="../media/image3.jpeg"/><Relationship Id="rId7" Type="http://schemas.openxmlformats.org/officeDocument/2006/relationships/image" Target="../media/image6.gif"/><Relationship Id="rId2" Type="http://schemas.openxmlformats.org/officeDocument/2006/relationships/hyperlink" Target="http://scotlandia.ru/wp-content/uploads/2010/12/flagmodernscots.jpg" TargetMode="External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.gif"/><Relationship Id="rId5" Type="http://schemas.openxmlformats.org/officeDocument/2006/relationships/hyperlink" Target="http://33tura.ru/canada-flag" TargetMode="External"/><Relationship Id="rId4" Type="http://schemas.openxmlformats.org/officeDocument/2006/relationships/image" Target="../media/image4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hyperlink" Target="&#1060;&#1080;&#1079;&#1082;&#1091;&#1083;&#1100;&#1090;&#1084;&#1080;&#1085;&#1091;&#1090;&#1082;&#1072;%20&#1076;&#1083;&#1103;%20&#1075;&#1083;&#1072;&#1079;.pptx" TargetMode="External"/><Relationship Id="rId1" Type="http://schemas.openxmlformats.org/officeDocument/2006/relationships/slideLayout" Target="../slideLayouts/slideLayout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hyperlink" Target="&#1055;&#1088;&#1080;&#1083;&#1086;&#1078;&#1077;&#1085;&#1080;&#1077;%20&#8470;6%20(&#1089;&#1072;&#1084;&#1086;&#1089;&#1090;&#1086;&#1103;&#1090;&#1077;&#1083;&#1100;&#1085;&#1072;&#1103;%20&#1088;&#1072;&#1073;&#1086;&#1090;&#1072;).docx" TargetMode="External"/><Relationship Id="rId1" Type="http://schemas.openxmlformats.org/officeDocument/2006/relationships/slideLayout" Target="../slideLayouts/slideLayout5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971600" y="548680"/>
            <a:ext cx="7848872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Презентационный урок</a:t>
            </a:r>
          </a:p>
          <a:p>
            <a:pPr algn="ctr"/>
            <a:endParaRPr lang="ru-RU" sz="3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подготовила </a:t>
            </a:r>
          </a:p>
          <a:p>
            <a:pPr algn="r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учитель математики</a:t>
            </a:r>
          </a:p>
          <a:p>
            <a:pPr algn="r"/>
            <a:r>
              <a:rPr lang="ru-RU" sz="3200" b="1" dirty="0" err="1" smtClean="0">
                <a:latin typeface="Times New Roman" pitchFamily="18" charset="0"/>
                <a:cs typeface="Times New Roman" pitchFamily="18" charset="0"/>
              </a:rPr>
              <a:t>Бурухина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Елена Владимировна</a:t>
            </a:r>
          </a:p>
          <a:p>
            <a:pPr algn="ctr"/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71800" y="4437112"/>
            <a:ext cx="597666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86000" y="4149080"/>
            <a:ext cx="6390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 eaLnBrk="0" hangingPunct="0"/>
            <a:r>
              <a:rPr lang="ru-RU" b="1" dirty="0" smtClean="0">
                <a:latin typeface="Times New Roman" pitchFamily="18" charset="0"/>
              </a:rPr>
              <a:t>Муниципальное бюджетное общеобразовательное учреждение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средняя</a:t>
            </a:r>
            <a:r>
              <a:rPr lang="ru-RU" b="1" dirty="0" smtClean="0">
                <a:latin typeface="Times New Roman" pitchFamily="18" charset="0"/>
              </a:rPr>
              <a:t> общеобразовательная школа №44</a:t>
            </a:r>
          </a:p>
          <a:p>
            <a:pPr algn="r" eaLnBrk="0" hangingPunct="0"/>
            <a:r>
              <a:rPr lang="ru-RU" b="1" dirty="0" smtClean="0">
                <a:latin typeface="Times New Roman" pitchFamily="18" charset="0"/>
              </a:rPr>
              <a:t>г. Сургут</a:t>
            </a:r>
          </a:p>
          <a:p>
            <a:pPr algn="r" eaLnBrk="0" hangingPunct="0"/>
            <a:r>
              <a:rPr lang="ru-RU" b="1" dirty="0" smtClean="0">
                <a:latin typeface="Times New Roman" pitchFamily="18" charset="0"/>
              </a:rPr>
              <a:t>2013 г.</a:t>
            </a:r>
            <a:endParaRPr lang="ru-RU" b="1" dirty="0">
              <a:latin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764704"/>
            <a:ext cx="7920880" cy="5112568"/>
          </a:xfrm>
        </p:spPr>
        <p:txBody>
          <a:bodyPr/>
          <a:lstStyle/>
          <a:p>
            <a:pPr marL="514350" indent="-514350" algn="l"/>
            <a:r>
              <a:rPr lang="ru-RU" dirty="0" smtClean="0"/>
              <a:t>    Оборудование</a:t>
            </a:r>
            <a:br>
              <a:rPr lang="ru-RU" dirty="0" smtClean="0"/>
            </a:br>
            <a:r>
              <a:rPr lang="ru-RU" sz="2400" dirty="0" smtClean="0"/>
              <a:t>1.</a:t>
            </a:r>
            <a:r>
              <a:rPr lang="ru-RU" sz="2400" b="1" dirty="0" smtClean="0"/>
              <a:t> </a:t>
            </a:r>
            <a:r>
              <a:rPr lang="ru-RU" sz="2400" b="1" dirty="0" err="1" smtClean="0">
                <a:latin typeface="Times New Roman" pitchFamily="18" charset="0"/>
                <a:cs typeface="Times New Roman" pitchFamily="18" charset="0"/>
              </a:rPr>
              <a:t>Мультимедийный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 проектор.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2.Компьютер.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3.Экран.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4.</a:t>
            </a:r>
            <a:r>
              <a:rPr lang="ru-RU" sz="2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Презентация,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выполненная в программе «</a:t>
            </a:r>
            <a:r>
              <a:rPr lang="en-US" sz="2400" b="1" dirty="0" smtClean="0">
                <a:latin typeface="Times New Roman" pitchFamily="18" charset="0"/>
                <a:cs typeface="Times New Roman" pitchFamily="18" charset="0"/>
              </a:rPr>
              <a:t>Power Point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5.Учебник А.Г. Мордковича   «Алгебра. 7 класс».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6.Раздаточный материал: путеводитель (приложение 1),  карточки (приложение 2, 3, 4,5,6 ), </a:t>
            </a:r>
            <a:r>
              <a:rPr lang="ru-RU" sz="2000" dirty="0" smtClean="0"/>
              <a:t/>
            </a:r>
            <a:br>
              <a:rPr lang="ru-RU" sz="2000" dirty="0" smtClean="0"/>
            </a:b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354162"/>
          </a:xfrm>
        </p:spPr>
        <p:txBody>
          <a:bodyPr/>
          <a:lstStyle/>
          <a:p>
            <a:r>
              <a:rPr lang="en-US" sz="2000" dirty="0" smtClean="0"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Организационный этап (2 мин.)</a:t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Цель: включение учащихся в деятельность на личностно-значимом уровне.</a:t>
            </a:r>
            <a:endParaRPr lang="ru-RU" sz="20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2000" kern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Доброжелательное приветственное слово учителя. </a:t>
            </a:r>
          </a:p>
          <a:p>
            <a:endParaRPr lang="ru-RU" sz="20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sz="20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kern="12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Проверка учителем готовности обучающихся к уроку, наличия учебных принадлежностей, учебника и рабочей тетради.</a:t>
            </a:r>
          </a:p>
          <a:p>
            <a:pPr>
              <a:buNone/>
            </a:pPr>
            <a:endParaRPr lang="ru-RU" sz="2000" kern="1200" dirty="0" smtClean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lvl="0"/>
            <a:endParaRPr lang="ru-RU" sz="2000" dirty="0" smtClean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2000" kern="1200" dirty="0" smtClean="0">
                <a:latin typeface="Times New Roman" pitchFamily="18" charset="0"/>
                <a:cs typeface="Times New Roman" pitchFamily="18" charset="0"/>
              </a:rPr>
              <a:t>У учащихся должна возникнуть положительная эмоциональная направленность. </a:t>
            </a:r>
          </a:p>
          <a:p>
            <a:endParaRPr lang="ru-RU" sz="2000" kern="12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kern="1200" dirty="0" smtClean="0">
                <a:latin typeface="Times New Roman" pitchFamily="18" charset="0"/>
                <a:cs typeface="Times New Roman" pitchFamily="18" charset="0"/>
              </a:rPr>
              <a:t>Включение детей в деятельность.</a:t>
            </a:r>
          </a:p>
          <a:p>
            <a:r>
              <a:rPr lang="ru-RU" sz="2000" kern="1200" dirty="0" smtClean="0">
                <a:latin typeface="Times New Roman" pitchFamily="18" charset="0"/>
                <a:cs typeface="Times New Roman" pitchFamily="18" charset="0"/>
              </a:rPr>
              <a:t>Проверка готовности рабочего места. 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040188" cy="5289451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Сообщение темы, цели и задач урока.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сегодня на уроке  мы отправимся с вами в путешествие в англоязычные страны и повторим с вами изученный материал по теме «Арифметические действия с  одночленами». Ваша задача показать свои знания и умения по ходу урока. А выполнять задания и подвести итог урока вам поможет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путеводитель.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Возьмите в руки ручки и в своём путеводителе  напишите число, фамилию, имя, но сначала отметьте свое настроение на начало урока, подчеркните ту картинку, которая соответствует вашему настроению.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648071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836712"/>
            <a:ext cx="4041775" cy="5289451"/>
          </a:xfrm>
        </p:spPr>
        <p:txBody>
          <a:bodyPr/>
          <a:lstStyle/>
          <a:p>
            <a:r>
              <a:rPr lang="ru-RU" sz="1800" kern="1200" dirty="0" smtClean="0">
                <a:latin typeface="Times New Roman" pitchFamily="18" charset="0"/>
                <a:cs typeface="Times New Roman" pitchFamily="18" charset="0"/>
              </a:rPr>
              <a:t>Заполняют путеводитель, отмечают в  нём своё настроение на начало урока.</a:t>
            </a:r>
            <a:endParaRPr lang="ru-RU" sz="1800" dirty="0" smtClean="0"/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282154"/>
          </a:xfrm>
        </p:spPr>
        <p:txBody>
          <a:bodyPr/>
          <a:lstStyle/>
          <a:p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Актуализация знаний (8 мин.)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актуализировать  материал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по теме: «Арифметические операции над одночленами».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Знакомит учащихся с правилами путешествия.</a:t>
            </a:r>
          </a:p>
          <a:p>
            <a:r>
              <a:rPr lang="ru-RU" sz="1800" dirty="0" smtClean="0"/>
              <a:t>-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Перед путешествием  мы должны приобрести билеты. Для этого сначала поработаем устно.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2.Предлагает учащимся разгадать анаграммы (слайд 2) и организовывает фронтальный опрос: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ТЕСНЬПЕ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дайте определение степени с натуральным показателем.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/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Учащиеся, поднимая руку, устно отвечают: 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СТЕПЕНЬ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под  </a:t>
            </a:r>
            <a:r>
              <a:rPr lang="en-US" sz="1800" dirty="0" smtClean="0">
                <a:solidFill>
                  <a:schemeClr val="tx2"/>
                </a:solidFill>
              </a:rPr>
              <a:t>a</a:t>
            </a:r>
            <a:r>
              <a:rPr lang="en-US" sz="1800" baseline="30000" dirty="0" smtClean="0">
                <a:solidFill>
                  <a:schemeClr val="tx2"/>
                </a:solidFill>
              </a:rPr>
              <a:t>n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, где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=2,3,4….понимают произведение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одинаковых множителей, каждым из которых является число  а. Выражение </a:t>
            </a:r>
            <a:r>
              <a:rPr lang="en-US" sz="1800" dirty="0" smtClean="0">
                <a:solidFill>
                  <a:schemeClr val="tx2"/>
                </a:solidFill>
              </a:rPr>
              <a:t>a</a:t>
            </a:r>
            <a:r>
              <a:rPr lang="en-US" sz="1800" baseline="30000" dirty="0" smtClean="0">
                <a:solidFill>
                  <a:schemeClr val="tx2"/>
                </a:solidFill>
              </a:rPr>
              <a:t>n</a:t>
            </a:r>
            <a:r>
              <a:rPr lang="ru-RU" sz="1800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называют степенью, число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а-основанием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степени, 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показателем степени.</a:t>
            </a:r>
          </a:p>
          <a:p>
            <a:endParaRPr lang="ru-RU" sz="1800" dirty="0" smtClean="0"/>
          </a:p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800" dirty="0" smtClean="0">
              <a:latin typeface="Calibri"/>
              <a:ea typeface="Calibri"/>
              <a:cs typeface="Times New Roman"/>
            </a:endParaRPr>
          </a:p>
          <a:p>
            <a:endParaRPr lang="ru-RU" sz="1800" dirty="0" smtClean="0"/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102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1030" name="Rectangle 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pic>
        <p:nvPicPr>
          <p:cNvPr id="1033" name="Picture 9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57200"/>
            <a:ext cx="142875" cy="1905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79208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80728"/>
            <a:ext cx="4040188" cy="5145435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Учитель слушает ответы детей и предлагает учащимся проанализировать и подкорректировать при необходимости ответы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одноклас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сников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    НДОЧЛОЕН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Ребята, что такое одночлен?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УМАСМ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Как найти сумму двух одночленов?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79208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052736"/>
            <a:ext cx="4041775" cy="5073427"/>
          </a:xfrm>
        </p:spPr>
        <p:txBody>
          <a:bodyPr/>
          <a:lstStyle/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2.Учащиеся слушают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одноклас-сников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, контролируют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правиль-ность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ответов, корректируют при необходимости свои ответы и ответы одноклассников.</a:t>
            </a:r>
          </a:p>
          <a:p>
            <a:pPr>
              <a:buNone/>
            </a:pP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ОДНОЧЛЕН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одночленом называют  алгебраическое выражение, которое представляет собой произведение чисел и переменных, возведённых в степень с натуральными показателями;</a:t>
            </a:r>
          </a:p>
          <a:p>
            <a:pPr>
              <a:buNone/>
            </a:pP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           СУММА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чтобы сложить два одночлена, нужно привести их к стандартному виду, убедиться , что они подобны, найти сумму коэффициентов  подобных одночленов;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040188" cy="5289451"/>
          </a:xfrm>
        </p:spPr>
        <p:txBody>
          <a:bodyPr/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ФФИИЭЕКНТЦО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 Ребята, а что называют коэффициентом одночлена?</a:t>
            </a: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ЛЕДЕИНЕ </a:t>
            </a:r>
          </a:p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-Как разделить одночлен на одночлен?</a:t>
            </a:r>
          </a:p>
          <a:p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836712"/>
            <a:ext cx="4041775" cy="5289451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КОЭФФИЦИЕНТ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-коэффициентом одночлена называют числовой множитель одночлена, записанного в стандартном виде;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ДЕЛЕНИЕ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-чтобы разделить одночлен на одночлен, нужно коэффициенты  поделить и буквенные части, используя арифметические действия и свойства степени с натуральным показателем.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32657"/>
            <a:ext cx="4040188" cy="504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040188" cy="5289451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Организует тест по теоретическому материалу в форме математического диктанта.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Верно ли утверждение, определение, свойство?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если утверждение верно, то ставим знак «+», если нет, то «-»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1.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Одночленом называют сумму числовых и буквенных множителей. 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2.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Буквенный множитель одночлена, записанного в стандартном виде, называют коэффициентом одночлена.  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3.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Алгебраическое  выражение, которое представляет собой  произведение чисел и переменных, возведённых в степень с натуральным показателем, называют одночленом.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2657"/>
            <a:ext cx="4041775" cy="504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836712"/>
            <a:ext cx="4041775" cy="5289451"/>
          </a:xfrm>
        </p:spPr>
        <p:txBody>
          <a:bodyPr/>
          <a:lstStyle/>
          <a:p>
            <a:r>
              <a:rPr lang="ru-RU" dirty="0" smtClean="0"/>
              <a:t>Весь класс работает самостоятельно. Запись в тетради:</a:t>
            </a:r>
          </a:p>
          <a:p>
            <a:r>
              <a:rPr lang="ru-RU" dirty="0" smtClean="0"/>
              <a:t>1.-</a:t>
            </a:r>
          </a:p>
          <a:p>
            <a:r>
              <a:rPr lang="ru-RU" dirty="0" smtClean="0"/>
              <a:t>2.-</a:t>
            </a:r>
          </a:p>
          <a:p>
            <a:r>
              <a:rPr lang="ru-RU" dirty="0" smtClean="0"/>
              <a:t>3. +</a:t>
            </a:r>
          </a:p>
          <a:p>
            <a:r>
              <a:rPr lang="ru-RU" dirty="0" smtClean="0"/>
              <a:t>4. +</a:t>
            </a:r>
          </a:p>
          <a:p>
            <a:r>
              <a:rPr lang="ru-RU" dirty="0" smtClean="0"/>
              <a:t>5. +</a:t>
            </a:r>
          </a:p>
          <a:p>
            <a:r>
              <a:rPr lang="ru-RU" dirty="0" smtClean="0"/>
              <a:t>6. –</a:t>
            </a:r>
          </a:p>
          <a:p>
            <a:r>
              <a:rPr lang="ru-RU" dirty="0" smtClean="0"/>
              <a:t>7. +</a:t>
            </a:r>
          </a:p>
          <a:p>
            <a:r>
              <a:rPr lang="ru-RU" dirty="0" smtClean="0"/>
              <a:t>8. +</a:t>
            </a:r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9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80728"/>
            <a:ext cx="4040188" cy="5145435"/>
          </a:xfrm>
        </p:spPr>
        <p:txBody>
          <a:bodyPr/>
          <a:lstStyle/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4.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Сумма показателей степеней всех букв входящих в одночлен называемый степенью одночлена. 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5.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Одинаковые или отличающиеся друг от друга только коэффициентами называются подобными членами.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6.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Число, стоящее перед буквенной частью одночлена, называют показателем одночлена 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7.</a:t>
            </a:r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Чтобы раскрыть скобки, перед которыми стоит знак “+”, скобки надо опустить, сохранив знак каждого члена, который был заключен в скобки. </a:t>
            </a:r>
          </a:p>
          <a:p>
            <a:r>
              <a:rPr lang="ru-RU" sz="1800" b="1" i="1" dirty="0" smtClean="0">
                <a:latin typeface="Times New Roman" pitchFamily="18" charset="0"/>
                <a:cs typeface="Times New Roman" pitchFamily="18" charset="0"/>
              </a:rPr>
              <a:t>8.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Когда раскрываем скобки, перед которыми стоит знак “-”, скобки  опускаем, и знаки членов, которые были заключены в скобки, меняют на противоположные.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72007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980728"/>
            <a:ext cx="4041775" cy="5145435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50405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764704"/>
            <a:ext cx="4040188" cy="5361459"/>
          </a:xfrm>
        </p:spPr>
        <p:txBody>
          <a:bodyPr/>
          <a:lstStyle/>
          <a:p>
            <a:pPr lvl="0"/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4. Организовывает взаимопроверку учащихся в парах по теоретическому тесту (слайд 4).</a:t>
            </a:r>
          </a:p>
          <a:p>
            <a:pPr lvl="0"/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-Ребята, проверти полученные ответы  одноклассников с  эталоном на слайде и поставьте «˅» у правильного ответа.</a:t>
            </a:r>
          </a:p>
          <a:p>
            <a:pPr lvl="0"/>
            <a:endParaRPr lang="ru-RU" sz="18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5.Учитель сообщает критерии оценки (слайд 5).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ошибок нет,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- две ошибки, </a:t>
            </a:r>
          </a:p>
          <a:p>
            <a:pPr lvl="0"/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«3»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четыре ошибки,  </a:t>
            </a:r>
          </a:p>
          <a:p>
            <a:pPr lvl="0"/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«2»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 - больше четырех ошибок</a:t>
            </a:r>
            <a:endParaRPr lang="ru-RU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504055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764704"/>
            <a:ext cx="4041775" cy="5361459"/>
          </a:xfrm>
        </p:spPr>
        <p:txBody>
          <a:bodyPr/>
          <a:lstStyle/>
          <a:p>
            <a:pPr lvl="0"/>
            <a:r>
              <a:rPr lang="ru-RU" sz="1800" spc="-100" dirty="0" smtClean="0">
                <a:effectLst/>
                <a:latin typeface="Times New Roman" pitchFamily="18" charset="0"/>
                <a:cs typeface="Times New Roman" pitchFamily="18" charset="0"/>
              </a:rPr>
              <a:t>Учащиеся обмениваются работами для взаимопроверки, сверяют  полученные ответы с эталоном на слайде (слайд 4). </a:t>
            </a:r>
          </a:p>
          <a:p>
            <a:pPr lvl="0"/>
            <a:endParaRPr lang="ru-RU" sz="1800" spc="-1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3200" b="1" spc="-100" dirty="0" smtClean="0"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-   -   +  +  +  -  +  +</a:t>
            </a:r>
          </a:p>
          <a:p>
            <a:pPr lvl="0"/>
            <a:endParaRPr lang="ru-RU" b="1" spc="-100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pPr lvl="0"/>
            <a:r>
              <a:rPr lang="ru-RU" sz="1800" spc="-100" dirty="0" smtClean="0">
                <a:effectLst/>
                <a:latin typeface="Times New Roman" pitchFamily="18" charset="0"/>
                <a:cs typeface="Times New Roman" pitchFamily="18" charset="0"/>
              </a:rPr>
              <a:t>Оценивают работы друг друга и выставляют оценки в путеводитель.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46250"/>
          </a:xfrm>
        </p:spPr>
        <p:txBody>
          <a:bodyPr/>
          <a:lstStyle/>
          <a:p>
            <a:pPr algn="l"/>
            <a:r>
              <a:rPr lang="en-US" sz="3200" dirty="0" smtClean="0"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Отработка практических навыков (28 мин.)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повторить приведение одночленов к стандартному виду, сложение и вычитание одночленов; развивать познавательный интерес и умение применять знания в нестандартных ситуациях.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492896"/>
            <a:ext cx="4040188" cy="57606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996952"/>
            <a:ext cx="4040188" cy="3672407"/>
          </a:xfrm>
        </p:spPr>
        <p:txBody>
          <a:bodyPr/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Пункт назначения.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1.Учитель предлагает каждому ряду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отправится в свою страну, для этого  надо  правильно привести одночлены к стандартному виду  и сложить зашифрованное слово. Каждый ряд получает свою карточку с заданием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(приложение 2),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3" action="ppaction://hlinkfile"/>
              </a:rPr>
              <a:t>(приложение 3),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4" action="ppaction://hlinkfile"/>
              </a:rPr>
              <a:t>(приложение 4).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492896"/>
            <a:ext cx="4041775" cy="576064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учеников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3140968"/>
            <a:ext cx="4041775" cy="3528391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Учащиеся приводят одночлены к стандартному виду в своих тетрадях и получают название стран: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1ряд-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Шотландия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2ряд-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Австралия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3 ряд- 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Ирландия</a:t>
            </a:r>
          </a:p>
          <a:p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420888"/>
            <a:ext cx="8229600" cy="2376264"/>
          </a:xfrm>
        </p:spPr>
        <p:txBody>
          <a:bodyPr/>
          <a:lstStyle/>
          <a:p>
            <a:r>
              <a:rPr lang="ru-RU" b="1" dirty="0" smtClean="0"/>
              <a:t>Тема урока: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3600" dirty="0" smtClean="0"/>
              <a:t>«Арифметические операции над одночленами»</a:t>
            </a:r>
            <a:br>
              <a:rPr lang="ru-RU" sz="3600" dirty="0" smtClean="0"/>
            </a:br>
            <a:r>
              <a:rPr lang="ru-RU" sz="3600" dirty="0" smtClean="0"/>
              <a:t/>
            </a:r>
            <a:br>
              <a:rPr lang="ru-RU" sz="3600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Тип урока:</a:t>
            </a:r>
            <a:br>
              <a:rPr lang="ru-RU" dirty="0" smtClean="0"/>
            </a:br>
            <a:r>
              <a:rPr lang="ru-RU" sz="3600" dirty="0" smtClean="0"/>
              <a:t>Урок обобщающего повторения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76673"/>
            <a:ext cx="4040188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340768"/>
            <a:ext cx="4040188" cy="4785395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Учитель предлагает проверить ответы учащихся с ответами на слайде (слайд 6).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-Поднимите руки учащиеся с 1 ряда, кто с заданием справился полностью. Какая у вас получилась страна?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-Поднимите руки учащиеся со 2 ряда, кто с заданием справился полностью.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Какая у вас получилась страна?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-Поднимите руки учащиеся с 3 ряда, кто с заданием справился полностью.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Какая у вас получилась страна?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1ряд-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Шотландия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2ряд-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Австралия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ряд-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Ирландия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476673"/>
            <a:ext cx="4041775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340768"/>
            <a:ext cx="4041775" cy="4785395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Отвечают на вопрос учителя, сверяют свои ответы с ответами на слайде    (слайд 6).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 ряд- Шотландия.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 ряд-Австралия.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 ряд-Ирландия.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Ответ записывают в путеводитель.</a:t>
            </a:r>
          </a:p>
          <a:p>
            <a:endParaRPr lang="ru-RU" sz="1800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9"/>
            <a:ext cx="4040188" cy="792088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24744"/>
            <a:ext cx="4690864" cy="5400600"/>
          </a:xfrm>
        </p:spPr>
        <p:txBody>
          <a:bodyPr/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Государственный символ страны</a:t>
            </a:r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1.Учитель рассказывает ученикам, что каждая страна имеет свои государственные символы.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2.Организовывает фронтальную беседу.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а знаете ли вы, что относиться к государственным символам страны?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3.Организовывает  самостоятельную  работу учащихся по повторению правил сложения  и вычитания одночленов на практике.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упростив выражения на карточках, вы познакомитесь с флагом своей англоязычной страны. Каждый ряд получает свою карточку с заданием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(приложение 5)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792087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124744"/>
            <a:ext cx="4041775" cy="5001419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Взаимодействуют с учителем и учащимися во время беседы, осуществляемой во фронтальной форме. Учащиеся устно отвечают, что к государственным символам страны относятся флаг, герб, гимн.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2.Учащиеся упрощают выражение в своих тетрадях, складывая и вычитая одночлены. </a:t>
            </a: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9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80728"/>
            <a:ext cx="4040188" cy="5145435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4. Организовывает проверку самостоятельной работы, используя интерактивную доску (слайд 7) 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/>
              <a:t>36 а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в        -21 х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у        -36 а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в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ru-RU" sz="1800" dirty="0" smtClean="0"/>
              <a:t>а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в                    21х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у</a:t>
            </a:r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980728"/>
            <a:ext cx="4041775" cy="5145435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Оценивают правильность решения задания с помощью интерактивной доски (слайд  7).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Флаг Шотландии</a:t>
            </a:r>
            <a:r>
              <a:rPr lang="ru-RU" sz="1800" dirty="0" smtClean="0"/>
              <a:t>   36 а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в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Флаг  Австралии   </a:t>
            </a:r>
            <a:r>
              <a:rPr lang="ru-RU" sz="1800" dirty="0" smtClean="0"/>
              <a:t>-21 х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у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Флаг Ирландии      11</a:t>
            </a:r>
            <a:r>
              <a:rPr lang="ru-RU" sz="1800" dirty="0" smtClean="0"/>
              <a:t>а</a:t>
            </a:r>
            <a:r>
              <a:rPr lang="ru-RU" sz="1800" baseline="30000" dirty="0" smtClean="0"/>
              <a:t>2</a:t>
            </a:r>
            <a:r>
              <a:rPr lang="ru-RU" sz="1800" dirty="0" smtClean="0"/>
              <a:t> в 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 записывают в свой путеводитель.</a:t>
            </a:r>
          </a:p>
          <a:p>
            <a:endParaRPr lang="ru-RU" dirty="0"/>
          </a:p>
        </p:txBody>
      </p:sp>
      <p:pic>
        <p:nvPicPr>
          <p:cNvPr id="7" name="Объект 3" descr="Scottish Flag">
            <a:hlinkClick r:id="rId2" tooltip="&quot;Флаг Шотландии&quot;"/>
          </p:cNvPr>
          <p:cNvPicPr>
            <a:picLocks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552" y="2348880"/>
            <a:ext cx="924694" cy="825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" name="Рисунок 9" descr="Флаг Австралии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63688" y="2348880"/>
            <a:ext cx="86409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 descr="Флаг Канады">
            <a:hlinkClick r:id="rId5" tgtFrame="_blank" tooltip="&quot;Флаг Канады&quot;"/>
          </p:cNvPr>
          <p:cNvPicPr/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059832" y="2348880"/>
            <a:ext cx="792088" cy="79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 descr="Флаг Ирландии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39552" y="3933056"/>
            <a:ext cx="936104" cy="7200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Рисунок 12" descr="http://media.moddb.com/images/articles/1/55/54158/United_Kingdom.jpg"/>
          <p:cNvPicPr/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339752" y="3933056"/>
            <a:ext cx="864096" cy="6480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86210"/>
          </a:xfrm>
        </p:spPr>
        <p:txBody>
          <a:bodyPr/>
          <a:lstStyle/>
          <a:p>
            <a:pPr algn="l"/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IV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Физкультминутка (2 мин.)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Цель: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организовать смену вида деятельности с целью предупреждения утомляемости, снятия эмоциональной напряжённости у учащихся.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700809"/>
            <a:ext cx="4040188" cy="50405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204864"/>
            <a:ext cx="4040188" cy="4392487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Предлагает классу выполнить физкультминутку для тела.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Мы решали, мы решали. что-то очень мы устали. Мы сейчас потопаем, (шаги ногами на месте под счет учителя.), ручками похлопаем (хлопки в ладоши). Раз присядем, (приседания), быстро встанем (повороты туловища, ходьба на месте), улыбнемся, тихо сядем.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 Предлагает учащимся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  <a:hlinkClick r:id="rId2" action="ppaction://hlinkpres?slideindex=1&amp;slidetitle="/>
              </a:rPr>
              <a:t>физкультминутку для глаз 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700809"/>
            <a:ext cx="4041775" cy="50405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204865"/>
            <a:ext cx="4041775" cy="3921298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Выполняют физкультминутку.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858218"/>
          </a:xfrm>
        </p:spPr>
        <p:txBody>
          <a:bodyPr/>
          <a:lstStyle/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III 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Отработка практических навыков (продолжение).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повторить умножение, деление одночленов, возведение одночлена в натуральную степень, развивать логическое мышление, умение работать </a:t>
            </a:r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в группе. 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04864"/>
            <a:ext cx="4040188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852936"/>
            <a:ext cx="4618856" cy="3528392"/>
          </a:xfrm>
        </p:spPr>
        <p:txBody>
          <a:bodyPr/>
          <a:lstStyle/>
          <a:p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Административный центр страны. </a:t>
            </a:r>
          </a:p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1.Организует самостоятельную работу учащихся и индивидуальную работу троих учеников у доски.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мы с вами теперь знаем как выглядят флаги наших англоязычных стран, остаётся узнать какие города являются столицами , для этого следует правильно решить уравнения (слайд 8).</a:t>
            </a:r>
          </a:p>
          <a:p>
            <a:r>
              <a:rPr lang="ru-RU" sz="1800" dirty="0" smtClean="0"/>
              <a:t>0,5х + 0,4х = 9;</a:t>
            </a:r>
          </a:p>
          <a:p>
            <a:r>
              <a:rPr lang="ru-RU" sz="1800" dirty="0" smtClean="0"/>
              <a:t> </a:t>
            </a:r>
            <a:r>
              <a:rPr lang="ru-RU" sz="1800" dirty="0" err="1" smtClean="0"/>
              <a:t>х</a:t>
            </a:r>
            <a:r>
              <a:rPr lang="ru-RU" sz="1800" dirty="0" smtClean="0"/>
              <a:t>- 13</a:t>
            </a:r>
            <a:r>
              <a:rPr lang="en-US" sz="1800" dirty="0" smtClean="0"/>
              <a:t>/18</a:t>
            </a:r>
            <a:r>
              <a:rPr lang="ru-RU" sz="1800" dirty="0" err="1" smtClean="0"/>
              <a:t>х</a:t>
            </a:r>
            <a:r>
              <a:rPr lang="ru-RU" sz="1800" dirty="0" smtClean="0"/>
              <a:t> = 1</a:t>
            </a:r>
            <a:r>
              <a:rPr lang="en-US" sz="1800" dirty="0" smtClean="0"/>
              <a:t>/3</a:t>
            </a:r>
            <a:r>
              <a:rPr lang="ru-RU" sz="1800" dirty="0" smtClean="0"/>
              <a:t>;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ru-RU" sz="1800" dirty="0" smtClean="0"/>
              <a:t>Х</a:t>
            </a:r>
            <a:r>
              <a:rPr lang="ru-RU" sz="1800" baseline="30000" dirty="0" smtClean="0"/>
              <a:t>3</a:t>
            </a:r>
            <a:r>
              <a:rPr lang="ru-RU" sz="1800" dirty="0" smtClean="0"/>
              <a:t> +3Х</a:t>
            </a:r>
            <a:r>
              <a:rPr lang="ru-RU" sz="1800" baseline="30000" dirty="0" smtClean="0"/>
              <a:t>3</a:t>
            </a:r>
            <a:r>
              <a:rPr lang="ru-RU" sz="1800" dirty="0" smtClean="0"/>
              <a:t> =40.</a:t>
            </a:r>
          </a:p>
          <a:p>
            <a:endParaRPr lang="ru-RU" sz="1800" dirty="0" smtClean="0"/>
          </a:p>
          <a:p>
            <a:endParaRPr lang="ru-RU" sz="1800" dirty="0" smtClean="0"/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204864"/>
            <a:ext cx="4041775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852936"/>
            <a:ext cx="4041775" cy="3528392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Внимательно слушают учителя.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08720"/>
            <a:ext cx="4040188" cy="5217443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Учитель вызывает от каждого ряда по одному учащемуся решать уравнения у доски, остальным предлагает  решить их в своих тетрадях.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Предлагает учащимся проанализировать решение одноклассников у доски, подкорректировать при необходимости, задать по одному теоретическому вопросу по теме урока.</a:t>
            </a:r>
          </a:p>
          <a:p>
            <a:pPr>
              <a:buNone/>
            </a:pP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908720"/>
            <a:ext cx="4041775" cy="5217443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Три ученика решают уравнения  у доски, остальные у себя в тетрадях.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 0,9х=9,       3. 5Х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=40,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Х=9:0,9,              Х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= 40:5,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Х=10.                   Х</a:t>
            </a:r>
            <a:r>
              <a:rPr lang="ru-RU" sz="1800" baseline="30000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= 8,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Ответ: х=10.         х=2.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                      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Ответ: х=2.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2. 5/18 x=1/3,                           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X=1/3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5/18,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X=1/3· 18/5,</a:t>
            </a: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X= 1,2.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Ответ: </a:t>
            </a:r>
            <a:r>
              <a:rPr lang="ru-RU" sz="1800" dirty="0" err="1" smtClean="0">
                <a:latin typeface="Times New Roman" pitchFamily="18" charset="0"/>
                <a:cs typeface="Times New Roman" pitchFamily="18" charset="0"/>
              </a:rPr>
              <a:t>х=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1,2.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Трое учеников у доски по очереди отвечают на теоретические вопросы одноклассников.</a:t>
            </a:r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60649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80728"/>
            <a:ext cx="4040188" cy="5688632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Предлагает учащимся оценить работу одноклассников у доски, аргументируя свою оценку. </a:t>
            </a: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      Предлагает посмотреть на интерактивную доску и узнать столицы англоязычных стран (слайд 9) .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ЛОНДОН    ДУБЛИН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Х=12              х=2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ОТТАВА    ЭДИНБУРГ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Х=0,1              х=10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Сидней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        Х=12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Организовывает фронтальную беседу.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-Ребята, город Лондон является столицей какой страны?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-Город  Оттава является столицей какой страны?</a:t>
            </a:r>
          </a:p>
          <a:p>
            <a:pPr lvl="0"/>
            <a:endParaRPr lang="ru-RU" sz="1800" b="1" dirty="0" smtClean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60649"/>
            <a:ext cx="4041775" cy="72007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980728"/>
            <a:ext cx="4041775" cy="5472608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Оценивают работу одноклассников у доски, аргументируя свою оценку.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Записывают ответы в путеводитель</a:t>
            </a:r>
            <a:endParaRPr lang="en-US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en-US" sz="1800" dirty="0" smtClean="0">
                <a:latin typeface="Times New Roman" pitchFamily="18" charset="0"/>
                <a:cs typeface="Times New Roman" pitchFamily="18" charset="0"/>
              </a:rPr>
              <a:t>1. x=10.  2. x= 1,2.  3. x= 2.</a:t>
            </a: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Узнают столицы англоязычных стран: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Эдинбург-столица Шотландии.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Сидней-столица Австралии.</a:t>
            </a:r>
          </a:p>
          <a:p>
            <a:pPr lvl="0"/>
            <a:r>
              <a:rPr lang="ru-RU" sz="1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Дублин-столица Ирландии.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Лондон-столица Англии.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Оттава-столица Канады.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908720"/>
            <a:ext cx="4040188" cy="5217443"/>
          </a:xfrm>
        </p:spPr>
        <p:txBody>
          <a:bodyPr/>
          <a:lstStyle/>
          <a:p>
            <a:r>
              <a:rPr lang="ru-RU" b="1" dirty="0" smtClean="0"/>
              <a:t>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Организовывает самостоятельную работу  учащихся по вариантам , направленную на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повторение правил умножения одночленов, деление одночлена на одночлен, возведение одночлена в степень с натуральным показателем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  <a:hlinkClick r:id="rId2" action="ppaction://hlinkfile"/>
              </a:rPr>
              <a:t>(приложение 6).</a:t>
            </a:r>
            <a:endParaRPr lang="ru-RU" sz="18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Самостоятельная работа рассчитана на 5 минут.</a:t>
            </a:r>
          </a:p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-Ребята, вы решаете задания в своих тетрадях, а ответ записываете в путеводитель.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720079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908720"/>
            <a:ext cx="4041775" cy="5217443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Каждый вариант выполняет своё задание в тетради, записывает ответ в путеводитель.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В-1                         В-2</a:t>
            </a:r>
          </a:p>
          <a:p>
            <a:pPr>
              <a:buNone/>
            </a:pPr>
            <a:r>
              <a:rPr lang="ru-RU" sz="1800" b="1" dirty="0" smtClean="0"/>
              <a:t>1) 105х</a:t>
            </a:r>
            <a:r>
              <a:rPr lang="ru-RU" sz="1800" b="1" baseline="30000" dirty="0" smtClean="0"/>
              <a:t>7</a:t>
            </a:r>
            <a:r>
              <a:rPr lang="ru-RU" sz="1800" b="1" dirty="0" smtClean="0"/>
              <a:t>               1) 96х</a:t>
            </a:r>
            <a:r>
              <a:rPr lang="ru-RU" sz="1800" b="1" baseline="30000" dirty="0" smtClean="0"/>
              <a:t>7</a:t>
            </a:r>
            <a:r>
              <a:rPr lang="ru-RU" sz="1800" b="1" dirty="0" smtClean="0"/>
              <a:t> </a:t>
            </a:r>
          </a:p>
          <a:p>
            <a:pPr>
              <a:buNone/>
            </a:pPr>
            <a:r>
              <a:rPr lang="ru-RU" sz="1800" b="1" dirty="0" smtClean="0"/>
              <a:t>2) 1,5х</a:t>
            </a:r>
            <a:r>
              <a:rPr lang="ru-RU" sz="1800" b="1" baseline="30000" dirty="0" smtClean="0"/>
              <a:t>2</a:t>
            </a:r>
            <a:r>
              <a:rPr lang="ru-RU" sz="1800" b="1" dirty="0" smtClean="0"/>
              <a:t>                2) 1,2х</a:t>
            </a:r>
            <a:r>
              <a:rPr lang="ru-RU" sz="1800" b="1" baseline="30000" dirty="0" smtClean="0"/>
              <a:t>2</a:t>
            </a:r>
            <a:r>
              <a:rPr lang="ru-RU" sz="1800" b="1" dirty="0" smtClean="0"/>
              <a:t>   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3) </a:t>
            </a:r>
            <a:r>
              <a:rPr lang="ru-RU" sz="1800" b="1" dirty="0" smtClean="0"/>
              <a:t>64а</a:t>
            </a:r>
            <a:r>
              <a:rPr lang="ru-RU" sz="1800" b="1" baseline="30000" dirty="0" smtClean="0"/>
              <a:t>10</a:t>
            </a:r>
            <a:r>
              <a:rPr lang="ru-RU" sz="1800" b="1" dirty="0" smtClean="0"/>
              <a:t>с</a:t>
            </a:r>
            <a:r>
              <a:rPr lang="ru-RU" sz="1800" b="1" baseline="30000" dirty="0" smtClean="0"/>
              <a:t>2</a:t>
            </a:r>
            <a:r>
              <a:rPr lang="ru-RU" sz="1800" b="1" dirty="0" smtClean="0"/>
              <a:t>            3) 49а</a:t>
            </a:r>
            <a:r>
              <a:rPr lang="ru-RU" sz="1800" b="1" baseline="30000" dirty="0" smtClean="0"/>
              <a:t>10</a:t>
            </a:r>
            <a:r>
              <a:rPr lang="ru-RU" sz="1800" b="1" dirty="0" smtClean="0"/>
              <a:t>с</a:t>
            </a:r>
            <a:r>
              <a:rPr lang="ru-RU" sz="1800" b="1" baseline="30000" dirty="0" smtClean="0"/>
              <a:t>2</a:t>
            </a:r>
            <a:r>
              <a:rPr lang="ru-RU" sz="1800" b="1" dirty="0" smtClean="0"/>
              <a:t>  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4) </a:t>
            </a:r>
            <a:r>
              <a:rPr lang="ru-RU" sz="1800" b="1" dirty="0" smtClean="0"/>
              <a:t>5а</a:t>
            </a:r>
            <a:r>
              <a:rPr lang="ru-RU" sz="1800" b="1" baseline="30000" dirty="0" smtClean="0"/>
              <a:t>4</a:t>
            </a:r>
            <a:r>
              <a:rPr lang="ru-RU" sz="1800" b="1" dirty="0" smtClean="0"/>
              <a:t>в</a:t>
            </a:r>
            <a:r>
              <a:rPr lang="ru-RU" sz="1800" b="1" baseline="30000" dirty="0" smtClean="0"/>
              <a:t>4</a:t>
            </a:r>
            <a:r>
              <a:rPr lang="ru-RU" sz="1800" b="1" dirty="0" smtClean="0"/>
              <a:t>               4) 3а</a:t>
            </a:r>
            <a:r>
              <a:rPr lang="ru-RU" sz="1800" b="1" baseline="30000" dirty="0" smtClean="0"/>
              <a:t>4</a:t>
            </a:r>
            <a:r>
              <a:rPr lang="ru-RU" sz="1800" b="1" dirty="0" smtClean="0"/>
              <a:t>в</a:t>
            </a:r>
            <a:r>
              <a:rPr lang="ru-RU" sz="1800" b="1" baseline="30000" dirty="0" smtClean="0"/>
              <a:t>4</a:t>
            </a:r>
            <a:r>
              <a:rPr lang="ru-RU" sz="1800" b="1" dirty="0" smtClean="0"/>
              <a:t>  </a:t>
            </a: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pPr>
              <a:buNone/>
            </a:pPr>
            <a:r>
              <a:rPr lang="ru-RU" sz="1800" b="1" dirty="0" smtClean="0"/>
              <a:t> </a:t>
            </a:r>
            <a:endParaRPr lang="ru-RU" sz="1800" dirty="0" smtClean="0"/>
          </a:p>
          <a:p>
            <a:pPr>
              <a:buNone/>
            </a:pPr>
            <a:endParaRPr lang="ru-RU" sz="1800" dirty="0" smtClean="0"/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8641"/>
            <a:ext cx="4040188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836712"/>
            <a:ext cx="4114800" cy="5760640"/>
          </a:xfrm>
        </p:spPr>
        <p:txBody>
          <a:bodyPr/>
          <a:lstStyle/>
          <a:p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Организовывает взаимопроверку самостоятельной работы </a:t>
            </a:r>
            <a:r>
              <a:rPr lang="en-US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 паре  (слайд 10).</a:t>
            </a:r>
          </a:p>
          <a:p>
            <a:pPr lvl="0"/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-Ребята, проверьте полученные ответы  одноклассников с  эталоном на слайде и поставьте «˅» у правильного ответа.</a:t>
            </a:r>
          </a:p>
          <a:p>
            <a:pPr>
              <a:buNone/>
            </a:pPr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В-1                         В-2</a:t>
            </a:r>
          </a:p>
          <a:p>
            <a:pPr>
              <a:buNone/>
            </a:pPr>
            <a:r>
              <a:rPr lang="ru-RU" sz="1800" b="1" dirty="0" smtClean="0"/>
              <a:t>1) </a:t>
            </a:r>
            <a:r>
              <a:rPr lang="ru-RU" sz="1800" b="1" dirty="0" smtClean="0">
                <a:solidFill>
                  <a:srgbClr val="FF0000"/>
                </a:solidFill>
              </a:rPr>
              <a:t>105х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7</a:t>
            </a:r>
            <a:r>
              <a:rPr lang="ru-RU" sz="1800" b="1" dirty="0" smtClean="0">
                <a:solidFill>
                  <a:srgbClr val="FF0000"/>
                </a:solidFill>
              </a:rPr>
              <a:t>   </a:t>
            </a:r>
            <a:r>
              <a:rPr lang="ru-RU" sz="1800" b="1" dirty="0" smtClean="0"/>
              <a:t>            1) </a:t>
            </a:r>
            <a:r>
              <a:rPr lang="ru-RU" sz="1800" b="1" dirty="0" smtClean="0">
                <a:solidFill>
                  <a:srgbClr val="FF0000"/>
                </a:solidFill>
              </a:rPr>
              <a:t>96х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7</a:t>
            </a:r>
            <a:r>
              <a:rPr lang="ru-RU" sz="1800" b="1" dirty="0" smtClean="0"/>
              <a:t> </a:t>
            </a:r>
          </a:p>
          <a:p>
            <a:pPr>
              <a:buNone/>
            </a:pPr>
            <a:r>
              <a:rPr lang="ru-RU" sz="1800" b="1" dirty="0" smtClean="0"/>
              <a:t>2) </a:t>
            </a:r>
            <a:r>
              <a:rPr lang="ru-RU" sz="1800" b="1" dirty="0" smtClean="0">
                <a:solidFill>
                  <a:srgbClr val="FF0000"/>
                </a:solidFill>
              </a:rPr>
              <a:t>1,5х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b="1" dirty="0" smtClean="0">
                <a:solidFill>
                  <a:srgbClr val="FF0000"/>
                </a:solidFill>
              </a:rPr>
              <a:t>  </a:t>
            </a:r>
            <a:r>
              <a:rPr lang="ru-RU" sz="1800" b="1" dirty="0" smtClean="0"/>
              <a:t>              2) </a:t>
            </a:r>
            <a:r>
              <a:rPr lang="ru-RU" sz="1800" b="1" dirty="0" smtClean="0">
                <a:solidFill>
                  <a:srgbClr val="FF0000"/>
                </a:solidFill>
              </a:rPr>
              <a:t>1,2х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b="1" dirty="0" smtClean="0">
                <a:solidFill>
                  <a:srgbClr val="FF0000"/>
                </a:solidFill>
              </a:rPr>
              <a:t>    </a:t>
            </a:r>
            <a:endParaRPr lang="ru-RU" sz="1800" dirty="0" smtClean="0">
              <a:solidFill>
                <a:srgbClr val="FF0000"/>
              </a:solidFill>
            </a:endParaRPr>
          </a:p>
          <a:p>
            <a:pPr>
              <a:buNone/>
            </a:pPr>
            <a:r>
              <a:rPr lang="ru-RU" sz="1800" dirty="0" smtClean="0"/>
              <a:t>3) </a:t>
            </a:r>
            <a:r>
              <a:rPr lang="ru-RU" sz="1800" b="1" dirty="0" smtClean="0">
                <a:solidFill>
                  <a:srgbClr val="FF0000"/>
                </a:solidFill>
              </a:rPr>
              <a:t>64а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10</a:t>
            </a:r>
            <a:r>
              <a:rPr lang="ru-RU" sz="1800" b="1" dirty="0" smtClean="0">
                <a:solidFill>
                  <a:srgbClr val="FF0000"/>
                </a:solidFill>
              </a:rPr>
              <a:t>с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b="1" dirty="0" smtClean="0">
                <a:solidFill>
                  <a:srgbClr val="FF0000"/>
                </a:solidFill>
              </a:rPr>
              <a:t> </a:t>
            </a:r>
            <a:r>
              <a:rPr lang="ru-RU" sz="1800" b="1" dirty="0" smtClean="0"/>
              <a:t>           3) </a:t>
            </a:r>
            <a:r>
              <a:rPr lang="ru-RU" sz="1800" b="1" dirty="0" smtClean="0">
                <a:solidFill>
                  <a:srgbClr val="FF0000"/>
                </a:solidFill>
              </a:rPr>
              <a:t>49а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10</a:t>
            </a:r>
            <a:r>
              <a:rPr lang="ru-RU" sz="1800" b="1" dirty="0" smtClean="0">
                <a:solidFill>
                  <a:srgbClr val="FF0000"/>
                </a:solidFill>
              </a:rPr>
              <a:t>с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2</a:t>
            </a:r>
            <a:r>
              <a:rPr lang="ru-RU" sz="1800" b="1" dirty="0" smtClean="0">
                <a:solidFill>
                  <a:srgbClr val="FF0000"/>
                </a:solidFill>
              </a:rPr>
              <a:t>  </a:t>
            </a:r>
            <a:r>
              <a:rPr lang="ru-RU" sz="1800" b="1" dirty="0" smtClean="0"/>
              <a:t> </a:t>
            </a:r>
            <a:endParaRPr lang="ru-RU" sz="1800" dirty="0" smtClean="0"/>
          </a:p>
          <a:p>
            <a:pPr>
              <a:buNone/>
            </a:pPr>
            <a:r>
              <a:rPr lang="ru-RU" sz="1800" dirty="0" smtClean="0"/>
              <a:t>4) </a:t>
            </a:r>
            <a:r>
              <a:rPr lang="ru-RU" sz="1800" b="1" dirty="0" smtClean="0">
                <a:solidFill>
                  <a:srgbClr val="FF0000"/>
                </a:solidFill>
              </a:rPr>
              <a:t>5а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4</a:t>
            </a:r>
            <a:r>
              <a:rPr lang="ru-RU" sz="1800" b="1" dirty="0" smtClean="0">
                <a:solidFill>
                  <a:srgbClr val="FF0000"/>
                </a:solidFill>
              </a:rPr>
              <a:t>в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4</a:t>
            </a:r>
            <a:r>
              <a:rPr lang="ru-RU" sz="1800" b="1" dirty="0" smtClean="0"/>
              <a:t>               4) </a:t>
            </a:r>
            <a:r>
              <a:rPr lang="ru-RU" sz="1800" b="1" dirty="0" smtClean="0">
                <a:solidFill>
                  <a:srgbClr val="FF0000"/>
                </a:solidFill>
              </a:rPr>
              <a:t>3а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4</a:t>
            </a:r>
            <a:r>
              <a:rPr lang="ru-RU" sz="1800" b="1" dirty="0" smtClean="0">
                <a:solidFill>
                  <a:srgbClr val="FF0000"/>
                </a:solidFill>
              </a:rPr>
              <a:t>в</a:t>
            </a:r>
            <a:r>
              <a:rPr lang="ru-RU" sz="1800" b="1" baseline="30000" dirty="0" smtClean="0">
                <a:solidFill>
                  <a:srgbClr val="FF0000"/>
                </a:solidFill>
              </a:rPr>
              <a:t>4</a:t>
            </a:r>
            <a:r>
              <a:rPr lang="ru-RU" sz="1800" b="1" dirty="0" smtClean="0">
                <a:solidFill>
                  <a:srgbClr val="FF0000"/>
                </a:solidFill>
              </a:rPr>
              <a:t>  </a:t>
            </a:r>
            <a:endParaRPr lang="ru-RU" sz="1800" dirty="0" smtClean="0">
              <a:solidFill>
                <a:srgbClr val="FF0000"/>
              </a:solidFill>
            </a:endParaRPr>
          </a:p>
          <a:p>
            <a:pPr lvl="0"/>
            <a:r>
              <a:rPr lang="ru-RU" sz="1800" dirty="0" smtClean="0">
                <a:effectLst/>
                <a:latin typeface="Times New Roman" pitchFamily="18" charset="0"/>
                <a:cs typeface="Times New Roman" pitchFamily="18" charset="0"/>
              </a:rPr>
              <a:t>Учитель сообщает критерии оценки (слайд 11).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«5»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- ошибок нет, 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«4» 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- одна ошибка, </a:t>
            </a:r>
          </a:p>
          <a:p>
            <a:pPr lvl="0"/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«3»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- две ошибки,  </a:t>
            </a:r>
          </a:p>
          <a:p>
            <a:pPr lvl="0"/>
            <a:r>
              <a:rPr lang="ru-RU" sz="18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«2»</a:t>
            </a: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> - больше трёх ошибок.</a:t>
            </a:r>
            <a:endParaRPr lang="ru-RU" sz="1800" b="1" dirty="0" smtClean="0">
              <a:effectLst/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88641"/>
            <a:ext cx="4041775" cy="648072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836712"/>
            <a:ext cx="4041775" cy="5289451"/>
          </a:xfrm>
        </p:spPr>
        <p:txBody>
          <a:bodyPr/>
          <a:lstStyle/>
          <a:p>
            <a:pPr lvl="0"/>
            <a:r>
              <a:rPr lang="ru-RU" sz="1800" spc="-100" dirty="0" smtClean="0">
                <a:effectLst/>
                <a:latin typeface="Times New Roman" pitchFamily="18" charset="0"/>
                <a:cs typeface="Times New Roman" pitchFamily="18" charset="0"/>
              </a:rPr>
              <a:t>Учащиеся обмениваются работами для взаимопроверки, сверяют  полученные ответы с эталоном на слайде (слайд 10).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 lvl="0"/>
            <a:r>
              <a:rPr lang="ru-RU" sz="1800" spc="-100" dirty="0" smtClean="0">
                <a:effectLst/>
                <a:latin typeface="Times New Roman" pitchFamily="18" charset="0"/>
                <a:cs typeface="Times New Roman" pitchFamily="18" charset="0"/>
              </a:rPr>
              <a:t>Оценивают работы друг друга и выставляют оценки в путеводитель.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218258"/>
          </a:xfrm>
        </p:spPr>
        <p:txBody>
          <a:bodyPr/>
          <a:lstStyle/>
          <a:p>
            <a:pPr algn="l"/>
            <a:r>
              <a:rPr lang="en-US" sz="2400" dirty="0" smtClean="0">
                <a:latin typeface="Times New Roman" pitchFamily="18" charset="0"/>
                <a:cs typeface="Times New Roman" pitchFamily="18" charset="0"/>
              </a:rPr>
              <a:t>V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Домашнее задание ( 2 мин.)</a:t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Цель: мотивировать обучающихся на успешное выполнение домашнего задания, познакомить с его содержанием, провести инструктаж по его выполнению.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2204865"/>
            <a:ext cx="4040188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924945"/>
            <a:ext cx="4040188" cy="320121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Знакомит учащихся с содержанием домашнего задания: 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 стр.111 №1, №4, №5.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2. Индивидуальное творческое задание: придумать ребусы, анаграммы, загадки по теме «Одночлены» (слайд 12).</a:t>
            </a:r>
          </a:p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Проводит инструктаж по выполнению домашнего задания, отвечает на вопросы учащихся.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2204865"/>
            <a:ext cx="4041775" cy="720080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924945"/>
            <a:ext cx="4041775" cy="3201218"/>
          </a:xfrm>
        </p:spPr>
        <p:txBody>
          <a:bodyPr/>
          <a:lstStyle/>
          <a:p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Записывают домашнее задание в дневник, задают вопросы по домашнему заданию, уточняя информацию.</a:t>
            </a: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WordArt 4" descr="Букет"/>
          <p:cNvSpPr>
            <a:spLocks noChangeArrowheads="1" noChangeShapeType="1" noTextEdit="1"/>
          </p:cNvSpPr>
          <p:nvPr/>
        </p:nvSpPr>
        <p:spPr bwMode="auto">
          <a:xfrm>
            <a:off x="611188" y="404813"/>
            <a:ext cx="7705725" cy="3311525"/>
          </a:xfrm>
          <a:prstGeom prst="rect">
            <a:avLst/>
          </a:prstGeom>
        </p:spPr>
        <p:txBody>
          <a:bodyPr wrap="none" fromWordArt="1">
            <a:prstTxWarp prst="textInflate">
              <a:avLst>
                <a:gd name="adj" fmla="val 13634"/>
              </a:avLst>
            </a:prstTxWarp>
          </a:bodyPr>
          <a:lstStyle/>
          <a:p>
            <a:pPr algn="ctr"/>
            <a:endParaRPr lang="ru-RU" sz="3600" b="1" kern="10" dirty="0">
              <a:ln w="19050">
                <a:solidFill>
                  <a:srgbClr val="0000FF"/>
                </a:solidFill>
                <a:round/>
                <a:headEnd/>
                <a:tailEnd/>
              </a:ln>
              <a:blipFill dpi="0" rotWithShape="1">
                <a:blip r:embed="rId2"/>
                <a:srcRect/>
                <a:tile tx="0" ty="0" sx="100000" sy="100000" flip="none" algn="tl"/>
              </a:blipFill>
              <a:latin typeface="Impact"/>
            </a:endParaRPr>
          </a:p>
        </p:txBody>
      </p:sp>
      <p:sp>
        <p:nvSpPr>
          <p:cNvPr id="2053" name="Rectangle 5"/>
          <p:cNvSpPr>
            <a:spLocks noChangeArrowheads="1"/>
          </p:cNvSpPr>
          <p:nvPr/>
        </p:nvSpPr>
        <p:spPr bwMode="auto">
          <a:xfrm>
            <a:off x="1403350" y="4931896"/>
            <a:ext cx="654843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>
              <a:defRPr/>
            </a:pPr>
            <a:r>
              <a:rPr lang="ru-RU" sz="2800" b="1" i="1" dirty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       </a:t>
            </a:r>
            <a:endParaRPr lang="ru-RU" sz="1800" dirty="0"/>
          </a:p>
        </p:txBody>
      </p:sp>
      <p:sp>
        <p:nvSpPr>
          <p:cNvPr id="3" name="TextBox 2"/>
          <p:cNvSpPr txBox="1"/>
          <p:nvPr/>
        </p:nvSpPr>
        <p:spPr>
          <a:xfrm>
            <a:off x="899592" y="548680"/>
            <a:ext cx="7704856" cy="54476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b="1" u="sng" dirty="0" smtClean="0">
                <a:latin typeface="Times New Roman" pitchFamily="18" charset="0"/>
                <a:cs typeface="Times New Roman" pitchFamily="18" charset="0"/>
              </a:rPr>
              <a:t>Цели урока:</a:t>
            </a:r>
          </a:p>
          <a:p>
            <a:endParaRPr lang="ru-RU" b="1" u="sng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Образовательные: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повторить и  обобщить арифметические действия с одночленами;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отработать умения и навыки сложения, вычитания, деления, умножения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одночленов, возведение одночлена в степень с натуральным показателем на практике; приведения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подобных слагаемых и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приведения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одночлена к стандартному виду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20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980728"/>
          </a:xfrm>
        </p:spPr>
        <p:txBody>
          <a:bodyPr/>
          <a:lstStyle/>
          <a:p>
            <a:r>
              <a:rPr lang="en-US" sz="3600" dirty="0" smtClean="0">
                <a:latin typeface="Times New Roman" pitchFamily="18" charset="0"/>
                <a:cs typeface="Times New Roman" pitchFamily="18" charset="0"/>
              </a:rPr>
              <a:t>VI </a:t>
            </a: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Итог урока. Рефлексия  (3 мин.)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980728"/>
            <a:ext cx="4040188" cy="648071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628800"/>
            <a:ext cx="4546848" cy="4896544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1.Организовывает фронтальную беседу 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-Какие задания вызвали затруднение у вас, ребята?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-Что вы узнали нового и интересного на уроке?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-Какие правила мы повторили сегодня на уроке?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2.Подводит итог урока.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вы хорошо сегодня поработали, итогом вашей деятельности на уроке будут две оценки, которые вы поставили друг другу в путеводитель после моей корректировки, если это будет необходимо.</a:t>
            </a:r>
          </a:p>
          <a:p>
            <a:endParaRPr lang="ru-RU" sz="1800" dirty="0" smtClean="0"/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980728"/>
            <a:ext cx="4041775" cy="648071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5148064" y="1772816"/>
            <a:ext cx="3538736" cy="4824536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Отвечают на вопросы учителя. Формулируют собственное мнение и позицию.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     Правила сложения, вычитания, умножения одночленов, деление одночлена на одночлен, приведение одночлена к стандартному виду, возведение одночлена в степень с натуральным показателем</a:t>
            </a: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Сдают свои путеводители дежурным по классу.</a:t>
            </a: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32657"/>
            <a:ext cx="4040188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учителя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1196752"/>
            <a:ext cx="4040188" cy="4929411"/>
          </a:xfrm>
        </p:spPr>
        <p:txBody>
          <a:bodyPr/>
          <a:lstStyle/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 3.Проверяет эмоциональное состояние учащихся в конце урока.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-Ребята, отметьте тот рисунок в путеводителе, который соответствует вашему настроению на конец урока 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4.Организовывает сбор путеводителей.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-Дежурные класса, соберите, пожалуйста, все путеводители. Всем спасибо за урок!!!</a:t>
            </a:r>
          </a:p>
          <a:p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332657"/>
            <a:ext cx="4041775" cy="864096"/>
          </a:xfr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/>
          <a:lstStyle/>
          <a:p>
            <a:r>
              <a:rPr lang="ru-RU" dirty="0" smtClean="0"/>
              <a:t>Деятельность ученика</a:t>
            </a:r>
            <a:endParaRPr lang="ru-RU" dirty="0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196752"/>
            <a:ext cx="4041775" cy="4929411"/>
          </a:xfrm>
        </p:spPr>
        <p:txBody>
          <a:bodyPr/>
          <a:lstStyle/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Отмечают в путеводителе своё настроение.</a:t>
            </a: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Сдают свои путеводители дежурным по классу.</a:t>
            </a:r>
          </a:p>
          <a:p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sz="quarter" idx="1"/>
          </p:nvPr>
        </p:nvSpPr>
        <p:spPr>
          <a:xfrm>
            <a:off x="539552" y="548680"/>
            <a:ext cx="7920880" cy="5904656"/>
          </a:xfrm>
        </p:spPr>
        <p:txBody>
          <a:bodyPr/>
          <a:lstStyle/>
          <a:p>
            <a:pPr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Развивающие:</a:t>
            </a:r>
          </a:p>
          <a:p>
            <a:pPr marL="514350" indent="-514350"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развивать математическую речь учащихся, их память, внимание;</a:t>
            </a:r>
          </a:p>
          <a:p>
            <a:pPr marL="514350" indent="-514350"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развивать логическое мышление учащихся, умение применять свои знания в нестандартных ситуациях;</a:t>
            </a:r>
          </a:p>
          <a:p>
            <a:pPr marL="514350" indent="-514350"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развивать умение работать в группах;</a:t>
            </a:r>
          </a:p>
          <a:p>
            <a:pPr marL="514350" indent="-514350"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развивать кругозор и творческие способности учащихся.</a:t>
            </a:r>
          </a:p>
          <a:p>
            <a:pPr marL="514350" indent="-514350" algn="l"/>
            <a:endParaRPr lang="ru-RU" sz="2800" b="1" dirty="0">
              <a:solidFill>
                <a:schemeClr val="tx2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404665"/>
            <a:ext cx="7772400" cy="3744415"/>
          </a:xfrm>
        </p:spPr>
        <p:txBody>
          <a:bodyPr/>
          <a:lstStyle/>
          <a:p>
            <a:pPr algn="l"/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Воспитывающие:</a:t>
            </a:r>
            <a:b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 воспитание трудолюбия, усидчивости, умение слушать других, высказывать свою точку зрения;</a:t>
            </a:r>
            <a:b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  <a:t>-воспитание навыков контроля и самоконтроля.</a:t>
            </a:r>
            <a:br>
              <a:rPr lang="ru-RU" sz="2800" b="1" dirty="0" smtClean="0"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800" b="1" dirty="0"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9340313"/>
      </p:ext>
    </p:extLst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 sz="quarter"/>
          </p:nvPr>
        </p:nvSpPr>
        <p:spPr>
          <a:xfrm>
            <a:off x="685800" y="620688"/>
            <a:ext cx="6838528" cy="5472608"/>
          </a:xfrm>
        </p:spPr>
        <p:txBody>
          <a:bodyPr/>
          <a:lstStyle/>
          <a:p>
            <a:pPr algn="l"/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Технологии</a:t>
            </a:r>
            <a:r>
              <a:rPr lang="ru-RU" sz="4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информационно-коммуникационная технология;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игровая технология;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здоровьесберегающая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технология (физкультминутка);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-элементы </a:t>
            </a:r>
            <a:r>
              <a:rPr lang="ru-RU" sz="2800" dirty="0" err="1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ТРИЗ-технологии</a:t>
            </a: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.</a:t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 </a:t>
            </a:r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6059016" cy="4663355"/>
          </a:xfrm>
        </p:spPr>
        <p:txBody>
          <a:bodyPr/>
          <a:lstStyle/>
          <a:p>
            <a:pPr algn="l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Методы обучения:</a:t>
            </a:r>
            <a: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словесный;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наглядный; 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работа в группах;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-частично-поисковый;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практический.</a:t>
            </a:r>
            <a:br>
              <a:rPr lang="ru-RU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3600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692696"/>
            <a:ext cx="4608512" cy="4752528"/>
          </a:xfrm>
        </p:spPr>
        <p:txBody>
          <a:bodyPr/>
          <a:lstStyle/>
          <a:p>
            <a:pPr algn="l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Формы работы:</a:t>
            </a: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фронтальная,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индивидуальная,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групповая, 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-самостоятельная.</a:t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7499176" cy="4663355"/>
          </a:xfrm>
        </p:spPr>
        <p:txBody>
          <a:bodyPr/>
          <a:lstStyle/>
          <a:p>
            <a:pPr algn="l"/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Виды работ:</a:t>
            </a: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-теоретический диктант;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-устный опрос;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-практическая работа учащихся: 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- самостоятельная работа учащихся,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   - работа с анаграммой (устно),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 анализ ответов одноклассников;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-взаимопроверка.</a:t>
            </a:r>
            <a:br>
              <a:rPr lang="ru-RU" sz="2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endParaRPr lang="ru-RU" sz="2800" dirty="0"/>
          </a:p>
        </p:txBody>
      </p:sp>
    </p:spTree>
  </p:cSld>
  <p:clrMapOvr>
    <a:masterClrMapping/>
  </p:clrMapOvr>
  <p:transition spd="med">
    <p:cut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Круги">
  <a:themeElements>
    <a:clrScheme name="Круги 3">
      <a:dk1>
        <a:srgbClr val="008AE8"/>
      </a:dk1>
      <a:lt1>
        <a:srgbClr val="FFFFFF"/>
      </a:lt1>
      <a:dk2>
        <a:srgbClr val="0068AE"/>
      </a:dk2>
      <a:lt2>
        <a:srgbClr val="CCECFF"/>
      </a:lt2>
      <a:accent1>
        <a:srgbClr val="009999"/>
      </a:accent1>
      <a:accent2>
        <a:srgbClr val="0088E4"/>
      </a:accent2>
      <a:accent3>
        <a:srgbClr val="AAB9D3"/>
      </a:accent3>
      <a:accent4>
        <a:srgbClr val="DADADA"/>
      </a:accent4>
      <a:accent5>
        <a:srgbClr val="AACACA"/>
      </a:accent5>
      <a:accent6>
        <a:srgbClr val="007BCF"/>
      </a:accent6>
      <a:hlink>
        <a:srgbClr val="99FF99"/>
      </a:hlink>
      <a:folHlink>
        <a:srgbClr val="AFE1FF"/>
      </a:folHlink>
    </a:clrScheme>
    <a:fontScheme name="Круги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Изящная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Круги 1">
        <a:dk1>
          <a:srgbClr val="2B2B85"/>
        </a:dk1>
        <a:lt1>
          <a:srgbClr val="FFFFFF"/>
        </a:lt1>
        <a:dk2>
          <a:srgbClr val="00254A"/>
        </a:dk2>
        <a:lt2>
          <a:srgbClr val="C0C0C0"/>
        </a:lt2>
        <a:accent1>
          <a:srgbClr val="0099FF"/>
        </a:accent1>
        <a:accent2>
          <a:srgbClr val="006699"/>
        </a:accent2>
        <a:accent3>
          <a:srgbClr val="AAACB1"/>
        </a:accent3>
        <a:accent4>
          <a:srgbClr val="DADADA"/>
        </a:accent4>
        <a:accent5>
          <a:srgbClr val="AACAFF"/>
        </a:accent5>
        <a:accent6>
          <a:srgbClr val="005C8A"/>
        </a:accent6>
        <a:hlink>
          <a:srgbClr val="99CCFF"/>
        </a:hlink>
        <a:folHlink>
          <a:srgbClr val="8F8FB5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2">
        <a:dk1>
          <a:srgbClr val="3B4B5D"/>
        </a:dk1>
        <a:lt1>
          <a:srgbClr val="FFFFFF"/>
        </a:lt1>
        <a:dk2>
          <a:srgbClr val="466886"/>
        </a:dk2>
        <a:lt2>
          <a:srgbClr val="CCECFF"/>
        </a:lt2>
        <a:accent1>
          <a:srgbClr val="6D9D97"/>
        </a:accent1>
        <a:accent2>
          <a:srgbClr val="53718C"/>
        </a:accent2>
        <a:accent3>
          <a:srgbClr val="B0B9C3"/>
        </a:accent3>
        <a:accent4>
          <a:srgbClr val="DADADA"/>
        </a:accent4>
        <a:accent5>
          <a:srgbClr val="BACCC9"/>
        </a:accent5>
        <a:accent6>
          <a:srgbClr val="4A667E"/>
        </a:accent6>
        <a:hlink>
          <a:srgbClr val="99CCFF"/>
        </a:hlink>
        <a:folHlink>
          <a:srgbClr val="A97CF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3">
        <a:dk1>
          <a:srgbClr val="008AE8"/>
        </a:dk1>
        <a:lt1>
          <a:srgbClr val="FFFFFF"/>
        </a:lt1>
        <a:dk2>
          <a:srgbClr val="0068AE"/>
        </a:dk2>
        <a:lt2>
          <a:srgbClr val="CCECFF"/>
        </a:lt2>
        <a:accent1>
          <a:srgbClr val="009999"/>
        </a:accent1>
        <a:accent2>
          <a:srgbClr val="0088E4"/>
        </a:accent2>
        <a:accent3>
          <a:srgbClr val="AAB9D3"/>
        </a:accent3>
        <a:accent4>
          <a:srgbClr val="DADADA"/>
        </a:accent4>
        <a:accent5>
          <a:srgbClr val="AACACA"/>
        </a:accent5>
        <a:accent6>
          <a:srgbClr val="007BCF"/>
        </a:accent6>
        <a:hlink>
          <a:srgbClr val="99FF99"/>
        </a:hlink>
        <a:folHlink>
          <a:srgbClr val="AFE1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4">
        <a:dk1>
          <a:srgbClr val="9B69FF"/>
        </a:dk1>
        <a:lt1>
          <a:srgbClr val="FFFFFF"/>
        </a:lt1>
        <a:dk2>
          <a:srgbClr val="666699"/>
        </a:dk2>
        <a:lt2>
          <a:srgbClr val="D9D9FF"/>
        </a:lt2>
        <a:accent1>
          <a:srgbClr val="66CCFF"/>
        </a:accent1>
        <a:accent2>
          <a:srgbClr val="9966FF"/>
        </a:accent2>
        <a:accent3>
          <a:srgbClr val="B8B8CA"/>
        </a:accent3>
        <a:accent4>
          <a:srgbClr val="DADADA"/>
        </a:accent4>
        <a:accent5>
          <a:srgbClr val="B8E2FF"/>
        </a:accent5>
        <a:accent6>
          <a:srgbClr val="8A5CE7"/>
        </a:accent6>
        <a:hlink>
          <a:srgbClr val="0099CC"/>
        </a:hlink>
        <a:folHlink>
          <a:srgbClr val="0033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5">
        <a:dk1>
          <a:srgbClr val="008080"/>
        </a:dk1>
        <a:lt1>
          <a:srgbClr val="FFFFFF"/>
        </a:lt1>
        <a:dk2>
          <a:srgbClr val="006666"/>
        </a:dk2>
        <a:lt2>
          <a:srgbClr val="FFFFCC"/>
        </a:lt2>
        <a:accent1>
          <a:srgbClr val="0099FF"/>
        </a:accent1>
        <a:accent2>
          <a:srgbClr val="008080"/>
        </a:accent2>
        <a:accent3>
          <a:srgbClr val="AAB8B8"/>
        </a:accent3>
        <a:accent4>
          <a:srgbClr val="DADADA"/>
        </a:accent4>
        <a:accent5>
          <a:srgbClr val="AACAFF"/>
        </a:accent5>
        <a:accent6>
          <a:srgbClr val="007373"/>
        </a:accent6>
        <a:hlink>
          <a:srgbClr val="1ACE9F"/>
        </a:hlink>
        <a:folHlink>
          <a:srgbClr val="A5B5CD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6">
        <a:dk1>
          <a:srgbClr val="CDD9D1"/>
        </a:dk1>
        <a:lt1>
          <a:srgbClr val="FFFFFF"/>
        </a:lt1>
        <a:dk2>
          <a:srgbClr val="A3BBA9"/>
        </a:dk2>
        <a:lt2>
          <a:srgbClr val="007D80"/>
        </a:lt2>
        <a:accent1>
          <a:srgbClr val="9CA8A4"/>
        </a:accent1>
        <a:accent2>
          <a:srgbClr val="CBD7CE"/>
        </a:accent2>
        <a:accent3>
          <a:srgbClr val="CEDAD1"/>
        </a:accent3>
        <a:accent4>
          <a:srgbClr val="DADADA"/>
        </a:accent4>
        <a:accent5>
          <a:srgbClr val="CBD1CF"/>
        </a:accent5>
        <a:accent6>
          <a:srgbClr val="B8C3BA"/>
        </a:accent6>
        <a:hlink>
          <a:srgbClr val="009900"/>
        </a:hlink>
        <a:folHlink>
          <a:srgbClr val="0099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7">
        <a:dk1>
          <a:srgbClr val="686B5D"/>
        </a:dk1>
        <a:lt1>
          <a:srgbClr val="DCDAD0"/>
        </a:lt1>
        <a:dk2>
          <a:srgbClr val="525040"/>
        </a:dk2>
        <a:lt2>
          <a:srgbClr val="D3D2A6"/>
        </a:lt2>
        <a:accent1>
          <a:srgbClr val="5D8770"/>
        </a:accent1>
        <a:accent2>
          <a:srgbClr val="686B5D"/>
        </a:accent2>
        <a:accent3>
          <a:srgbClr val="B3B3AF"/>
        </a:accent3>
        <a:accent4>
          <a:srgbClr val="BCBAB1"/>
        </a:accent4>
        <a:accent5>
          <a:srgbClr val="B6C3BB"/>
        </a:accent5>
        <a:accent6>
          <a:srgbClr val="5E6053"/>
        </a:accent6>
        <a:hlink>
          <a:srgbClr val="85B7A9"/>
        </a:hlink>
        <a:folHlink>
          <a:srgbClr val="B89362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Круги 8">
        <a:dk1>
          <a:srgbClr val="000000"/>
        </a:dk1>
        <a:lt1>
          <a:srgbClr val="EAEAEA"/>
        </a:lt1>
        <a:dk2>
          <a:srgbClr val="000000"/>
        </a:dk2>
        <a:lt2>
          <a:srgbClr val="B2B2B2"/>
        </a:lt2>
        <a:accent1>
          <a:srgbClr val="A4BCC4"/>
        </a:accent1>
        <a:accent2>
          <a:srgbClr val="FFFFFF"/>
        </a:accent2>
        <a:accent3>
          <a:srgbClr val="F3F3F3"/>
        </a:accent3>
        <a:accent4>
          <a:srgbClr val="000000"/>
        </a:accent4>
        <a:accent5>
          <a:srgbClr val="CFDADE"/>
        </a:accent5>
        <a:accent6>
          <a:srgbClr val="E7E7E7"/>
        </a:accent6>
        <a:hlink>
          <a:srgbClr val="0066FF"/>
        </a:hlink>
        <a:folHlink>
          <a:srgbClr val="00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Круги 9">
        <a:dk1>
          <a:srgbClr val="000000"/>
        </a:dk1>
        <a:lt1>
          <a:srgbClr val="D7D1B9"/>
        </a:lt1>
        <a:dk2>
          <a:srgbClr val="B39257"/>
        </a:dk2>
        <a:lt2>
          <a:srgbClr val="B1A887"/>
        </a:lt2>
        <a:accent1>
          <a:srgbClr val="FFCC66"/>
        </a:accent1>
        <a:accent2>
          <a:srgbClr val="E6E3AC"/>
        </a:accent2>
        <a:accent3>
          <a:srgbClr val="E8E5D9"/>
        </a:accent3>
        <a:accent4>
          <a:srgbClr val="000000"/>
        </a:accent4>
        <a:accent5>
          <a:srgbClr val="FFE2B8"/>
        </a:accent5>
        <a:accent6>
          <a:srgbClr val="D0CE9B"/>
        </a:accent6>
        <a:hlink>
          <a:srgbClr val="666633"/>
        </a:hlink>
        <a:folHlink>
          <a:srgbClr val="9C98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Slit</Template>
  <TotalTime>2933</TotalTime>
  <Words>2130</Words>
  <Application>Microsoft Office PowerPoint</Application>
  <PresentationFormat>Экран (4:3)</PresentationFormat>
  <Paragraphs>348</Paragraphs>
  <Slides>31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31</vt:i4>
      </vt:variant>
    </vt:vector>
  </HeadingPairs>
  <TitlesOfParts>
    <vt:vector size="32" baseType="lpstr">
      <vt:lpstr>Круги</vt:lpstr>
      <vt:lpstr>Слайд 1</vt:lpstr>
      <vt:lpstr>Тема урока: «Арифметические операции над одночленами»   Тип урока: Урок обобщающего повторения  </vt:lpstr>
      <vt:lpstr>Слайд 3</vt:lpstr>
      <vt:lpstr>Слайд 4</vt:lpstr>
      <vt:lpstr>Воспитывающие: - воспитание трудолюбия, усидчивости, умение слушать других, высказывать свою точку зрения; -воспитание навыков контроля и самоконтроля. </vt:lpstr>
      <vt:lpstr>    Технологии: - информационно-коммуникационная технология; - игровая технология; -здоровьесберегающая технология (физкультминутка); -элементы ТРИЗ-технологии.     </vt:lpstr>
      <vt:lpstr>Методы обучения: - словесный; - наглядный;  - работа в группах; -частично-поисковый; - практический. </vt:lpstr>
      <vt:lpstr>Формы работы: - фронтальная, - индивидуальная, - групповая,  -самостоятельная.  </vt:lpstr>
      <vt:lpstr> Виды работ: -теоретический диктант; -устный опрос; -практическая работа учащихся:     - самостоятельная работа учащихся,     - работа с анаграммой (устно), - анализ ответов одноклассников; -взаимопроверка. </vt:lpstr>
      <vt:lpstr>    Оборудование 1. Мультимедийный проектор. 2.Компьютер. 3.Экран. 4.Презентация, выполненная в программе «Power Point». 5.Учебник А.Г. Мордковича   «Алгебра. 7 класс». 6.Раздаточный материал: путеводитель (приложение 1),  карточки (приложение 2, 3, 4,5,6 ),   </vt:lpstr>
      <vt:lpstr>I Организационный этап (2 мин.) Цель: включение учащихся в деятельность на личностно-значимом уровне.</vt:lpstr>
      <vt:lpstr>Слайд 12</vt:lpstr>
      <vt:lpstr>II Актуализация знаний (8 мин.) Цель: актуализировать  материал по теме: «Арифметические операции над одночленами». </vt:lpstr>
      <vt:lpstr>Слайд 14</vt:lpstr>
      <vt:lpstr>Слайд 15</vt:lpstr>
      <vt:lpstr>Слайд 16</vt:lpstr>
      <vt:lpstr>Слайд 17</vt:lpstr>
      <vt:lpstr>Слайд 18</vt:lpstr>
      <vt:lpstr>III Отработка практических навыков (28 мин.) Цель: повторить приведение одночленов к стандартному виду, сложение и вычитание одночленов; развивать познавательный интерес и умение применять знания в нестандартных ситуациях.</vt:lpstr>
      <vt:lpstr>Слайд 20</vt:lpstr>
      <vt:lpstr>Слайд 21</vt:lpstr>
      <vt:lpstr>Слайд 22</vt:lpstr>
      <vt:lpstr>IV Физкультминутка (2 мин.) Цель: организовать смену вида деятельности с целью предупреждения утомляемости, снятия эмоциональной напряжённости у учащихся. </vt:lpstr>
      <vt:lpstr>III  Отработка практических навыков (продолжение). Цель: повторить умножение, деление одночленов, возведение одночлена в натуральную степень, развивать логическое мышление, умение работать  в группе. </vt:lpstr>
      <vt:lpstr>Слайд 25</vt:lpstr>
      <vt:lpstr>Слайд 26</vt:lpstr>
      <vt:lpstr>Слайд 27</vt:lpstr>
      <vt:lpstr>Слайд 28</vt:lpstr>
      <vt:lpstr>V Домашнее задание ( 2 мин.) Цель: мотивировать обучающихся на успешное выполнение домашнего задания, познакомить с его содержанием, провести инструктаж по его выполнению. </vt:lpstr>
      <vt:lpstr>VI Итог урока. Рефлексия  (3 мин.)</vt:lpstr>
      <vt:lpstr>Слайд 31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АЛЁНА</cp:lastModifiedBy>
  <cp:revision>310</cp:revision>
  <dcterms:created xsi:type="dcterms:W3CDTF">2009-01-26T11:25:39Z</dcterms:created>
  <dcterms:modified xsi:type="dcterms:W3CDTF">2013-09-18T14:26:45Z</dcterms:modified>
</cp:coreProperties>
</file>