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33"/>
  </p:notesMasterIdLst>
  <p:sldIdLst>
    <p:sldId id="256" r:id="rId3"/>
    <p:sldId id="783" r:id="rId4"/>
    <p:sldId id="857" r:id="rId5"/>
    <p:sldId id="784" r:id="rId6"/>
    <p:sldId id="786" r:id="rId7"/>
    <p:sldId id="855" r:id="rId8"/>
    <p:sldId id="788" r:id="rId9"/>
    <p:sldId id="789" r:id="rId10"/>
    <p:sldId id="790" r:id="rId11"/>
    <p:sldId id="791" r:id="rId12"/>
    <p:sldId id="792" r:id="rId13"/>
    <p:sldId id="793" r:id="rId14"/>
    <p:sldId id="794" r:id="rId15"/>
    <p:sldId id="795" r:id="rId16"/>
    <p:sldId id="796" r:id="rId17"/>
    <p:sldId id="797" r:id="rId18"/>
    <p:sldId id="854" r:id="rId19"/>
    <p:sldId id="798" r:id="rId20"/>
    <p:sldId id="799" r:id="rId21"/>
    <p:sldId id="800" r:id="rId22"/>
    <p:sldId id="801" r:id="rId23"/>
    <p:sldId id="803" r:id="rId24"/>
    <p:sldId id="804" r:id="rId25"/>
    <p:sldId id="805" r:id="rId26"/>
    <p:sldId id="806" r:id="rId27"/>
    <p:sldId id="833" r:id="rId28"/>
    <p:sldId id="851" r:id="rId29"/>
    <p:sldId id="856" r:id="rId30"/>
    <p:sldId id="807" r:id="rId31"/>
    <p:sldId id="808" r:id="rId3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Inter" panose="020B0604020202020204" charset="0"/>
      <p:regular r:id="rId44"/>
      <p:bold r:id="rId45"/>
    </p:embeddedFon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Inter SemiBold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катерина Чуднов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664" autoAdjust="0"/>
  </p:normalViewPr>
  <p:slideViewPr>
    <p:cSldViewPr snapToGrid="0">
      <p:cViewPr varScale="1">
        <p:scale>
          <a:sx n="144" d="100"/>
          <a:sy n="144" d="100"/>
        </p:scale>
        <p:origin x="1098" y="132"/>
      </p:cViewPr>
      <p:guideLst/>
    </p:cSldViewPr>
  </p:slideViewPr>
  <p:outlineViewPr>
    <p:cViewPr>
      <p:scale>
        <a:sx n="33" d="100"/>
        <a:sy n="33" d="100"/>
      </p:scale>
      <p:origin x="0" y="-94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2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682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00f2841723_0_802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3" name="Google Shape;503;g200f2841723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7160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00f2841723_0_809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1" name="Google Shape;511;g200f2841723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0119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00f2841723_0_815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8" name="Google Shape;518;g200f2841723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28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презентации в настройках слайд-шоу устанавливаем галочку на режиме управляемого пользователем окном и делаем окно презентации в удобном размере. Когда начинаем демонстрацию экрана, то выбираем не монитор, а определённое окно (презентация). В итоге, презентация отображается у детей в нужном формате со всей анимацией и звуками, а учитель видит чат и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224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8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4947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9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0950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0101cddf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g20101cddf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911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3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6994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101cddfd8_3_0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g20101cddfd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062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65401-8CEE-4A47-92B2-B7E67975F9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47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4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9200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6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3316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00f2841723_0_1182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3" name="Google Shape;593;g200f2841723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1570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5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003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00f284172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g200f2841723_0_107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528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980f8b9127_7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g1980f8b9127_7_70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202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980f8b912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1980f8b912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7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00f2841723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200f2841723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97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7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694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8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232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648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0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8104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:notes"/>
          <p:cNvSpPr txBox="1"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527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фон 1 1 1">
  <p:cSld name="TITLE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5291700" cy="15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6250" y="2160250"/>
            <a:ext cx="5291700" cy="3936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019050" y="4755162"/>
            <a:ext cx="548700" cy="2793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 b="1">
                <a:solidFill>
                  <a:schemeClr val="lt1"/>
                </a:solidFill>
              </a:defRPr>
            </a:lvl1pPr>
            <a:lvl2pPr lvl="1" rtl="0">
              <a:buNone/>
              <a:defRPr b="1">
                <a:solidFill>
                  <a:schemeClr val="lt1"/>
                </a:solidFill>
              </a:defRPr>
            </a:lvl2pPr>
            <a:lvl3pPr lvl="2" rtl="0">
              <a:buNone/>
              <a:defRPr b="1">
                <a:solidFill>
                  <a:schemeClr val="lt1"/>
                </a:solidFill>
              </a:defRPr>
            </a:lvl3pPr>
            <a:lvl4pPr lvl="3" rtl="0">
              <a:buNone/>
              <a:defRPr b="1">
                <a:solidFill>
                  <a:schemeClr val="lt1"/>
                </a:solidFill>
              </a:defRPr>
            </a:lvl4pPr>
            <a:lvl5pPr lvl="4" rtl="0">
              <a:buNone/>
              <a:defRPr b="1">
                <a:solidFill>
                  <a:schemeClr val="lt1"/>
                </a:solidFill>
              </a:defRPr>
            </a:lvl5pPr>
            <a:lvl6pPr lvl="5" rtl="0">
              <a:buNone/>
              <a:defRPr b="1">
                <a:solidFill>
                  <a:schemeClr val="lt1"/>
                </a:solidFill>
              </a:defRPr>
            </a:lvl6pPr>
            <a:lvl7pPr lvl="6" rtl="0">
              <a:buNone/>
              <a:defRPr b="1">
                <a:solidFill>
                  <a:schemeClr val="lt1"/>
                </a:solidFill>
              </a:defRPr>
            </a:lvl7pPr>
            <a:lvl8pPr lvl="7" rtl="0">
              <a:buNone/>
              <a:defRPr b="1">
                <a:solidFill>
                  <a:schemeClr val="lt1"/>
                </a:solidFill>
              </a:defRPr>
            </a:lvl8pPr>
            <a:lvl9pPr lvl="8" rtl="0">
              <a:buNone/>
              <a:defRPr b="1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2 1 1">
  <p:cSld name="TITLE_3_1_5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1 1 1 1 1">
  <p:cSld name="TITLE_3_1_4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2 1 1 1">
  <p:cSld name="TITLE_3_1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 1">
  <p:cSld name="TITLE_3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ubTitle" idx="1"/>
          </p:nvPr>
        </p:nvSpPr>
        <p:spPr>
          <a:xfrm>
            <a:off x="576250" y="15644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 1 1">
  <p:cSld name="TITLE_3_1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ubTitle" idx="1"/>
          </p:nvPr>
        </p:nvSpPr>
        <p:spPr>
          <a:xfrm>
            <a:off x="576250" y="15644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 1 1 1">
  <p:cSld name="TITLE_3_1_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9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1"/>
          </p:nvPr>
        </p:nvSpPr>
        <p:spPr>
          <a:xfrm>
            <a:off x="576250" y="15743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 1 1 1 1">
  <p:cSld name="TITLE_3_1_3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9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ubTitle" idx="1"/>
          </p:nvPr>
        </p:nvSpPr>
        <p:spPr>
          <a:xfrm>
            <a:off x="576250" y="15743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 1 1 1 1 1">
  <p:cSld name="TITLE_3_1_3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9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576250" y="15743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 1 1 1 1 1 1">
  <p:cSld name="TITLE_3_1_3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9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ubTitle" idx="1"/>
          </p:nvPr>
        </p:nvSpPr>
        <p:spPr>
          <a:xfrm>
            <a:off x="576250" y="15743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">
  <p:cSld name="TITLE_AND_BODY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576250" y="726550"/>
            <a:ext cx="3237600" cy="1080000"/>
          </a:xfrm>
          <a:prstGeom prst="rect">
            <a:avLst/>
          </a:prstGeom>
        </p:spPr>
        <p:txBody>
          <a:bodyPr spcFirstLastPara="1" wrap="square" lIns="0" tIns="720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1" name="Google Shape;111;p26" title="РАЗДЕЛ ПРЕЗЕНТАЦИИ"/>
          <p:cNvSpPr txBox="1">
            <a:spLocks noGrp="1"/>
          </p:cNvSpPr>
          <p:nvPr>
            <p:ph type="subTitle" idx="1"/>
          </p:nvPr>
        </p:nvSpPr>
        <p:spPr>
          <a:xfrm>
            <a:off x="576250" y="576250"/>
            <a:ext cx="3237600" cy="150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900"/>
              <a:buNone/>
              <a:defRPr sz="900" b="1">
                <a:solidFill>
                  <a:srgbClr val="EF5DA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Font typeface="Open Sans"/>
              <a:buNone/>
              <a:defRPr sz="1200">
                <a:solidFill>
                  <a:srgbClr val="EF5DA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1200"/>
              <a:buNone/>
              <a:defRPr sz="1200">
                <a:solidFill>
                  <a:srgbClr val="EF5DA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6" title="Подзаголовок"/>
          <p:cNvSpPr txBox="1">
            <a:spLocks noGrp="1"/>
          </p:cNvSpPr>
          <p:nvPr>
            <p:ph type="subTitle" idx="2"/>
          </p:nvPr>
        </p:nvSpPr>
        <p:spPr>
          <a:xfrm>
            <a:off x="576250" y="1110200"/>
            <a:ext cx="3237600" cy="513300"/>
          </a:xfrm>
          <a:prstGeom prst="rect">
            <a:avLst/>
          </a:prstGeom>
        </p:spPr>
        <p:txBody>
          <a:bodyPr spcFirstLastPara="1" wrap="square" lIns="0" tIns="180000" rIns="7200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6" title="Основной текст"/>
          <p:cNvSpPr txBox="1">
            <a:spLocks noGrp="1"/>
          </p:cNvSpPr>
          <p:nvPr>
            <p:ph type="body" idx="3"/>
          </p:nvPr>
        </p:nvSpPr>
        <p:spPr>
          <a:xfrm>
            <a:off x="576250" y="1623500"/>
            <a:ext cx="3237600" cy="2119500"/>
          </a:xfrm>
          <a:prstGeom prst="rect">
            <a:avLst/>
          </a:prstGeom>
        </p:spPr>
        <p:txBody>
          <a:bodyPr spcFirstLastPara="1" wrap="square" lIns="0" tIns="468000" rIns="72000" bIns="0" anchor="t" anchorCtr="0">
            <a:sp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900"/>
              <a:buChar char="●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900"/>
              <a:buChar char="○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EF5DA8"/>
              </a:buClr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3960000" y="898250"/>
            <a:ext cx="4607700" cy="3670500"/>
          </a:xfrm>
          <a:prstGeom prst="roundRect">
            <a:avLst>
              <a:gd name="adj" fmla="val 4725"/>
            </a:avLst>
          </a:prstGeom>
          <a:noFill/>
          <a:ln>
            <a:noFill/>
          </a:ln>
          <a:effectLst>
            <a:outerShdw blurRad="214313" dist="47625" dir="3000000" algn="bl" rotWithShape="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фон 1 1 1 1">
  <p:cSld name="TITLE_5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7991400" cy="105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76250" y="1635425"/>
            <a:ext cx="5291700" cy="3936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019050" y="4755162"/>
            <a:ext cx="548700" cy="2793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 b="1">
                <a:solidFill>
                  <a:schemeClr val="lt1"/>
                </a:solidFill>
              </a:defRPr>
            </a:lvl1pPr>
            <a:lvl2pPr lvl="1" rtl="0">
              <a:buNone/>
              <a:defRPr b="1">
                <a:solidFill>
                  <a:schemeClr val="lt1"/>
                </a:solidFill>
              </a:defRPr>
            </a:lvl2pPr>
            <a:lvl3pPr lvl="2" rtl="0">
              <a:buNone/>
              <a:defRPr b="1">
                <a:solidFill>
                  <a:schemeClr val="lt1"/>
                </a:solidFill>
              </a:defRPr>
            </a:lvl3pPr>
            <a:lvl4pPr lvl="3" rtl="0">
              <a:buNone/>
              <a:defRPr b="1">
                <a:solidFill>
                  <a:schemeClr val="lt1"/>
                </a:solidFill>
              </a:defRPr>
            </a:lvl4pPr>
            <a:lvl5pPr lvl="4" rtl="0">
              <a:buNone/>
              <a:defRPr b="1">
                <a:solidFill>
                  <a:schemeClr val="lt1"/>
                </a:solidFill>
              </a:defRPr>
            </a:lvl5pPr>
            <a:lvl6pPr lvl="5" rtl="0">
              <a:buNone/>
              <a:defRPr b="1">
                <a:solidFill>
                  <a:schemeClr val="lt1"/>
                </a:solidFill>
              </a:defRPr>
            </a:lvl6pPr>
            <a:lvl7pPr lvl="6" rtl="0">
              <a:buNone/>
              <a:defRPr b="1">
                <a:solidFill>
                  <a:schemeClr val="lt1"/>
                </a:solidFill>
              </a:defRPr>
            </a:lvl7pPr>
            <a:lvl8pPr lvl="7" rtl="0">
              <a:buNone/>
              <a:defRPr b="1">
                <a:solidFill>
                  <a:schemeClr val="lt1"/>
                </a:solidFill>
              </a:defRPr>
            </a:lvl8pPr>
            <a:lvl9pPr lvl="8" rtl="0">
              <a:buNone/>
              <a:defRPr b="1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 1">
  <p:cSld name="TITLE_AND_BODY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576250" y="726550"/>
            <a:ext cx="3237600" cy="1080000"/>
          </a:xfrm>
          <a:prstGeom prst="rect">
            <a:avLst/>
          </a:prstGeom>
        </p:spPr>
        <p:txBody>
          <a:bodyPr spcFirstLastPara="1" wrap="square" lIns="0" tIns="720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8" name="Google Shape;118;p27" title="РАЗДЕЛ ПРЕЗЕНТАЦИИ"/>
          <p:cNvSpPr txBox="1">
            <a:spLocks noGrp="1"/>
          </p:cNvSpPr>
          <p:nvPr>
            <p:ph type="subTitle" idx="1"/>
          </p:nvPr>
        </p:nvSpPr>
        <p:spPr>
          <a:xfrm>
            <a:off x="576250" y="576250"/>
            <a:ext cx="3237600" cy="150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900"/>
              <a:buNone/>
              <a:defRPr sz="900" b="1">
                <a:solidFill>
                  <a:srgbClr val="4FD0C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Font typeface="Open Sans"/>
              <a:buNone/>
              <a:defRPr sz="1200">
                <a:solidFill>
                  <a:srgbClr val="4FD0C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1200"/>
              <a:buNone/>
              <a:defRPr sz="1200">
                <a:solidFill>
                  <a:srgbClr val="4FD0C4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 title="Подзаголовок"/>
          <p:cNvSpPr txBox="1">
            <a:spLocks noGrp="1"/>
          </p:cNvSpPr>
          <p:nvPr>
            <p:ph type="subTitle" idx="2"/>
          </p:nvPr>
        </p:nvSpPr>
        <p:spPr>
          <a:xfrm>
            <a:off x="576250" y="1110200"/>
            <a:ext cx="3237600" cy="513300"/>
          </a:xfrm>
          <a:prstGeom prst="rect">
            <a:avLst/>
          </a:prstGeom>
        </p:spPr>
        <p:txBody>
          <a:bodyPr spcFirstLastPara="1" wrap="square" lIns="0" tIns="180000" rIns="7200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7" title="Основной текст"/>
          <p:cNvSpPr txBox="1">
            <a:spLocks noGrp="1"/>
          </p:cNvSpPr>
          <p:nvPr>
            <p:ph type="body" idx="3"/>
          </p:nvPr>
        </p:nvSpPr>
        <p:spPr>
          <a:xfrm>
            <a:off x="576250" y="1623500"/>
            <a:ext cx="3237600" cy="2119500"/>
          </a:xfrm>
          <a:prstGeom prst="rect">
            <a:avLst/>
          </a:prstGeom>
        </p:spPr>
        <p:txBody>
          <a:bodyPr spcFirstLastPara="1" wrap="square" lIns="0" tIns="468000" rIns="72000" bIns="0" anchor="t" anchorCtr="0">
            <a:sp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900"/>
              <a:buChar char="●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900"/>
              <a:buChar char="○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4FD0C4"/>
              </a:buClr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21" name="Google Shape;121;p27"/>
          <p:cNvSpPr>
            <a:spLocks noGrp="1"/>
          </p:cNvSpPr>
          <p:nvPr>
            <p:ph type="pic" idx="4"/>
          </p:nvPr>
        </p:nvSpPr>
        <p:spPr>
          <a:xfrm>
            <a:off x="3960000" y="898250"/>
            <a:ext cx="4607700" cy="3670500"/>
          </a:xfrm>
          <a:prstGeom prst="roundRect">
            <a:avLst>
              <a:gd name="adj" fmla="val 4725"/>
            </a:avLst>
          </a:prstGeom>
          <a:noFill/>
          <a:ln>
            <a:noFill/>
          </a:ln>
          <a:effectLst>
            <a:outerShdw blurRad="214313" dist="47625" dir="3000000" algn="bl" rotWithShape="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6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215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9E5A-431A-4AA2-A5A8-C011EB5BAAA4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E88F6-885B-491A-B622-C07F67B5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00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фото" userDrawn="1">
  <p:cSld name="1 фото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508000" y="270000"/>
            <a:ext cx="6615923" cy="62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lay"/>
              <a:buNone/>
              <a:defRPr sz="3000" b="0" i="0">
                <a:solidFill>
                  <a:schemeClr val="tx1"/>
                </a:solidFill>
                <a:latin typeface="VK Sans Display Medium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lay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55;p24">
            <a:extLst>
              <a:ext uri="{FF2B5EF4-FFF2-40B4-BE49-F238E27FC236}">
                <a16:creationId xmlns:a16="http://schemas.microsoft.com/office/drawing/2014/main" id="{109AAD3D-558F-4370-585D-F417A5539A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145379" y="4823848"/>
            <a:ext cx="491052" cy="31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>
                <a:latin typeface="VK Sans Display" pitchFamily="2" charset="0"/>
              </a:defRPr>
            </a:lvl1pPr>
            <a:lvl2pPr marL="0" lvl="1" indent="0" algn="r">
              <a:spcBef>
                <a:spcPts val="0"/>
              </a:spcBef>
              <a:buNone/>
              <a:defRPr sz="900"/>
            </a:lvl2pPr>
            <a:lvl3pPr marL="0" lvl="2" indent="0" algn="r">
              <a:spcBef>
                <a:spcPts val="0"/>
              </a:spcBef>
              <a:buNone/>
              <a:defRPr sz="900"/>
            </a:lvl3pPr>
            <a:lvl4pPr marL="0" lvl="3" indent="0" algn="r">
              <a:spcBef>
                <a:spcPts val="0"/>
              </a:spcBef>
              <a:buNone/>
              <a:defRPr sz="900"/>
            </a:lvl4pPr>
            <a:lvl5pPr marL="0" lvl="4" indent="0" algn="r">
              <a:spcBef>
                <a:spcPts val="0"/>
              </a:spcBef>
              <a:buNone/>
              <a:defRPr sz="900"/>
            </a:lvl5pPr>
            <a:lvl6pPr marL="0" lvl="5" indent="0" algn="r">
              <a:spcBef>
                <a:spcPts val="0"/>
              </a:spcBef>
              <a:buNone/>
              <a:defRPr sz="900"/>
            </a:lvl6pPr>
            <a:lvl7pPr marL="0" lvl="6" indent="0" algn="r">
              <a:spcBef>
                <a:spcPts val="0"/>
              </a:spcBef>
              <a:buNone/>
              <a:defRPr sz="900"/>
            </a:lvl7pPr>
            <a:lvl8pPr marL="0" lvl="7" indent="0" algn="r">
              <a:spcBef>
                <a:spcPts val="0"/>
              </a:spcBef>
              <a:buNone/>
              <a:defRPr sz="900"/>
            </a:lvl8pPr>
            <a:lvl9pPr marL="0" lvl="8" indent="0" algn="r">
              <a:spcBef>
                <a:spcPts val="0"/>
              </a:spcBef>
              <a:buNone/>
              <a:defRPr sz="900"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3479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08906-5677-FBCB-09E9-7B1E167C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F71622-6D5B-63AE-2D36-58ECCE471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A6DCA-F7D1-1823-52FB-D9576BCD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3B8E-36B1-4905-AFA8-490E8C00F855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21C628-8306-890D-F954-651056A4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3ECC6-844D-D586-1048-25E114A1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43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8DD1A-0E02-6DE8-53C5-BA3EE835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A2519B-E692-6A46-AB95-BED73037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A588C-13D9-5142-A215-3A30B2609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4EFB-31FA-4387-99DD-77631582A565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54E87-BB7D-C5BC-1AD5-DE14E18A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56C4A-9CE2-8849-32A7-EC97E36D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79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34EBA-6470-EF0B-C09C-81C9F58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06B08-0145-85AF-4080-06C9951B2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12782-9FEA-8302-AEBA-1D3B9BA7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E9E4-A351-4953-8065-DD69E85D2B49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29E5B-92AB-491A-CEDF-4A0A0107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AA17FB-8A55-B00B-FE4F-8DF39A67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64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58903-2701-0716-B99B-4EDC9E81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D04F6F-144C-75E4-739F-F22E3DE6D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FB59F5-3240-89E0-A62E-A97F27BDA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17C855-D177-BEB6-F915-385D9F08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6CB9-7CC9-4D65-A3E5-821A68F6F82C}" type="datetime1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87E3B0-538B-3D45-9CAD-3DABAD8A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EEBD30-9B81-DB08-5C67-B1B54E0F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65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7A96C-9141-62D9-A4FB-93DB0CE1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C14C47-B095-C30A-979F-F72020DC5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27F6FE-4FC4-2CA6-8110-08FFFEC02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FFDE0F-7408-EABE-61C2-A316294E5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B90260-9045-5CCE-4B7C-8F1AC06BB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48DB64-551E-1CF9-D7BE-24317B76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6787-E29F-4748-8B09-2D1212190AFA}" type="datetime1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377B3A-F275-5FB0-76B3-3DE8FAE8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3E5D7A-B84E-6EED-E20D-18087134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75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1F153-163A-DA29-8F44-4F78F591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4F19E-5844-7051-0DB3-AD2D43B6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A619-6CF2-41A1-A98D-0FE74D0ADBFD}" type="datetime1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FEE248-4DF8-3D72-1DCE-6DBD7FE9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CEC223-279E-2F3D-F9DE-0C1A841C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8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фон 1 1 1 1 1">
  <p:cSld name="TITLE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7991400" cy="105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76250" y="1635425"/>
            <a:ext cx="5291700" cy="3936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019050" y="4755162"/>
            <a:ext cx="548700" cy="2793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 b="1"/>
            </a:lvl1pPr>
            <a:lvl2pPr lvl="1" rtl="0">
              <a:buNone/>
              <a:defRPr b="1"/>
            </a:lvl2pPr>
            <a:lvl3pPr lvl="2" rtl="0">
              <a:buNone/>
              <a:defRPr b="1"/>
            </a:lvl3pPr>
            <a:lvl4pPr lvl="3" rtl="0">
              <a:buNone/>
              <a:defRPr b="1"/>
            </a:lvl4pPr>
            <a:lvl5pPr lvl="4" rtl="0">
              <a:buNone/>
              <a:defRPr b="1"/>
            </a:lvl5pPr>
            <a:lvl6pPr lvl="5" rtl="0">
              <a:buNone/>
              <a:defRPr b="1"/>
            </a:lvl6pPr>
            <a:lvl7pPr lvl="6" rtl="0">
              <a:buNone/>
              <a:defRPr b="1"/>
            </a:lvl7pPr>
            <a:lvl8pPr lvl="7" rtl="0">
              <a:buNone/>
              <a:defRPr b="1"/>
            </a:lvl8pPr>
            <a:lvl9pPr lvl="8" rtl="0">
              <a:buNone/>
              <a:defRPr b="1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13EDCB-3A56-D571-ADCB-BE20D94B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A119-A1FA-4B91-839C-E2FF69361B6E}" type="datetime1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00DCA7-9EB0-0B46-F0CD-D8C390826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55DE5C-EADD-4BFB-0E10-172956E6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71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50988-24EE-5CFB-7DA6-A886289C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8EFA4D-9ADA-867D-9900-74F5F7A69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B26499-19A4-3DCF-FF18-D96F85A35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5A9E86-7471-6C14-6A50-F086F5C7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0F4-EB10-4BB2-825A-230A2A0B9379}" type="datetime1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98120E-72E2-063E-D770-D141873C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D4F6E-44A2-FC19-4F2D-42769993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13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B25CF-A7A7-C9C3-1779-A2D7BFA1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34577-7256-5A8D-F6C8-87B149027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FD093E-DDC1-7AF1-0D79-8DDFA6D10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1E820A-D8D0-9525-29DB-5D2850B4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D16F-9027-45CE-9A43-9C78180C1F00}" type="datetime1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58519D-52FF-4313-35A3-E9853257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146FD-C66B-9440-3076-B6A61032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2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BD59D-F101-BA8B-AD36-435B9A59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BC4E4E-2886-030A-4D86-1B05C3A95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A4CE6-CA78-9641-C553-D8FC4C22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380-7EE7-441E-B8EE-23DBB8A2241C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4841D4-58C9-6289-A32D-FE04729C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2CB002-5986-0C4B-293C-D710B441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09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7F611B-305B-A7AE-8876-E08582B9B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65E5CC-AE36-BD5B-388A-57465169A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7F1E8D-462C-E7F8-EF51-66453037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7D5E-4143-4549-B700-6B2ACE03573D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AF4C77-D5CB-3D4F-1701-EEEEC5A7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0A26D-106F-2684-B91C-C1F42938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1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фон 1 1 1 1 1 1">
  <p:cSld name="TITLE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7991400" cy="105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76250" y="1635425"/>
            <a:ext cx="5291700" cy="3936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019050" y="4755162"/>
            <a:ext cx="548700" cy="2793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 b="1"/>
            </a:lvl1pPr>
            <a:lvl2pPr lvl="1" rtl="0">
              <a:buNone/>
              <a:defRPr b="1"/>
            </a:lvl2pPr>
            <a:lvl3pPr lvl="2" rtl="0">
              <a:buNone/>
              <a:defRPr b="1"/>
            </a:lvl3pPr>
            <a:lvl4pPr lvl="3" rtl="0">
              <a:buNone/>
              <a:defRPr b="1"/>
            </a:lvl4pPr>
            <a:lvl5pPr lvl="4" rtl="0">
              <a:buNone/>
              <a:defRPr b="1"/>
            </a:lvl5pPr>
            <a:lvl6pPr lvl="5" rtl="0">
              <a:buNone/>
              <a:defRPr b="1"/>
            </a:lvl6pPr>
            <a:lvl7pPr lvl="6" rtl="0">
              <a:buNone/>
              <a:defRPr b="1"/>
            </a:lvl7pPr>
            <a:lvl8pPr lvl="7" rtl="0">
              <a:buNone/>
              <a:defRPr b="1"/>
            </a:lvl8pPr>
            <a:lvl9pPr lvl="8" rtl="0">
              <a:buNone/>
              <a:defRPr b="1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1 1">
  <p:cSld name="TITLE_3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1">
  <p:cSld name="TITLE_3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1 1 1">
  <p:cSld name="TITLE_3_1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3 2 1">
  <p:cSld name="TITLE_3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/разделитель, маленький шрифт, фон 2 1 1 1 1">
  <p:cSld name="TITLE_3_1_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</p:spPr>
        <p:txBody>
          <a:bodyPr spcFirstLastPara="1" wrap="square" lIns="91425" tIns="0" rIns="0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76250" y="1554250"/>
            <a:ext cx="3923700" cy="5451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6250" y="576250"/>
            <a:ext cx="7991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6250" y="1152475"/>
            <a:ext cx="7991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CED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CED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CED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BF9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BF9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BF9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BF9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BF9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5BF9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91425" anchor="ctr" anchorCtr="0">
            <a:normAutofit/>
          </a:bodyPr>
          <a:lstStyle>
            <a:lvl1pPr lvl="0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 rtl="0">
              <a:buNone/>
              <a:defRPr sz="8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735" r:id="rId21"/>
    <p:sldLayoutId id="2147483737" r:id="rId22"/>
    <p:sldLayoutId id="2147483738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EA4335"/>
          </p15:clr>
        </p15:guide>
        <p15:guide id="2" orient="horz" pos="363">
          <p15:clr>
            <a:srgbClr val="EA4335"/>
          </p15:clr>
        </p15:guide>
        <p15:guide id="3" pos="5397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pos="2494">
          <p15:clr>
            <a:srgbClr val="EA4335"/>
          </p15:clr>
        </p15:guide>
        <p15:guide id="6" pos="2402">
          <p15:clr>
            <a:srgbClr val="EA4335"/>
          </p15:clr>
        </p15:guide>
        <p15:guide id="7" pos="2835">
          <p15:clr>
            <a:srgbClr val="EA4335"/>
          </p15:clr>
        </p15:guide>
        <p15:guide id="8" pos="2925">
          <p15:clr>
            <a:srgbClr val="EA4335"/>
          </p15:clr>
        </p15:guide>
        <p15:guide id="9" pos="2064">
          <p15:clr>
            <a:srgbClr val="EA4335"/>
          </p15:clr>
        </p15:guide>
        <p15:guide id="10" pos="1970">
          <p15:clr>
            <a:srgbClr val="EA4335"/>
          </p15:clr>
        </p15:guide>
        <p15:guide id="11" pos="3266">
          <p15:clr>
            <a:srgbClr val="EA4335"/>
          </p15:clr>
        </p15:guide>
        <p15:guide id="12" pos="3358">
          <p15:clr>
            <a:srgbClr val="EA4335"/>
          </p15:clr>
        </p15:guide>
        <p15:guide id="13" pos="3696">
          <p15:clr>
            <a:srgbClr val="EA4335"/>
          </p15:clr>
        </p15:guide>
        <p15:guide id="14" pos="3790">
          <p15:clr>
            <a:srgbClr val="EA4335"/>
          </p15:clr>
        </p15:guide>
        <p15:guide id="15" pos="4116">
          <p15:clr>
            <a:srgbClr val="EA4335"/>
          </p15:clr>
        </p15:guide>
        <p15:guide id="16" pos="4222">
          <p15:clr>
            <a:srgbClr val="EA4335"/>
          </p15:clr>
        </p15:guide>
        <p15:guide id="17" pos="4547">
          <p15:clr>
            <a:srgbClr val="EA4335"/>
          </p15:clr>
        </p15:guide>
        <p15:guide id="18" pos="4654">
          <p15:clr>
            <a:srgbClr val="EA4335"/>
          </p15:clr>
        </p15:guide>
        <p15:guide id="19" pos="4972">
          <p15:clr>
            <a:srgbClr val="EA4335"/>
          </p15:clr>
        </p15:guide>
        <p15:guide id="20" pos="5087">
          <p15:clr>
            <a:srgbClr val="EA4335"/>
          </p15:clr>
        </p15:guide>
        <p15:guide id="21" pos="1644">
          <p15:clr>
            <a:srgbClr val="EA4335"/>
          </p15:clr>
        </p15:guide>
        <p15:guide id="22" pos="1538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D0B00-DF9F-402E-C411-A9081435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4891F5-D37F-413F-DD53-A02E26B01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D32FB-9A15-F615-DD3A-6EBC4F0CA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150A-6B2E-4ED9-A03D-E1A4E3B552C3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85130B-1BCE-C3FD-87DF-77CF7F83C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D68093-274E-DE65-752D-13E8D6431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AE558-AE7E-B547-ABAE-12F5D992F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7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vk.com/sferum" TargetMode="External"/><Relationship Id="rId7" Type="http://schemas.openxmlformats.org/officeDocument/2006/relationships/hyperlink" Target="https://t.me/sferumr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ok.ru/group/59975784726619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7991400" cy="156966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Сферум как современный цифровой инструмент коммуникации в образовании</a:t>
            </a:r>
            <a:endParaRPr dirty="0"/>
          </a:p>
        </p:txBody>
      </p:sp>
      <p:sp>
        <p:nvSpPr>
          <p:cNvPr id="141" name="Google Shape;141;p30"/>
          <p:cNvSpPr txBox="1">
            <a:spLocks noGrp="1"/>
          </p:cNvSpPr>
          <p:nvPr>
            <p:ph type="subTitle" idx="1"/>
          </p:nvPr>
        </p:nvSpPr>
        <p:spPr>
          <a:xfrm>
            <a:off x="576250" y="2146150"/>
            <a:ext cx="5291700" cy="402900"/>
          </a:xfrm>
          <a:prstGeom prst="rect">
            <a:avLst/>
          </a:prstGeom>
        </p:spPr>
        <p:txBody>
          <a:bodyPr spcFirstLastPara="1" wrap="square" lIns="0" tIns="21600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Практика использования в работе учителя</a:t>
            </a:r>
            <a:endParaRPr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C29A23F-7C14-437D-1DE4-804FCA538B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</a:t>
            </a:fld>
            <a:endParaRPr lang="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Как создать онлайн-урок</a:t>
            </a:r>
            <a:endParaRPr sz="1400" b="1"/>
          </a:p>
        </p:txBody>
      </p:sp>
      <p:pic>
        <p:nvPicPr>
          <p:cNvPr id="473" name="Google Shape;47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5896" y="884650"/>
            <a:ext cx="5972209" cy="389884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475" name="Google Shape;475;p49"/>
          <p:cNvSpPr/>
          <p:nvPr/>
        </p:nvSpPr>
        <p:spPr>
          <a:xfrm>
            <a:off x="4328979" y="2680950"/>
            <a:ext cx="454200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9"/>
          <p:cNvSpPr/>
          <p:nvPr/>
        </p:nvSpPr>
        <p:spPr>
          <a:xfrm>
            <a:off x="4694196" y="2959475"/>
            <a:ext cx="863100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5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0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Как опубликовать онлайн-урок</a:t>
            </a:r>
            <a:endParaRPr sz="1400" b="1"/>
          </a:p>
        </p:txBody>
      </p:sp>
      <p:pic>
        <p:nvPicPr>
          <p:cNvPr id="482" name="Google Shape;48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5896" y="884650"/>
            <a:ext cx="5972209" cy="389884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484" name="Google Shape;484;p50"/>
          <p:cNvSpPr/>
          <p:nvPr/>
        </p:nvSpPr>
        <p:spPr>
          <a:xfrm>
            <a:off x="5203947" y="2775525"/>
            <a:ext cx="637200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4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1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Подтверждение публикации онлайн-урока</a:t>
            </a:r>
            <a:endParaRPr sz="1400" b="1"/>
          </a:p>
        </p:txBody>
      </p:sp>
      <p:pic>
        <p:nvPicPr>
          <p:cNvPr id="490" name="Google Shape;49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5901" y="884650"/>
            <a:ext cx="5972198" cy="389884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492" name="Google Shape;492;p51"/>
          <p:cNvSpPr/>
          <p:nvPr/>
        </p:nvSpPr>
        <p:spPr>
          <a:xfrm>
            <a:off x="3712776" y="2002225"/>
            <a:ext cx="1710600" cy="882900"/>
          </a:xfrm>
          <a:prstGeom prst="roundRect">
            <a:avLst>
              <a:gd name="adj" fmla="val 8036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07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2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Как перейти в звонок из ЭЖД</a:t>
            </a:r>
            <a:endParaRPr sz="1400" b="1"/>
          </a:p>
        </p:txBody>
      </p:sp>
      <p:pic>
        <p:nvPicPr>
          <p:cNvPr id="498" name="Google Shape;49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123" y="884650"/>
            <a:ext cx="5967754" cy="3898848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500" name="Google Shape;500;p52"/>
          <p:cNvSpPr/>
          <p:nvPr/>
        </p:nvSpPr>
        <p:spPr>
          <a:xfrm>
            <a:off x="5249925" y="2775525"/>
            <a:ext cx="449399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9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00f2841723_0_802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Подключение к звонку через браузер</a:t>
            </a:r>
            <a:endParaRPr sz="1400" b="1"/>
          </a:p>
        </p:txBody>
      </p:sp>
      <p:pic>
        <p:nvPicPr>
          <p:cNvPr id="506" name="Google Shape;506;g200f2841723_0_8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200f2841723_0_802"/>
          <p:cNvSpPr/>
          <p:nvPr/>
        </p:nvSpPr>
        <p:spPr>
          <a:xfrm>
            <a:off x="3823075" y="2829275"/>
            <a:ext cx="1473900" cy="1953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g200f2841723_0_8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350" y="836825"/>
            <a:ext cx="7425347" cy="3984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4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00f2841723_0_809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 Подключение к звонку через браузер</a:t>
            </a:r>
            <a:endParaRPr sz="1400" b="1"/>
          </a:p>
        </p:txBody>
      </p:sp>
      <p:pic>
        <p:nvPicPr>
          <p:cNvPr id="514" name="Google Shape;514;g200f2841723_0_8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00f2841723_0_8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350" y="869604"/>
            <a:ext cx="7523676" cy="403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9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00f2841723_0_815"/>
          <p:cNvSpPr txBox="1"/>
          <p:nvPr/>
        </p:nvSpPr>
        <p:spPr>
          <a:xfrm>
            <a:off x="693350" y="322674"/>
            <a:ext cx="8090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8E5BF9"/>
                </a:solidFill>
              </a:rPr>
              <a:t>Запущенный звонок</a:t>
            </a:r>
            <a:endParaRPr sz="1200" b="1">
              <a:solidFill>
                <a:srgbClr val="8E5BF9"/>
              </a:solidFill>
            </a:endParaRPr>
          </a:p>
        </p:txBody>
      </p:sp>
      <p:pic>
        <p:nvPicPr>
          <p:cNvPr id="521" name="Google Shape;521;g200f2841723_0_8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704574"/>
            <a:ext cx="6195061" cy="432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200f2841723_0_8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114" y="1468675"/>
            <a:ext cx="5053826" cy="26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00f2841723_0_8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075" y="3306400"/>
            <a:ext cx="770100" cy="5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200f2841723_0_8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2538" y="1468663"/>
            <a:ext cx="5096999" cy="27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00f2841723_0_8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5175" y="2378750"/>
            <a:ext cx="851700" cy="84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2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17</a:t>
            </a:fld>
            <a:endParaRPr lang="ru"/>
          </a:p>
        </p:txBody>
      </p:sp>
      <p:sp>
        <p:nvSpPr>
          <p:cNvPr id="6" name="Прямоугольник 5"/>
          <p:cNvSpPr/>
          <p:nvPr/>
        </p:nvSpPr>
        <p:spPr>
          <a:xfrm>
            <a:off x="4500289" y="2266121"/>
            <a:ext cx="1251153" cy="2302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8" y="67733"/>
            <a:ext cx="8948980" cy="4928125"/>
          </a:xfrm>
          <a:prstGeom prst="rect">
            <a:avLst/>
          </a:prstGeom>
        </p:spPr>
      </p:pic>
      <p:sp>
        <p:nvSpPr>
          <p:cNvPr id="8" name="Google Shape;492;p51"/>
          <p:cNvSpPr/>
          <p:nvPr/>
        </p:nvSpPr>
        <p:spPr>
          <a:xfrm>
            <a:off x="2308045" y="170813"/>
            <a:ext cx="587554" cy="171132"/>
          </a:xfrm>
          <a:prstGeom prst="roundRect">
            <a:avLst>
              <a:gd name="adj" fmla="val 8036"/>
            </a:avLst>
          </a:prstGeom>
          <a:noFill/>
          <a:ln w="762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2;p51"/>
          <p:cNvSpPr/>
          <p:nvPr/>
        </p:nvSpPr>
        <p:spPr>
          <a:xfrm>
            <a:off x="1555907" y="330420"/>
            <a:ext cx="418667" cy="444831"/>
          </a:xfrm>
          <a:prstGeom prst="roundRect">
            <a:avLst>
              <a:gd name="adj" fmla="val 8036"/>
            </a:avLst>
          </a:prstGeom>
          <a:noFill/>
          <a:ln w="762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2;p51"/>
          <p:cNvSpPr/>
          <p:nvPr/>
        </p:nvSpPr>
        <p:spPr>
          <a:xfrm>
            <a:off x="3073281" y="1954696"/>
            <a:ext cx="1578232" cy="311425"/>
          </a:xfrm>
          <a:prstGeom prst="roundRect">
            <a:avLst>
              <a:gd name="adj" fmla="val 8036"/>
            </a:avLst>
          </a:prstGeom>
          <a:noFill/>
          <a:ln w="762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8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946" y="1141825"/>
            <a:ext cx="5574108" cy="3641675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531" name="Google Shape;531;p58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Завершение онлайн-урока</a:t>
            </a:r>
            <a:endParaRPr sz="1400" b="1"/>
          </a:p>
        </p:txBody>
      </p:sp>
      <p:pic>
        <p:nvPicPr>
          <p:cNvPr id="532" name="Google Shape;532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8"/>
          <p:cNvSpPr/>
          <p:nvPr/>
        </p:nvSpPr>
        <p:spPr>
          <a:xfrm>
            <a:off x="5512000" y="2921050"/>
            <a:ext cx="498899" cy="211199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33;p58"/>
          <p:cNvSpPr/>
          <p:nvPr/>
        </p:nvSpPr>
        <p:spPr>
          <a:xfrm>
            <a:off x="4738700" y="2921049"/>
            <a:ext cx="498899" cy="211199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1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9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Завершение онлайн-урока</a:t>
            </a:r>
            <a:endParaRPr sz="1400" b="1"/>
          </a:p>
        </p:txBody>
      </p:sp>
      <p:pic>
        <p:nvPicPr>
          <p:cNvPr id="539" name="Google Shape;53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2866" y="1141825"/>
            <a:ext cx="5578271" cy="3641674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541" name="Google Shape;541;p59"/>
          <p:cNvSpPr/>
          <p:nvPr/>
        </p:nvSpPr>
        <p:spPr>
          <a:xfrm>
            <a:off x="3832950" y="2219500"/>
            <a:ext cx="1488000" cy="775800"/>
          </a:xfrm>
          <a:prstGeom prst="roundRect">
            <a:avLst>
              <a:gd name="adj" fmla="val 9912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3483F-3FF7-8D17-550D-76445BB0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50831"/>
          </a:xfrm>
        </p:spPr>
        <p:txBody>
          <a:bodyPr>
            <a:normAutofit/>
          </a:bodyPr>
          <a:lstStyle/>
          <a:p>
            <a:r>
              <a:rPr lang="ru-RU" sz="825" b="1" dirty="0">
                <a:solidFill>
                  <a:srgbClr val="8E5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и вход на платформу</a:t>
            </a:r>
            <a:br>
              <a:rPr lang="ru-RU" sz="825" b="1" dirty="0">
                <a:solidFill>
                  <a:srgbClr val="8E5BF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8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82FF29-370F-B0E6-4A7A-90428EDF1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9038" y="781206"/>
            <a:ext cx="1697270" cy="3759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8B940-BFB8-7044-F1A5-E080D980B36E}"/>
              </a:ext>
            </a:extLst>
          </p:cNvPr>
          <p:cNvSpPr txBox="1"/>
          <p:nvPr/>
        </p:nvSpPr>
        <p:spPr>
          <a:xfrm>
            <a:off x="628652" y="1749178"/>
            <a:ext cx="4164245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Tx/>
            </a:pP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Верифицировать профиль может пользователь старше 18 лет и не состоящий ни в одном сообществе </a:t>
            </a:r>
            <a:r>
              <a:rPr lang="ru-RU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Сферум</a:t>
            </a: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в роли учителя.</a:t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Если человек уже состоит в сообществе </a:t>
            </a:r>
            <a:r>
              <a:rPr lang="ru-RU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Сферум</a:t>
            </a: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в роли учителя, он автоматически получит галочку верификации.</a:t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/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Чтобы верифицировать профиль, необходимо:</a:t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1050" kern="1200" dirty="0">
              <a:solidFill>
                <a:prstClr val="black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08" indent="-214308" defTabSz="685783">
              <a:buClr>
                <a:srgbClr val="D883F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Перейти в раздел аккаунт в приложении </a:t>
            </a: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VK </a:t>
            </a: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Мессенджер и нажать на кнопку «Подтвердить статус учителя».</a:t>
            </a:r>
          </a:p>
          <a:p>
            <a:pPr marL="214308" indent="-214308" defTabSz="685783">
              <a:buClrTx/>
              <a:buFont typeface="Arial" panose="020B0604020202020204" pitchFamily="34" charset="0"/>
              <a:buChar char="•"/>
            </a:pPr>
            <a:endParaRPr lang="ru-RU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08" indent="-214308" defTabSz="685783">
              <a:buClr>
                <a:srgbClr val="D883F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Подать заявку в школу</a:t>
            </a:r>
          </a:p>
          <a:p>
            <a:pPr defTabSz="685783">
              <a:buClrTx/>
            </a:pPr>
            <a:endParaRPr lang="ru-RU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08" indent="-214308" defTabSz="685783">
              <a:buClr>
                <a:srgbClr val="D883FF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Дождаться подтверждения заявки администратором</a:t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783">
              <a:buClrTx/>
            </a:pP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/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783">
              <a:buClrTx/>
            </a:pPr>
            <a:endParaRPr lang="ru-RU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650325-C54B-B6BB-4F6E-F963CB44D265}"/>
              </a:ext>
            </a:extLst>
          </p:cNvPr>
          <p:cNvSpPr/>
          <p:nvPr/>
        </p:nvSpPr>
        <p:spPr>
          <a:xfrm>
            <a:off x="5254712" y="2298357"/>
            <a:ext cx="1631597" cy="203886"/>
          </a:xfrm>
          <a:prstGeom prst="roundRect">
            <a:avLst/>
          </a:prstGeom>
          <a:noFill/>
          <a:ln w="28575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ru-RU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76D14DF1-1B5F-0CF4-ACFD-A6C149E7EA4B}"/>
              </a:ext>
            </a:extLst>
          </p:cNvPr>
          <p:cNvSpPr/>
          <p:nvPr/>
        </p:nvSpPr>
        <p:spPr>
          <a:xfrm>
            <a:off x="6440960" y="4133336"/>
            <a:ext cx="370703" cy="296562"/>
          </a:xfrm>
          <a:prstGeom prst="roundRect">
            <a:avLst/>
          </a:prstGeom>
          <a:noFill/>
          <a:ln w="28575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ru-RU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Google Shape;961;p107">
            <a:extLst>
              <a:ext uri="{FF2B5EF4-FFF2-40B4-BE49-F238E27FC236}">
                <a16:creationId xmlns:a16="http://schemas.microsoft.com/office/drawing/2014/main" id="{4E2A4B72-46BC-1F9E-02C6-177E1C837779}"/>
              </a:ext>
            </a:extLst>
          </p:cNvPr>
          <p:cNvSpPr txBox="1">
            <a:spLocks/>
          </p:cNvSpPr>
          <p:nvPr/>
        </p:nvSpPr>
        <p:spPr>
          <a:xfrm>
            <a:off x="717363" y="769299"/>
            <a:ext cx="3237600" cy="74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 b="0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pPr defTabSz="914378">
              <a:buClr>
                <a:srgbClr val="000000"/>
              </a:buClr>
              <a:defRPr/>
            </a:pPr>
            <a:r>
              <a:rPr lang="ru-RU" dirty="0">
                <a:solidFill>
                  <a:srgbClr val="000000"/>
                </a:solidFill>
              </a:rPr>
              <a:t>Верификация</a:t>
            </a:r>
          </a:p>
          <a:p>
            <a:pPr defTabSz="914378">
              <a:buClr>
                <a:srgbClr val="000000"/>
              </a:buClr>
              <a:defRPr/>
            </a:pPr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dirty="0" err="1">
                <a:solidFill>
                  <a:srgbClr val="000000"/>
                </a:solidFill>
              </a:rPr>
              <a:t>рофиля</a:t>
            </a:r>
            <a:r>
              <a:rPr lang="ru-RU" dirty="0">
                <a:solidFill>
                  <a:srgbClr val="000000"/>
                </a:solidFill>
              </a:rPr>
              <a:t> учителя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91F1F7-67F8-C92A-EB7D-A830AAB3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E558-AE7E-B547-ABAE-12F5D992F5B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0101cddfd8_0_0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">
                <a:latin typeface="Helvetica Neue"/>
                <a:ea typeface="Helvetica Neue"/>
                <a:cs typeface="Helvetica Neue"/>
                <a:sym typeface="Helvetica Neue"/>
              </a:rPr>
              <a:t>Работа в чатах и присоединение к звонку ученика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7" name="Google Shape;547;g20101cddfd8_0_0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0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3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Как ученику начать использовать чаты</a:t>
            </a:r>
            <a:endParaRPr sz="1400" b="1"/>
          </a:p>
        </p:txBody>
      </p:sp>
      <p:pic>
        <p:nvPicPr>
          <p:cNvPr id="553" name="Google Shape;55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3"/>
          <p:cNvSpPr/>
          <p:nvPr/>
        </p:nvSpPr>
        <p:spPr>
          <a:xfrm>
            <a:off x="259717" y="793442"/>
            <a:ext cx="585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000" y="793451"/>
            <a:ext cx="7037424" cy="4055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2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0101cddfd8_3_0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Как ученику присоединиться к онлайн-уроку</a:t>
            </a:r>
            <a:endParaRPr sz="1400" b="1"/>
          </a:p>
        </p:txBody>
      </p:sp>
      <p:pic>
        <p:nvPicPr>
          <p:cNvPr id="570" name="Google Shape;570;g20101cddfd8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0101cddfd8_3_0"/>
          <p:cNvSpPr/>
          <p:nvPr/>
        </p:nvSpPr>
        <p:spPr>
          <a:xfrm>
            <a:off x="259717" y="793442"/>
            <a:ext cx="585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" sz="10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Присоединиться к звонку можно на вкладке «Учебный процесс»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g20101cddfd8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7138" y="1147736"/>
            <a:ext cx="5749724" cy="3625438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20"/>
              </a:srgbClr>
            </a:outerShdw>
          </a:effectLst>
        </p:spPr>
      </p:pic>
      <p:sp>
        <p:nvSpPr>
          <p:cNvPr id="573" name="Google Shape;573;g20101cddfd8_3_0"/>
          <p:cNvSpPr/>
          <p:nvPr/>
        </p:nvSpPr>
        <p:spPr>
          <a:xfrm>
            <a:off x="4675383" y="1407200"/>
            <a:ext cx="416400" cy="3333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20101cddfd8_3_0"/>
          <p:cNvSpPr/>
          <p:nvPr/>
        </p:nvSpPr>
        <p:spPr>
          <a:xfrm>
            <a:off x="1890825" y="4354825"/>
            <a:ext cx="570900" cy="1917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5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4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Авторизация в звонке через браузер</a:t>
            </a:r>
            <a:endParaRPr sz="1400" b="1"/>
          </a:p>
        </p:txBody>
      </p:sp>
      <p:pic>
        <p:nvPicPr>
          <p:cNvPr id="580" name="Google Shape;58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350" y="884650"/>
            <a:ext cx="5305301" cy="3898851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582" name="Google Shape;582;p54"/>
          <p:cNvSpPr/>
          <p:nvPr/>
        </p:nvSpPr>
        <p:spPr>
          <a:xfrm>
            <a:off x="3823075" y="2829275"/>
            <a:ext cx="1473900" cy="1953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2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 Как подключиться к звонку в браузере</a:t>
            </a:r>
            <a:endParaRPr sz="1400" b="1"/>
          </a:p>
        </p:txBody>
      </p:sp>
      <p:pic>
        <p:nvPicPr>
          <p:cNvPr id="588" name="Google Shape;58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350" y="884650"/>
            <a:ext cx="5305301" cy="3898851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590" name="Google Shape;590;p56"/>
          <p:cNvSpPr/>
          <p:nvPr/>
        </p:nvSpPr>
        <p:spPr>
          <a:xfrm>
            <a:off x="3760025" y="3026975"/>
            <a:ext cx="1631700" cy="4206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4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00f2841723_0_1182"/>
          <p:cNvSpPr txBox="1"/>
          <p:nvPr/>
        </p:nvSpPr>
        <p:spPr>
          <a:xfrm>
            <a:off x="693350" y="322674"/>
            <a:ext cx="8090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8E5BF9"/>
                </a:solidFill>
              </a:rPr>
              <a:t>Интерфейс звонка</a:t>
            </a:r>
            <a:endParaRPr sz="1200" b="1">
              <a:solidFill>
                <a:srgbClr val="8E5BF9"/>
              </a:solidFill>
            </a:endParaRPr>
          </a:p>
        </p:txBody>
      </p:sp>
      <p:pic>
        <p:nvPicPr>
          <p:cNvPr id="596" name="Google Shape;596;g200f2841723_0_1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704574"/>
            <a:ext cx="6195061" cy="432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200f2841723_0_1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2250" y="1469250"/>
            <a:ext cx="4877550" cy="25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200f2841723_0_1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704574"/>
            <a:ext cx="6195061" cy="432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200f2841723_0_1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114" y="1468675"/>
            <a:ext cx="5053826" cy="26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200f2841723_0_1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075" y="3306400"/>
            <a:ext cx="770100" cy="5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00f2841723_0_1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2538" y="1468663"/>
            <a:ext cx="5096999" cy="27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00f2841723_0_1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9488" y="2370200"/>
            <a:ext cx="863075" cy="86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2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Заголовок 2">
            <a:extLst>
              <a:ext uri="{FF2B5EF4-FFF2-40B4-BE49-F238E27FC236}">
                <a16:creationId xmlns:a16="http://schemas.microsoft.com/office/drawing/2014/main" id="{65F0DD5C-89C2-9173-A6A7-C73B8416C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222" y="563288"/>
            <a:ext cx="3985022" cy="620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Play" pitchFamily="2" charset="0"/>
              <a:buNone/>
            </a:pPr>
            <a:r>
              <a:rPr lang="ru-RU" altLang="ru-RU" sz="2400" dirty="0">
                <a:solidFill>
                  <a:srgbClr val="0077FF"/>
                </a:solidFill>
                <a:cs typeface="Arial" panose="020B0604020202020204" pitchFamily="34" charset="0"/>
              </a:rPr>
              <a:t>Функциональные возможности звонка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BC22D2-753B-4AD7-9A8A-994A2F01BF44}"/>
              </a:ext>
            </a:extLst>
          </p:cNvPr>
          <p:cNvSpPr/>
          <p:nvPr/>
        </p:nvSpPr>
        <p:spPr>
          <a:xfrm>
            <a:off x="0" y="1"/>
            <a:ext cx="985136" cy="299816"/>
          </a:xfrm>
          <a:prstGeom prst="rect">
            <a:avLst/>
          </a:prstGeom>
          <a:solidFill>
            <a:srgbClr val="EADFF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dirty="0">
                <a:solidFill>
                  <a:srgbClr val="FFFFFF"/>
                </a:solidFill>
                <a:ea typeface="+mn-ea"/>
                <a:cs typeface="+mn-cs"/>
              </a:rPr>
              <a:t>Sferum.ru</a:t>
            </a:r>
            <a:endParaRPr lang="ru-RU" sz="135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F6ACB8-BF5B-4D3A-9E96-75926D7B8F9A}"/>
              </a:ext>
            </a:extLst>
          </p:cNvPr>
          <p:cNvSpPr/>
          <p:nvPr/>
        </p:nvSpPr>
        <p:spPr>
          <a:xfrm>
            <a:off x="1052703" y="1"/>
            <a:ext cx="985136" cy="299816"/>
          </a:xfrm>
          <a:prstGeom prst="rect">
            <a:avLst/>
          </a:prstGeom>
          <a:solidFill>
            <a:srgbClr val="EADFF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ru-RU" sz="825" b="1" dirty="0">
                <a:solidFill>
                  <a:srgbClr val="FFFFFF"/>
                </a:solidFill>
                <a:ea typeface="+mn-ea"/>
                <a:cs typeface="+mn-cs"/>
              </a:rPr>
              <a:t>Мобильное приложение</a:t>
            </a:r>
            <a:endParaRPr lang="ru-RU" sz="825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CD88D6-6ACB-47D3-8788-E13016FFDEC4}"/>
              </a:ext>
            </a:extLst>
          </p:cNvPr>
          <p:cNvSpPr/>
          <p:nvPr/>
        </p:nvSpPr>
        <p:spPr>
          <a:xfrm>
            <a:off x="2105406" y="1"/>
            <a:ext cx="985136" cy="299816"/>
          </a:xfrm>
          <a:prstGeom prst="rect">
            <a:avLst/>
          </a:prstGeom>
          <a:solidFill>
            <a:srgbClr val="961B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ru-RU" sz="1275" b="1" dirty="0">
                <a:solidFill>
                  <a:srgbClr val="FFFFFF"/>
                </a:solidFill>
                <a:ea typeface="+mn-ea"/>
                <a:cs typeface="+mn-cs"/>
              </a:rPr>
              <a:t>web.vk.me</a:t>
            </a:r>
            <a:endParaRPr lang="ru-RU" sz="1275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C780DC-79E8-4518-A962-CEA8210C5B5E}"/>
              </a:ext>
            </a:extLst>
          </p:cNvPr>
          <p:cNvSpPr/>
          <p:nvPr/>
        </p:nvSpPr>
        <p:spPr>
          <a:xfrm>
            <a:off x="3158109" y="0"/>
            <a:ext cx="985136" cy="299816"/>
          </a:xfrm>
          <a:prstGeom prst="rect">
            <a:avLst/>
          </a:prstGeom>
          <a:solidFill>
            <a:srgbClr val="EADFF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>
                <a:solidFill>
                  <a:srgbClr val="FFFFFF"/>
                </a:solidFill>
                <a:ea typeface="+mn-ea"/>
                <a:cs typeface="+mn-cs"/>
              </a:rPr>
              <a:t>Prof-sferum.ru</a:t>
            </a:r>
            <a:endParaRPr lang="ru-RU" sz="900" b="1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95BE5A2-0BC6-4D59-9C9D-26117E6E826D}"/>
              </a:ext>
            </a:extLst>
          </p:cNvPr>
          <p:cNvSpPr/>
          <p:nvPr/>
        </p:nvSpPr>
        <p:spPr>
          <a:xfrm>
            <a:off x="5564623" y="0"/>
            <a:ext cx="3579377" cy="5143500"/>
          </a:xfrm>
          <a:prstGeom prst="rect">
            <a:avLst/>
          </a:prstGeom>
          <a:solidFill>
            <a:srgbClr val="E3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ru-RU" sz="1350" kern="1200">
              <a:solidFill>
                <a:srgbClr val="FFFFFF"/>
              </a:solidFill>
              <a:latin typeface="SF Pro Text Ligh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E16759-4780-4F92-861B-3E5A20FC4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9" t="17400" r="12673" b="8451"/>
          <a:stretch/>
        </p:blipFill>
        <p:spPr>
          <a:xfrm>
            <a:off x="2984052" y="1447074"/>
            <a:ext cx="6012829" cy="33773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9D16EE-1334-43A2-B445-4B2EB0AB4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35" t="69571" r="48985" b="19340"/>
          <a:stretch/>
        </p:blipFill>
        <p:spPr>
          <a:xfrm>
            <a:off x="4364520" y="3849065"/>
            <a:ext cx="1200104" cy="51696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03ECCA-3FC6-40F3-B6C6-843329DD35F2}"/>
              </a:ext>
            </a:extLst>
          </p:cNvPr>
          <p:cNvSpPr/>
          <p:nvPr/>
        </p:nvSpPr>
        <p:spPr>
          <a:xfrm>
            <a:off x="147119" y="1183603"/>
            <a:ext cx="2772623" cy="3994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b="1" dirty="0">
                <a:solidFill>
                  <a:srgbClr val="961BC8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До 1000 участников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b="1" dirty="0">
                <a:solidFill>
                  <a:srgbClr val="961BC8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Без ограничения по времени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Возможность назначать других администраторов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Возможность привлечь внимание одного или всех участников звонка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Кнопка «Поднять руку», «Реакция»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Чат </a:t>
            </a:r>
            <a:r>
              <a:rPr lang="ru-RU" sz="1050" i="1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(только для зарегистрированных пользователей)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Зал ожидания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Запрет подключения для незарегистрированных пользователей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ea typeface="Inter"/>
                <a:cs typeface="Inter"/>
                <a:sym typeface="Inter"/>
              </a:rPr>
              <a:t>Демонстрация экрана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cs typeface="Inter"/>
                <a:sym typeface="Inter"/>
              </a:rPr>
              <a:t>Просмотр списка участников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cs typeface="Inter"/>
                <a:sym typeface="Inter"/>
              </a:rPr>
              <a:t>Запись звонка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cs typeface="Inter"/>
                <a:sym typeface="Inter"/>
              </a:rPr>
              <a:t>Виртуальный фон, подавление шума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cs typeface="Inter"/>
                <a:sym typeface="Inter"/>
              </a:rPr>
              <a:t>Управление камерами и микрофонами участников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cs typeface="Inter"/>
                <a:sym typeface="Inter"/>
              </a:rPr>
              <a:t>Сессионные залы</a:t>
            </a:r>
          </a:p>
          <a:p>
            <a:pPr marL="141287" indent="-128588" defTabSz="685800">
              <a:lnSpc>
                <a:spcPct val="115000"/>
              </a:lnSpc>
              <a:buClr>
                <a:srgbClr val="961BC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VK Sans Display" panose="00000500000000000000" pitchFamily="50" charset="0"/>
                <a:cs typeface="Inter"/>
                <a:sym typeface="Inter"/>
              </a:rPr>
              <a:t>Интерактивная доска для совместной работы</a:t>
            </a:r>
            <a:endParaRPr lang="ru-RU" sz="1050" dirty="0">
              <a:solidFill>
                <a:sysClr val="windowText" lastClr="000000"/>
              </a:solidFill>
              <a:latin typeface="VK Sans Displa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Заголовок 2">
            <a:extLst>
              <a:ext uri="{FF2B5EF4-FFF2-40B4-BE49-F238E27FC236}">
                <a16:creationId xmlns:a16="http://schemas.microsoft.com/office/drawing/2014/main" id="{65F0DD5C-89C2-9173-A6A7-C73B8416C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222" y="563288"/>
            <a:ext cx="3985022" cy="620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Play" pitchFamily="2" charset="0"/>
              <a:buNone/>
            </a:pPr>
            <a:r>
              <a:rPr lang="ru-RU" altLang="ru-RU" sz="2400" dirty="0">
                <a:solidFill>
                  <a:srgbClr val="0077FF"/>
                </a:solidFill>
                <a:cs typeface="Arial" panose="020B0604020202020204" pitchFamily="34" charset="0"/>
              </a:rPr>
              <a:t>Календарь событий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BC22D2-753B-4AD7-9A8A-994A2F01BF44}"/>
              </a:ext>
            </a:extLst>
          </p:cNvPr>
          <p:cNvSpPr/>
          <p:nvPr/>
        </p:nvSpPr>
        <p:spPr>
          <a:xfrm>
            <a:off x="0" y="1"/>
            <a:ext cx="985136" cy="299816"/>
          </a:xfrm>
          <a:prstGeom prst="rect">
            <a:avLst/>
          </a:prstGeom>
          <a:solidFill>
            <a:srgbClr val="EADFF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dirty="0">
                <a:solidFill>
                  <a:srgbClr val="FFFFFF"/>
                </a:solidFill>
                <a:ea typeface="+mn-ea"/>
                <a:cs typeface="+mn-cs"/>
              </a:rPr>
              <a:t>Sferum.ru</a:t>
            </a:r>
            <a:endParaRPr lang="ru-RU" sz="135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F6ACB8-BF5B-4D3A-9E96-75926D7B8F9A}"/>
              </a:ext>
            </a:extLst>
          </p:cNvPr>
          <p:cNvSpPr/>
          <p:nvPr/>
        </p:nvSpPr>
        <p:spPr>
          <a:xfrm>
            <a:off x="1052703" y="1"/>
            <a:ext cx="985136" cy="299816"/>
          </a:xfrm>
          <a:prstGeom prst="rect">
            <a:avLst/>
          </a:prstGeom>
          <a:solidFill>
            <a:srgbClr val="EADFF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ru-RU" sz="825" b="1" dirty="0">
                <a:solidFill>
                  <a:srgbClr val="FFFFFF"/>
                </a:solidFill>
                <a:ea typeface="+mn-ea"/>
                <a:cs typeface="+mn-cs"/>
              </a:rPr>
              <a:t>Мобильное приложение</a:t>
            </a:r>
            <a:endParaRPr lang="ru-RU" sz="825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CD88D6-6ACB-47D3-8788-E13016FFDEC4}"/>
              </a:ext>
            </a:extLst>
          </p:cNvPr>
          <p:cNvSpPr/>
          <p:nvPr/>
        </p:nvSpPr>
        <p:spPr>
          <a:xfrm>
            <a:off x="2105406" y="1"/>
            <a:ext cx="985136" cy="299816"/>
          </a:xfrm>
          <a:prstGeom prst="rect">
            <a:avLst/>
          </a:prstGeom>
          <a:solidFill>
            <a:srgbClr val="EADFF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ru-RU" sz="1275" b="1" dirty="0">
                <a:solidFill>
                  <a:srgbClr val="FFFFFF"/>
                </a:solidFill>
                <a:ea typeface="+mn-ea"/>
                <a:cs typeface="+mn-cs"/>
              </a:rPr>
              <a:t>web.vk.me</a:t>
            </a:r>
            <a:endParaRPr lang="ru-RU" sz="1275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C780DC-79E8-4518-A962-CEA8210C5B5E}"/>
              </a:ext>
            </a:extLst>
          </p:cNvPr>
          <p:cNvSpPr/>
          <p:nvPr/>
        </p:nvSpPr>
        <p:spPr>
          <a:xfrm>
            <a:off x="3158109" y="0"/>
            <a:ext cx="985136" cy="299816"/>
          </a:xfrm>
          <a:prstGeom prst="rect">
            <a:avLst/>
          </a:prstGeom>
          <a:solidFill>
            <a:srgbClr val="961B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b="1" dirty="0">
                <a:solidFill>
                  <a:srgbClr val="FFFFFF"/>
                </a:solidFill>
                <a:ea typeface="+mn-ea"/>
                <a:cs typeface="+mn-cs"/>
              </a:rPr>
              <a:t>Prof-sferum.ru</a:t>
            </a:r>
            <a:endParaRPr lang="ru-RU" sz="900" b="1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95BE5A2-0BC6-4D59-9C9D-26117E6E826D}"/>
              </a:ext>
            </a:extLst>
          </p:cNvPr>
          <p:cNvSpPr/>
          <p:nvPr/>
        </p:nvSpPr>
        <p:spPr>
          <a:xfrm>
            <a:off x="5564623" y="0"/>
            <a:ext cx="3579377" cy="5143500"/>
          </a:xfrm>
          <a:prstGeom prst="rect">
            <a:avLst/>
          </a:prstGeom>
          <a:solidFill>
            <a:srgbClr val="E3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ru-RU" sz="1350" kern="1200">
              <a:solidFill>
                <a:srgbClr val="FFFFFF"/>
              </a:solidFill>
              <a:latin typeface="SF Pro Text Ligh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25C50F-4E98-4369-B75C-B79B343A3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1" r="1287" b="5829"/>
          <a:stretch/>
        </p:blipFill>
        <p:spPr>
          <a:xfrm>
            <a:off x="612594" y="1183603"/>
            <a:ext cx="7698487" cy="3668750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176290A-FF97-4E41-A24F-9A7182E47CC4}"/>
              </a:ext>
            </a:extLst>
          </p:cNvPr>
          <p:cNvSpPr/>
          <p:nvPr/>
        </p:nvSpPr>
        <p:spPr>
          <a:xfrm>
            <a:off x="3822826" y="1276539"/>
            <a:ext cx="970985" cy="353086"/>
          </a:xfrm>
          <a:prstGeom prst="roundRect">
            <a:avLst/>
          </a:prstGeom>
          <a:noFill/>
          <a:ln w="38100">
            <a:solidFill>
              <a:srgbClr val="961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TextBox 1"/>
          <p:cNvSpPr txBox="1"/>
          <p:nvPr/>
        </p:nvSpPr>
        <p:spPr>
          <a:xfrm>
            <a:off x="4308318" y="331945"/>
            <a:ext cx="438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Обращение в техническую поддержку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Info@sferum.ru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: скругленные углы 12">
            <a:extLst>
              <a:ext uri="{FF2B5EF4-FFF2-40B4-BE49-F238E27FC236}">
                <a16:creationId xmlns:a16="http://schemas.microsoft.com/office/drawing/2014/main" id="{4176290A-FF97-4E41-A24F-9A7182E47CC4}"/>
              </a:ext>
            </a:extLst>
          </p:cNvPr>
          <p:cNvSpPr/>
          <p:nvPr/>
        </p:nvSpPr>
        <p:spPr>
          <a:xfrm>
            <a:off x="4385530" y="299816"/>
            <a:ext cx="4430202" cy="708714"/>
          </a:xfrm>
          <a:prstGeom prst="roundRect">
            <a:avLst/>
          </a:prstGeom>
          <a:noFill/>
          <a:ln w="38100">
            <a:solidFill>
              <a:srgbClr val="961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2703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28</a:t>
            </a:fld>
            <a:endParaRPr lang="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idx="4"/>
          </p:nvPr>
        </p:nvSpPr>
        <p:spPr/>
      </p:sp>
      <p:sp>
        <p:nvSpPr>
          <p:cNvPr id="8" name="Прямоугольник 7"/>
          <p:cNvSpPr/>
          <p:nvPr/>
        </p:nvSpPr>
        <p:spPr>
          <a:xfrm>
            <a:off x="497291" y="193323"/>
            <a:ext cx="3233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https://prof-sferum.ru/webinars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2" y="501100"/>
            <a:ext cx="6991421" cy="29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5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00f2841723_0_107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  <p:sp>
        <p:nvSpPr>
          <p:cNvPr id="622" name="Google Shape;622;g200f2841723_0_107"/>
          <p:cNvSpPr txBox="1">
            <a:spLocks noGrp="1"/>
          </p:cNvSpPr>
          <p:nvPr>
            <p:ph type="title"/>
          </p:nvPr>
        </p:nvSpPr>
        <p:spPr>
          <a:xfrm>
            <a:off x="576250" y="726550"/>
            <a:ext cx="32376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ru"/>
              <a:t>Раздел “Помощь” в VK Мессенджере.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ru"/>
              <a:t> </a:t>
            </a:r>
            <a:br>
              <a:rPr lang="ru"/>
            </a:br>
            <a:r>
              <a:rPr lang="ru" sz="1400"/>
              <a:t>Также вы можете обратиться на почту info@sferum.ru </a:t>
            </a:r>
            <a:r>
              <a:rPr lang="ru"/>
              <a:t/>
            </a:r>
            <a:br>
              <a:rPr lang="ru"/>
            </a:br>
            <a:r>
              <a:rPr lang="ru"/>
              <a:t> </a:t>
            </a:r>
            <a:endParaRPr/>
          </a:p>
        </p:txBody>
      </p:sp>
      <p:sp>
        <p:nvSpPr>
          <p:cNvPr id="623" name="Google Shape;623;g200f2841723_0_107"/>
          <p:cNvSpPr txBox="1">
            <a:spLocks noGrp="1"/>
          </p:cNvSpPr>
          <p:nvPr>
            <p:ph type="subTitle" idx="1"/>
          </p:nvPr>
        </p:nvSpPr>
        <p:spPr>
          <a:xfrm>
            <a:off x="576250" y="432100"/>
            <a:ext cx="3237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ru" sz="1400">
                <a:solidFill>
                  <a:srgbClr val="8E5BF9"/>
                </a:solidFill>
              </a:rPr>
              <a:t>Поддержка</a:t>
            </a:r>
            <a:endParaRPr sz="1400">
              <a:solidFill>
                <a:srgbClr val="8E5BF9"/>
              </a:solidFill>
            </a:endParaRPr>
          </a:p>
        </p:txBody>
      </p:sp>
      <p:pic>
        <p:nvPicPr>
          <p:cNvPr id="624" name="Google Shape;624;g200f2841723_0_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850" y="1010050"/>
            <a:ext cx="1783532" cy="3765627"/>
          </a:xfrm>
          <a:prstGeom prst="rect">
            <a:avLst/>
          </a:prstGeom>
          <a:noFill/>
          <a:ln>
            <a:noFill/>
          </a:ln>
          <a:effectLst>
            <a:outerShdw blurRad="214313" dist="47625" dir="30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625" name="Google Shape;625;g200f2841723_0_107"/>
          <p:cNvSpPr/>
          <p:nvPr/>
        </p:nvSpPr>
        <p:spPr>
          <a:xfrm>
            <a:off x="4019074" y="3902250"/>
            <a:ext cx="627300" cy="138600"/>
          </a:xfrm>
          <a:prstGeom prst="roundRect">
            <a:avLst>
              <a:gd name="adj" fmla="val 32536"/>
            </a:avLst>
          </a:prstGeom>
          <a:noFill/>
          <a:ln w="28575" cap="flat" cmpd="sng">
            <a:solidFill>
              <a:srgbClr val="FF53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85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E88F6-885B-491A-B622-C07F67B5BE6F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46" y="450850"/>
            <a:ext cx="8045519" cy="38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6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80f8b9127_7_70"/>
          <p:cNvSpPr/>
          <p:nvPr/>
        </p:nvSpPr>
        <p:spPr>
          <a:xfrm>
            <a:off x="635350" y="4290275"/>
            <a:ext cx="217800" cy="201300"/>
          </a:xfrm>
          <a:prstGeom prst="rect">
            <a:avLst/>
          </a:prstGeom>
          <a:solidFill>
            <a:srgbClr val="08185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1980f8b9127_7_70"/>
          <p:cNvSpPr/>
          <p:nvPr/>
        </p:nvSpPr>
        <p:spPr>
          <a:xfrm>
            <a:off x="1118850" y="4282225"/>
            <a:ext cx="158400" cy="233400"/>
          </a:xfrm>
          <a:prstGeom prst="rect">
            <a:avLst/>
          </a:prstGeom>
          <a:solidFill>
            <a:srgbClr val="08185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g1980f8b9127_7_7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238" y="4219250"/>
            <a:ext cx="349625" cy="3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g1980f8b9127_7_7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2138" y="4219250"/>
            <a:ext cx="349174" cy="34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1980f8b9127_7_7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67588" y="4219250"/>
            <a:ext cx="349174" cy="34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1980f8b9127_7_70">
            <a:hlinkClick r:id="rId5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3038" y="4219250"/>
            <a:ext cx="349174" cy="34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1980f8b9127_7_70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799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 err="1"/>
              <a:t>info@</a:t>
            </a:r>
            <a:r>
              <a:rPr lang="en-US" err="1"/>
              <a:t>sferum</a:t>
            </a:r>
            <a:r>
              <a:rPr lang="en-US"/>
              <a:t>.ru</a:t>
            </a:r>
            <a:endParaRPr/>
          </a:p>
        </p:txBody>
      </p:sp>
      <p:sp>
        <p:nvSpPr>
          <p:cNvPr id="637" name="Google Shape;637;g1980f8b9127_7_70"/>
          <p:cNvSpPr txBox="1"/>
          <p:nvPr/>
        </p:nvSpPr>
        <p:spPr>
          <a:xfrm>
            <a:off x="555400" y="4765175"/>
            <a:ext cx="63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38" name="Google Shape;638;g1980f8b9127_7_70"/>
          <p:cNvSpPr/>
          <p:nvPr/>
        </p:nvSpPr>
        <p:spPr>
          <a:xfrm>
            <a:off x="568201" y="4716875"/>
            <a:ext cx="746100" cy="273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47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7" y="429623"/>
            <a:ext cx="7904479" cy="42098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3486" y="602829"/>
            <a:ext cx="246781" cy="3725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0901" y="1131703"/>
            <a:ext cx="1236133" cy="22013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360" y="411828"/>
            <a:ext cx="11833089" cy="7020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50827" y="755228"/>
            <a:ext cx="365760" cy="22013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32761" y="2868507"/>
            <a:ext cx="2507827" cy="2794000"/>
          </a:xfrm>
          <a:prstGeom prst="rect">
            <a:avLst/>
          </a:prstGeom>
          <a:solidFill>
            <a:schemeClr val="bg1">
              <a:alpha val="9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980f8b9127_0_466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Интеграция с ЭЖД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g1980f8b9127_0_466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5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6</a:t>
            </a:fld>
            <a:endParaRPr lang="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1" y="58416"/>
            <a:ext cx="7999518" cy="269178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8417" y="58415"/>
            <a:ext cx="1007166" cy="28614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79503" y="344556"/>
            <a:ext cx="1007166" cy="37106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51" y="2331583"/>
            <a:ext cx="8121962" cy="270287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255564" y="2517113"/>
            <a:ext cx="629479" cy="37106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24459" y="2517113"/>
            <a:ext cx="414271" cy="37106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72737" y="3326296"/>
            <a:ext cx="334759" cy="24085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00f2841723_0_645"/>
          <p:cNvSpPr txBox="1">
            <a:spLocks noGrp="1"/>
          </p:cNvSpPr>
          <p:nvPr>
            <p:ph type="ctrTitle"/>
          </p:nvPr>
        </p:nvSpPr>
        <p:spPr>
          <a:xfrm>
            <a:off x="576250" y="576250"/>
            <a:ext cx="39237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">
                <a:latin typeface="Helvetica Neue"/>
                <a:ea typeface="Helvetica Neue"/>
                <a:cs typeface="Helvetica Neue"/>
                <a:sym typeface="Helvetica Neue"/>
              </a:rPr>
              <a:t>Запуск звонка из ЭЖД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8" name="Google Shape;448;g200f2841723_0_645"/>
          <p:cNvSpPr txBox="1">
            <a:spLocks noGrp="1"/>
          </p:cNvSpPr>
          <p:nvPr>
            <p:ph type="sldNum" idx="12"/>
          </p:nvPr>
        </p:nvSpPr>
        <p:spPr>
          <a:xfrm>
            <a:off x="8018958" y="4664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3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Планирование звонка из ЭЖД</a:t>
            </a:r>
            <a:endParaRPr sz="1400" b="1"/>
          </a:p>
        </p:txBody>
      </p:sp>
      <p:pic>
        <p:nvPicPr>
          <p:cNvPr id="454" name="Google Shape;45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5896" y="884650"/>
            <a:ext cx="5972209" cy="389884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456" name="Google Shape;456;p47"/>
          <p:cNvSpPr/>
          <p:nvPr/>
        </p:nvSpPr>
        <p:spPr>
          <a:xfrm>
            <a:off x="3020454" y="1506425"/>
            <a:ext cx="454200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7"/>
          <p:cNvSpPr/>
          <p:nvPr/>
        </p:nvSpPr>
        <p:spPr>
          <a:xfrm>
            <a:off x="2884754" y="1760225"/>
            <a:ext cx="210600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7"/>
          <p:cNvSpPr/>
          <p:nvPr/>
        </p:nvSpPr>
        <p:spPr>
          <a:xfrm>
            <a:off x="5380204" y="1811950"/>
            <a:ext cx="1307400" cy="2319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7"/>
          <p:cNvSpPr/>
          <p:nvPr/>
        </p:nvSpPr>
        <p:spPr>
          <a:xfrm>
            <a:off x="2778154" y="2104246"/>
            <a:ext cx="475200" cy="1503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5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>
            <a:spLocks noGrp="1"/>
          </p:cNvSpPr>
          <p:nvPr>
            <p:ph type="title"/>
          </p:nvPr>
        </p:nvSpPr>
        <p:spPr>
          <a:xfrm>
            <a:off x="693350" y="322674"/>
            <a:ext cx="8090700" cy="38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400" b="1"/>
              <a:t>Как добавить онлайн-урок</a:t>
            </a:r>
            <a:endParaRPr sz="1400" b="1"/>
          </a:p>
        </p:txBody>
      </p:sp>
      <p:pic>
        <p:nvPicPr>
          <p:cNvPr id="465" name="Google Shape;46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346950"/>
            <a:ext cx="333350" cy="3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5898" y="884650"/>
            <a:ext cx="5972203" cy="389884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467" name="Google Shape;467;p48"/>
          <p:cNvSpPr/>
          <p:nvPr/>
        </p:nvSpPr>
        <p:spPr>
          <a:xfrm>
            <a:off x="6771225" y="2325050"/>
            <a:ext cx="540600" cy="209700"/>
          </a:xfrm>
          <a:prstGeom prst="roundRect">
            <a:avLst>
              <a:gd name="adj" fmla="val 1426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3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ферум контрастная тема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293</Words>
  <Application>Microsoft Office PowerPoint</Application>
  <PresentationFormat>Экран (16:9)</PresentationFormat>
  <Paragraphs>77</Paragraphs>
  <Slides>30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Calibri Light</vt:lpstr>
      <vt:lpstr>Play</vt:lpstr>
      <vt:lpstr>Calibri</vt:lpstr>
      <vt:lpstr>Arial</vt:lpstr>
      <vt:lpstr>Roboto</vt:lpstr>
      <vt:lpstr>VK Sans Display Medium</vt:lpstr>
      <vt:lpstr>SF Pro Text Light</vt:lpstr>
      <vt:lpstr>Inter</vt:lpstr>
      <vt:lpstr>Open Sans</vt:lpstr>
      <vt:lpstr>VK Sans Display</vt:lpstr>
      <vt:lpstr>Helvetica Neue</vt:lpstr>
      <vt:lpstr>Inter SemiBold</vt:lpstr>
      <vt:lpstr>Сферум контрастная тема</vt:lpstr>
      <vt:lpstr>Тема Office</vt:lpstr>
      <vt:lpstr>Сферум как современный цифровой инструмент коммуникации в образовании</vt:lpstr>
      <vt:lpstr>Регистрация и вход на платформу </vt:lpstr>
      <vt:lpstr>Презентация PowerPoint</vt:lpstr>
      <vt:lpstr>Презентация PowerPoint</vt:lpstr>
      <vt:lpstr>Интеграция с ЭЖД</vt:lpstr>
      <vt:lpstr>Презентация PowerPoint</vt:lpstr>
      <vt:lpstr>Запуск звонка из ЭЖД</vt:lpstr>
      <vt:lpstr>Планирование звонка из ЭЖД</vt:lpstr>
      <vt:lpstr>Как добавить онлайн-урок</vt:lpstr>
      <vt:lpstr>Как создать онлайн-урок</vt:lpstr>
      <vt:lpstr>Как опубликовать онлайн-урок</vt:lpstr>
      <vt:lpstr>Подтверждение публикации онлайн-урока</vt:lpstr>
      <vt:lpstr>Как перейти в звонок из ЭЖД</vt:lpstr>
      <vt:lpstr>Подключение к звонку через браузер</vt:lpstr>
      <vt:lpstr> Подключение к звонку через браузер</vt:lpstr>
      <vt:lpstr>Презентация PowerPoint</vt:lpstr>
      <vt:lpstr>Презентация PowerPoint</vt:lpstr>
      <vt:lpstr>Завершение онлайн-урока</vt:lpstr>
      <vt:lpstr>Завершение онлайн-урока</vt:lpstr>
      <vt:lpstr>Работа в чатах и присоединение к звонку ученика</vt:lpstr>
      <vt:lpstr>Как ученику начать использовать чаты</vt:lpstr>
      <vt:lpstr>Как ученику присоединиться к онлайн-уроку</vt:lpstr>
      <vt:lpstr>Авторизация в звонке через браузер</vt:lpstr>
      <vt:lpstr> Как подключиться к звонку в браузере</vt:lpstr>
      <vt:lpstr>Презентация PowerPoint</vt:lpstr>
      <vt:lpstr>Функциональные возможности звонка</vt:lpstr>
      <vt:lpstr>Календарь событий</vt:lpstr>
      <vt:lpstr>Презентация PowerPoint</vt:lpstr>
      <vt:lpstr>Раздел “Помощь” в VK Мессенджере.   Также вы можете обратиться на почту info@sferum.ru   </vt:lpstr>
      <vt:lpstr>info@sferum.ru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Сферум как современный цифровой инструмент коммуникации в образовании</dc:title>
  <dc:creator>On</dc:creator>
  <cp:lastModifiedBy>On</cp:lastModifiedBy>
  <cp:revision>27</cp:revision>
  <dcterms:modified xsi:type="dcterms:W3CDTF">2024-01-29T06:16:19Z</dcterms:modified>
</cp:coreProperties>
</file>