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79" r:id="rId6"/>
    <p:sldId id="278" r:id="rId7"/>
    <p:sldId id="271" r:id="rId8"/>
    <p:sldId id="272" r:id="rId9"/>
    <p:sldId id="274" r:id="rId10"/>
    <p:sldId id="275" r:id="rId11"/>
    <p:sldId id="277" r:id="rId12"/>
    <p:sldId id="267" r:id="rId13"/>
    <p:sldId id="268" r:id="rId14"/>
    <p:sldId id="270" r:id="rId15"/>
    <p:sldId id="261" r:id="rId16"/>
    <p:sldId id="262" r:id="rId17"/>
    <p:sldId id="263" r:id="rId18"/>
    <p:sldId id="26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16632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cap="small" dirty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  <a:t>Онлайн-семинар </a:t>
            </a:r>
            <a:br>
              <a:rPr lang="ru-RU" sz="2400" cap="small" dirty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</a:br>
            <a:r>
              <a:rPr lang="ru-RU" sz="2400" cap="small" dirty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  <a:t>«Повышение уровня читательской грамотности </a:t>
            </a:r>
            <a:r>
              <a:rPr lang="ru-RU" sz="2400" cap="small" dirty="0" smtClean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  <a:t>школьников</a:t>
            </a:r>
            <a:r>
              <a:rPr lang="ru-RU" sz="2400" cap="small" dirty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  <a:t>»</a:t>
            </a:r>
            <a:endParaRPr lang="ru-RU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700808"/>
            <a:ext cx="3408363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Выгнутая влево стрелка 5"/>
          <p:cNvSpPr/>
          <p:nvPr/>
        </p:nvSpPr>
        <p:spPr>
          <a:xfrm rot="2944776">
            <a:off x="2562809" y="1840844"/>
            <a:ext cx="647779" cy="169285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право стрелка 6"/>
          <p:cNvSpPr/>
          <p:nvPr/>
        </p:nvSpPr>
        <p:spPr>
          <a:xfrm rot="19215791">
            <a:off x="7109988" y="1906159"/>
            <a:ext cx="682184" cy="168868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610153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 err="1">
                <a:latin typeface="Segoe Print" panose="02000600000000000000" pitchFamily="2" charset="0"/>
              </a:rPr>
              <a:t>Кашкарева</a:t>
            </a:r>
            <a:r>
              <a:rPr lang="ru-RU" sz="1200" dirty="0">
                <a:latin typeface="Segoe Print" panose="02000600000000000000" pitchFamily="2" charset="0"/>
              </a:rPr>
              <a:t> Алена Петровна, </a:t>
            </a:r>
          </a:p>
          <a:p>
            <a:r>
              <a:rPr lang="ru-RU" sz="1200" dirty="0">
                <a:latin typeface="Segoe Print" panose="02000600000000000000" pitchFamily="2" charset="0"/>
              </a:rPr>
              <a:t>канд. ф</a:t>
            </a:r>
            <a:r>
              <a:rPr lang="ru-RU" sz="1200" dirty="0" smtClean="0">
                <a:latin typeface="Segoe Print" panose="02000600000000000000" pitchFamily="2" charset="0"/>
              </a:rPr>
              <a:t>илолог</a:t>
            </a:r>
            <a:r>
              <a:rPr lang="ru-RU" sz="1200" dirty="0">
                <a:latin typeface="Segoe Print" panose="02000600000000000000" pitchFamily="2" charset="0"/>
              </a:rPr>
              <a:t>. наук, </a:t>
            </a:r>
          </a:p>
          <a:p>
            <a:r>
              <a:rPr lang="ru-RU" sz="1200" dirty="0">
                <a:latin typeface="Segoe Print" panose="02000600000000000000" pitchFamily="2" charset="0"/>
              </a:rPr>
              <a:t>старший преподаватель кафедры </a:t>
            </a:r>
          </a:p>
          <a:p>
            <a:r>
              <a:rPr lang="ru-RU" sz="1200" dirty="0">
                <a:latin typeface="Segoe Print" panose="02000600000000000000" pitchFamily="2" charset="0"/>
              </a:rPr>
              <a:t>филологического образования и журналистики </a:t>
            </a:r>
            <a:r>
              <a:rPr lang="ru-RU" sz="1200" dirty="0" err="1">
                <a:latin typeface="Segoe Print" panose="02000600000000000000" pitchFamily="2" charset="0"/>
              </a:rPr>
              <a:t>СурГПУ</a:t>
            </a:r>
            <a:r>
              <a:rPr lang="ru-RU" sz="1200" dirty="0">
                <a:latin typeface="Segoe Print" panose="02000600000000000000" pitchFamily="2" charset="0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464496" y="362920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200" dirty="0">
                <a:latin typeface="Segoe Print" panose="02000600000000000000" pitchFamily="2" charset="0"/>
              </a:rPr>
              <a:t>Сафонова Наталья Николаевна, </a:t>
            </a:r>
          </a:p>
          <a:p>
            <a:pPr algn="r"/>
            <a:r>
              <a:rPr lang="ru-RU" sz="1200" dirty="0">
                <a:latin typeface="Segoe Print" panose="02000600000000000000" pitchFamily="2" charset="0"/>
              </a:rPr>
              <a:t>канд. </a:t>
            </a:r>
            <a:r>
              <a:rPr lang="ru-RU" sz="1200" dirty="0" smtClean="0">
                <a:latin typeface="Segoe Print" panose="02000600000000000000" pitchFamily="2" charset="0"/>
              </a:rPr>
              <a:t>филолог</a:t>
            </a:r>
            <a:r>
              <a:rPr lang="ru-RU" sz="1200" dirty="0">
                <a:latin typeface="Segoe Print" panose="02000600000000000000" pitchFamily="2" charset="0"/>
              </a:rPr>
              <a:t>. наук, </a:t>
            </a:r>
          </a:p>
          <a:p>
            <a:pPr algn="r"/>
            <a:r>
              <a:rPr lang="ru-RU" sz="1200" dirty="0">
                <a:latin typeface="Segoe Print" panose="02000600000000000000" pitchFamily="2" charset="0"/>
              </a:rPr>
              <a:t>доцент кафедры </a:t>
            </a:r>
          </a:p>
          <a:p>
            <a:pPr algn="r"/>
            <a:r>
              <a:rPr lang="ru-RU" sz="1200" dirty="0">
                <a:latin typeface="Segoe Print" panose="02000600000000000000" pitchFamily="2" charset="0"/>
              </a:rPr>
              <a:t>филологического образования и журналистики </a:t>
            </a:r>
            <a:r>
              <a:rPr lang="ru-RU" sz="1200" dirty="0" err="1">
                <a:latin typeface="Segoe Print" panose="02000600000000000000" pitchFamily="2" charset="0"/>
              </a:rPr>
              <a:t>СурГПУ</a:t>
            </a:r>
            <a:r>
              <a:rPr lang="ru-RU" sz="1200" dirty="0">
                <a:latin typeface="Segoe Print" panose="020006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683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064896" cy="6193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Вариант проведения игры № 1</a:t>
            </a:r>
            <a:endParaRPr lang="ru-RU" sz="14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Л</a:t>
            </a:r>
            <a:r>
              <a:rPr lang="ru-RU" sz="1400" dirty="0">
                <a:latin typeface="Times New Roman"/>
                <a:ea typeface="Times New Roman"/>
              </a:rPr>
              <a:t> – Необходимо добыть предмет, который ассоциировался бы с литературой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И</a:t>
            </a:r>
            <a:r>
              <a:rPr lang="ru-RU" sz="1400" dirty="0">
                <a:latin typeface="Times New Roman"/>
                <a:ea typeface="Times New Roman"/>
              </a:rPr>
              <a:t> – Покажите, какой бы могла быть встреча Александра Пушкина с Владимиром Маяковским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Т</a:t>
            </a:r>
            <a:r>
              <a:rPr lang="ru-RU" sz="1400" dirty="0">
                <a:latin typeface="Times New Roman"/>
                <a:ea typeface="Times New Roman"/>
              </a:rPr>
              <a:t> – Совместите несовместимое. Как? решите самостоятельно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Е</a:t>
            </a:r>
            <a:r>
              <a:rPr lang="ru-RU" sz="1400" dirty="0">
                <a:latin typeface="Times New Roman"/>
                <a:ea typeface="Times New Roman"/>
              </a:rPr>
              <a:t> – Знаете ведь, что такое </a:t>
            </a:r>
            <a:r>
              <a:rPr lang="en-US" sz="1400" dirty="0">
                <a:latin typeface="Times New Roman"/>
                <a:ea typeface="Times New Roman"/>
              </a:rPr>
              <a:t>flash mob</a:t>
            </a:r>
            <a:r>
              <a:rPr lang="ru-RU" sz="1400" dirty="0">
                <a:latin typeface="Times New Roman"/>
                <a:ea typeface="Times New Roman"/>
              </a:rPr>
              <a:t>?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А на тему литературы придумать и показать сможете?</a:t>
            </a:r>
            <a:endParaRPr lang="ru-RU" sz="14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Р</a:t>
            </a:r>
            <a:r>
              <a:rPr lang="ru-RU" sz="1400" dirty="0">
                <a:latin typeface="Times New Roman"/>
                <a:ea typeface="Times New Roman"/>
              </a:rPr>
              <a:t> – Задайте вопрос («Что вы сейчас читаете?») нескольким случайным людям. Поделитесь с нами результатами опроса.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А </a:t>
            </a:r>
            <a:r>
              <a:rPr lang="ru-RU" sz="1400" dirty="0">
                <a:latin typeface="Times New Roman"/>
                <a:ea typeface="Times New Roman"/>
              </a:rPr>
              <a:t>– На контурных картах укажите основные места действия в романе Льва Толстого «Война и мир»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Т</a:t>
            </a:r>
            <a:r>
              <a:rPr lang="ru-RU" sz="1400" dirty="0">
                <a:latin typeface="Times New Roman"/>
                <a:ea typeface="Times New Roman"/>
              </a:rPr>
              <a:t> – Нам кажется, что если изменить названия классических произведений, то к ним бы обращались чаще? Можете предложить новые названия привычных книг?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У</a:t>
            </a:r>
            <a:r>
              <a:rPr lang="ru-RU" sz="1400" dirty="0">
                <a:latin typeface="Times New Roman"/>
                <a:ea typeface="Times New Roman"/>
              </a:rPr>
              <a:t> – Читали короткие рассказы?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</a:rPr>
              <a:t>«- Алло, Люба может подойти к телефону? – Она отошла.                                  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</a:rPr>
              <a:t>Рассказ «Любви – нет».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</a:rPr>
              <a:t>А у вашей команды получится что-то подобное?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400" b="1" dirty="0">
                <a:latin typeface="Times New Roman"/>
                <a:ea typeface="Times New Roman"/>
              </a:rPr>
              <a:t>            Р</a:t>
            </a:r>
            <a:r>
              <a:rPr lang="ru-RU" sz="1400" dirty="0">
                <a:latin typeface="Times New Roman"/>
                <a:ea typeface="Times New Roman"/>
              </a:rPr>
              <a:t> – Нарисуйте предмет, который символизировал бы произведение, был бы символом литературного героя.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А</a:t>
            </a:r>
            <a:r>
              <a:rPr lang="ru-RU" sz="1400" dirty="0">
                <a:latin typeface="Times New Roman"/>
                <a:ea typeface="Times New Roman"/>
              </a:rPr>
              <a:t> – Составьте три вопроса для интервью с Родионом Раскольниковым / Дубровским / Наполеоном Бонапартом / и т.д.</a:t>
            </a:r>
          </a:p>
        </p:txBody>
      </p:sp>
    </p:spTree>
    <p:extLst>
      <p:ext uri="{BB962C8B-B14F-4D97-AF65-F5344CB8AC3E}">
        <p14:creationId xmlns:p14="http://schemas.microsoft.com/office/powerpoint/2010/main" val="227770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8064895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982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740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3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352928" cy="570924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/>
              <a:t>Литературный </a:t>
            </a:r>
            <a:r>
              <a:rPr lang="ru-RU" b="1" dirty="0" err="1"/>
              <a:t>брейн</a:t>
            </a:r>
            <a:r>
              <a:rPr lang="ru-RU" b="1" dirty="0"/>
              <a:t>-ринг </a:t>
            </a:r>
            <a:endParaRPr lang="ru-RU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/>
              <a:t>«</a:t>
            </a:r>
            <a:r>
              <a:rPr lang="ru-RU" b="1" dirty="0"/>
              <a:t>Читательская дуэль</a:t>
            </a:r>
            <a:r>
              <a:rPr lang="ru-RU" b="1" dirty="0" smtClean="0"/>
              <a:t>»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 smtClean="0"/>
          </a:p>
          <a:p>
            <a:pPr marL="560070" indent="-285750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000" dirty="0" err="1" smtClean="0">
                <a:latin typeface="Times New Roman"/>
                <a:ea typeface="Times New Roman"/>
              </a:rPr>
              <a:t>Брейн</a:t>
            </a:r>
            <a:r>
              <a:rPr lang="ru-RU" sz="2000" dirty="0" smtClean="0">
                <a:latin typeface="Times New Roman"/>
                <a:ea typeface="Times New Roman"/>
              </a:rPr>
              <a:t>-ринги</a:t>
            </a:r>
            <a:r>
              <a:rPr lang="ru-RU" sz="2000" dirty="0">
                <a:latin typeface="Times New Roman"/>
                <a:ea typeface="Times New Roman"/>
              </a:rPr>
              <a:t>, в том числе на литературные темы, стали традиционными мероприятиями в образовательных (и не только) учреждениях.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/>
              <a:ea typeface="Times New Roman"/>
            </a:endParaRPr>
          </a:p>
          <a:p>
            <a:pPr marL="560070" indent="-285750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000" dirty="0" smtClean="0">
                <a:latin typeface="Times New Roman"/>
                <a:ea typeface="Times New Roman"/>
              </a:rPr>
              <a:t>Именно </a:t>
            </a:r>
            <a:r>
              <a:rPr lang="ru-RU" sz="2000" dirty="0">
                <a:latin typeface="Times New Roman"/>
                <a:ea typeface="Times New Roman"/>
              </a:rPr>
              <a:t>в силу распространенности этой игровой формы у организаторов часто возникает проблема с подбором вопросов для игры. Несмотря на то, что в интернете есть специальные сайты с вопросами разных уровней, эти материалы имеют существенный недостаток: вместе с вопросами даются ответы. Поэтому вопросы для </a:t>
            </a:r>
            <a:r>
              <a:rPr lang="ru-RU" sz="2000" dirty="0" err="1">
                <a:latin typeface="Times New Roman"/>
                <a:ea typeface="Times New Roman"/>
              </a:rPr>
              <a:t>брейн</a:t>
            </a:r>
            <a:r>
              <a:rPr lang="ru-RU" sz="2000" dirty="0">
                <a:latin typeface="Times New Roman"/>
                <a:ea typeface="Times New Roman"/>
              </a:rPr>
              <a:t>-ринга придется составлять организаторам мероприятия. 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/>
              <a:ea typeface="Times New Roman"/>
            </a:endParaRPr>
          </a:p>
          <a:p>
            <a:pPr marL="560070" indent="-285750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000" b="1" dirty="0" smtClean="0">
                <a:latin typeface="Times New Roman"/>
                <a:ea typeface="Times New Roman"/>
              </a:rPr>
              <a:t>Но! </a:t>
            </a:r>
            <a:r>
              <a:rPr lang="ru-RU" sz="2000" dirty="0" smtClean="0">
                <a:latin typeface="Times New Roman"/>
                <a:ea typeface="Times New Roman"/>
              </a:rPr>
              <a:t>Несмотря </a:t>
            </a:r>
            <a:r>
              <a:rPr lang="ru-RU" sz="2000" dirty="0">
                <a:latin typeface="Times New Roman"/>
                <a:ea typeface="Times New Roman"/>
              </a:rPr>
              <a:t>на дополнительные хлопоты, составление вопросов может стать САМОСТОЯТЕЛЬНЫМ </a:t>
            </a:r>
            <a:r>
              <a:rPr lang="ru-RU" sz="2000" dirty="0" smtClean="0">
                <a:latin typeface="Times New Roman"/>
                <a:ea typeface="Times New Roman"/>
              </a:rPr>
              <a:t>конкурсом</a:t>
            </a:r>
            <a:r>
              <a:rPr lang="ru-RU" sz="3200" dirty="0" smtClean="0">
                <a:latin typeface="Times New Roman"/>
                <a:ea typeface="Times New Roman"/>
              </a:rPr>
              <a:t>.</a:t>
            </a:r>
            <a:endParaRPr lang="ru-RU" sz="32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39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2740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2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496944" cy="5256584"/>
          </a:xfrm>
        </p:spPr>
        <p:txBody>
          <a:bodyPr>
            <a:normAutofit/>
          </a:bodyPr>
          <a:lstStyle/>
          <a:p>
            <a:r>
              <a:rPr lang="ru-RU" sz="1800" dirty="0"/>
              <a:t>Предшествовать самому </a:t>
            </a:r>
            <a:r>
              <a:rPr lang="ru-RU" sz="1800" dirty="0" err="1"/>
              <a:t>брейн</a:t>
            </a:r>
            <a:r>
              <a:rPr lang="ru-RU" sz="1800" dirty="0"/>
              <a:t>-рингу может конкурс «Лучший вопрос для </a:t>
            </a:r>
            <a:r>
              <a:rPr lang="ru-RU" sz="1800" dirty="0" err="1"/>
              <a:t>брейн</a:t>
            </a:r>
            <a:r>
              <a:rPr lang="ru-RU" sz="1800" dirty="0"/>
              <a:t>-ринга по </a:t>
            </a:r>
            <a:r>
              <a:rPr lang="ru-RU" sz="1800" dirty="0" smtClean="0"/>
              <a:t>сказке / рассказу / повести, </a:t>
            </a:r>
            <a:r>
              <a:rPr lang="ru-RU" sz="1800" dirty="0"/>
              <a:t>который должен быть объявлен не менее чем за неделю до проведения мероприятия. 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r>
              <a:rPr lang="ru-RU" sz="1800" dirty="0" smtClean="0"/>
              <a:t>Этот </a:t>
            </a:r>
            <a:r>
              <a:rPr lang="ru-RU" sz="1800" dirty="0"/>
              <a:t>прием позволит не только самим школьникам еще раз обратиться к тексту художественного произведения, но и сыграет роль своеобразной рекламы мероприятия. </a:t>
            </a: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r>
              <a:rPr lang="ru-RU" sz="1800" dirty="0"/>
              <a:t>Итоги конкурса могут быть выставлены на сайте школы </a:t>
            </a:r>
            <a:r>
              <a:rPr lang="ru-RU" sz="1800" dirty="0" smtClean="0"/>
              <a:t>во </a:t>
            </a:r>
            <a:r>
              <a:rPr lang="ru-RU" sz="1800" dirty="0"/>
              <a:t>время непосредственного проведения </a:t>
            </a:r>
            <a:r>
              <a:rPr lang="ru-RU" sz="1800" dirty="0" err="1"/>
              <a:t>брейн</a:t>
            </a:r>
            <a:r>
              <a:rPr lang="ru-RU" sz="1800" dirty="0"/>
              <a:t>-ринга, где будут указаны имена тех, чьи вопросы вошли в общий перечень заданий. </a:t>
            </a:r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r>
              <a:rPr lang="ru-RU" sz="1800" dirty="0" smtClean="0"/>
              <a:t>Награждение </a:t>
            </a:r>
            <a:r>
              <a:rPr lang="ru-RU" sz="1800" dirty="0"/>
              <a:t>участников и победителей конкурса – на торжественной церемонии </a:t>
            </a:r>
            <a:r>
              <a:rPr lang="ru-RU" sz="1800" dirty="0" smtClean="0"/>
              <a:t>закрытия мероприятия.</a:t>
            </a:r>
            <a:endParaRPr lang="ru-RU" sz="1800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69269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Литературный </a:t>
            </a:r>
            <a:r>
              <a:rPr lang="ru-RU" b="1" dirty="0" err="1"/>
              <a:t>брейн</a:t>
            </a:r>
            <a:r>
              <a:rPr lang="ru-RU" b="1" dirty="0"/>
              <a:t>-ринг </a:t>
            </a:r>
          </a:p>
          <a:p>
            <a:pPr algn="ctr"/>
            <a:r>
              <a:rPr lang="ru-RU" b="1" dirty="0"/>
              <a:t>«Читательская дуэль»</a:t>
            </a:r>
          </a:p>
        </p:txBody>
      </p:sp>
    </p:spTree>
    <p:extLst>
      <p:ext uri="{BB962C8B-B14F-4D97-AF65-F5344CB8AC3E}">
        <p14:creationId xmlns:p14="http://schemas.microsoft.com/office/powerpoint/2010/main" val="425699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3140" y="188640"/>
            <a:ext cx="7992888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вопросы для полуфинала и финала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повести Сергея Козлова «Бекар»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№ 1.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Мчатся тучи, вьются тучи;</a:t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Невидимкою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луна</a:t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Освещает снег летучий;</a:t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Мутно небо, ночь мутна.</a:t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Еду, еду в чистом поле;</a:t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Колокольчик дин-дин-дин...</a:t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Страшно, страшно поневоле</a:t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Средь неведомых равнин!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автора этих строк и укажите, каким образом эти строки связаны с повестью Сергея Козлова «Бекар»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повести использует аллюзию на пушкинское стихотворение «Бесы», говоря о пейзаже.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№ 2.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НЕГО из-за тяжёлого ранения во время Великой Отечественной войны у него были ампутированы обе ноги. Однако, несмотря на инвалидность, ОН вернулся в небо и летал с протезами. Всего за время войны ОН совершил 86 боевых вылетов, сбил 11 самолётов врага: четыре — до ранения и семь — после.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прототипом героя повести Бориса Полевого «Повесть о настоящем человеке». И также упоминается в повести Сергея Козлова «Бекар».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его.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Лётчик Алексей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Маресьев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№ 3.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 -  японская пианистка и композитор, исполняющая музыку в стиле нью-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эйдж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джаз. ОНА выпустила 20 альбомов и получила международную известность.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ней вспоминает Василий, герой повести Сергея Козлова «Бекар», когда ему пришлось исполнить Шопена в ресторане.</a:t>
            </a:r>
          </a:p>
          <a:p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её.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Кейко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Матсуи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2791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6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6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6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6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19256" cy="5565232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Bookman Old Style" panose="02050604050505020204" pitchFamily="18" charset="0"/>
              </a:rPr>
              <a:t>Школьная перемена как мотивационный и познавательный ресурс</a:t>
            </a:r>
            <a:endParaRPr lang="ru-RU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dirty="0"/>
              <a:t>Формы работы, предлагаемые в данном разделе, предназначены для школьных перемен, где последние – это пространство не только для создания атмосферы праздника, но и для реализации задач образовательного процесса, поскольку продуманная, логически выверенная система проведения экспресс-конкурсов позволит поддержать «большие» </a:t>
            </a:r>
            <a:r>
              <a:rPr lang="ru-RU" dirty="0" smtClean="0"/>
              <a:t>мероприятия.</a:t>
            </a:r>
            <a:endParaRPr lang="ru-RU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7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3460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2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19256" cy="578125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200" b="1" dirty="0">
                <a:latin typeface="Bookman Old Style" panose="02050604050505020204" pitchFamily="18" charset="0"/>
              </a:rPr>
              <a:t>Школьная перемена как мотивационный и познавательный ресурс</a:t>
            </a:r>
            <a:endParaRPr lang="ru-RU" sz="3200" dirty="0">
              <a:latin typeface="Bookman Old Style" panose="02050604050505020204" pitchFamily="18" charset="0"/>
            </a:endParaRPr>
          </a:p>
          <a:p>
            <a:endParaRPr lang="ru-RU" b="1" dirty="0" smtClean="0"/>
          </a:p>
          <a:p>
            <a:r>
              <a:rPr lang="ru-RU" b="1" dirty="0" smtClean="0"/>
              <a:t>Блиц </a:t>
            </a:r>
            <a:r>
              <a:rPr lang="ru-RU" b="1" dirty="0"/>
              <a:t>(экспресс-опрос).</a:t>
            </a:r>
            <a:r>
              <a:rPr lang="ru-RU" dirty="0"/>
              <a:t> «Блиц» значит быстрый, поэтому данная форма не требует длительного времени для проведения. Цель опроса — получение ответов на один и тот же вопрос (или на несколько вопросов) от множества учащихся (в отличие от викторины, например, не требуется четкий и однозначный ответ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 smtClean="0"/>
              <a:t>Конкурс буриме.</a:t>
            </a:r>
            <a:r>
              <a:rPr lang="ru-RU" dirty="0" smtClean="0"/>
              <a:t> Буриме – это небольшое стихотворение, обычно шуточного характера, на заранее заданные рифмы, которые связанны в осмысленный текст. 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 smtClean="0"/>
              <a:t>Конкурс </a:t>
            </a:r>
            <a:r>
              <a:rPr lang="ru-RU" b="1" dirty="0"/>
              <a:t>хайку.</a:t>
            </a:r>
            <a:r>
              <a:rPr lang="ru-RU" dirty="0"/>
              <a:t> Хайку – это национальная японская форма поэзии, жанр поэтической миниатюры, лаконично, но при этом емко и достоверно изображающий природу и человека в их нерасторжимом единстве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Экспресс-викторина</a:t>
            </a:r>
            <a:r>
              <a:rPr lang="ru-RU" dirty="0"/>
              <a:t> – игра, состоящая из вопросов и ответов на различные литературные темы. Подбор вопросов осуществляется в соответствии с возрастом учащихся (возможно использование карточек, плакатов, мультимедийной техники).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r>
              <a:rPr lang="ru-RU" b="1" dirty="0" err="1"/>
              <a:t>Флешмоб</a:t>
            </a:r>
            <a:r>
              <a:rPr lang="ru-RU" dirty="0"/>
              <a:t> («быстрая толпа», вспышка толпы» и проч.) – спланированная массовая акция, во время которой группа людей внезапно появляется в общественном месте и в течение нескольких минут выполняет заранее оговоренные действия (подготовка и координация действий участников акции преимущественно происходит в сети Интернет</a:t>
            </a:r>
            <a:r>
              <a:rPr lang="ru-RU" dirty="0" smtClean="0"/>
              <a:t>). Тематика </a:t>
            </a:r>
            <a:r>
              <a:rPr lang="ru-RU" dirty="0" err="1"/>
              <a:t>флешмоба</a:t>
            </a:r>
            <a:r>
              <a:rPr lang="ru-RU" dirty="0"/>
              <a:t> может непосредственно отражать содержание программы по литературе, но может быть и косвенно связана с 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63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740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05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05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05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05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05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147248" cy="590465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200" b="1" i="1" dirty="0"/>
              <a:t>Идеи литературных </a:t>
            </a:r>
            <a:r>
              <a:rPr lang="ru-RU" sz="3200" b="1" i="1" dirty="0" err="1" smtClean="0"/>
              <a:t>флешмобов</a:t>
            </a:r>
            <a:endParaRPr lang="ru-RU" sz="3200" b="1" dirty="0"/>
          </a:p>
          <a:p>
            <a:pPr lvl="0"/>
            <a:r>
              <a:rPr lang="ru-RU" sz="2600" b="1" dirty="0"/>
              <a:t>«Стихи вслух</a:t>
            </a:r>
            <a:r>
              <a:rPr lang="ru-RU" sz="2600" b="1" dirty="0" smtClean="0"/>
              <a:t>». </a:t>
            </a:r>
          </a:p>
          <a:p>
            <a:pPr marL="0" lvl="0" indent="0">
              <a:buNone/>
            </a:pPr>
            <a:r>
              <a:rPr lang="ru-RU" sz="2600" i="1" dirty="0" smtClean="0"/>
              <a:t>Содержание </a:t>
            </a:r>
            <a:r>
              <a:rPr lang="ru-RU" sz="2600" i="1" dirty="0" err="1"/>
              <a:t>флешмоба</a:t>
            </a:r>
            <a:r>
              <a:rPr lang="ru-RU" sz="2600" i="1" dirty="0"/>
              <a:t>. </a:t>
            </a:r>
            <a:r>
              <a:rPr lang="ru-RU" sz="2600" dirty="0"/>
              <a:t>Все участники в определенное время и в конкретном месте, после сигнала, данного организаторами, начинают читать громко вслух любимые стихотворения российских и зарубежных авторов.</a:t>
            </a:r>
            <a:r>
              <a:rPr lang="ru-RU" sz="2600" i="1" dirty="0"/>
              <a:t> </a:t>
            </a:r>
            <a:endParaRPr lang="ru-RU" sz="2600" dirty="0"/>
          </a:p>
          <a:p>
            <a:pPr lvl="0"/>
            <a:r>
              <a:rPr lang="ru-RU" sz="2600" b="1" dirty="0"/>
              <a:t>«Читаю любимую книгу</a:t>
            </a:r>
            <a:r>
              <a:rPr lang="ru-RU" sz="2600" b="1" dirty="0" smtClean="0"/>
              <a:t>». </a:t>
            </a:r>
          </a:p>
          <a:p>
            <a:pPr marL="0" lvl="0" indent="0">
              <a:buNone/>
            </a:pPr>
            <a:r>
              <a:rPr lang="ru-RU" sz="2600" i="1" dirty="0" smtClean="0"/>
              <a:t>Содержание </a:t>
            </a:r>
            <a:r>
              <a:rPr lang="ru-RU" sz="2600" i="1" dirty="0" err="1"/>
              <a:t>флешмоба</a:t>
            </a:r>
            <a:r>
              <a:rPr lang="ru-RU" sz="2600" i="1" dirty="0"/>
              <a:t>.</a:t>
            </a:r>
            <a:r>
              <a:rPr lang="ru-RU" sz="2600" dirty="0"/>
              <a:t> Все участники в определенное время и в конкретном месте, после сигнала, данного организаторами, открывают книгу, которую они принесли с собой на мероприятие, и в течение 5 минут ее читают.</a:t>
            </a:r>
          </a:p>
          <a:p>
            <a:pPr lvl="0"/>
            <a:r>
              <a:rPr lang="ru-RU" sz="2600" b="1" dirty="0"/>
              <a:t>«Литературный бессмертный полк</a:t>
            </a:r>
            <a:r>
              <a:rPr lang="ru-RU" sz="2600" b="1" dirty="0" smtClean="0"/>
              <a:t>»</a:t>
            </a:r>
            <a:r>
              <a:rPr lang="ru-RU" sz="2600" dirty="0" smtClean="0"/>
              <a:t>. </a:t>
            </a:r>
          </a:p>
          <a:p>
            <a:pPr marL="0" lvl="0" indent="0">
              <a:buNone/>
            </a:pPr>
            <a:r>
              <a:rPr lang="ru-RU" sz="2600" i="1" dirty="0" smtClean="0"/>
              <a:t>Содержание </a:t>
            </a:r>
            <a:r>
              <a:rPr lang="ru-RU" sz="2600" i="1" dirty="0" err="1"/>
              <a:t>флешмоба</a:t>
            </a:r>
            <a:r>
              <a:rPr lang="ru-RU" sz="2600" i="1" dirty="0"/>
              <a:t>.</a:t>
            </a:r>
            <a:r>
              <a:rPr lang="ru-RU" sz="2600" dirty="0"/>
              <a:t> По своему наполнению данный </a:t>
            </a:r>
            <a:r>
              <a:rPr lang="ru-RU" sz="2600" dirty="0" err="1"/>
              <a:t>флешмоб</a:t>
            </a:r>
            <a:r>
              <a:rPr lang="ru-RU" sz="2600" dirty="0"/>
              <a:t> органично примыкает к акции «Бессмертный полк», только на </a:t>
            </a:r>
            <a:r>
              <a:rPr lang="ru-RU" sz="2600" dirty="0" err="1"/>
              <a:t>штендерах</a:t>
            </a:r>
            <a:r>
              <a:rPr lang="ru-RU" sz="2600" dirty="0"/>
              <a:t> портреты </a:t>
            </a:r>
            <a:r>
              <a:rPr lang="ru-RU" sz="2600" dirty="0" smtClean="0"/>
              <a:t>писателей. Цель </a:t>
            </a:r>
            <a:r>
              <a:rPr lang="ru-RU" sz="2600" dirty="0"/>
              <a:t>акции предельно проста – напомнить современникам о писателях, привлечь молодежь к чтению отечественной и зарубежной литературы. </a:t>
            </a:r>
          </a:p>
          <a:p>
            <a:pPr lvl="0"/>
            <a:r>
              <a:rPr lang="ru-RU" sz="2600" b="1" dirty="0"/>
              <a:t>«На века</a:t>
            </a:r>
            <a:r>
              <a:rPr lang="ru-RU" sz="2600" b="1" dirty="0" smtClean="0"/>
              <a:t>». </a:t>
            </a:r>
          </a:p>
          <a:p>
            <a:pPr marL="0" lvl="0" indent="0">
              <a:buNone/>
            </a:pPr>
            <a:r>
              <a:rPr lang="ru-RU" sz="2600" i="1" dirty="0" smtClean="0"/>
              <a:t>Содержание </a:t>
            </a:r>
            <a:r>
              <a:rPr lang="ru-RU" sz="2600" i="1" dirty="0" err="1"/>
              <a:t>флешмоба</a:t>
            </a:r>
            <a:r>
              <a:rPr lang="ru-RU" sz="2600" i="1" dirty="0"/>
              <a:t>.</a:t>
            </a:r>
            <a:r>
              <a:rPr lang="ru-RU" sz="2600" dirty="0"/>
              <a:t> Каждый ученик может прочитать свое любимое стихотворение / прозаический отрывок, выложив видеозапись в любую социальную сеть, под указанным организаторами </a:t>
            </a:r>
            <a:r>
              <a:rPr lang="ru-RU" sz="2600" dirty="0" err="1"/>
              <a:t>хэштегом</a:t>
            </a:r>
            <a:r>
              <a:rPr lang="ru-RU" sz="2600" dirty="0"/>
              <a:t>.</a:t>
            </a:r>
          </a:p>
          <a:p>
            <a:pPr lvl="0"/>
            <a:r>
              <a:rPr lang="ru-RU" sz="2600" b="1" dirty="0"/>
              <a:t>«Чтение – вот лучшее учение!» </a:t>
            </a:r>
            <a:r>
              <a:rPr lang="ru-RU" sz="2600" b="1" dirty="0" smtClean="0"/>
              <a:t> </a:t>
            </a:r>
          </a:p>
          <a:p>
            <a:pPr marL="0" lvl="0" indent="0">
              <a:buNone/>
            </a:pPr>
            <a:r>
              <a:rPr lang="ru-RU" sz="2600" i="1" dirty="0" smtClean="0"/>
              <a:t>Содержание </a:t>
            </a:r>
            <a:r>
              <a:rPr lang="ru-RU" sz="2600" i="1" dirty="0" err="1"/>
              <a:t>флешмоба</a:t>
            </a:r>
            <a:r>
              <a:rPr lang="ru-RU" sz="2600" i="1" dirty="0"/>
              <a:t>.</a:t>
            </a:r>
            <a:r>
              <a:rPr lang="ru-RU" sz="2600" dirty="0"/>
              <a:t> Идея акции в передаче книг (обмене книгами). Кроме того, можно вместе с книгой вручать </a:t>
            </a:r>
            <a:r>
              <a:rPr lang="ru-RU" sz="2600" dirty="0" err="1"/>
              <a:t>флаеры</a:t>
            </a:r>
            <a:r>
              <a:rPr lang="ru-RU" sz="2600" dirty="0"/>
              <a:t> «Будем читать!».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139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/>
          <a:lstStyle/>
          <a:p>
            <a:pPr algn="ctr"/>
            <a:r>
              <a:rPr lang="ru-RU" sz="22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22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22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22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22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 fontScale="92500"/>
          </a:bodyPr>
          <a:lstStyle/>
          <a:p>
            <a:pPr marL="0" lvl="0" indent="0" algn="ctr">
              <a:buClr>
                <a:srgbClr val="FE8637"/>
              </a:buClr>
              <a:buNone/>
            </a:pPr>
            <a:r>
              <a:rPr lang="ru-RU" sz="2200" b="1" dirty="0">
                <a:solidFill>
                  <a:prstClr val="black"/>
                </a:solidFill>
              </a:rPr>
              <a:t>Основными методическими принципами современного урока являются:</a:t>
            </a:r>
          </a:p>
          <a:p>
            <a:pPr lvl="0">
              <a:buClr>
                <a:srgbClr val="FE8637"/>
              </a:buClr>
            </a:pPr>
            <a:r>
              <a:rPr lang="ru-RU" sz="2200" dirty="0">
                <a:solidFill>
                  <a:prstClr val="black"/>
                </a:solidFill>
              </a:rPr>
              <a:t> </a:t>
            </a:r>
            <a:r>
              <a:rPr lang="ru-RU" sz="2200" i="1" dirty="0" err="1">
                <a:solidFill>
                  <a:prstClr val="black"/>
                </a:solidFill>
              </a:rPr>
              <a:t>субъективация</a:t>
            </a:r>
            <a:r>
              <a:rPr lang="ru-RU" sz="2200" dirty="0">
                <a:solidFill>
                  <a:prstClr val="black"/>
                </a:solidFill>
              </a:rPr>
              <a:t> (ученик становится равноправным участником образовательного процесса); </a:t>
            </a:r>
          </a:p>
          <a:p>
            <a:pPr lvl="0">
              <a:buClr>
                <a:srgbClr val="FE8637"/>
              </a:buClr>
            </a:pPr>
            <a:r>
              <a:rPr lang="ru-RU" sz="2200" i="1" dirty="0" err="1">
                <a:solidFill>
                  <a:prstClr val="black"/>
                </a:solidFill>
              </a:rPr>
              <a:t>метапредметность</a:t>
            </a:r>
            <a:r>
              <a:rPr lang="ru-RU" sz="2200" dirty="0">
                <a:solidFill>
                  <a:prstClr val="black"/>
                </a:solidFill>
              </a:rPr>
              <a:t> (формируются универсальные учебные действия);</a:t>
            </a:r>
          </a:p>
          <a:p>
            <a:pPr lvl="0">
              <a:buClr>
                <a:srgbClr val="FE8637"/>
              </a:buClr>
            </a:pPr>
            <a:r>
              <a:rPr lang="ru-RU" sz="2200" i="1" dirty="0" err="1">
                <a:solidFill>
                  <a:prstClr val="black"/>
                </a:solidFill>
              </a:rPr>
              <a:t>деятельностный</a:t>
            </a:r>
            <a:r>
              <a:rPr lang="ru-RU" sz="2200" i="1" dirty="0">
                <a:solidFill>
                  <a:prstClr val="black"/>
                </a:solidFill>
              </a:rPr>
              <a:t> подход </a:t>
            </a:r>
            <a:r>
              <a:rPr lang="ru-RU" sz="2200" dirty="0">
                <a:solidFill>
                  <a:prstClr val="black"/>
                </a:solidFill>
              </a:rPr>
              <a:t>(учащиеся самостоятельно добывают знания в ходе поисковой и исследовательской деятельности); </a:t>
            </a:r>
          </a:p>
          <a:p>
            <a:pPr lvl="0">
              <a:buClr>
                <a:srgbClr val="FE8637"/>
              </a:buClr>
            </a:pPr>
            <a:r>
              <a:rPr lang="ru-RU" sz="2200" i="1" dirty="0" err="1">
                <a:solidFill>
                  <a:prstClr val="black"/>
                </a:solidFill>
              </a:rPr>
              <a:t>рефлексивность</a:t>
            </a:r>
            <a:r>
              <a:rPr lang="ru-RU" sz="2200" dirty="0">
                <a:solidFill>
                  <a:prstClr val="black"/>
                </a:solidFill>
              </a:rPr>
              <a:t> (учащиеся становятся в ситуацию, когда необходимо проанализировать свою деятельность на уроке); </a:t>
            </a:r>
          </a:p>
          <a:p>
            <a:pPr lvl="0">
              <a:buClr>
                <a:srgbClr val="FE8637"/>
              </a:buClr>
            </a:pPr>
            <a:r>
              <a:rPr lang="ru-RU" sz="2200" i="1" dirty="0" err="1">
                <a:solidFill>
                  <a:prstClr val="black"/>
                </a:solidFill>
              </a:rPr>
              <a:t>импровизационность</a:t>
            </a:r>
            <a:r>
              <a:rPr lang="ru-RU" sz="2200" dirty="0">
                <a:solidFill>
                  <a:prstClr val="black"/>
                </a:solidFill>
              </a:rPr>
              <a:t> (учитель должен быть готов к изменениям и коррекции «хода урока» в процессе его проведения). </a:t>
            </a:r>
          </a:p>
        </p:txBody>
      </p:sp>
    </p:spTree>
    <p:extLst>
      <p:ext uri="{BB962C8B-B14F-4D97-AF65-F5344CB8AC3E}">
        <p14:creationId xmlns:p14="http://schemas.microsoft.com/office/powerpoint/2010/main" val="64797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20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20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20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20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sz="2400" dirty="0"/>
          </a:p>
        </p:txBody>
      </p:sp>
      <p:sp>
        <p:nvSpPr>
          <p:cNvPr id="4" name="Объект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147248" cy="525658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сервисы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сопровождения индивидуальных образовательных траекторий обучающихся </a:t>
            </a:r>
          </a:p>
          <a:p>
            <a:pPr marL="0" indent="0">
              <a:buNone/>
            </a:pPr>
            <a:r>
              <a:rPr lang="ru-RU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Canva.com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— онлайн-редактор для создания дизайна с помощью готовых 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шаблонов.</a:t>
            </a:r>
          </a:p>
          <a:p>
            <a:pPr marL="0" indent="0">
              <a:buNone/>
            </a:pPr>
            <a:endParaRPr lang="ru-RU" sz="2000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Prezi.com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— это веб-сервис, с помощью которого можно создать интерактивные мультимедийные презентации с нелинейной 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структурой.</a:t>
            </a:r>
          </a:p>
          <a:p>
            <a:pPr marL="0" indent="0">
              <a:buNone/>
            </a:pPr>
            <a:endParaRPr lang="ru-RU" sz="2000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Mentimeter.com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— это веб-сервис, позволяющий задавать вопросы на занятии и получать мгновенную обратную связь через любые мобильные устройства, имеющие доступ в 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Интернет.</a:t>
            </a:r>
          </a:p>
          <a:p>
            <a:pPr marL="0" indent="0">
              <a:buNone/>
            </a:pPr>
            <a:endParaRPr lang="ru-RU" sz="2000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PowToon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– сервис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для создания презентаций, анимированных 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видео.</a:t>
            </a:r>
          </a:p>
          <a:p>
            <a:pPr marL="0" indent="0">
              <a:buNone/>
            </a:pPr>
            <a:endParaRPr lang="ru-RU" sz="2000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i="1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ThingLink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сервис, позволяющий создавать мультимедийные плакаты, а другими словами, «говорящие картинки», на которые наносятся маркеры. При наведении на них может появляться любой мультимедиа контент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i="1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Jalinga</a:t>
            </a:r>
            <a:r>
              <a:rPr lang="ru-RU" sz="2000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i="1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– интерактивные </a:t>
            </a: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видеостудии для дистанционного образования.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ru-RU" sz="20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95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4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4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4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4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404664"/>
            <a:ext cx="8219256" cy="5853264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buClr>
                <a:srgbClr val="FE8637"/>
              </a:buClr>
              <a:buNone/>
            </a:pPr>
            <a:endParaRPr lang="ru-RU" sz="1800" i="1" dirty="0" smtClean="0">
              <a:solidFill>
                <a:prstClr val="black"/>
              </a:solidFill>
              <a:latin typeface="Arial Black" panose="020B0A04020102020204" pitchFamily="34" charset="0"/>
            </a:endParaRPr>
          </a:p>
          <a:p>
            <a:pPr marL="0" lvl="0" indent="0" algn="ctr">
              <a:spcBef>
                <a:spcPts val="0"/>
              </a:spcBef>
              <a:buClr>
                <a:srgbClr val="FE8637"/>
              </a:buClr>
              <a:buNone/>
            </a:pPr>
            <a:r>
              <a:rPr lang="ru-RU" sz="1800" i="1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Способы создания нового имиджа чтения через мотивационные техники и приемы </a:t>
            </a:r>
            <a:r>
              <a:rPr lang="ru-RU" sz="1200" i="1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(внеурочная деятельность).</a:t>
            </a:r>
            <a:endParaRPr lang="ru-RU" sz="1200" i="1" dirty="0">
              <a:solidFill>
                <a:prstClr val="black"/>
              </a:solidFill>
              <a:latin typeface="Arial Black" panose="020B0A040201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Проект «Успешное чтение»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(модуль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«Хорошее время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читать»)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1100" b="1" dirty="0" smtClean="0"/>
          </a:p>
          <a:p>
            <a:pPr marL="0" indent="0" algn="ctr">
              <a:buNone/>
            </a:pPr>
            <a:r>
              <a:rPr lang="ru-RU" sz="1400" b="1" dirty="0" smtClean="0"/>
              <a:t>Список </a:t>
            </a:r>
            <a:r>
              <a:rPr lang="ru-RU" sz="1400" b="1" dirty="0"/>
              <a:t>литературы, рекомендуемой для детей и родителей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1.А. Гайдар «Тимур и его команда», «Судьба барабанщика</a:t>
            </a:r>
            <a:r>
              <a:rPr lang="ru-RU" sz="1400" dirty="0" smtClean="0"/>
              <a:t>».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2. А. Рыбаков «Кортик», « Бронзовая птица</a:t>
            </a:r>
            <a:r>
              <a:rPr lang="ru-RU" sz="1400" dirty="0" smtClean="0"/>
              <a:t>».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3. В. Осеева «</a:t>
            </a:r>
            <a:r>
              <a:rPr lang="ru-RU" sz="1400" dirty="0" err="1"/>
              <a:t>Динка</a:t>
            </a:r>
            <a:r>
              <a:rPr lang="ru-RU" sz="1400" dirty="0" smtClean="0"/>
              <a:t>».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4. Д. Дефо «Жизнь и удивительные приключения Робинзона Крузо</a:t>
            </a:r>
            <a:r>
              <a:rPr lang="ru-RU" sz="1400" dirty="0" smtClean="0"/>
              <a:t>».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5. Д. </a:t>
            </a:r>
            <a:r>
              <a:rPr lang="ru-RU" sz="1400" dirty="0" err="1"/>
              <a:t>Толкин</a:t>
            </a:r>
            <a:r>
              <a:rPr lang="ru-RU" sz="1400" dirty="0"/>
              <a:t> «</a:t>
            </a:r>
            <a:r>
              <a:rPr lang="ru-RU" sz="1400" dirty="0" err="1"/>
              <a:t>Хоббит</a:t>
            </a:r>
            <a:r>
              <a:rPr lang="ru-RU" sz="1400" dirty="0" smtClean="0"/>
              <a:t>».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6. Ж. Верн « Пятнадцатилетний капитан</a:t>
            </a:r>
            <a:r>
              <a:rPr lang="ru-RU" sz="1400" dirty="0" smtClean="0"/>
              <a:t>».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7. К. Льюис «Хроники </a:t>
            </a:r>
            <a:r>
              <a:rPr lang="ru-RU" sz="1400" dirty="0" err="1"/>
              <a:t>Нарнии</a:t>
            </a:r>
            <a:r>
              <a:rPr lang="ru-RU" sz="1400" dirty="0" smtClean="0"/>
              <a:t>».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8. Н. </a:t>
            </a:r>
            <a:r>
              <a:rPr lang="ru-RU" sz="1400" dirty="0" err="1"/>
              <a:t>Назаркин</a:t>
            </a:r>
            <a:r>
              <a:rPr lang="ru-RU" sz="1400" dirty="0"/>
              <a:t> « Изумрудная рыбка</a:t>
            </a:r>
            <a:r>
              <a:rPr lang="ru-RU" sz="1400" dirty="0" smtClean="0"/>
              <a:t>».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9. М. Твен « Приключения Тома </a:t>
            </a:r>
            <a:r>
              <a:rPr lang="ru-RU" sz="1400" dirty="0" err="1"/>
              <a:t>Сойера</a:t>
            </a:r>
            <a:r>
              <a:rPr lang="ru-RU" sz="1400" dirty="0" smtClean="0"/>
              <a:t>».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10. Ф. </a:t>
            </a:r>
            <a:r>
              <a:rPr lang="ru-RU" sz="1400" dirty="0" err="1"/>
              <a:t>Зальтен</a:t>
            </a:r>
            <a:r>
              <a:rPr lang="ru-RU" sz="1400" dirty="0"/>
              <a:t> «</a:t>
            </a:r>
            <a:r>
              <a:rPr lang="ru-RU" sz="1400" dirty="0" err="1"/>
              <a:t>Бэмби</a:t>
            </a:r>
            <a:r>
              <a:rPr lang="ru-RU" sz="1400" dirty="0" smtClean="0"/>
              <a:t>».</a:t>
            </a:r>
          </a:p>
          <a:p>
            <a:pPr marL="0" indent="0">
              <a:spcBef>
                <a:spcPts val="0"/>
              </a:spcBef>
              <a:buNone/>
            </a:pPr>
            <a:endParaRPr lang="ru-RU" sz="1100" dirty="0"/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61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4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4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4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4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sz="1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556792"/>
            <a:ext cx="6408713" cy="4568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5656" y="908720"/>
            <a:ext cx="60486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ru-RU" sz="2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представления книги</a:t>
            </a:r>
            <a:r>
              <a:rPr lang="ru-RU" sz="16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4629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24936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8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8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8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8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496944" cy="5688632"/>
          </a:xfrm>
        </p:spPr>
        <p:txBody>
          <a:bodyPr>
            <a:normAutofit/>
          </a:bodyPr>
          <a:lstStyle/>
          <a:p>
            <a:pPr marL="0" lvl="0" indent="0" algn="ctr">
              <a:buClr>
                <a:srgbClr val="FE8637"/>
              </a:buClr>
              <a:buNone/>
            </a:pPr>
            <a:r>
              <a:rPr lang="ru-RU" sz="2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представления книги</a:t>
            </a:r>
            <a:r>
              <a:rPr lang="ru-RU" sz="16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marL="617220" indent="-342900" algn="just">
              <a:lnSpc>
                <a:spcPct val="150000"/>
              </a:lnSpc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Поздравительная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открытка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писателю.</a:t>
            </a:r>
          </a:p>
          <a:p>
            <a:pPr marL="617220" indent="-342900" algn="just">
              <a:lnSpc>
                <a:spcPct val="150000"/>
              </a:lnSpc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Креативная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реклама книг писателя при помощи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постера.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617220" indent="-342900" algn="just">
              <a:lnSpc>
                <a:spcPct val="150000"/>
              </a:lnSpc>
            </a:pPr>
            <a:r>
              <a:rPr lang="ru-RU" dirty="0" err="1" smtClean="0">
                <a:latin typeface="Times New Roman"/>
                <a:ea typeface="Calibri"/>
                <a:cs typeface="Times New Roman"/>
              </a:rPr>
              <a:t>Буктрейлер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– короткий видеоролик, рассказывающий в произвольной художественной форме о какой-либо книге писателя-юбиляра.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Буктрейлер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может быть выполнен в любом жанре: мультфильм, анимация, игровой ролик, короткометражный фильм, видеофильм,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видеоперформанс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(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видеопостановка</a:t>
            </a:r>
            <a:r>
              <a:rPr lang="ru-RU" dirty="0">
                <a:latin typeface="Times New Roman"/>
                <a:ea typeface="Calibri"/>
                <a:cs typeface="Times New Roman"/>
              </a:rPr>
              <a:t>), рекламный ролик, видеоклип, музыкальный клип и др.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02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3460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2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2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764704"/>
            <a:ext cx="7467600" cy="487375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5600" b="1" dirty="0"/>
              <a:t>Маски литературных героев</a:t>
            </a:r>
            <a:endParaRPr lang="ru-RU" sz="5600" dirty="0"/>
          </a:p>
          <a:p>
            <a:pPr marL="0" indent="0" algn="ctr">
              <a:buNone/>
            </a:pPr>
            <a:r>
              <a:rPr lang="ru-RU" sz="5600" dirty="0" smtClean="0"/>
              <a:t>   Итог </a:t>
            </a:r>
            <a:r>
              <a:rPr lang="ru-RU" sz="5600" dirty="0"/>
              <a:t>данного мероприятия – выставка масок литературных героев. </a:t>
            </a:r>
          </a:p>
          <a:p>
            <a:pPr marL="0" indent="0" algn="ctr">
              <a:buNone/>
            </a:pPr>
            <a:endParaRPr lang="ru-RU" sz="5600" b="1" dirty="0" smtClean="0"/>
          </a:p>
          <a:p>
            <a:pPr marL="0" indent="0" algn="ctr">
              <a:buNone/>
            </a:pPr>
            <a:r>
              <a:rPr lang="ru-RU" sz="5600" b="1" dirty="0" smtClean="0"/>
              <a:t>Возможные </a:t>
            </a:r>
            <a:r>
              <a:rPr lang="ru-RU" sz="5600" b="1" dirty="0"/>
              <a:t>этапы предварительной работы:</a:t>
            </a:r>
            <a:endParaRPr lang="ru-RU" sz="5600" dirty="0"/>
          </a:p>
          <a:p>
            <a:pPr lvl="0"/>
            <a:r>
              <a:rPr lang="ru-RU" sz="5600" dirty="0"/>
              <a:t>Внеклассное мероприятие: «История возникновения масок».</a:t>
            </a:r>
          </a:p>
          <a:p>
            <a:pPr lvl="0"/>
            <a:r>
              <a:rPr lang="ru-RU" sz="5600" dirty="0"/>
              <a:t>Проблемный семинар: «Лица и маски литературных героев».</a:t>
            </a:r>
          </a:p>
          <a:p>
            <a:pPr lvl="0"/>
            <a:r>
              <a:rPr lang="ru-RU" sz="5600" dirty="0"/>
              <a:t>Мастер-класс (совместно с учителем технологии, рисования): «Техника изготовления маски».</a:t>
            </a:r>
          </a:p>
          <a:p>
            <a:pPr lvl="0"/>
            <a:r>
              <a:rPr lang="ru-RU" sz="5600" dirty="0"/>
              <a:t>Защита изготовленной маски перед классом: «Маска, я Вас знаю!».</a:t>
            </a:r>
          </a:p>
          <a:p>
            <a:r>
              <a:rPr lang="ru-RU" sz="5600" i="1" dirty="0"/>
              <a:t>Презентация маски:</a:t>
            </a:r>
            <a:endParaRPr lang="ru-RU" sz="5600" dirty="0"/>
          </a:p>
          <a:p>
            <a:pPr marL="0" indent="0">
              <a:buNone/>
            </a:pPr>
            <a:r>
              <a:rPr lang="ru-RU" sz="5600" dirty="0"/>
              <a:t>- слово об авторе произведения/эпохе;</a:t>
            </a:r>
          </a:p>
          <a:p>
            <a:pPr marL="0" indent="0">
              <a:buNone/>
            </a:pPr>
            <a:r>
              <a:rPr lang="ru-RU" sz="5600" dirty="0"/>
              <a:t>- рассказ о технике изготовления маски;</a:t>
            </a:r>
          </a:p>
          <a:p>
            <a:pPr marL="0" indent="0">
              <a:buNone/>
            </a:pPr>
            <a:r>
              <a:rPr lang="ru-RU" sz="5600" dirty="0"/>
              <a:t>- обоснование выбранных цветов, элементов декора и проч.;</a:t>
            </a:r>
          </a:p>
          <a:p>
            <a:pPr marL="0" indent="0">
              <a:buNone/>
            </a:pPr>
            <a:r>
              <a:rPr lang="ru-RU" sz="5600" dirty="0"/>
              <a:t>- визуализация образа посредством чтения фрагмента текста;</a:t>
            </a:r>
          </a:p>
          <a:p>
            <a:pPr marL="0" indent="0">
              <a:buNone/>
            </a:pPr>
            <a:r>
              <a:rPr lang="ru-RU" sz="5600" dirty="0"/>
              <a:t>- ответы на вопросы.</a:t>
            </a:r>
          </a:p>
          <a:p>
            <a:pPr lvl="0"/>
            <a:r>
              <a:rPr lang="ru-RU" sz="5600" dirty="0"/>
              <a:t>Карнавал литературных героев / Выставка масок литературных героев.</a:t>
            </a:r>
          </a:p>
          <a:p>
            <a:pPr marL="0" indent="0" algn="ctr">
              <a:buNone/>
            </a:pPr>
            <a:endParaRPr lang="ru-RU" sz="5600" b="1" dirty="0" smtClean="0"/>
          </a:p>
          <a:p>
            <a:pPr marL="0" indent="0" algn="ctr">
              <a:buNone/>
            </a:pPr>
            <a:r>
              <a:rPr lang="ru-RU" sz="5600" b="1" dirty="0" smtClean="0"/>
              <a:t>Требования </a:t>
            </a:r>
            <a:r>
              <a:rPr lang="ru-RU" sz="5600" b="1" dirty="0"/>
              <a:t>к маскам литературных героев:</a:t>
            </a:r>
            <a:endParaRPr lang="ru-RU" sz="5600" dirty="0"/>
          </a:p>
          <a:p>
            <a:pPr lvl="0"/>
            <a:r>
              <a:rPr lang="ru-RU" sz="5600" dirty="0"/>
              <a:t>Маска должна стать отражением особенностей образа героя произведения.</a:t>
            </a:r>
          </a:p>
          <a:p>
            <a:pPr lvl="0"/>
            <a:r>
              <a:rPr lang="ru-RU" sz="5600" dirty="0"/>
              <a:t>Орнамент, используемый для украшения маски должен соответствовать эпохе/литературному направлению/жанру.</a:t>
            </a:r>
          </a:p>
          <a:p>
            <a:pPr lvl="0"/>
            <a:r>
              <a:rPr lang="ru-RU" sz="5600" dirty="0"/>
              <a:t> Цвета маски, ее размер, элементы декора выбираются автором маски самостоятельно, при этом учитываются ключевые черты образа героя.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359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740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3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620688"/>
            <a:ext cx="835292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latin typeface="Times New Roman"/>
                <a:ea typeface="Times New Roman"/>
              </a:rPr>
              <a:t>Игра </a:t>
            </a:r>
            <a:r>
              <a:rPr lang="ru-RU" sz="2400" b="1" dirty="0">
                <a:latin typeface="Times New Roman"/>
                <a:ea typeface="Times New Roman"/>
              </a:rPr>
              <a:t>«</a:t>
            </a:r>
            <a:r>
              <a:rPr lang="ru-RU" sz="2400" b="1" dirty="0" err="1">
                <a:latin typeface="Times New Roman"/>
                <a:ea typeface="Times New Roman"/>
              </a:rPr>
              <a:t>ЛитИгра</a:t>
            </a:r>
            <a:r>
              <a:rPr lang="ru-RU" sz="2400" b="1" dirty="0">
                <a:latin typeface="Times New Roman"/>
                <a:ea typeface="Times New Roman"/>
              </a:rPr>
              <a:t>»</a:t>
            </a:r>
            <a:endParaRPr lang="ru-RU" dirty="0">
              <a:latin typeface="Times New Roman"/>
              <a:ea typeface="Times New Roman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200" u="sng" dirty="0">
                <a:latin typeface="Times New Roman"/>
                <a:ea typeface="Times New Roman"/>
              </a:rPr>
              <a:t>Игровое время</a:t>
            </a:r>
            <a:r>
              <a:rPr lang="ru-RU" sz="1200" dirty="0">
                <a:latin typeface="Times New Roman"/>
                <a:ea typeface="Times New Roman"/>
              </a:rPr>
              <a:t>: 40 минут</a:t>
            </a:r>
            <a:endParaRPr lang="ru-RU" sz="11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i="1" dirty="0" smtClean="0">
                <a:latin typeface="Times New Roman"/>
                <a:ea typeface="Times New Roman"/>
              </a:rPr>
              <a:t>Количество </a:t>
            </a:r>
            <a:r>
              <a:rPr lang="ru-RU" sz="1600" i="1" dirty="0">
                <a:latin typeface="Times New Roman"/>
                <a:ea typeface="Times New Roman"/>
              </a:rPr>
              <a:t>участников: </a:t>
            </a:r>
            <a:r>
              <a:rPr lang="ru-RU" sz="1600" dirty="0">
                <a:latin typeface="Times New Roman"/>
                <a:ea typeface="Times New Roman"/>
              </a:rPr>
              <a:t>от 5 человек.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i="1" dirty="0">
                <a:latin typeface="Times New Roman"/>
                <a:ea typeface="Times New Roman"/>
              </a:rPr>
              <a:t>Форма проведения</a:t>
            </a:r>
            <a:r>
              <a:rPr lang="ru-RU" sz="1600" dirty="0">
                <a:latin typeface="Times New Roman"/>
                <a:ea typeface="Times New Roman"/>
              </a:rPr>
              <a:t>: настольная игра.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i="1" dirty="0">
                <a:latin typeface="Times New Roman"/>
                <a:ea typeface="Times New Roman"/>
              </a:rPr>
              <a:t>Место проведения: </a:t>
            </a:r>
            <a:r>
              <a:rPr lang="ru-RU" sz="1600" dirty="0">
                <a:latin typeface="Times New Roman"/>
                <a:ea typeface="Times New Roman"/>
              </a:rPr>
              <a:t>классный кабинет, актовый зал, холл.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i="1" dirty="0">
                <a:latin typeface="Times New Roman"/>
                <a:ea typeface="Times New Roman"/>
              </a:rPr>
              <a:t>Необходимые материалы и оборудование: </a:t>
            </a:r>
            <a:r>
              <a:rPr lang="ru-RU" sz="1600" dirty="0">
                <a:latin typeface="Times New Roman"/>
                <a:ea typeface="Times New Roman"/>
              </a:rPr>
              <a:t>карточки с заданием, бумага, ножницы, ручки, фломастеры, музыкальный центр, музыка в стиле </a:t>
            </a:r>
            <a:r>
              <a:rPr lang="en-US" sz="1600" dirty="0">
                <a:latin typeface="Times New Roman"/>
                <a:ea typeface="Times New Roman"/>
              </a:rPr>
              <a:t>RAP</a:t>
            </a:r>
            <a:r>
              <a:rPr lang="ru-RU" sz="1600" dirty="0">
                <a:latin typeface="Times New Roman"/>
                <a:ea typeface="Times New Roman"/>
              </a:rPr>
              <a:t>.</a:t>
            </a:r>
          </a:p>
          <a:p>
            <a:pPr marL="180340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i="1" dirty="0">
                <a:latin typeface="Times New Roman"/>
                <a:ea typeface="Times New Roman"/>
              </a:rPr>
              <a:t>Правила игры: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latin typeface="Times New Roman"/>
                <a:ea typeface="Times New Roman"/>
              </a:rPr>
              <a:t>Класс (сборная) делится на команды (по 4-5 человек в каждой). Команды одновременно вытягивают по одной карточке с заданием и в течение 3-5 минут обсуждают вариант решения. По завершении времени подготовки группы демонстрируют результат работы.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latin typeface="Times New Roman"/>
                <a:ea typeface="Times New Roman"/>
              </a:rPr>
              <a:t>Каждый ученик поочередно вытягивает карточку с заданием и после времени, отведенного на подготовку (3-5 минут) его выполняет. 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556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2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  <a:t>Онлайн-семинар </a:t>
            </a:r>
            <a:b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</a:br>
            <a: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  <a:t>«Повышение уровня читательской грамотности </a:t>
            </a:r>
            <a:r>
              <a:rPr lang="ru-RU" sz="1300" dirty="0" smtClean="0">
                <a:solidFill>
                  <a:srgbClr val="575F6D"/>
                </a:solidFill>
                <a:latin typeface="Segoe Print" panose="02000600000000000000" pitchFamily="2" charset="0"/>
              </a:rPr>
              <a:t>школьников</a:t>
            </a:r>
            <a:r>
              <a:rPr lang="ru-RU" sz="1300" dirty="0">
                <a:solidFill>
                  <a:srgbClr val="575F6D"/>
                </a:solidFill>
                <a:latin typeface="Segoe Print" panose="02000600000000000000" pitchFamily="2" charset="0"/>
              </a:rPr>
              <a:t>»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88"/>
            <a:ext cx="6408712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02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799288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Игра «Литературный винегрет»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400" i="1" u="sng" dirty="0">
                <a:latin typeface="Times New Roman"/>
                <a:ea typeface="Times New Roman"/>
              </a:rPr>
              <a:t>И</a:t>
            </a:r>
            <a:r>
              <a:rPr lang="ru-RU" sz="1400" u="sng" dirty="0">
                <a:latin typeface="Times New Roman"/>
                <a:ea typeface="Times New Roman"/>
              </a:rPr>
              <a:t>гровое время</a:t>
            </a:r>
            <a:r>
              <a:rPr lang="ru-RU" sz="1400" dirty="0">
                <a:latin typeface="Times New Roman"/>
                <a:ea typeface="Times New Roman"/>
              </a:rPr>
              <a:t>: </a:t>
            </a:r>
            <a:r>
              <a:rPr lang="ru-RU" sz="1400" dirty="0" smtClean="0">
                <a:latin typeface="Times New Roman"/>
                <a:ea typeface="Times New Roman"/>
              </a:rPr>
              <a:t>40 </a:t>
            </a:r>
            <a:r>
              <a:rPr lang="ru-RU" sz="1400" dirty="0">
                <a:latin typeface="Times New Roman"/>
                <a:ea typeface="Times New Roman"/>
              </a:rPr>
              <a:t>минут.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 smtClean="0">
                <a:latin typeface="Times New Roman"/>
                <a:ea typeface="Times New Roman"/>
              </a:rPr>
              <a:t>Игру </a:t>
            </a:r>
            <a:r>
              <a:rPr lang="ru-RU" sz="1400" dirty="0">
                <a:latin typeface="Times New Roman"/>
                <a:ea typeface="Times New Roman"/>
              </a:rPr>
              <a:t>можно провести как в отдельных классах, так и среди сборных команд – по 2-3 человека от каждого </a:t>
            </a:r>
            <a:r>
              <a:rPr lang="ru-RU" sz="1400" dirty="0" smtClean="0">
                <a:latin typeface="Times New Roman"/>
                <a:ea typeface="Times New Roman"/>
              </a:rPr>
              <a:t>класса</a:t>
            </a:r>
            <a:r>
              <a:rPr lang="ru-RU" sz="1400" dirty="0">
                <a:latin typeface="Times New Roman"/>
                <a:ea typeface="Times New Roman"/>
              </a:rPr>
              <a:t>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i="1" dirty="0">
                <a:latin typeface="Times New Roman"/>
                <a:ea typeface="Times New Roman"/>
              </a:rPr>
              <a:t>Количество участников: </a:t>
            </a:r>
            <a:r>
              <a:rPr lang="ru-RU" sz="1400" dirty="0">
                <a:latin typeface="Times New Roman"/>
                <a:ea typeface="Times New Roman"/>
              </a:rPr>
              <a:t>от 10 человек.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i="1" dirty="0">
                <a:latin typeface="Times New Roman"/>
                <a:ea typeface="Times New Roman"/>
              </a:rPr>
              <a:t>Форма проведения: </a:t>
            </a:r>
            <a:r>
              <a:rPr lang="ru-RU" sz="1400" dirty="0" err="1">
                <a:latin typeface="Times New Roman"/>
                <a:ea typeface="Times New Roman"/>
              </a:rPr>
              <a:t>квест</a:t>
            </a:r>
            <a:r>
              <a:rPr lang="ru-RU" sz="1400" dirty="0">
                <a:latin typeface="Times New Roman"/>
                <a:ea typeface="Times New Roman"/>
              </a:rPr>
              <a:t>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i="1" dirty="0">
                <a:latin typeface="Times New Roman"/>
                <a:ea typeface="Times New Roman"/>
              </a:rPr>
              <a:t>Место проведения: </a:t>
            </a:r>
            <a:r>
              <a:rPr lang="ru-RU" sz="1400" dirty="0">
                <a:latin typeface="Times New Roman"/>
                <a:ea typeface="Times New Roman"/>
              </a:rPr>
              <a:t>классный кабинет, актовый зал, холл.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i="1" dirty="0">
                <a:latin typeface="Times New Roman"/>
                <a:ea typeface="Times New Roman"/>
              </a:rPr>
              <a:t>Необходимые материалы и оборудование: </a:t>
            </a:r>
            <a:r>
              <a:rPr lang="ru-RU" sz="1400" dirty="0">
                <a:latin typeface="Times New Roman"/>
                <a:ea typeface="Times New Roman"/>
              </a:rPr>
              <a:t>ватман, фломастеры, ручки, ножницы, бумага, музыкальный центр, музыкальные композиции.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i="1" dirty="0">
                <a:latin typeface="Times New Roman"/>
                <a:ea typeface="Times New Roman"/>
              </a:rPr>
              <a:t>Правила игры:</a:t>
            </a:r>
            <a:endParaRPr lang="ru-RU" sz="14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</a:rPr>
              <a:t>В начале игры учителю необходимо разделить класс (сборную) на группы методом жеребьевки (по 4-6 человек в каждой). Команда получает лист с заданием, время на его подготовку (не более 30 минут) и необходимые материалы (ватманы, цветные листы, фломастеры и проч.).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</a:rPr>
              <a:t>По завершении этого времени начинается </a:t>
            </a:r>
            <a:r>
              <a:rPr lang="ru-RU" sz="1400" i="1" dirty="0">
                <a:latin typeface="Times New Roman"/>
                <a:ea typeface="Times New Roman"/>
              </a:rPr>
              <a:t>презентация групповой работы в следующих формах:</a:t>
            </a:r>
            <a:endParaRPr lang="ru-RU" sz="14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каждая команда отдельно (если таковых не много);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каждое задание поочередно представляется всеми группами.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Times New Roman"/>
              </a:rPr>
              <a:t>За выполненное задание учащиеся получают буквы (Л, И, Т и т.д.) и из них складывают слово «Литература», «Пушкин» и проч.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000" b="1" dirty="0">
                <a:latin typeface="Times New Roman"/>
                <a:ea typeface="Times New Roman"/>
              </a:rPr>
              <a:t> </a:t>
            </a:r>
            <a:endParaRPr lang="ru-RU" sz="1000" dirty="0"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02431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cap="small" dirty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  <a:t>Онлайн-семинар </a:t>
            </a:r>
            <a:br>
              <a:rPr lang="ru-RU" sz="800" cap="small" dirty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</a:br>
            <a:r>
              <a:rPr lang="ru-RU" sz="800" cap="small" dirty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  <a:t>«Повышение уровня читательской грамотности </a:t>
            </a:r>
            <a:r>
              <a:rPr lang="ru-RU" sz="800" cap="small" dirty="0" smtClean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  <a:t>школьников</a:t>
            </a:r>
            <a:r>
              <a:rPr lang="ru-RU" sz="800" cap="small" dirty="0">
                <a:solidFill>
                  <a:srgbClr val="575F6D"/>
                </a:solidFill>
                <a:latin typeface="Segoe Print" panose="02000600000000000000" pitchFamily="2" charset="0"/>
                <a:ea typeface="+mj-ea"/>
                <a:cs typeface="+mj-cs"/>
              </a:rPr>
              <a:t>»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03055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272</TotalTime>
  <Words>1626</Words>
  <Application>Microsoft Office PowerPoint</Application>
  <PresentationFormat>Экран (4:3)</PresentationFormat>
  <Paragraphs>185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 Black</vt:lpstr>
      <vt:lpstr>Bookman Old Style</vt:lpstr>
      <vt:lpstr>Calibri</vt:lpstr>
      <vt:lpstr>Century Schoolbook</vt:lpstr>
      <vt:lpstr>Segoe Print</vt:lpstr>
      <vt:lpstr>Times New Roman</vt:lpstr>
      <vt:lpstr>Wingdings</vt:lpstr>
      <vt:lpstr>Wingdings 2</vt:lpstr>
      <vt:lpstr>Эркер</vt:lpstr>
      <vt:lpstr>Презентация PowerPoint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  <vt:lpstr>Презентация PowerPoint</vt:lpstr>
      <vt:lpstr>Презентация PowerPoint</vt:lpstr>
      <vt:lpstr>Презентация PowerPoint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  <vt:lpstr>Презентация PowerPoint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  <vt:lpstr>Онлайн-семинар  «Повышение уровня читательской грамотности школьников»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Алёночка</dc:creator>
  <cp:lastModifiedBy>Admin</cp:lastModifiedBy>
  <cp:revision>62</cp:revision>
  <dcterms:created xsi:type="dcterms:W3CDTF">2020-12-13T08:03:01Z</dcterms:created>
  <dcterms:modified xsi:type="dcterms:W3CDTF">2023-02-15T18:34:02Z</dcterms:modified>
</cp:coreProperties>
</file>