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sldIdLst>
    <p:sldId id="327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9" r:id="rId11"/>
    <p:sldId id="270" r:id="rId12"/>
    <p:sldId id="271" r:id="rId13"/>
    <p:sldId id="272" r:id="rId14"/>
    <p:sldId id="273" r:id="rId15"/>
    <p:sldId id="328" r:id="rId16"/>
    <p:sldId id="275" r:id="rId17"/>
    <p:sldId id="276" r:id="rId18"/>
    <p:sldId id="280" r:id="rId19"/>
    <p:sldId id="281" r:id="rId20"/>
    <p:sldId id="282" r:id="rId21"/>
    <p:sldId id="277" r:id="rId22"/>
    <p:sldId id="278" r:id="rId23"/>
    <p:sldId id="279" r:id="rId24"/>
    <p:sldId id="283" r:id="rId25"/>
    <p:sldId id="284" r:id="rId26"/>
    <p:sldId id="285" r:id="rId27"/>
    <p:sldId id="324" r:id="rId28"/>
    <p:sldId id="288" r:id="rId29"/>
    <p:sldId id="289" r:id="rId30"/>
    <p:sldId id="290" r:id="rId31"/>
    <p:sldId id="291" r:id="rId32"/>
    <p:sldId id="325" r:id="rId33"/>
    <p:sldId id="301" r:id="rId34"/>
    <p:sldId id="294" r:id="rId35"/>
    <p:sldId id="329" r:id="rId36"/>
    <p:sldId id="296" r:id="rId37"/>
    <p:sldId id="297" r:id="rId38"/>
    <p:sldId id="298" r:id="rId39"/>
    <p:sldId id="300" r:id="rId40"/>
    <p:sldId id="302" r:id="rId41"/>
    <p:sldId id="303" r:id="rId42"/>
    <p:sldId id="326" r:id="rId43"/>
    <p:sldId id="314" r:id="rId44"/>
    <p:sldId id="331" r:id="rId45"/>
    <p:sldId id="330" r:id="rId46"/>
    <p:sldId id="316" r:id="rId47"/>
    <p:sldId id="323" r:id="rId48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380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2589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526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551710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5704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5971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0236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382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409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529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7395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5252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7325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756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jp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23056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6366926"/>
            <a:ext cx="9144000" cy="49107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143000" y="1122362"/>
            <a:ext cx="6858000" cy="3678237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Методические подходы к подготовке и оцениванию выполнения учащимися заданий с развернутым ответом устной части ЕГЭ по английскому языку</a:t>
            </a:r>
            <a:endParaRPr lang="ru-RU" b="1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4380763"/>
      </p:ext>
    </p:extLst>
  </p:cSld>
  <p:clrMapOvr>
    <a:masterClrMapping/>
  </p:clrMapOvr>
  <p:transition>
    <p:blinds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9903" rIns="0" bIns="0" rtlCol="0">
            <a:spAutoFit/>
          </a:bodyPr>
          <a:lstStyle/>
          <a:p>
            <a:pPr marL="2985135" marR="5080" indent="-2139950">
              <a:lnSpc>
                <a:spcPct val="100000"/>
              </a:lnSpc>
              <a:spcBef>
                <a:spcPts val="100"/>
              </a:spcBef>
            </a:pPr>
            <a:r>
              <a:rPr sz="3600" b="0" spc="-5" dirty="0">
                <a:latin typeface="Arial"/>
                <a:cs typeface="Arial"/>
              </a:rPr>
              <a:t>Цель </a:t>
            </a:r>
            <a:r>
              <a:rPr sz="3600" b="0" dirty="0">
                <a:latin typeface="Arial"/>
                <a:cs typeface="Arial"/>
              </a:rPr>
              <a:t>задания 2 -</a:t>
            </a:r>
            <a:r>
              <a:rPr sz="3600" b="0" spc="-114" dirty="0">
                <a:latin typeface="Arial"/>
                <a:cs typeface="Arial"/>
              </a:rPr>
              <a:t> </a:t>
            </a:r>
            <a:r>
              <a:rPr sz="3600" b="0" spc="-5" dirty="0">
                <a:latin typeface="Arial"/>
                <a:cs typeface="Arial"/>
              </a:rPr>
              <a:t>проверить  умения:</a:t>
            </a:r>
            <a:endParaRPr sz="3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721636"/>
            <a:ext cx="7285990" cy="3049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осуществлять запрос информации</a:t>
            </a:r>
            <a:r>
              <a:rPr sz="3200" spc="-9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в  </a:t>
            </a:r>
            <a:r>
              <a:rPr sz="3200" spc="-5" dirty="0">
                <a:latin typeface="Arial"/>
                <a:cs typeface="Arial"/>
              </a:rPr>
              <a:t>соответствии </a:t>
            </a:r>
            <a:r>
              <a:rPr sz="3200" dirty="0">
                <a:latin typeface="Arial"/>
                <a:cs typeface="Arial"/>
              </a:rPr>
              <a:t>с </a:t>
            </a:r>
            <a:r>
              <a:rPr sz="3200" spc="-5" dirty="0">
                <a:latin typeface="Arial"/>
                <a:cs typeface="Arial"/>
              </a:rPr>
              <a:t>коммуникативной  задачей </a:t>
            </a:r>
            <a:r>
              <a:rPr sz="3200" dirty="0">
                <a:latin typeface="Arial"/>
                <a:cs typeface="Arial"/>
              </a:rPr>
              <a:t>и </a:t>
            </a:r>
            <a:r>
              <a:rPr sz="3200" spc="-5" dirty="0">
                <a:latin typeface="Arial"/>
                <a:cs typeface="Arial"/>
              </a:rPr>
              <a:t>ситуацией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общения;</a:t>
            </a:r>
            <a:endParaRPr sz="3200" dirty="0">
              <a:latin typeface="Arial"/>
              <a:cs typeface="Arial"/>
            </a:endParaRPr>
          </a:p>
          <a:p>
            <a:pPr marL="355600" marR="717550" indent="-342900">
              <a:lnSpc>
                <a:spcPct val="100000"/>
              </a:lnSpc>
              <a:spcBef>
                <a:spcPts val="76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точно </a:t>
            </a:r>
            <a:r>
              <a:rPr sz="3200" dirty="0">
                <a:latin typeface="Arial"/>
                <a:cs typeface="Arial"/>
              </a:rPr>
              <a:t>и </a:t>
            </a:r>
            <a:r>
              <a:rPr sz="3200" spc="-5" dirty="0">
                <a:latin typeface="Arial"/>
                <a:cs typeface="Arial"/>
              </a:rPr>
              <a:t>правильно употреблять  </a:t>
            </a:r>
            <a:r>
              <a:rPr sz="3200" dirty="0">
                <a:latin typeface="Arial"/>
                <a:cs typeface="Arial"/>
              </a:rPr>
              <a:t>языковые средства</a:t>
            </a:r>
            <a:r>
              <a:rPr sz="3200" spc="-16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оформления  вопросов.</a:t>
            </a:r>
            <a:endParaRPr sz="3200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85444" y="281179"/>
            <a:ext cx="25647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spc="-5" dirty="0">
                <a:latin typeface="Arial"/>
                <a:cs typeface="Arial"/>
              </a:rPr>
              <a:t>ЗАДАНИЕ</a:t>
            </a:r>
            <a:r>
              <a:rPr sz="3600" b="0" spc="-85" dirty="0">
                <a:latin typeface="Arial"/>
                <a:cs typeface="Arial"/>
              </a:rPr>
              <a:t> </a:t>
            </a:r>
            <a:r>
              <a:rPr sz="3600" b="0" dirty="0">
                <a:latin typeface="Arial"/>
                <a:cs typeface="Arial"/>
              </a:rPr>
              <a:t>2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79514" y="1484784"/>
            <a:ext cx="8784971" cy="464137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37576" y="281178"/>
            <a:ext cx="70605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spc="-5" dirty="0">
                <a:latin typeface="Arial"/>
                <a:cs typeface="Arial"/>
              </a:rPr>
              <a:t>Критерии оценивания </a:t>
            </a:r>
            <a:r>
              <a:rPr sz="3600" b="0" dirty="0">
                <a:latin typeface="Arial"/>
                <a:cs typeface="Arial"/>
              </a:rPr>
              <a:t>задания</a:t>
            </a:r>
            <a:r>
              <a:rPr sz="3600" b="0" spc="-105" dirty="0">
                <a:latin typeface="Arial"/>
                <a:cs typeface="Arial"/>
              </a:rPr>
              <a:t> </a:t>
            </a:r>
            <a:r>
              <a:rPr sz="3600" b="0" dirty="0">
                <a:latin typeface="Arial"/>
                <a:cs typeface="Arial"/>
              </a:rPr>
              <a:t>2</a:t>
            </a:r>
            <a:r>
              <a:rPr sz="3600" b="0" dirty="0">
                <a:solidFill>
                  <a:srgbClr val="FFFFFF"/>
                </a:solidFill>
                <a:latin typeface="Arial"/>
                <a:cs typeface="Arial"/>
              </a:rPr>
              <a:t>:</a:t>
            </a:r>
            <a:endParaRPr sz="360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73037" y="1838325"/>
          <a:ext cx="8785859" cy="36321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28620"/>
                <a:gridCol w="2928620"/>
                <a:gridCol w="2928619"/>
              </a:tblGrid>
              <a:tr h="370839"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Баллы (5</a:t>
                      </a:r>
                      <a:r>
                        <a:rPr sz="1400" b="1" spc="-3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баллов)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BE0E3"/>
                    </a:solidFill>
                  </a:tcPr>
                </a:tc>
              </a:tr>
              <a:tr h="3261360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sz="2000" b="1" dirty="0">
                          <a:latin typeface="Times New Roman"/>
                          <a:cs typeface="Times New Roman"/>
                        </a:rPr>
                        <a:t>Вопросы</a:t>
                      </a:r>
                      <a:r>
                        <a:rPr sz="2000" b="1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b="1" dirty="0">
                          <a:latin typeface="Times New Roman"/>
                          <a:cs typeface="Times New Roman"/>
                        </a:rPr>
                        <a:t>1-5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2330"/>
                        </a:lnSpc>
                        <a:tabLst>
                          <a:tab pos="1075055" algn="l"/>
                          <a:tab pos="1557020" algn="l"/>
                        </a:tabLst>
                      </a:pPr>
                      <a:r>
                        <a:rPr sz="2000" spc="-30" dirty="0">
                          <a:latin typeface="Times New Roman"/>
                          <a:cs typeface="Times New Roman"/>
                        </a:rPr>
                        <a:t>Вопрос	по	</a:t>
                      </a:r>
                      <a:r>
                        <a:rPr sz="2000" spc="-50" dirty="0">
                          <a:latin typeface="Times New Roman"/>
                          <a:cs typeface="Times New Roman"/>
                        </a:rPr>
                        <a:t>содержанию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67310" marR="55244" indent="635">
                        <a:lnSpc>
                          <a:spcPct val="107000"/>
                        </a:lnSpc>
                        <a:tabLst>
                          <a:tab pos="1417955" algn="l"/>
                          <a:tab pos="1917064" algn="l"/>
                          <a:tab pos="2156460" algn="l"/>
                          <a:tab pos="2609215" algn="l"/>
                          <a:tab pos="2721610" algn="l"/>
                        </a:tabLst>
                      </a:pPr>
                      <a:r>
                        <a:rPr sz="2000" spc="-7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2000" spc="-40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2000" spc="-5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2000" spc="-100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2000" spc="-50" dirty="0">
                          <a:latin typeface="Times New Roman"/>
                          <a:cs typeface="Times New Roman"/>
                        </a:rPr>
                        <a:t>ч</a:t>
                      </a:r>
                      <a:r>
                        <a:rPr sz="2000" spc="-40" dirty="0">
                          <a:latin typeface="Times New Roman"/>
                          <a:cs typeface="Times New Roman"/>
                        </a:rPr>
                        <a:t>ае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т	</a:t>
                      </a:r>
                      <a:r>
                        <a:rPr sz="2000" spc="-55" dirty="0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2000" spc="15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2000" spc="-5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2000" spc="-15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2000" spc="-40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2000" spc="-6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2000" spc="-55" dirty="0">
                          <a:latin typeface="Times New Roman"/>
                          <a:cs typeface="Times New Roman"/>
                        </a:rPr>
                        <a:t>л</a:t>
                      </a:r>
                      <a:r>
                        <a:rPr sz="2000" spc="-40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2000" spc="-45" dirty="0">
                          <a:latin typeface="Times New Roman"/>
                          <a:cs typeface="Times New Roman"/>
                        </a:rPr>
                        <a:t>нн</a:t>
                      </a:r>
                      <a:r>
                        <a:rPr sz="2000" spc="-35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й  </a:t>
                      </a:r>
                      <a:r>
                        <a:rPr sz="2000" spc="-50" dirty="0">
                          <a:latin typeface="Times New Roman"/>
                          <a:cs typeface="Times New Roman"/>
                        </a:rPr>
                        <a:t>задаче; </a:t>
                      </a:r>
                      <a:r>
                        <a:rPr sz="2000" spc="-35" dirty="0">
                          <a:latin typeface="Times New Roman"/>
                          <a:cs typeface="Times New Roman"/>
                        </a:rPr>
                        <a:t>имеет </a:t>
                      </a:r>
                      <a:r>
                        <a:rPr sz="2000" spc="-40" dirty="0">
                          <a:latin typeface="Times New Roman"/>
                          <a:cs typeface="Times New Roman"/>
                        </a:rPr>
                        <a:t>правильную  </a:t>
                      </a:r>
                      <a:r>
                        <a:rPr sz="2000" spc="-45" dirty="0">
                          <a:latin typeface="Times New Roman"/>
                          <a:cs typeface="Times New Roman"/>
                        </a:rPr>
                        <a:t>г</a:t>
                      </a:r>
                      <a:r>
                        <a:rPr sz="2000" spc="-35" dirty="0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sz="2000" spc="-50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2000" spc="-45" dirty="0"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sz="2000" spc="-60" dirty="0"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sz="2000" spc="-90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2000" spc="-40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2000" spc="-55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2000" spc="-40" dirty="0">
                          <a:latin typeface="Times New Roman"/>
                          <a:cs typeface="Times New Roman"/>
                        </a:rPr>
                        <a:t>ч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2000" spc="-4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2000" spc="-65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2000" spc="-55" dirty="0">
                          <a:latin typeface="Times New Roman"/>
                          <a:cs typeface="Times New Roman"/>
                        </a:rPr>
                        <a:t>у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ю		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ф</a:t>
                      </a:r>
                      <a:r>
                        <a:rPr sz="2000" spc="5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2000" spc="-45" dirty="0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му 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2000" spc="5" dirty="0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ям</a:t>
                      </a:r>
                      <a:r>
                        <a:rPr sz="2000" spc="5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2000" spc="-70" dirty="0">
                          <a:latin typeface="Times New Roman"/>
                          <a:cs typeface="Times New Roman"/>
                        </a:rPr>
                        <a:t>г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о		</a:t>
                      </a:r>
                      <a:r>
                        <a:rPr sz="2000" spc="-15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2000" spc="5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2000" spc="-20" dirty="0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sz="2000" spc="5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2000" spc="2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;  </a:t>
                      </a:r>
                      <a:r>
                        <a:rPr sz="2000" spc="-15" dirty="0">
                          <a:latin typeface="Times New Roman"/>
                          <a:cs typeface="Times New Roman"/>
                        </a:rPr>
                        <a:t>возможные 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ф</a:t>
                      </a:r>
                      <a:r>
                        <a:rPr sz="2000" spc="5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не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ч</a:t>
                      </a:r>
                      <a:r>
                        <a:rPr sz="2000" spc="4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ски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е				и 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лексические  п</a:t>
                      </a:r>
                      <a:r>
                        <a:rPr sz="2000" spc="5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г</a:t>
                      </a:r>
                      <a:r>
                        <a:rPr sz="2000" spc="5" dirty="0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ш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2000" spc="5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ти			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не  </a:t>
                      </a:r>
                      <a:r>
                        <a:rPr sz="2000" spc="-20" dirty="0">
                          <a:latin typeface="Times New Roman"/>
                          <a:cs typeface="Times New Roman"/>
                        </a:rPr>
                        <a:t>затрудняют</a:t>
                      </a:r>
                      <a:r>
                        <a:rPr sz="20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восприятия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2330"/>
                        </a:lnSpc>
                        <a:tabLst>
                          <a:tab pos="1102995" algn="l"/>
                          <a:tab pos="1578610" algn="l"/>
                          <a:tab pos="2460625" algn="l"/>
                        </a:tabLst>
                      </a:pPr>
                      <a:r>
                        <a:rPr sz="2000" spc="10" dirty="0">
                          <a:latin typeface="Times New Roman"/>
                          <a:cs typeface="Times New Roman"/>
                        </a:rPr>
                        <a:t>Вопрос	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не	задан,	или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67945" marR="59055">
                        <a:lnSpc>
                          <a:spcPct val="107000"/>
                        </a:lnSpc>
                        <a:tabLst>
                          <a:tab pos="1353185" algn="l"/>
                          <a:tab pos="1419860" algn="l"/>
                          <a:tab pos="1470025" algn="l"/>
                          <a:tab pos="1553845" algn="l"/>
                          <a:tab pos="1934845" algn="l"/>
                          <a:tab pos="2113280" algn="l"/>
                          <a:tab pos="2175510" algn="l"/>
                          <a:tab pos="2226310" algn="l"/>
                          <a:tab pos="2596515" algn="l"/>
                        </a:tabLst>
                      </a:pPr>
                      <a:r>
                        <a:rPr sz="2000" dirty="0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д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анны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й			в</a:t>
                      </a:r>
                      <a:r>
                        <a:rPr sz="2000" spc="5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2000" spc="5" dirty="0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sz="2000" spc="5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с	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по  с</a:t>
                      </a:r>
                      <a:r>
                        <a:rPr sz="2000" spc="-55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д</a:t>
                      </a:r>
                      <a:r>
                        <a:rPr sz="2000" spc="-1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2000" spc="5" dirty="0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жани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ю		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е	</a:t>
                      </a:r>
                      <a:r>
                        <a:rPr sz="2000" spc="-2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2000" spc="-50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ч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2000" spc="-1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т  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2000" spc="5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2000" spc="20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ленн</a:t>
                      </a:r>
                      <a:r>
                        <a:rPr sz="2000" spc="5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й			з</a:t>
                      </a:r>
                      <a:r>
                        <a:rPr sz="2000" spc="-15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д</a:t>
                      </a:r>
                      <a:r>
                        <a:rPr sz="2000" spc="-90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че  </a:t>
                      </a:r>
                      <a:r>
                        <a:rPr sz="2000" spc="5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/</a:t>
                      </a:r>
                      <a:r>
                        <a:rPr sz="2000" spc="5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Л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И		</a:t>
                      </a:r>
                      <a:r>
                        <a:rPr sz="2000" spc="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е				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еет  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правильной 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г</a:t>
                      </a:r>
                      <a:r>
                        <a:rPr sz="2000" spc="5" dirty="0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мм</a:t>
                      </a:r>
                      <a:r>
                        <a:rPr sz="2000" spc="-50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ч</a:t>
                      </a:r>
                      <a:r>
                        <a:rPr sz="2000" spc="4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2000" spc="-110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2000" spc="5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й		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ф</a:t>
                      </a:r>
                      <a:r>
                        <a:rPr sz="2000" spc="5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2000" spc="-45" dirty="0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мы 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прямого </a:t>
                      </a: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вопроса, И/ИЛИ  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ш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б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и	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2000" spc="5" dirty="0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еп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я</a:t>
                      </a:r>
                      <a:r>
                        <a:rPr sz="2000" spc="20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2000" spc="-5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2000" spc="-75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2000" spc="-10" dirty="0">
                          <a:latin typeface="Times New Roman"/>
                          <a:cs typeface="Times New Roman"/>
                        </a:rPr>
                        <a:t>у</a:t>
                      </a:r>
                      <a:r>
                        <a:rPr sz="2000" spc="-25" dirty="0">
                          <a:latin typeface="Times New Roman"/>
                          <a:cs typeface="Times New Roman"/>
                        </a:rPr>
                        <a:t>ю</a:t>
                      </a:r>
                      <a:r>
                        <a:rPr sz="2000" dirty="0">
                          <a:latin typeface="Times New Roman"/>
                          <a:cs typeface="Times New Roman"/>
                        </a:rPr>
                        <a:t>т  </a:t>
                      </a:r>
                      <a:r>
                        <a:rPr sz="2000" spc="-20" dirty="0">
                          <a:latin typeface="Times New Roman"/>
                          <a:cs typeface="Times New Roman"/>
                        </a:rPr>
                        <a:t>коммуникации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4313" y="426815"/>
            <a:ext cx="7543800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2800" b="1" spc="-5" dirty="0"/>
              <a:t>Разъяснение </a:t>
            </a:r>
            <a:r>
              <a:rPr sz="2800" b="1" spc="-10" dirty="0"/>
              <a:t>критериев </a:t>
            </a:r>
            <a:r>
              <a:rPr sz="2800" b="1" spc="-5" dirty="0"/>
              <a:t>задания</a:t>
            </a:r>
            <a:r>
              <a:rPr sz="2800" b="1" spc="60" dirty="0"/>
              <a:t> </a:t>
            </a:r>
            <a:r>
              <a:rPr sz="2800" b="1" spc="-5" dirty="0"/>
              <a:t>2:</a:t>
            </a:r>
            <a:endParaRPr sz="2800" b="1" dirty="0"/>
          </a:p>
          <a:p>
            <a:pPr marL="12065" marR="5080" indent="-635" algn="ctr">
              <a:lnSpc>
                <a:spcPct val="100000"/>
              </a:lnSpc>
            </a:pPr>
            <a:r>
              <a:rPr sz="2800" b="1" spc="-20" dirty="0">
                <a:solidFill>
                  <a:schemeClr val="accent5">
                    <a:lumMod val="75000"/>
                  </a:schemeClr>
                </a:solidFill>
              </a:rPr>
              <a:t>Что </a:t>
            </a:r>
            <a:r>
              <a:rPr sz="2800" b="1" spc="-5" dirty="0">
                <a:solidFill>
                  <a:schemeClr val="accent5">
                    <a:lumMod val="75000"/>
                  </a:schemeClr>
                </a:solidFill>
              </a:rPr>
              <a:t>значит </a:t>
            </a:r>
            <a:r>
              <a:rPr sz="2800" b="1" spc="-10" dirty="0">
                <a:solidFill>
                  <a:schemeClr val="accent5">
                    <a:lumMod val="75000"/>
                  </a:schemeClr>
                </a:solidFill>
              </a:rPr>
              <a:t>«вопрос </a:t>
            </a:r>
            <a:r>
              <a:rPr sz="2800" b="1" spc="-5" dirty="0">
                <a:solidFill>
                  <a:schemeClr val="accent5">
                    <a:lumMod val="75000"/>
                  </a:schemeClr>
                </a:solidFill>
              </a:rPr>
              <a:t>отвечает  </a:t>
            </a:r>
            <a:r>
              <a:rPr sz="2800" b="1" spc="-10" dirty="0">
                <a:solidFill>
                  <a:schemeClr val="accent5">
                    <a:lumMod val="75000"/>
                  </a:schemeClr>
                </a:solidFill>
              </a:rPr>
              <a:t>поставленной </a:t>
            </a:r>
            <a:r>
              <a:rPr sz="2800" b="1" spc="-5" dirty="0">
                <a:solidFill>
                  <a:schemeClr val="accent5">
                    <a:lumMod val="75000"/>
                  </a:schemeClr>
                </a:solidFill>
              </a:rPr>
              <a:t>коммуникативной</a:t>
            </a:r>
            <a:r>
              <a:rPr sz="2800" b="1" spc="1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sz="2800" b="1" spc="-5" dirty="0">
                <a:solidFill>
                  <a:schemeClr val="accent5">
                    <a:lumMod val="75000"/>
                  </a:schemeClr>
                </a:solidFill>
              </a:rPr>
              <a:t>задаче»?</a:t>
            </a:r>
            <a:endParaRPr sz="2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2369708"/>
            <a:ext cx="7129780" cy="35375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запрос информации </a:t>
            </a:r>
            <a:r>
              <a:rPr sz="3200" dirty="0">
                <a:latin typeface="Arial"/>
                <a:cs typeface="Arial"/>
              </a:rPr>
              <a:t>осуществлен</a:t>
            </a:r>
            <a:r>
              <a:rPr sz="3200" spc="-14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и  </a:t>
            </a:r>
            <a:r>
              <a:rPr sz="3200" spc="-5" dirty="0">
                <a:latin typeface="Arial"/>
                <a:cs typeface="Arial"/>
              </a:rPr>
              <a:t>соответствует коммуникативной  установке, данной </a:t>
            </a:r>
            <a:r>
              <a:rPr sz="3200" dirty="0">
                <a:latin typeface="Arial"/>
                <a:cs typeface="Arial"/>
              </a:rPr>
              <a:t>в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задании</a:t>
            </a:r>
            <a:endParaRPr sz="3200">
              <a:latin typeface="Arial"/>
              <a:cs typeface="Arial"/>
            </a:endParaRPr>
          </a:p>
          <a:p>
            <a:pPr marL="355600" marR="797560" indent="-342900">
              <a:lnSpc>
                <a:spcPct val="100000"/>
              </a:lnSpc>
              <a:spcBef>
                <a:spcPts val="76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использованные лексика,  грамматические </a:t>
            </a:r>
            <a:r>
              <a:rPr sz="3200" dirty="0">
                <a:latin typeface="Arial"/>
                <a:cs typeface="Arial"/>
              </a:rPr>
              <a:t>средства и  </a:t>
            </a:r>
            <a:r>
              <a:rPr sz="3200" spc="-5" dirty="0">
                <a:latin typeface="Arial"/>
                <a:cs typeface="Arial"/>
              </a:rPr>
              <a:t>фонетические погрешности не  искажают </a:t>
            </a:r>
            <a:r>
              <a:rPr sz="3200" dirty="0">
                <a:latin typeface="Arial"/>
                <a:cs typeface="Arial"/>
              </a:rPr>
              <a:t>смысл</a:t>
            </a:r>
            <a:r>
              <a:rPr sz="3200" spc="-6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высказывания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22104" y="628919"/>
            <a:ext cx="633095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Arial"/>
                <a:cs typeface="Arial"/>
              </a:rPr>
              <a:t>Устная </a:t>
            </a:r>
            <a:r>
              <a:rPr sz="4400" b="0" spc="-5" dirty="0">
                <a:latin typeface="Arial"/>
                <a:cs typeface="Arial"/>
              </a:rPr>
              <a:t>часть: задание</a:t>
            </a:r>
            <a:r>
              <a:rPr sz="4400" b="0" spc="-100" dirty="0">
                <a:latin typeface="Arial"/>
                <a:cs typeface="Arial"/>
              </a:rPr>
              <a:t> </a:t>
            </a:r>
            <a:r>
              <a:rPr sz="4400" b="0" dirty="0">
                <a:latin typeface="Arial"/>
                <a:cs typeface="Arial"/>
              </a:rPr>
              <a:t>2</a:t>
            </a:r>
            <a:endParaRPr sz="44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236" y="1433982"/>
            <a:ext cx="9258364" cy="5154616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 marR="271145">
              <a:lnSpc>
                <a:spcPts val="2400"/>
              </a:lnSpc>
              <a:spcBef>
                <a:spcPts val="675"/>
              </a:spcBef>
              <a:tabLst>
                <a:tab pos="354965" algn="l"/>
                <a:tab pos="355600" algn="l"/>
              </a:tabLst>
            </a:pPr>
            <a:r>
              <a:rPr sz="2500" spc="-5" dirty="0" err="1" smtClean="0">
                <a:latin typeface="Arial"/>
                <a:cs typeface="Arial"/>
              </a:rPr>
              <a:t>Если</a:t>
            </a:r>
            <a:r>
              <a:rPr sz="2500" spc="-5" dirty="0" smtClean="0">
                <a:latin typeface="Arial"/>
                <a:cs typeface="Arial"/>
              </a:rPr>
              <a:t> </a:t>
            </a:r>
            <a:r>
              <a:rPr sz="2500" spc="-5" dirty="0">
                <a:latin typeface="Arial"/>
                <a:cs typeface="Arial"/>
              </a:rPr>
              <a:t>в первом вопросе используется </a:t>
            </a:r>
            <a:r>
              <a:rPr sz="2500" spc="-5" dirty="0" err="1">
                <a:latin typeface="Arial"/>
                <a:cs typeface="Arial"/>
              </a:rPr>
              <a:t>местоимение</a:t>
            </a:r>
            <a:r>
              <a:rPr sz="2500" spc="-5" dirty="0">
                <a:latin typeface="Arial"/>
                <a:cs typeface="Arial"/>
              </a:rPr>
              <a:t>  </a:t>
            </a:r>
            <a:endParaRPr lang="ru-RU" sz="2500" spc="-5" dirty="0" smtClean="0">
              <a:latin typeface="Arial"/>
              <a:cs typeface="Arial"/>
            </a:endParaRPr>
          </a:p>
          <a:p>
            <a:pPr marL="12700" marR="271145">
              <a:lnSpc>
                <a:spcPts val="2400"/>
              </a:lnSpc>
              <a:spcBef>
                <a:spcPts val="675"/>
              </a:spcBef>
              <a:tabLst>
                <a:tab pos="354965" algn="l"/>
                <a:tab pos="355600" algn="l"/>
              </a:tabLst>
            </a:pPr>
            <a:r>
              <a:rPr sz="2500" spc="-5" dirty="0" err="1" smtClean="0">
                <a:latin typeface="Arial"/>
                <a:cs typeface="Arial"/>
              </a:rPr>
              <a:t>вместо</a:t>
            </a:r>
            <a:r>
              <a:rPr sz="2500" spc="-5" dirty="0" smtClean="0">
                <a:latin typeface="Arial"/>
                <a:cs typeface="Arial"/>
              </a:rPr>
              <a:t> </a:t>
            </a:r>
            <a:r>
              <a:rPr sz="2500" spc="-5" dirty="0">
                <a:latin typeface="Arial"/>
                <a:cs typeface="Arial"/>
              </a:rPr>
              <a:t>названия предмета </a:t>
            </a:r>
            <a:r>
              <a:rPr sz="2500" spc="-10" dirty="0">
                <a:latin typeface="Arial"/>
                <a:cs typeface="Arial"/>
              </a:rPr>
              <a:t>или </a:t>
            </a:r>
            <a:r>
              <a:rPr sz="2500" spc="-5" dirty="0">
                <a:latin typeface="Arial"/>
                <a:cs typeface="Arial"/>
              </a:rPr>
              <a:t>объекта, </a:t>
            </a:r>
            <a:endParaRPr lang="ru-RU" sz="2500" spc="-5" dirty="0" smtClean="0">
              <a:latin typeface="Arial"/>
              <a:cs typeface="Arial"/>
            </a:endParaRPr>
          </a:p>
          <a:p>
            <a:pPr marL="12700" marR="271145">
              <a:lnSpc>
                <a:spcPts val="2400"/>
              </a:lnSpc>
              <a:spcBef>
                <a:spcPts val="675"/>
              </a:spcBef>
              <a:tabLst>
                <a:tab pos="354965" algn="l"/>
                <a:tab pos="355600" algn="l"/>
              </a:tabLst>
            </a:pPr>
            <a:r>
              <a:rPr sz="2500" spc="-5" dirty="0" smtClean="0">
                <a:latin typeface="Arial"/>
                <a:cs typeface="Arial"/>
              </a:rPr>
              <a:t>о </a:t>
            </a:r>
            <a:r>
              <a:rPr sz="2500" spc="-5" dirty="0">
                <a:latin typeface="Arial"/>
                <a:cs typeface="Arial"/>
              </a:rPr>
              <a:t>котором  спрашивают – </a:t>
            </a:r>
            <a:r>
              <a:rPr sz="2500" spc="-10" dirty="0">
                <a:latin typeface="Arial"/>
                <a:cs typeface="Arial"/>
              </a:rPr>
              <a:t>это </a:t>
            </a:r>
            <a:r>
              <a:rPr sz="2500" spc="-5" dirty="0">
                <a:latin typeface="Arial"/>
                <a:cs typeface="Arial"/>
              </a:rPr>
              <a:t>ведет к сбою в коммуникации.  </a:t>
            </a:r>
            <a:endParaRPr lang="ru-RU" sz="2500" spc="-5" dirty="0" smtClean="0">
              <a:latin typeface="Arial"/>
              <a:cs typeface="Arial"/>
            </a:endParaRPr>
          </a:p>
          <a:p>
            <a:pPr marL="12700" marR="271145">
              <a:lnSpc>
                <a:spcPts val="2400"/>
              </a:lnSpc>
              <a:spcBef>
                <a:spcPts val="675"/>
              </a:spcBef>
              <a:tabLst>
                <a:tab pos="354965" algn="l"/>
                <a:tab pos="355600" algn="l"/>
              </a:tabLst>
            </a:pPr>
            <a:r>
              <a:rPr sz="2500" spc="-5" dirty="0" err="1" smtClean="0">
                <a:latin typeface="Arial"/>
                <a:cs typeface="Arial"/>
              </a:rPr>
              <a:t>Например</a:t>
            </a:r>
            <a:r>
              <a:rPr sz="2500" spc="-5" dirty="0">
                <a:latin typeface="Arial"/>
                <a:cs typeface="Arial"/>
              </a:rPr>
              <a:t>, надо задать вопрос о </a:t>
            </a:r>
            <a:r>
              <a:rPr sz="2500" spc="-5" dirty="0" err="1">
                <a:latin typeface="Arial"/>
                <a:cs typeface="Arial"/>
              </a:rPr>
              <a:t>местоположении</a:t>
            </a:r>
            <a:r>
              <a:rPr sz="2500" spc="-5" dirty="0">
                <a:latin typeface="Arial"/>
                <a:cs typeface="Arial"/>
              </a:rPr>
              <a:t>  </a:t>
            </a:r>
            <a:endParaRPr lang="ru-RU" sz="2500" spc="-5" dirty="0" smtClean="0">
              <a:latin typeface="Arial"/>
              <a:cs typeface="Arial"/>
            </a:endParaRPr>
          </a:p>
          <a:p>
            <a:pPr marL="12700" marR="271145">
              <a:lnSpc>
                <a:spcPts val="2400"/>
              </a:lnSpc>
              <a:spcBef>
                <a:spcPts val="675"/>
              </a:spcBef>
              <a:tabLst>
                <a:tab pos="354965" algn="l"/>
                <a:tab pos="355600" algn="l"/>
              </a:tabLst>
            </a:pPr>
            <a:r>
              <a:rPr sz="2500" spc="-5" dirty="0" err="1" smtClean="0">
                <a:latin typeface="Arial"/>
                <a:cs typeface="Arial"/>
              </a:rPr>
              <a:t>магазина</a:t>
            </a:r>
            <a:r>
              <a:rPr sz="2500" spc="-5" dirty="0">
                <a:latin typeface="Arial"/>
                <a:cs typeface="Arial"/>
              </a:rPr>
              <a:t>, кинотеатра и т.п., вопрос «Where is </a:t>
            </a:r>
            <a:r>
              <a:rPr sz="2500" spc="-10" dirty="0">
                <a:latin typeface="Arial"/>
                <a:cs typeface="Arial"/>
              </a:rPr>
              <a:t>it  </a:t>
            </a:r>
            <a:endParaRPr lang="ru-RU" sz="2500" spc="-10" dirty="0" smtClean="0">
              <a:latin typeface="Arial"/>
              <a:cs typeface="Arial"/>
            </a:endParaRPr>
          </a:p>
          <a:p>
            <a:pPr marL="12700" marR="271145">
              <a:lnSpc>
                <a:spcPts val="2400"/>
              </a:lnSpc>
              <a:spcBef>
                <a:spcPts val="675"/>
              </a:spcBef>
              <a:tabLst>
                <a:tab pos="354965" algn="l"/>
                <a:tab pos="355600" algn="l"/>
              </a:tabLst>
            </a:pPr>
            <a:r>
              <a:rPr sz="2500" spc="-5" dirty="0" smtClean="0">
                <a:latin typeface="Arial"/>
                <a:cs typeface="Arial"/>
              </a:rPr>
              <a:t>located/situated</a:t>
            </a:r>
            <a:r>
              <a:rPr sz="2500" spc="-5" dirty="0">
                <a:latin typeface="Arial"/>
                <a:cs typeface="Arial"/>
              </a:rPr>
              <a:t>?» как первый вопрос в </a:t>
            </a:r>
            <a:r>
              <a:rPr sz="2500" spc="-5" dirty="0" err="1">
                <a:latin typeface="Arial"/>
                <a:cs typeface="Arial"/>
              </a:rPr>
              <a:t>условном</a:t>
            </a:r>
            <a:r>
              <a:rPr sz="2500" spc="-5" dirty="0">
                <a:latin typeface="Arial"/>
                <a:cs typeface="Arial"/>
              </a:rPr>
              <a:t> </a:t>
            </a:r>
            <a:endParaRPr lang="ru-RU" sz="2500" spc="-5" dirty="0" smtClean="0">
              <a:latin typeface="Arial"/>
              <a:cs typeface="Arial"/>
            </a:endParaRPr>
          </a:p>
          <a:p>
            <a:pPr marL="12700" marR="271145">
              <a:lnSpc>
                <a:spcPts val="2400"/>
              </a:lnSpc>
              <a:spcBef>
                <a:spcPts val="675"/>
              </a:spcBef>
              <a:tabLst>
                <a:tab pos="354965" algn="l"/>
                <a:tab pos="355600" algn="l"/>
              </a:tabLst>
            </a:pPr>
            <a:r>
              <a:rPr sz="2500" spc="-5" dirty="0" err="1" smtClean="0">
                <a:latin typeface="Arial"/>
                <a:cs typeface="Arial"/>
              </a:rPr>
              <a:t>диалоге-расспросе</a:t>
            </a:r>
            <a:r>
              <a:rPr sz="2500" spc="-5" dirty="0" smtClean="0">
                <a:latin typeface="Arial"/>
                <a:cs typeface="Arial"/>
              </a:rPr>
              <a:t> </a:t>
            </a:r>
            <a:r>
              <a:rPr sz="2500" spc="-5" dirty="0">
                <a:latin typeface="Arial"/>
                <a:cs typeface="Arial"/>
              </a:rPr>
              <a:t>не принимается. </a:t>
            </a:r>
            <a:endParaRPr lang="ru-RU" sz="2500" spc="-5" dirty="0" smtClean="0">
              <a:latin typeface="Arial"/>
              <a:cs typeface="Arial"/>
            </a:endParaRPr>
          </a:p>
          <a:p>
            <a:pPr marL="12700" marR="271145">
              <a:lnSpc>
                <a:spcPts val="2400"/>
              </a:lnSpc>
              <a:spcBef>
                <a:spcPts val="675"/>
              </a:spcBef>
              <a:tabLst>
                <a:tab pos="354965" algn="l"/>
                <a:tab pos="355600" algn="l"/>
              </a:tabLst>
            </a:pPr>
            <a:r>
              <a:rPr sz="2500" spc="-5" dirty="0" smtClean="0">
                <a:latin typeface="Arial"/>
                <a:cs typeface="Arial"/>
              </a:rPr>
              <a:t>В </a:t>
            </a:r>
            <a:r>
              <a:rPr sz="2500" spc="-5" dirty="0">
                <a:latin typeface="Arial"/>
                <a:cs typeface="Arial"/>
              </a:rPr>
              <a:t>последующих  вопросах использование местоимения </a:t>
            </a:r>
            <a:r>
              <a:rPr sz="2500" spc="-5" dirty="0" err="1">
                <a:latin typeface="Arial"/>
                <a:cs typeface="Arial"/>
              </a:rPr>
              <a:t>возможно</a:t>
            </a:r>
            <a:r>
              <a:rPr sz="2500" spc="-5" dirty="0" smtClean="0">
                <a:latin typeface="Arial"/>
                <a:cs typeface="Arial"/>
              </a:rPr>
              <a:t>.</a:t>
            </a:r>
            <a:endParaRPr lang="ru-RU" sz="2500" spc="-5" dirty="0" smtClean="0">
              <a:latin typeface="Arial"/>
              <a:cs typeface="Arial"/>
            </a:endParaRPr>
          </a:p>
          <a:p>
            <a:pPr marL="12700" marR="271145">
              <a:lnSpc>
                <a:spcPts val="2400"/>
              </a:lnSpc>
              <a:spcBef>
                <a:spcPts val="675"/>
              </a:spcBef>
              <a:tabLst>
                <a:tab pos="354965" algn="l"/>
                <a:tab pos="355600" algn="l"/>
              </a:tabLst>
            </a:pPr>
            <a:endParaRPr lang="ru-RU" sz="2500" spc="-5" dirty="0">
              <a:latin typeface="Arial"/>
              <a:cs typeface="Arial"/>
            </a:endParaRPr>
          </a:p>
          <a:p>
            <a:pPr marL="12700" marR="271145">
              <a:lnSpc>
                <a:spcPts val="2400"/>
              </a:lnSpc>
              <a:spcBef>
                <a:spcPts val="675"/>
              </a:spcBef>
              <a:tabLst>
                <a:tab pos="354965" algn="l"/>
                <a:tab pos="355600" algn="l"/>
              </a:tabLst>
            </a:pPr>
            <a:endParaRPr lang="ru-RU" sz="2500" spc="-5" dirty="0" smtClean="0">
              <a:latin typeface="Arial"/>
              <a:cs typeface="Arial"/>
            </a:endParaRPr>
          </a:p>
          <a:p>
            <a:pPr marL="12700" marR="271145">
              <a:lnSpc>
                <a:spcPts val="2400"/>
              </a:lnSpc>
              <a:spcBef>
                <a:spcPts val="675"/>
              </a:spcBef>
              <a:tabLst>
                <a:tab pos="354965" algn="l"/>
                <a:tab pos="355600" algn="l"/>
              </a:tabLst>
            </a:pPr>
            <a:endParaRPr sz="25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"/>
              <a:buChar char="•"/>
            </a:pPr>
            <a:endParaRPr sz="31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22104" y="628919"/>
            <a:ext cx="633095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Arial"/>
                <a:cs typeface="Arial"/>
              </a:rPr>
              <a:t>Устная </a:t>
            </a:r>
            <a:r>
              <a:rPr sz="4400" b="0" spc="-5" dirty="0">
                <a:latin typeface="Arial"/>
                <a:cs typeface="Arial"/>
              </a:rPr>
              <a:t>часть: задание</a:t>
            </a:r>
            <a:r>
              <a:rPr sz="4400" b="0" spc="-100" dirty="0">
                <a:latin typeface="Arial"/>
                <a:cs typeface="Arial"/>
              </a:rPr>
              <a:t> </a:t>
            </a:r>
            <a:r>
              <a:rPr sz="4400" b="0" dirty="0">
                <a:latin typeface="Arial"/>
                <a:cs typeface="Arial"/>
              </a:rPr>
              <a:t>2</a:t>
            </a:r>
            <a:endParaRPr sz="44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236" y="1433982"/>
            <a:ext cx="9258364" cy="1666482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 marR="271145">
              <a:lnSpc>
                <a:spcPts val="2400"/>
              </a:lnSpc>
              <a:spcBef>
                <a:spcPts val="675"/>
              </a:spcBef>
              <a:tabLst>
                <a:tab pos="354965" algn="l"/>
                <a:tab pos="355600" algn="l"/>
              </a:tabLst>
            </a:pPr>
            <a:endParaRPr lang="ru-RU" sz="2500" spc="-5" dirty="0">
              <a:latin typeface="Arial"/>
              <a:cs typeface="Arial"/>
            </a:endParaRPr>
          </a:p>
          <a:p>
            <a:pPr marL="12700" marR="271145">
              <a:lnSpc>
                <a:spcPts val="2400"/>
              </a:lnSpc>
              <a:spcBef>
                <a:spcPts val="675"/>
              </a:spcBef>
              <a:tabLst>
                <a:tab pos="354965" algn="l"/>
                <a:tab pos="355600" algn="l"/>
              </a:tabLst>
            </a:pPr>
            <a:endParaRPr lang="ru-RU" sz="2500" spc="-5" dirty="0" smtClean="0">
              <a:latin typeface="Arial"/>
              <a:cs typeface="Arial"/>
            </a:endParaRPr>
          </a:p>
          <a:p>
            <a:pPr marL="12700" marR="271145">
              <a:lnSpc>
                <a:spcPts val="2400"/>
              </a:lnSpc>
              <a:spcBef>
                <a:spcPts val="675"/>
              </a:spcBef>
              <a:tabLst>
                <a:tab pos="354965" algn="l"/>
                <a:tab pos="355600" algn="l"/>
              </a:tabLst>
            </a:pPr>
            <a:endParaRPr sz="25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"/>
              <a:buChar char="•"/>
            </a:pPr>
            <a:endParaRPr sz="3100" dirty="0">
              <a:latin typeface="Times New Roman"/>
              <a:cs typeface="Times New Roman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4642" y="1600200"/>
            <a:ext cx="6348412" cy="4999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817965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0600" y="0"/>
            <a:ext cx="7540688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5" dirty="0"/>
              <a:t>Разъяснение критериев задания</a:t>
            </a:r>
            <a:r>
              <a:rPr sz="3200" b="1" spc="-120" dirty="0"/>
              <a:t> </a:t>
            </a:r>
            <a:r>
              <a:rPr sz="3200" b="1" dirty="0"/>
              <a:t>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201" y="609601"/>
            <a:ext cx="8839200" cy="64043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20345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b="1" spc="-20" dirty="0">
                <a:latin typeface="Arial"/>
                <a:cs typeface="Arial"/>
              </a:rPr>
              <a:t>Что </a:t>
            </a:r>
            <a:r>
              <a:rPr sz="2800" b="1" spc="-5" dirty="0">
                <a:latin typeface="Arial"/>
                <a:cs typeface="Arial"/>
              </a:rPr>
              <a:t>значит «правильная </a:t>
            </a:r>
            <a:r>
              <a:rPr sz="2800" b="1" spc="-10" dirty="0">
                <a:latin typeface="Arial"/>
                <a:cs typeface="Arial"/>
              </a:rPr>
              <a:t>грамматическая  </a:t>
            </a:r>
            <a:r>
              <a:rPr sz="2800" b="1" dirty="0">
                <a:latin typeface="Arial"/>
                <a:cs typeface="Arial"/>
              </a:rPr>
              <a:t>форма </a:t>
            </a:r>
            <a:r>
              <a:rPr sz="2800" b="1" spc="-5" dirty="0">
                <a:latin typeface="Arial"/>
                <a:cs typeface="Arial"/>
              </a:rPr>
              <a:t>прямого вопроса?</a:t>
            </a:r>
            <a:r>
              <a:rPr sz="2800" b="1" spc="5" dirty="0">
                <a:latin typeface="Arial"/>
                <a:cs typeface="Arial"/>
              </a:rPr>
              <a:t> </a:t>
            </a:r>
            <a:endParaRPr lang="ru-RU" sz="2800" b="1" spc="5" dirty="0" smtClean="0">
              <a:latin typeface="Arial"/>
              <a:cs typeface="Arial"/>
            </a:endParaRPr>
          </a:p>
          <a:p>
            <a:pPr marL="12700" marR="220345">
              <a:lnSpc>
                <a:spcPct val="100000"/>
              </a:lnSpc>
              <a:spcBef>
                <a:spcPts val="100"/>
              </a:spcBef>
              <a:tabLst>
                <a:tab pos="354965" algn="l"/>
                <a:tab pos="355600" algn="l"/>
              </a:tabLst>
            </a:pPr>
            <a:r>
              <a:rPr lang="ru-RU" sz="2800" spc="-5" dirty="0" smtClean="0">
                <a:latin typeface="Arial"/>
                <a:cs typeface="Arial"/>
              </a:rPr>
              <a:t>ⱱ  </a:t>
            </a:r>
            <a:r>
              <a:rPr sz="2800" spc="-5" dirty="0" err="1" smtClean="0">
                <a:latin typeface="Arial"/>
                <a:cs typeface="Arial"/>
              </a:rPr>
              <a:t>Учитывается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spc="-5" dirty="0" err="1" smtClean="0">
                <a:latin typeface="Arial"/>
                <a:cs typeface="Arial"/>
              </a:rPr>
              <a:t>порядок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spc="-5" dirty="0" err="1" smtClean="0">
                <a:latin typeface="Arial"/>
                <a:cs typeface="Arial"/>
              </a:rPr>
              <a:t>слов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dirty="0" smtClean="0">
                <a:latin typeface="Arial"/>
                <a:cs typeface="Arial"/>
              </a:rPr>
              <a:t>в </a:t>
            </a:r>
            <a:r>
              <a:rPr sz="2800" spc="-5" dirty="0" err="1" smtClean="0">
                <a:latin typeface="Arial"/>
                <a:cs typeface="Arial"/>
              </a:rPr>
              <a:t>вопросе</a:t>
            </a:r>
            <a:r>
              <a:rPr sz="2800" spc="-5" dirty="0" smtClean="0">
                <a:latin typeface="Arial"/>
                <a:cs typeface="Arial"/>
              </a:rPr>
              <a:t>, </a:t>
            </a:r>
            <a:r>
              <a:rPr sz="2800" spc="-5" dirty="0" err="1" smtClean="0">
                <a:latin typeface="Arial"/>
                <a:cs typeface="Arial"/>
              </a:rPr>
              <a:t>форма</a:t>
            </a:r>
            <a:r>
              <a:rPr sz="2800" spc="-5" dirty="0" smtClean="0">
                <a:latin typeface="Arial"/>
                <a:cs typeface="Arial"/>
              </a:rPr>
              <a:t>  </a:t>
            </a:r>
            <a:r>
              <a:rPr sz="2800" spc="-5" dirty="0" err="1" smtClean="0">
                <a:latin typeface="Arial"/>
                <a:cs typeface="Arial"/>
              </a:rPr>
              <a:t>глагола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dirty="0" smtClean="0">
                <a:latin typeface="Arial"/>
                <a:cs typeface="Arial"/>
              </a:rPr>
              <a:t>в </a:t>
            </a:r>
            <a:r>
              <a:rPr sz="2800" spc="-5" dirty="0" err="1" smtClean="0">
                <a:latin typeface="Arial"/>
                <a:cs typeface="Arial"/>
              </a:rPr>
              <a:t>нужной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spc="-5" dirty="0" err="1" smtClean="0">
                <a:latin typeface="Arial"/>
                <a:cs typeface="Arial"/>
              </a:rPr>
              <a:t>видовременной</a:t>
            </a:r>
            <a:r>
              <a:rPr sz="2800" spc="-20" dirty="0" smtClean="0">
                <a:latin typeface="Arial"/>
                <a:cs typeface="Arial"/>
              </a:rPr>
              <a:t> </a:t>
            </a:r>
            <a:r>
              <a:rPr sz="2800" spc="-5" dirty="0" err="1" smtClean="0">
                <a:latin typeface="Arial"/>
                <a:cs typeface="Arial"/>
              </a:rPr>
              <a:t>форме</a:t>
            </a:r>
            <a:r>
              <a:rPr sz="2800" spc="-5" dirty="0" smtClean="0">
                <a:latin typeface="Arial"/>
                <a:cs typeface="Arial"/>
              </a:rPr>
              <a:t>.</a:t>
            </a:r>
            <a:endParaRPr sz="2800" dirty="0" smtClean="0">
              <a:latin typeface="Arial"/>
              <a:cs typeface="Arial"/>
            </a:endParaRPr>
          </a:p>
          <a:p>
            <a:pPr marL="355600" marR="1365885" indent="-342900">
              <a:lnSpc>
                <a:spcPct val="100000"/>
              </a:lnSpc>
              <a:spcBef>
                <a:spcPts val="720"/>
              </a:spcBef>
              <a:buFont typeface="Wingdings"/>
              <a:buChar char=""/>
              <a:tabLst>
                <a:tab pos="355600" algn="l"/>
              </a:tabLst>
            </a:pPr>
            <a:r>
              <a:rPr sz="2800" dirty="0" err="1" smtClean="0">
                <a:latin typeface="Arial"/>
                <a:cs typeface="Arial"/>
              </a:rPr>
              <a:t>Тип</a:t>
            </a:r>
            <a:r>
              <a:rPr sz="2800" dirty="0" smtClean="0">
                <a:latin typeface="Arial"/>
                <a:cs typeface="Arial"/>
              </a:rPr>
              <a:t> </a:t>
            </a:r>
            <a:r>
              <a:rPr sz="2800" spc="-5" dirty="0" err="1" smtClean="0">
                <a:latin typeface="Arial"/>
                <a:cs typeface="Arial"/>
              </a:rPr>
              <a:t>вопроса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spc="-5" dirty="0" err="1" smtClean="0">
                <a:latin typeface="Arial"/>
                <a:cs typeface="Arial"/>
              </a:rPr>
              <a:t>должен</a:t>
            </a:r>
            <a:r>
              <a:rPr sz="2800" spc="-100" dirty="0" smtClean="0">
                <a:latin typeface="Arial"/>
                <a:cs typeface="Arial"/>
              </a:rPr>
              <a:t> </a:t>
            </a:r>
            <a:r>
              <a:rPr sz="2800" dirty="0" err="1" smtClean="0">
                <a:latin typeface="Arial"/>
                <a:cs typeface="Arial"/>
              </a:rPr>
              <a:t>соответствовать</a:t>
            </a:r>
            <a:r>
              <a:rPr sz="2800" dirty="0" smtClean="0">
                <a:latin typeface="Arial"/>
                <a:cs typeface="Arial"/>
              </a:rPr>
              <a:t>  </a:t>
            </a:r>
            <a:r>
              <a:rPr sz="2800" spc="-5" dirty="0" err="1" smtClean="0">
                <a:latin typeface="Arial"/>
                <a:cs typeface="Arial"/>
              </a:rPr>
              <a:t>содержанию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spc="-5" dirty="0" err="1" smtClean="0">
                <a:latin typeface="Arial"/>
                <a:cs typeface="Arial"/>
              </a:rPr>
              <a:t>плана</a:t>
            </a:r>
            <a:r>
              <a:rPr sz="2800" spc="-5" dirty="0" smtClean="0">
                <a:latin typeface="Arial"/>
                <a:cs typeface="Arial"/>
              </a:rPr>
              <a:t>, </a:t>
            </a:r>
            <a:r>
              <a:rPr sz="2800" spc="-5" dirty="0" err="1" smtClean="0">
                <a:latin typeface="Arial"/>
                <a:cs typeface="Arial"/>
              </a:rPr>
              <a:t>т.е</a:t>
            </a:r>
            <a:r>
              <a:rPr sz="2800" spc="-5" dirty="0" smtClean="0">
                <a:latin typeface="Arial"/>
                <a:cs typeface="Arial"/>
              </a:rPr>
              <a:t>.</a:t>
            </a:r>
            <a:r>
              <a:rPr sz="2800" spc="-20" dirty="0" smtClean="0">
                <a:latin typeface="Arial"/>
                <a:cs typeface="Arial"/>
              </a:rPr>
              <a:t> </a:t>
            </a:r>
            <a:r>
              <a:rPr sz="2800" spc="-5" dirty="0" err="1" smtClean="0">
                <a:latin typeface="Arial"/>
                <a:cs typeface="Arial"/>
              </a:rPr>
              <a:t>установке</a:t>
            </a:r>
            <a:r>
              <a:rPr sz="2800" spc="-5" dirty="0" smtClean="0">
                <a:latin typeface="Arial"/>
                <a:cs typeface="Arial"/>
              </a:rPr>
              <a:t>.</a:t>
            </a:r>
            <a:endParaRPr sz="2800" dirty="0" smtClean="0">
              <a:latin typeface="Arial"/>
              <a:cs typeface="Arial"/>
            </a:endParaRPr>
          </a:p>
          <a:p>
            <a:pPr marL="355600" marR="1193800" indent="-342900">
              <a:lnSpc>
                <a:spcPct val="100000"/>
              </a:lnSpc>
              <a:spcBef>
                <a:spcPts val="720"/>
              </a:spcBef>
              <a:buFont typeface="Wingdings"/>
              <a:buChar char=""/>
              <a:tabLst>
                <a:tab pos="355600" algn="l"/>
              </a:tabLst>
            </a:pPr>
            <a:r>
              <a:rPr sz="2800" dirty="0" err="1" smtClean="0">
                <a:latin typeface="Arial"/>
                <a:cs typeface="Arial"/>
              </a:rPr>
              <a:t>Не</a:t>
            </a:r>
            <a:r>
              <a:rPr sz="2800" dirty="0" smtClean="0">
                <a:latin typeface="Arial"/>
                <a:cs typeface="Arial"/>
              </a:rPr>
              <a:t> </a:t>
            </a:r>
            <a:r>
              <a:rPr sz="2800" dirty="0" err="1" smtClean="0">
                <a:latin typeface="Arial"/>
                <a:cs typeface="Arial"/>
              </a:rPr>
              <a:t>учитываются</a:t>
            </a:r>
            <a:r>
              <a:rPr sz="2800" dirty="0" smtClean="0">
                <a:latin typeface="Arial"/>
                <a:cs typeface="Arial"/>
              </a:rPr>
              <a:t> </a:t>
            </a:r>
            <a:r>
              <a:rPr sz="2800" spc="-5" dirty="0" err="1" smtClean="0">
                <a:latin typeface="Arial"/>
                <a:cs typeface="Arial"/>
              </a:rPr>
              <a:t>ошибки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dirty="0" smtClean="0">
                <a:latin typeface="Arial"/>
                <a:cs typeface="Arial"/>
              </a:rPr>
              <a:t>в </a:t>
            </a:r>
            <a:r>
              <a:rPr sz="2800" spc="-5" dirty="0" err="1" smtClean="0">
                <a:latin typeface="Arial"/>
                <a:cs typeface="Arial"/>
              </a:rPr>
              <a:t>артиклях</a:t>
            </a:r>
            <a:r>
              <a:rPr sz="2800" spc="-5" dirty="0" smtClean="0">
                <a:latin typeface="Arial"/>
                <a:cs typeface="Arial"/>
              </a:rPr>
              <a:t>,  </a:t>
            </a:r>
            <a:r>
              <a:rPr sz="2800" spc="-5" dirty="0" err="1" smtClean="0">
                <a:latin typeface="Arial"/>
                <a:cs typeface="Arial"/>
              </a:rPr>
              <a:t>предлогах</a:t>
            </a:r>
            <a:r>
              <a:rPr sz="2800" spc="-5" dirty="0" smtClean="0">
                <a:latin typeface="Arial"/>
                <a:cs typeface="Arial"/>
              </a:rPr>
              <a:t> (</a:t>
            </a:r>
            <a:r>
              <a:rPr sz="2800" spc="-5" dirty="0" err="1" smtClean="0">
                <a:latin typeface="Arial"/>
                <a:cs typeface="Arial"/>
              </a:rPr>
              <a:t>если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spc="-5" dirty="0" err="1" smtClean="0">
                <a:latin typeface="Arial"/>
                <a:cs typeface="Arial"/>
              </a:rPr>
              <a:t>они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spc="-5" dirty="0" err="1" smtClean="0">
                <a:latin typeface="Arial"/>
                <a:cs typeface="Arial"/>
              </a:rPr>
              <a:t>не</a:t>
            </a:r>
            <a:r>
              <a:rPr sz="2800" spc="-5" dirty="0" smtClean="0">
                <a:latin typeface="Arial"/>
                <a:cs typeface="Arial"/>
              </a:rPr>
              <a:t> </a:t>
            </a:r>
            <a:r>
              <a:rPr sz="2800" dirty="0" err="1" smtClean="0">
                <a:latin typeface="Arial"/>
                <a:cs typeface="Arial"/>
              </a:rPr>
              <a:t>меняют</a:t>
            </a:r>
            <a:r>
              <a:rPr sz="2800" dirty="0" smtClean="0">
                <a:latin typeface="Arial"/>
                <a:cs typeface="Arial"/>
              </a:rPr>
              <a:t> </a:t>
            </a:r>
            <a:r>
              <a:rPr sz="2800" dirty="0" err="1" smtClean="0">
                <a:latin typeface="Arial"/>
                <a:cs typeface="Arial"/>
              </a:rPr>
              <a:t>смысл</a:t>
            </a:r>
            <a:r>
              <a:rPr sz="2800" dirty="0" smtClean="0">
                <a:latin typeface="Arial"/>
                <a:cs typeface="Arial"/>
              </a:rPr>
              <a:t>  </a:t>
            </a:r>
            <a:r>
              <a:rPr sz="2800" spc="-5" dirty="0" err="1" smtClean="0">
                <a:latin typeface="Arial"/>
                <a:cs typeface="Arial"/>
              </a:rPr>
              <a:t>высказывания</a:t>
            </a:r>
            <a:r>
              <a:rPr sz="2800" spc="-5" dirty="0" smtClean="0">
                <a:latin typeface="Arial"/>
                <a:cs typeface="Arial"/>
              </a:rPr>
              <a:t>).</a:t>
            </a:r>
            <a:r>
              <a:rPr lang="ru-RU" sz="2800" spc="-5" dirty="0" smtClean="0">
                <a:latin typeface="Arial"/>
                <a:cs typeface="Arial"/>
              </a:rPr>
              <a:t> </a:t>
            </a:r>
          </a:p>
          <a:p>
            <a:pPr marL="355600" marR="1193800" indent="-342900">
              <a:lnSpc>
                <a:spcPct val="100000"/>
              </a:lnSpc>
              <a:spcBef>
                <a:spcPts val="720"/>
              </a:spcBef>
              <a:buFont typeface="Wingdings"/>
              <a:buChar char=""/>
              <a:tabLst>
                <a:tab pos="355600" algn="l"/>
              </a:tabLst>
            </a:pPr>
            <a:r>
              <a:rPr lang="ru-RU" sz="2800" spc="-5" dirty="0" smtClean="0">
                <a:latin typeface="Arial"/>
                <a:cs typeface="Arial"/>
              </a:rPr>
              <a:t>В </a:t>
            </a:r>
            <a:r>
              <a:rPr lang="ru-RU" sz="2800" spc="-5" dirty="0">
                <a:latin typeface="Arial"/>
                <a:cs typeface="Arial"/>
              </a:rPr>
              <a:t>каких случаях артикли учитываются?- Если  меняется смысл высказывания, например,  </a:t>
            </a:r>
            <a:r>
              <a:rPr lang="en-US" sz="2800" spc="-5" dirty="0">
                <a:latin typeface="Arial"/>
                <a:cs typeface="Arial"/>
              </a:rPr>
              <a:t>What are dental programs?/ What is time?  </a:t>
            </a:r>
            <a:r>
              <a:rPr lang="ru-RU" sz="2800" spc="-5" dirty="0">
                <a:latin typeface="Arial"/>
                <a:cs typeface="Arial"/>
              </a:rPr>
              <a:t>Вместо: </a:t>
            </a:r>
            <a:r>
              <a:rPr lang="en-US" sz="2800" spc="-5" dirty="0">
                <a:latin typeface="Arial"/>
                <a:cs typeface="Arial"/>
              </a:rPr>
              <a:t>What are the dental programs?/ What’s  the time?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80248" y="281177"/>
            <a:ext cx="697484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5" dirty="0"/>
              <a:t>Разъяснение критериев задания</a:t>
            </a:r>
            <a:r>
              <a:rPr sz="3200" b="1" spc="-120" dirty="0"/>
              <a:t> </a:t>
            </a:r>
            <a:r>
              <a:rPr sz="3200" b="1" dirty="0"/>
              <a:t>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8127" y="1533424"/>
            <a:ext cx="8371205" cy="4889500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354965" marR="5080" indent="-342900">
              <a:lnSpc>
                <a:spcPts val="3240"/>
              </a:lnSpc>
              <a:spcBef>
                <a:spcPts val="505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5" dirty="0">
                <a:latin typeface="Arial"/>
                <a:cs typeface="Arial"/>
              </a:rPr>
              <a:t>Вопрос, начинающийся </a:t>
            </a:r>
            <a:r>
              <a:rPr sz="3000" dirty="0">
                <a:latin typeface="Arial"/>
                <a:cs typeface="Arial"/>
              </a:rPr>
              <a:t>с </a:t>
            </a:r>
            <a:r>
              <a:rPr sz="3000" spc="-5" dirty="0">
                <a:latin typeface="Arial"/>
                <a:cs typeface="Arial"/>
              </a:rPr>
              <a:t>вежливого оборота  </a:t>
            </a:r>
            <a:r>
              <a:rPr sz="3000" b="1" spc="-5" dirty="0">
                <a:latin typeface="Arial"/>
                <a:cs typeface="Arial"/>
              </a:rPr>
              <a:t>“Could </a:t>
            </a:r>
            <a:r>
              <a:rPr sz="3000" b="1" dirty="0">
                <a:latin typeface="Arial"/>
                <a:cs typeface="Arial"/>
              </a:rPr>
              <a:t>you </a:t>
            </a:r>
            <a:r>
              <a:rPr sz="3000" b="1" spc="-5" dirty="0">
                <a:latin typeface="Arial"/>
                <a:cs typeface="Arial"/>
              </a:rPr>
              <a:t>tell me…?” </a:t>
            </a:r>
            <a:r>
              <a:rPr sz="3000" spc="-5" dirty="0">
                <a:latin typeface="Arial"/>
                <a:cs typeface="Arial"/>
              </a:rPr>
              <a:t>принимается, только  если </a:t>
            </a:r>
            <a:r>
              <a:rPr sz="3000" dirty="0">
                <a:latin typeface="Arial"/>
                <a:cs typeface="Arial"/>
              </a:rPr>
              <a:t>за </a:t>
            </a:r>
            <a:r>
              <a:rPr sz="3000" spc="-5" dirty="0">
                <a:latin typeface="Arial"/>
                <a:cs typeface="Arial"/>
              </a:rPr>
              <a:t>ним следует полный косвенный  вопрос </a:t>
            </a:r>
            <a:r>
              <a:rPr sz="3000" dirty="0">
                <a:latin typeface="Arial"/>
                <a:cs typeface="Arial"/>
              </a:rPr>
              <a:t>с соответствующим </a:t>
            </a:r>
            <a:r>
              <a:rPr sz="3000" spc="-5" dirty="0">
                <a:latin typeface="Arial"/>
                <a:cs typeface="Arial"/>
              </a:rPr>
              <a:t>порядком слов,  т.е. </a:t>
            </a:r>
            <a:r>
              <a:rPr sz="3000" b="1" spc="-5" dirty="0">
                <a:latin typeface="Arial"/>
                <a:cs typeface="Arial"/>
              </a:rPr>
              <a:t>“Could </a:t>
            </a:r>
            <a:r>
              <a:rPr sz="3000" b="1" dirty="0">
                <a:latin typeface="Arial"/>
                <a:cs typeface="Arial"/>
              </a:rPr>
              <a:t>you </a:t>
            </a:r>
            <a:r>
              <a:rPr sz="3000" b="1" spc="-5" dirty="0">
                <a:latin typeface="Arial"/>
                <a:cs typeface="Arial"/>
              </a:rPr>
              <a:t>tell me where the hotel is  situated?”.</a:t>
            </a:r>
            <a:endParaRPr sz="3000" dirty="0">
              <a:latin typeface="Arial"/>
              <a:cs typeface="Arial"/>
            </a:endParaRPr>
          </a:p>
          <a:p>
            <a:pPr marL="94615">
              <a:lnSpc>
                <a:spcPts val="2610"/>
              </a:lnSpc>
            </a:pPr>
            <a:r>
              <a:rPr sz="2200" spc="-5" dirty="0">
                <a:latin typeface="Arial"/>
                <a:cs typeface="Arial"/>
              </a:rPr>
              <a:t>Сокращенные вопросы</a:t>
            </a:r>
            <a:r>
              <a:rPr sz="2200" spc="3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типа</a:t>
            </a:r>
            <a:endParaRPr sz="2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b="1" spc="-5" dirty="0">
                <a:latin typeface="Arial"/>
                <a:cs typeface="Arial"/>
              </a:rPr>
              <a:t>“Could </a:t>
            </a:r>
            <a:r>
              <a:rPr sz="2200" b="1" spc="-15" dirty="0">
                <a:latin typeface="Arial"/>
                <a:cs typeface="Arial"/>
              </a:rPr>
              <a:t>you </a:t>
            </a:r>
            <a:r>
              <a:rPr sz="2200" b="1" spc="-5" dirty="0">
                <a:latin typeface="Arial"/>
                <a:cs typeface="Arial"/>
              </a:rPr>
              <a:t>tell me about the</a:t>
            </a:r>
            <a:r>
              <a:rPr sz="2200" b="1" spc="110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price?”</a:t>
            </a:r>
            <a:endParaRPr sz="2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b="1" spc="-5" dirty="0">
                <a:latin typeface="Arial"/>
                <a:cs typeface="Arial"/>
              </a:rPr>
              <a:t>“Could </a:t>
            </a:r>
            <a:r>
              <a:rPr sz="2200" b="1" spc="-15" dirty="0">
                <a:latin typeface="Arial"/>
                <a:cs typeface="Arial"/>
              </a:rPr>
              <a:t>you </a:t>
            </a:r>
            <a:r>
              <a:rPr sz="2200" b="1" spc="-5" dirty="0">
                <a:latin typeface="Arial"/>
                <a:cs typeface="Arial"/>
              </a:rPr>
              <a:t>tell me the</a:t>
            </a:r>
            <a:r>
              <a:rPr sz="2200" b="1" spc="80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address?”</a:t>
            </a:r>
            <a:endParaRPr sz="2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b="1" spc="-5" dirty="0">
                <a:latin typeface="Arial"/>
                <a:cs typeface="Arial"/>
              </a:rPr>
              <a:t>“Can </a:t>
            </a:r>
            <a:r>
              <a:rPr sz="2200" b="1" spc="-15" dirty="0">
                <a:latin typeface="Arial"/>
                <a:cs typeface="Arial"/>
              </a:rPr>
              <a:t>you </a:t>
            </a:r>
            <a:r>
              <a:rPr sz="2200" b="1" spc="-5" dirty="0">
                <a:latin typeface="Arial"/>
                <a:cs typeface="Arial"/>
              </a:rPr>
              <a:t>explain the</a:t>
            </a:r>
            <a:r>
              <a:rPr sz="2200" b="1" spc="75" dirty="0">
                <a:latin typeface="Arial"/>
                <a:cs typeface="Arial"/>
              </a:rPr>
              <a:t> </a:t>
            </a:r>
            <a:r>
              <a:rPr sz="2200" b="1" spc="-5" dirty="0">
                <a:latin typeface="Arial"/>
                <a:cs typeface="Arial"/>
              </a:rPr>
              <a:t>location?”</a:t>
            </a:r>
            <a:endParaRPr sz="2200" dirty="0">
              <a:latin typeface="Arial"/>
              <a:cs typeface="Arial"/>
            </a:endParaRPr>
          </a:p>
          <a:p>
            <a:pPr marL="94615">
              <a:lnSpc>
                <a:spcPct val="100000"/>
              </a:lnSpc>
            </a:pPr>
            <a:r>
              <a:rPr sz="2200" spc="-5" dirty="0">
                <a:latin typeface="Arial"/>
                <a:cs typeface="Arial"/>
              </a:rPr>
              <a:t>и</a:t>
            </a:r>
            <a:endParaRPr sz="2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b="1" spc="-5" dirty="0">
                <a:latin typeface="Arial"/>
                <a:cs typeface="Arial"/>
              </a:rPr>
              <a:t>“What about…”</a:t>
            </a:r>
            <a:endParaRPr sz="2200" dirty="0">
              <a:latin typeface="Arial"/>
              <a:cs typeface="Arial"/>
            </a:endParaRPr>
          </a:p>
          <a:p>
            <a:pPr marL="94615">
              <a:lnSpc>
                <a:spcPct val="100000"/>
              </a:lnSpc>
            </a:pPr>
            <a:r>
              <a:rPr sz="2200" b="1" spc="-5" dirty="0">
                <a:solidFill>
                  <a:srgbClr val="FF0000"/>
                </a:solidFill>
                <a:latin typeface="Arial"/>
                <a:cs typeface="Arial"/>
              </a:rPr>
              <a:t>- не</a:t>
            </a:r>
            <a:r>
              <a:rPr sz="2200" b="1" spc="-10" dirty="0">
                <a:solidFill>
                  <a:srgbClr val="FF0000"/>
                </a:solidFill>
                <a:latin typeface="Arial"/>
                <a:cs typeface="Arial"/>
              </a:rPr>
              <a:t> принимаются!</a:t>
            </a:r>
            <a:endParaRPr sz="2200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60792" y="281178"/>
            <a:ext cx="741362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23645" marR="5080" indent="-1211580">
              <a:lnSpc>
                <a:spcPct val="100000"/>
              </a:lnSpc>
              <a:spcBef>
                <a:spcPts val="100"/>
              </a:spcBef>
            </a:pPr>
            <a:r>
              <a:rPr sz="3600" b="1" spc="-10" dirty="0"/>
              <a:t>Типичные </a:t>
            </a:r>
            <a:r>
              <a:rPr sz="3600" b="1" spc="-5" dirty="0"/>
              <a:t>ошибки учащихся </a:t>
            </a:r>
            <a:r>
              <a:rPr sz="3600" b="1" spc="-5" dirty="0">
                <a:latin typeface="Arial"/>
                <a:cs typeface="Arial"/>
              </a:rPr>
              <a:t>при  выполнении </a:t>
            </a:r>
            <a:r>
              <a:rPr sz="3600" b="1" spc="-5" dirty="0"/>
              <a:t>задания</a:t>
            </a:r>
            <a:r>
              <a:rPr sz="3600" b="1" spc="-25" dirty="0"/>
              <a:t> </a:t>
            </a:r>
            <a:r>
              <a:rPr sz="3600" b="1" dirty="0"/>
              <a:t>2</a:t>
            </a:r>
            <a:endParaRPr sz="3600" b="1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8127" y="1510184"/>
            <a:ext cx="8596630" cy="4853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6261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описывают картинку </a:t>
            </a:r>
            <a:r>
              <a:rPr sz="2400" dirty="0">
                <a:latin typeface="Arial"/>
                <a:cs typeface="Arial"/>
              </a:rPr>
              <a:t>или </a:t>
            </a:r>
            <a:r>
              <a:rPr sz="2400" spc="-5" dirty="0">
                <a:latin typeface="Arial"/>
                <a:cs typeface="Arial"/>
              </a:rPr>
              <a:t>составляют монолог, вместо  уточняющих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вопросов;</a:t>
            </a:r>
            <a:endParaRPr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начинают говорить, что звонят по </a:t>
            </a:r>
            <a:r>
              <a:rPr sz="2400" dirty="0">
                <a:latin typeface="Arial"/>
                <a:cs typeface="Arial"/>
              </a:rPr>
              <a:t>какому-то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вопросу;</a:t>
            </a:r>
            <a:endParaRPr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задают несколько разноплановых по </a:t>
            </a:r>
            <a:r>
              <a:rPr sz="2400" dirty="0">
                <a:latin typeface="Arial"/>
                <a:cs typeface="Arial"/>
              </a:rPr>
              <a:t>смыслу </a:t>
            </a:r>
            <a:r>
              <a:rPr sz="2400" spc="-10" dirty="0">
                <a:latin typeface="Arial"/>
                <a:cs typeface="Arial"/>
              </a:rPr>
              <a:t>вопросов;</a:t>
            </a:r>
            <a:endParaRPr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запрашивают не </a:t>
            </a:r>
            <a:r>
              <a:rPr sz="2400" dirty="0">
                <a:latin typeface="Arial"/>
                <a:cs typeface="Arial"/>
              </a:rPr>
              <a:t>ту </a:t>
            </a:r>
            <a:r>
              <a:rPr sz="2400" spc="-5" dirty="0">
                <a:latin typeface="Arial"/>
                <a:cs typeface="Arial"/>
              </a:rPr>
              <a:t>информацию, которая требуется;</a:t>
            </a:r>
            <a:endParaRPr sz="2400" dirty="0">
              <a:latin typeface="Arial"/>
              <a:cs typeface="Arial"/>
            </a:endParaRPr>
          </a:p>
          <a:p>
            <a:pPr marL="355600" marR="1170305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используют вопросы «Как насчет…» </a:t>
            </a:r>
            <a:r>
              <a:rPr sz="2400" dirty="0">
                <a:latin typeface="Arial"/>
                <a:cs typeface="Arial"/>
              </a:rPr>
              <a:t>либо  </a:t>
            </a:r>
            <a:r>
              <a:rPr sz="2400" spc="-5" dirty="0">
                <a:latin typeface="Arial"/>
                <a:cs typeface="Arial"/>
              </a:rPr>
              <a:t>утвердительные предложения «Расскажите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о…»;</a:t>
            </a:r>
            <a:endParaRPr sz="2400" dirty="0">
              <a:latin typeface="Arial"/>
              <a:cs typeface="Arial"/>
            </a:endParaRPr>
          </a:p>
          <a:p>
            <a:pPr marL="355600" marR="1904364" indent="-342900">
              <a:lnSpc>
                <a:spcPct val="100000"/>
              </a:lnSpc>
              <a:spcBef>
                <a:spcPts val="58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несколько раз произносят вопрос </a:t>
            </a:r>
            <a:r>
              <a:rPr sz="2400" dirty="0">
                <a:latin typeface="Arial"/>
                <a:cs typeface="Arial"/>
              </a:rPr>
              <a:t>с </a:t>
            </a:r>
            <a:r>
              <a:rPr sz="2400" spc="-5" dirty="0">
                <a:latin typeface="Arial"/>
                <a:cs typeface="Arial"/>
              </a:rPr>
              <a:t>разными  грамматическими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структурами;</a:t>
            </a:r>
            <a:endParaRPr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неправильно трактуют опции,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например,</a:t>
            </a:r>
            <a:endParaRPr sz="2400" dirty="0">
              <a:latin typeface="Arial"/>
              <a:cs typeface="Arial"/>
            </a:endParaRPr>
          </a:p>
          <a:p>
            <a:pPr marL="355600" marR="5080">
              <a:lnSpc>
                <a:spcPct val="100000"/>
              </a:lnSpc>
              <a:tabLst>
                <a:tab pos="1367155" algn="l"/>
                <a:tab pos="2465705" algn="l"/>
                <a:tab pos="5280660" algn="l"/>
              </a:tabLst>
            </a:pPr>
            <a:r>
              <a:rPr sz="2400" spc="-5" dirty="0">
                <a:latin typeface="Arial"/>
                <a:cs typeface="Arial"/>
              </a:rPr>
              <a:t>опция	PRICE	FOR ONE </a:t>
            </a:r>
            <a:r>
              <a:rPr sz="2400" dirty="0">
                <a:latin typeface="Arial"/>
                <a:cs typeface="Arial"/>
              </a:rPr>
              <a:t>- </a:t>
            </a:r>
            <a:r>
              <a:rPr sz="2400" spc="-5" dirty="0">
                <a:latin typeface="Arial"/>
                <a:cs typeface="Arial"/>
              </a:rPr>
              <a:t>вопрос	What is the price for </a:t>
            </a:r>
            <a:r>
              <a:rPr sz="2400" spc="-10" dirty="0">
                <a:latin typeface="Arial"/>
                <a:cs typeface="Arial"/>
              </a:rPr>
              <a:t>one  </a:t>
            </a:r>
            <a:r>
              <a:rPr sz="2400" spc="-5" dirty="0">
                <a:latin typeface="Arial"/>
                <a:cs typeface="Arial"/>
              </a:rPr>
              <a:t>city?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60792" y="281178"/>
            <a:ext cx="741362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23645" marR="5080" indent="-1211580">
              <a:lnSpc>
                <a:spcPct val="100000"/>
              </a:lnSpc>
              <a:spcBef>
                <a:spcPts val="100"/>
              </a:spcBef>
            </a:pPr>
            <a:r>
              <a:rPr sz="3600" b="1" spc="-10" dirty="0"/>
              <a:t>Типичные </a:t>
            </a:r>
            <a:r>
              <a:rPr sz="3600" b="1" spc="-5" dirty="0"/>
              <a:t>ошибки учащихся </a:t>
            </a:r>
            <a:r>
              <a:rPr sz="3600" b="1" spc="-5" dirty="0">
                <a:latin typeface="Arial"/>
                <a:cs typeface="Arial"/>
              </a:rPr>
              <a:t>при  выполнении </a:t>
            </a:r>
            <a:r>
              <a:rPr sz="3600" b="1" spc="-5" dirty="0"/>
              <a:t>задания</a:t>
            </a:r>
            <a:r>
              <a:rPr sz="3600" b="1" spc="-25" dirty="0"/>
              <a:t> </a:t>
            </a:r>
            <a:r>
              <a:rPr sz="3600" b="1" dirty="0"/>
              <a:t>2</a:t>
            </a:r>
            <a:endParaRPr sz="3600" b="1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8127" y="1437033"/>
            <a:ext cx="8552815" cy="434149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не понимают опцию OPENING HOURS;</a:t>
            </a:r>
            <a:endParaRPr sz="2400">
              <a:latin typeface="Arial"/>
              <a:cs typeface="Arial"/>
            </a:endParaRPr>
          </a:p>
          <a:p>
            <a:pPr marL="355600" marR="1422400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не умеют задавать вопросы </a:t>
            </a:r>
            <a:r>
              <a:rPr sz="2400" dirty="0">
                <a:latin typeface="Arial"/>
                <a:cs typeface="Arial"/>
              </a:rPr>
              <a:t>к </a:t>
            </a:r>
            <a:r>
              <a:rPr sz="2400" spc="-5" dirty="0">
                <a:latin typeface="Arial"/>
                <a:cs typeface="Arial"/>
              </a:rPr>
              <a:t>таким опциям как  transportation, accommodation,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etc;</a:t>
            </a:r>
            <a:endParaRPr sz="2400">
              <a:latin typeface="Arial"/>
              <a:cs typeface="Arial"/>
            </a:endParaRPr>
          </a:p>
          <a:p>
            <a:pPr marL="355600" marR="151130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Arial"/>
                <a:cs typeface="Arial"/>
              </a:rPr>
              <a:t>в </a:t>
            </a:r>
            <a:r>
              <a:rPr sz="2400" spc="-5" dirty="0">
                <a:latin typeface="Arial"/>
                <a:cs typeface="Arial"/>
              </a:rPr>
              <a:t>первом вопросе используют местоимение вместо  названия предмета </a:t>
            </a:r>
            <a:r>
              <a:rPr sz="2400" dirty="0">
                <a:latin typeface="Arial"/>
                <a:cs typeface="Arial"/>
              </a:rPr>
              <a:t>или </a:t>
            </a:r>
            <a:r>
              <a:rPr sz="2400" spc="-5" dirty="0">
                <a:latin typeface="Arial"/>
                <a:cs typeface="Arial"/>
              </a:rPr>
              <a:t>объекта, </a:t>
            </a:r>
            <a:r>
              <a:rPr sz="2400" dirty="0">
                <a:latin typeface="Arial"/>
                <a:cs typeface="Arial"/>
              </a:rPr>
              <a:t>о </a:t>
            </a:r>
            <a:r>
              <a:rPr sz="2400" spc="-5" dirty="0">
                <a:latin typeface="Arial"/>
                <a:cs typeface="Arial"/>
              </a:rPr>
              <a:t>котором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спрашивают</a:t>
            </a:r>
            <a:endParaRPr sz="2400">
              <a:latin typeface="Arial"/>
              <a:cs typeface="Arial"/>
            </a:endParaRPr>
          </a:p>
          <a:p>
            <a:pPr marL="355600" marR="5080">
              <a:lnSpc>
                <a:spcPct val="100000"/>
              </a:lnSpc>
            </a:pPr>
            <a:r>
              <a:rPr sz="2400" spc="-5" dirty="0">
                <a:latin typeface="Arial"/>
                <a:cs typeface="Arial"/>
              </a:rPr>
              <a:t>– это ведет </a:t>
            </a:r>
            <a:r>
              <a:rPr sz="2400" dirty="0">
                <a:latin typeface="Arial"/>
                <a:cs typeface="Arial"/>
              </a:rPr>
              <a:t>к сбою в </a:t>
            </a:r>
            <a:r>
              <a:rPr sz="2400" spc="-5" dirty="0">
                <a:latin typeface="Arial"/>
                <a:cs typeface="Arial"/>
              </a:rPr>
              <a:t>коммуникации, например, надо  задать вопрос </a:t>
            </a:r>
            <a:r>
              <a:rPr sz="2400" dirty="0">
                <a:latin typeface="Arial"/>
                <a:cs typeface="Arial"/>
              </a:rPr>
              <a:t>о </a:t>
            </a:r>
            <a:r>
              <a:rPr sz="2400" spc="-5" dirty="0">
                <a:latin typeface="Arial"/>
                <a:cs typeface="Arial"/>
              </a:rPr>
              <a:t>местоположении магазина, кинотеатра </a:t>
            </a:r>
            <a:r>
              <a:rPr sz="2400" dirty="0">
                <a:latin typeface="Arial"/>
                <a:cs typeface="Arial"/>
              </a:rPr>
              <a:t>и  т.д. В </a:t>
            </a:r>
            <a:r>
              <a:rPr sz="2400" spc="-5" dirty="0">
                <a:latin typeface="Arial"/>
                <a:cs typeface="Arial"/>
              </a:rPr>
              <a:t>последующих вопросах использование  местоимения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возможно.</a:t>
            </a:r>
            <a:endParaRPr sz="2400">
              <a:latin typeface="Arial"/>
              <a:cs typeface="Arial"/>
            </a:endParaRPr>
          </a:p>
          <a:p>
            <a:pPr marL="355600" marR="178435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не соблюдают грамматические правила при построении  прямых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вопросов.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461194" y="1406425"/>
          <a:ext cx="8001000" cy="493521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00200"/>
                <a:gridCol w="1600200"/>
                <a:gridCol w="1600200"/>
                <a:gridCol w="1600200"/>
                <a:gridCol w="1600200"/>
              </a:tblGrid>
              <a:tr h="912876">
                <a:tc>
                  <a:txBody>
                    <a:bodyPr/>
                    <a:lstStyle/>
                    <a:p>
                      <a:pPr marL="89535" marR="17462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800" b="1" spc="-5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Задание</a:t>
                      </a:r>
                      <a:r>
                        <a:rPr sz="1800" b="1" spc="-85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№/  </a:t>
                      </a:r>
                      <a:r>
                        <a:rPr sz="1800" b="1" spc="-15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уровень  сложности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800" b="1" spc="-5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Содержание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89535" marR="2298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800" b="1" spc="-10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Время </a:t>
                      </a:r>
                      <a:r>
                        <a:rPr sz="1800" b="1" spc="5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на  п</a:t>
                      </a:r>
                      <a:r>
                        <a:rPr sz="1800" b="1" spc="-20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1800" b="1" spc="-5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д</a:t>
                      </a:r>
                      <a:r>
                        <a:rPr sz="1800" b="1" spc="-30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г</a:t>
                      </a:r>
                      <a:r>
                        <a:rPr sz="1800" b="1" spc="-45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1800" b="1" spc="-55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т</a:t>
                      </a:r>
                      <a:r>
                        <a:rPr sz="1800" b="1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о</a:t>
                      </a:r>
                      <a:r>
                        <a:rPr sz="1800" b="1" spc="-5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вк</a:t>
                      </a:r>
                      <a:r>
                        <a:rPr sz="1800" b="1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у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44259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800" b="1" spc="-10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Время</a:t>
                      </a:r>
                      <a:r>
                        <a:rPr sz="1800" b="1" spc="-90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5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на  </a:t>
                      </a:r>
                      <a:r>
                        <a:rPr sz="1800" b="1" spc="-30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ответ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800" b="1" spc="-5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Макс.</a:t>
                      </a:r>
                      <a:r>
                        <a:rPr sz="1800" b="1" spc="-30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балл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BE0E3"/>
                    </a:solidFill>
                  </a:tcPr>
                </a:tc>
              </a:tr>
              <a:tr h="912876"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89535">
                        <a:lnSpc>
                          <a:spcPct val="100000"/>
                        </a:lnSpc>
                      </a:pPr>
                      <a:r>
                        <a:rPr sz="1800" spc="-15" dirty="0">
                          <a:latin typeface="Arial"/>
                          <a:cs typeface="Arial"/>
                        </a:rPr>
                        <a:t>базовый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17272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Чтение  текста</a:t>
                      </a:r>
                      <a:r>
                        <a:rPr sz="1800" spc="-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вслух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1,5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мин.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1,5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мин.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1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</a:tr>
              <a:tr h="912876"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2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88900">
                        <a:lnSpc>
                          <a:spcPct val="100000"/>
                        </a:lnSpc>
                      </a:pPr>
                      <a:r>
                        <a:rPr sz="1800" spc="-15" dirty="0">
                          <a:latin typeface="Arial"/>
                          <a:cs typeface="Arial"/>
                        </a:rPr>
                        <a:t>базовый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45529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800" spc="-125" dirty="0">
                          <a:latin typeface="Arial"/>
                          <a:cs typeface="Arial"/>
                        </a:rPr>
                        <a:t>У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1800" spc="25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вный  диалог- 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расспрос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1,5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мин.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20 сек*</a:t>
                      </a:r>
                      <a:r>
                        <a:rPr sz="18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5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4406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5 (за 5  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в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п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ро</a:t>
                      </a:r>
                      <a:r>
                        <a:rPr sz="1800" spc="20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в)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</a:tr>
              <a:tr h="1187195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3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</a:pPr>
                      <a:r>
                        <a:rPr sz="1800" spc="-15" dirty="0">
                          <a:latin typeface="Arial"/>
                          <a:cs typeface="Arial"/>
                        </a:rPr>
                        <a:t>базовый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3829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Описание  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фото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(1</a:t>
                      </a:r>
                      <a:r>
                        <a:rPr sz="1800" spc="-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на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88900" marR="272415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выбор 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из</a:t>
                      </a:r>
                      <a:r>
                        <a:rPr sz="1800" spc="-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3-  </a:t>
                      </a:r>
                      <a:r>
                        <a:rPr sz="1800" spc="-15" dirty="0">
                          <a:latin typeface="Arial"/>
                          <a:cs typeface="Arial"/>
                        </a:rPr>
                        <a:t>х)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1,5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мин.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мин.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7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34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</a:tr>
              <a:tr h="638556"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4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8890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высокий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3295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ра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вн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1800" dirty="0">
                          <a:latin typeface="Arial"/>
                          <a:cs typeface="Arial"/>
                        </a:rPr>
                        <a:t>ние 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2-х</a:t>
                      </a:r>
                      <a:r>
                        <a:rPr sz="18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20" dirty="0">
                          <a:latin typeface="Arial"/>
                          <a:cs typeface="Arial"/>
                        </a:rPr>
                        <a:t>фото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1,5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мин.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мин.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800" dirty="0">
                          <a:latin typeface="Arial"/>
                          <a:cs typeface="Arial"/>
                        </a:rPr>
                        <a:t>7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</a:tr>
              <a:tr h="3708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800" spc="-30" dirty="0">
                          <a:latin typeface="Arial"/>
                          <a:cs typeface="Arial"/>
                        </a:rPr>
                        <a:t>ИТОГО: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800" spc="-5" dirty="0">
                          <a:latin typeface="Arial"/>
                          <a:cs typeface="Arial"/>
                        </a:rPr>
                        <a:t>20</a:t>
                      </a:r>
                      <a:r>
                        <a:rPr sz="18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" dirty="0">
                          <a:latin typeface="Arial"/>
                          <a:cs typeface="Arial"/>
                        </a:rPr>
                        <a:t>баллов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38491" y="119165"/>
            <a:ext cx="654240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Устная</a:t>
            </a:r>
            <a:r>
              <a:rPr sz="3600" spc="-35" dirty="0"/>
              <a:t> </a:t>
            </a:r>
            <a:r>
              <a:rPr sz="3600" spc="-5" dirty="0"/>
              <a:t>часть</a:t>
            </a:r>
            <a:endParaRPr sz="3600" dirty="0"/>
          </a:p>
          <a:p>
            <a:pPr algn="ctr">
              <a:lnSpc>
                <a:spcPct val="100000"/>
              </a:lnSpc>
            </a:pPr>
            <a:r>
              <a:rPr sz="3600" dirty="0"/>
              <a:t>ЕГЭ </a:t>
            </a:r>
            <a:r>
              <a:rPr sz="3600" spc="-5" dirty="0"/>
              <a:t>по </a:t>
            </a:r>
            <a:r>
              <a:rPr sz="3600" dirty="0"/>
              <a:t>англ. </a:t>
            </a:r>
            <a:r>
              <a:rPr sz="3600" spc="-5" dirty="0" err="1"/>
              <a:t>языку</a:t>
            </a:r>
            <a:r>
              <a:rPr sz="3600" spc="-65" dirty="0"/>
              <a:t> </a:t>
            </a:r>
            <a:r>
              <a:rPr sz="3600" spc="-5" dirty="0" smtClean="0"/>
              <a:t>2015-</a:t>
            </a:r>
            <a:r>
              <a:rPr lang="en-US" sz="3600" spc="-5" dirty="0" smtClean="0"/>
              <a:t>20</a:t>
            </a:r>
            <a:r>
              <a:rPr sz="3600" spc="-5" dirty="0" smtClean="0"/>
              <a:t>гг</a:t>
            </a:r>
            <a:endParaRPr sz="3600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2354" y="227177"/>
            <a:ext cx="741362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23645" marR="5080" indent="-1211580">
              <a:lnSpc>
                <a:spcPct val="100000"/>
              </a:lnSpc>
              <a:spcBef>
                <a:spcPts val="100"/>
              </a:spcBef>
            </a:pPr>
            <a:r>
              <a:rPr sz="3600" b="1" spc="-10" dirty="0"/>
              <a:t>Типичные </a:t>
            </a:r>
            <a:r>
              <a:rPr sz="3600" b="1" spc="-5" dirty="0"/>
              <a:t>ошибки учащихся </a:t>
            </a:r>
            <a:r>
              <a:rPr sz="3600" b="1" spc="-5" dirty="0">
                <a:latin typeface="Arial"/>
                <a:cs typeface="Arial"/>
              </a:rPr>
              <a:t>при  выполнении </a:t>
            </a:r>
            <a:r>
              <a:rPr sz="3600" b="1" spc="-5" dirty="0"/>
              <a:t>задания</a:t>
            </a:r>
            <a:r>
              <a:rPr sz="3600" b="1" spc="-25" dirty="0"/>
              <a:t> </a:t>
            </a:r>
            <a:r>
              <a:rPr sz="3600" b="1" dirty="0"/>
              <a:t>2</a:t>
            </a:r>
            <a:endParaRPr sz="3600" b="1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480691"/>
            <a:ext cx="6811009" cy="459740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Wingdings"/>
              <a:buChar char=""/>
              <a:tabLst>
                <a:tab pos="355600" algn="l"/>
              </a:tabLst>
            </a:pPr>
            <a:r>
              <a:rPr sz="3200" b="1" spc="-5" dirty="0">
                <a:latin typeface="Arial"/>
                <a:cs typeface="Arial"/>
              </a:rPr>
              <a:t>Where is </a:t>
            </a:r>
            <a:r>
              <a:rPr sz="3200" b="1" dirty="0">
                <a:latin typeface="Arial"/>
                <a:cs typeface="Arial"/>
              </a:rPr>
              <a:t>the</a:t>
            </a:r>
            <a:r>
              <a:rPr sz="3200" b="1" spc="-75" dirty="0">
                <a:latin typeface="Arial"/>
                <a:cs typeface="Arial"/>
              </a:rPr>
              <a:t> </a:t>
            </a:r>
            <a:r>
              <a:rPr sz="3200" b="1" spc="-5" dirty="0">
                <a:latin typeface="Arial"/>
                <a:cs typeface="Arial"/>
              </a:rPr>
              <a:t>location?</a:t>
            </a:r>
            <a:endParaRPr sz="3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Wingdings"/>
              <a:buChar char=""/>
              <a:tabLst>
                <a:tab pos="355600" algn="l"/>
              </a:tabLst>
            </a:pPr>
            <a:r>
              <a:rPr sz="3200" b="1" dirty="0">
                <a:latin typeface="Arial"/>
                <a:cs typeface="Arial"/>
              </a:rPr>
              <a:t>How </a:t>
            </a:r>
            <a:r>
              <a:rPr sz="3200" b="1" spc="-5" dirty="0">
                <a:latin typeface="Arial"/>
                <a:cs typeface="Arial"/>
              </a:rPr>
              <a:t>much is </a:t>
            </a:r>
            <a:r>
              <a:rPr sz="3200" b="1" dirty="0">
                <a:latin typeface="Arial"/>
                <a:cs typeface="Arial"/>
              </a:rPr>
              <a:t>the</a:t>
            </a:r>
            <a:r>
              <a:rPr sz="3200" b="1" spc="-80" dirty="0">
                <a:latin typeface="Arial"/>
                <a:cs typeface="Arial"/>
              </a:rPr>
              <a:t> </a:t>
            </a:r>
            <a:r>
              <a:rPr sz="3200" b="1" spc="-5" dirty="0">
                <a:latin typeface="Arial"/>
                <a:cs typeface="Arial"/>
              </a:rPr>
              <a:t>price?</a:t>
            </a:r>
            <a:endParaRPr sz="3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Wingdings"/>
              <a:buChar char=""/>
              <a:tabLst>
                <a:tab pos="355600" algn="l"/>
              </a:tabLst>
            </a:pPr>
            <a:r>
              <a:rPr sz="3200" b="1" dirty="0">
                <a:latin typeface="Arial"/>
                <a:cs typeface="Arial"/>
              </a:rPr>
              <a:t>How </a:t>
            </a:r>
            <a:r>
              <a:rPr sz="3200" b="1" spc="-5" dirty="0">
                <a:latin typeface="Arial"/>
                <a:cs typeface="Arial"/>
              </a:rPr>
              <a:t>long are </a:t>
            </a:r>
            <a:r>
              <a:rPr sz="3200" b="1" dirty="0">
                <a:latin typeface="Arial"/>
                <a:cs typeface="Arial"/>
              </a:rPr>
              <a:t>the </a:t>
            </a:r>
            <a:r>
              <a:rPr sz="3200" b="1" spc="-5" dirty="0">
                <a:latin typeface="Arial"/>
                <a:cs typeface="Arial"/>
              </a:rPr>
              <a:t>opening</a:t>
            </a:r>
            <a:r>
              <a:rPr sz="3200" b="1" spc="-155" dirty="0">
                <a:latin typeface="Arial"/>
                <a:cs typeface="Arial"/>
              </a:rPr>
              <a:t> </a:t>
            </a:r>
            <a:r>
              <a:rPr sz="3200" b="1" spc="-5" dirty="0">
                <a:latin typeface="Arial"/>
                <a:cs typeface="Arial"/>
              </a:rPr>
              <a:t>hours?</a:t>
            </a:r>
            <a:endParaRPr sz="3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Wingdings"/>
              <a:buChar char="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Where is </a:t>
            </a:r>
            <a:r>
              <a:rPr sz="3200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it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located?</a:t>
            </a:r>
            <a:endParaRPr sz="3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50"/>
              </a:spcBef>
              <a:buFont typeface="Wingdings"/>
              <a:buChar char=""/>
              <a:tabLst>
                <a:tab pos="355600" algn="l"/>
              </a:tabLst>
            </a:pPr>
            <a:r>
              <a:rPr sz="2600" dirty="0">
                <a:latin typeface="Arial"/>
                <a:cs typeface="Arial"/>
              </a:rPr>
              <a:t>Do </a:t>
            </a:r>
            <a:r>
              <a:rPr sz="2600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they</a:t>
            </a:r>
            <a:r>
              <a:rPr sz="2600" dirty="0">
                <a:latin typeface="Arial"/>
                <a:cs typeface="Arial"/>
              </a:rPr>
              <a:t> (you) </a:t>
            </a:r>
            <a:r>
              <a:rPr sz="2600" spc="5" dirty="0">
                <a:latin typeface="Arial"/>
                <a:cs typeface="Arial"/>
              </a:rPr>
              <a:t>have</a:t>
            </a:r>
            <a:r>
              <a:rPr sz="2600" spc="-5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music?</a:t>
            </a:r>
          </a:p>
          <a:p>
            <a:pPr marL="94615">
              <a:lnSpc>
                <a:spcPct val="100000"/>
              </a:lnSpc>
              <a:spcBef>
                <a:spcPts val="740"/>
              </a:spcBef>
            </a:pPr>
            <a:r>
              <a:rPr sz="3200" spc="-5" dirty="0">
                <a:latin typeface="Arial"/>
                <a:cs typeface="Arial"/>
              </a:rPr>
              <a:t>Принимаются:</a:t>
            </a:r>
            <a:endParaRPr sz="3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Wingdings"/>
              <a:buChar char="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When are </a:t>
            </a:r>
            <a:r>
              <a:rPr sz="3200" dirty="0">
                <a:latin typeface="Arial"/>
                <a:cs typeface="Arial"/>
              </a:rPr>
              <a:t>you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open?</a:t>
            </a:r>
            <a:endParaRPr sz="3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Wingdings"/>
              <a:buChar char=""/>
              <a:tabLst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How do </a:t>
            </a:r>
            <a:r>
              <a:rPr sz="3200" dirty="0">
                <a:latin typeface="Arial"/>
                <a:cs typeface="Arial"/>
              </a:rPr>
              <a:t>you</a:t>
            </a:r>
            <a:r>
              <a:rPr sz="3200" spc="-6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work?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22104" y="628919"/>
            <a:ext cx="633095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Arial"/>
                <a:cs typeface="Arial"/>
              </a:rPr>
              <a:t>Устная </a:t>
            </a:r>
            <a:r>
              <a:rPr sz="4400" b="0" spc="-5" dirty="0">
                <a:latin typeface="Arial"/>
                <a:cs typeface="Arial"/>
              </a:rPr>
              <a:t>часть: задание</a:t>
            </a:r>
            <a:r>
              <a:rPr sz="4400" b="0" spc="-100" dirty="0">
                <a:latin typeface="Arial"/>
                <a:cs typeface="Arial"/>
              </a:rPr>
              <a:t> </a:t>
            </a:r>
            <a:r>
              <a:rPr sz="4400" b="0" dirty="0">
                <a:latin typeface="Arial"/>
                <a:cs typeface="Arial"/>
              </a:rPr>
              <a:t>2</a:t>
            </a:r>
            <a:endParaRPr sz="44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23532" y="2060841"/>
            <a:ext cx="4248785" cy="3931920"/>
          </a:xfrm>
          <a:custGeom>
            <a:avLst/>
            <a:gdLst/>
            <a:ahLst/>
            <a:cxnLst/>
            <a:rect l="l" t="t" r="r" b="b"/>
            <a:pathLst>
              <a:path w="4248785" h="3931920">
                <a:moveTo>
                  <a:pt x="0" y="0"/>
                </a:moveTo>
                <a:lnTo>
                  <a:pt x="4248467" y="0"/>
                </a:lnTo>
                <a:lnTo>
                  <a:pt x="4248467" y="3931920"/>
                </a:lnTo>
                <a:lnTo>
                  <a:pt x="0" y="3931920"/>
                </a:lnTo>
                <a:lnTo>
                  <a:pt x="0" y="0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17177" y="2054498"/>
          <a:ext cx="8497570" cy="3931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48785"/>
                <a:gridCol w="4248785"/>
              </a:tblGrid>
              <a:tr h="3931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650" dirty="0">
                        <a:latin typeface="Times New Roman"/>
                        <a:cs typeface="Times New Roman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800" b="1" spc="-25" dirty="0">
                          <a:latin typeface="Arial"/>
                          <a:cs typeface="Arial"/>
                        </a:rPr>
                        <a:t>LOCATION</a:t>
                      </a:r>
                      <a:endParaRPr sz="1800" dirty="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850" dirty="0">
                        <a:latin typeface="Times New Roman"/>
                        <a:cs typeface="Times New Roman"/>
                      </a:endParaRPr>
                    </a:p>
                    <a:p>
                      <a:pPr marL="90805" marR="643890">
                        <a:lnSpc>
                          <a:spcPct val="100000"/>
                        </a:lnSpc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Если </a:t>
                      </a:r>
                      <a:r>
                        <a:rPr sz="1800" b="1" spc="-30" dirty="0">
                          <a:latin typeface="Arial"/>
                          <a:cs typeface="Arial"/>
                        </a:rPr>
                        <a:t>это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первый 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вопрос,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надо  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обязательно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назвать</a:t>
                      </a:r>
                      <a:r>
                        <a:rPr sz="1800" b="1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объект!</a:t>
                      </a:r>
                      <a:endParaRPr sz="1800" dirty="0">
                        <a:latin typeface="Arial"/>
                        <a:cs typeface="Arial"/>
                      </a:endParaRPr>
                    </a:p>
                    <a:p>
                      <a:pPr marL="90805" marR="598170">
                        <a:lnSpc>
                          <a:spcPct val="100000"/>
                        </a:lnSpc>
                      </a:pPr>
                      <a:r>
                        <a:rPr sz="1800" b="1" spc="-10" dirty="0">
                          <a:latin typeface="Arial"/>
                          <a:cs typeface="Arial"/>
                        </a:rPr>
                        <a:t>Далее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название </a:t>
                      </a:r>
                      <a:r>
                        <a:rPr sz="1800" b="1" spc="-15" dirty="0">
                          <a:latin typeface="Arial"/>
                          <a:cs typeface="Arial"/>
                        </a:rPr>
                        <a:t>объекта </a:t>
                      </a:r>
                      <a:r>
                        <a:rPr sz="1800" b="1" spc="-25" dirty="0">
                          <a:latin typeface="Arial"/>
                          <a:cs typeface="Arial"/>
                        </a:rPr>
                        <a:t>может  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заменяться</a:t>
                      </a:r>
                      <a:r>
                        <a:rPr sz="1800" b="1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местоимением.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Where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is the …</a:t>
                      </a:r>
                      <a:r>
                        <a:rPr sz="18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located?</a:t>
                      </a:r>
                      <a:endParaRPr sz="1800" dirty="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850" dirty="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Where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is the …</a:t>
                      </a:r>
                      <a:r>
                        <a:rPr sz="18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situated?</a:t>
                      </a:r>
                      <a:endParaRPr sz="1800" dirty="0">
                        <a:latin typeface="Arial"/>
                        <a:cs typeface="Arial"/>
                      </a:endParaRPr>
                    </a:p>
                    <a:p>
                      <a:pPr marL="90805" marR="300990">
                        <a:lnSpc>
                          <a:spcPct val="200000"/>
                        </a:lnSpc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Where </a:t>
                      </a:r>
                      <a:r>
                        <a:rPr sz="1800" b="1" spc="10" dirty="0">
                          <a:latin typeface="Arial"/>
                          <a:cs typeface="Arial"/>
                        </a:rPr>
                        <a:t>will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the </a:t>
                      </a:r>
                      <a:r>
                        <a:rPr sz="1800" b="1" spc="-15" dirty="0">
                          <a:latin typeface="Arial"/>
                          <a:cs typeface="Arial"/>
                        </a:rPr>
                        <a:t>event 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take place? 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Where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is … going to 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take place?  </a:t>
                      </a:r>
                      <a:r>
                        <a:rPr sz="1800" b="1" spc="-15" dirty="0">
                          <a:latin typeface="Arial"/>
                          <a:cs typeface="Arial"/>
                        </a:rPr>
                        <a:t>What’s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the 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address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of the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…/place?  </a:t>
                      </a:r>
                      <a:r>
                        <a:rPr sz="1800" b="1" spc="-15" dirty="0">
                          <a:latin typeface="Arial"/>
                          <a:cs typeface="Arial"/>
                        </a:rPr>
                        <a:t>What’s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the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location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of the …?*  </a:t>
                      </a:r>
                      <a:r>
                        <a:rPr sz="1800" b="1" strike="sngStrike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Where </a:t>
                      </a:r>
                      <a:r>
                        <a:rPr sz="1800" b="1" strike="sngStrike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is the</a:t>
                      </a:r>
                      <a:r>
                        <a:rPr sz="1800" b="1" strike="sngStrike" spc="-4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trike="sngStrike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location?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BE0E3"/>
                    </a:solidFill>
                  </a:tcPr>
                </a:tc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323527" y="1556792"/>
            <a:ext cx="3816423" cy="17281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22104" y="628919"/>
            <a:ext cx="633095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Arial"/>
                <a:cs typeface="Arial"/>
              </a:rPr>
              <a:t>Устная </a:t>
            </a:r>
            <a:r>
              <a:rPr sz="4400" b="0" spc="-5" dirty="0">
                <a:latin typeface="Arial"/>
                <a:cs typeface="Arial"/>
              </a:rPr>
              <a:t>часть: задание</a:t>
            </a:r>
            <a:r>
              <a:rPr sz="4400" b="0" spc="-100" dirty="0">
                <a:latin typeface="Arial"/>
                <a:cs typeface="Arial"/>
              </a:rPr>
              <a:t> </a:t>
            </a:r>
            <a:r>
              <a:rPr sz="4400" b="0" dirty="0">
                <a:latin typeface="Arial"/>
                <a:cs typeface="Arial"/>
              </a:rPr>
              <a:t>2</a:t>
            </a:r>
            <a:endParaRPr sz="44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835696" y="1340764"/>
            <a:ext cx="3312795" cy="5303520"/>
          </a:xfrm>
          <a:custGeom>
            <a:avLst/>
            <a:gdLst/>
            <a:ahLst/>
            <a:cxnLst/>
            <a:rect l="l" t="t" r="r" b="b"/>
            <a:pathLst>
              <a:path w="3312795" h="5303520">
                <a:moveTo>
                  <a:pt x="0" y="0"/>
                </a:moveTo>
                <a:lnTo>
                  <a:pt x="3312363" y="0"/>
                </a:lnTo>
                <a:lnTo>
                  <a:pt x="3312363" y="5303520"/>
                </a:lnTo>
                <a:lnTo>
                  <a:pt x="0" y="5303520"/>
                </a:lnTo>
                <a:lnTo>
                  <a:pt x="0" y="0"/>
                </a:lnTo>
                <a:close/>
              </a:path>
            </a:pathLst>
          </a:custGeom>
          <a:solidFill>
            <a:srgbClr val="BBE0E3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829346" y="1334420"/>
          <a:ext cx="7128509" cy="55172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12160"/>
                <a:gridCol w="3816349"/>
              </a:tblGrid>
              <a:tr h="5303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2100" dirty="0">
                        <a:latin typeface="Times New Roman"/>
                        <a:cs typeface="Times New Roman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OPENING</a:t>
                      </a:r>
                      <a:r>
                        <a:rPr sz="18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HOURS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44958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What 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are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the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opening/working  hours?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When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is the …</a:t>
                      </a:r>
                      <a:r>
                        <a:rPr sz="1800" b="1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open?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91440" marR="10642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spc="-5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When </a:t>
                      </a:r>
                      <a:r>
                        <a:rPr sz="1800" b="1" spc="-10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are you </a:t>
                      </a:r>
                      <a:r>
                        <a:rPr sz="1800" b="1" spc="-5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open? </a:t>
                      </a:r>
                      <a:r>
                        <a:rPr sz="1800" b="1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(не  </a:t>
                      </a:r>
                      <a:r>
                        <a:rPr sz="1800" b="1" spc="-5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первый)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b="1" spc="-5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When </a:t>
                      </a:r>
                      <a:r>
                        <a:rPr sz="1800" b="1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do </a:t>
                      </a:r>
                      <a:r>
                        <a:rPr sz="1800" b="1" spc="-10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you</a:t>
                      </a:r>
                      <a:r>
                        <a:rPr sz="1800" b="1" spc="-30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5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work?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1440" marR="213995">
                        <a:lnSpc>
                          <a:spcPct val="100000"/>
                        </a:lnSpc>
                      </a:pPr>
                      <a:r>
                        <a:rPr sz="1800" b="1" spc="-5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When </a:t>
                      </a:r>
                      <a:r>
                        <a:rPr sz="1800" b="1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do </a:t>
                      </a:r>
                      <a:r>
                        <a:rPr sz="1800" b="1" spc="-10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you </a:t>
                      </a:r>
                      <a:r>
                        <a:rPr sz="1800" b="1" spc="-5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open and </a:t>
                      </a:r>
                      <a:r>
                        <a:rPr sz="1800" b="1" spc="5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when</a:t>
                      </a:r>
                      <a:r>
                        <a:rPr sz="1800" b="1" spc="-100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do  </a:t>
                      </a:r>
                      <a:r>
                        <a:rPr sz="1800" b="1" spc="-10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you</a:t>
                      </a:r>
                      <a:r>
                        <a:rPr sz="1800" b="1" spc="-15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333399"/>
                          </a:solidFill>
                          <a:latin typeface="Arial"/>
                          <a:cs typeface="Arial"/>
                        </a:rPr>
                        <a:t>close?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90805" marR="494030">
                        <a:lnSpc>
                          <a:spcPct val="100000"/>
                        </a:lnSpc>
                      </a:pPr>
                      <a:r>
                        <a:rPr sz="1800" b="1" strike="sngStrike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When </a:t>
                      </a:r>
                      <a:r>
                        <a:rPr sz="1800" b="1" strike="sngStrike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are </a:t>
                      </a:r>
                      <a:r>
                        <a:rPr sz="1800" b="1" strike="sngStrike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1800" b="1" strike="sngStrike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opening hours? </a:t>
                      </a:r>
                      <a:r>
                        <a:rPr sz="1800" b="1" strike="noStrike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trike="sngStrike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When </a:t>
                      </a:r>
                      <a:r>
                        <a:rPr sz="1800" b="1" strike="sngStrike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do </a:t>
                      </a:r>
                      <a:r>
                        <a:rPr sz="1800" b="1" strike="sngStrike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you</a:t>
                      </a:r>
                      <a:r>
                        <a:rPr sz="1800" b="1" strike="sngStrike" spc="-3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trike="sngStrike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open?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0805" marR="1591945">
                        <a:lnSpc>
                          <a:spcPct val="100000"/>
                        </a:lnSpc>
                      </a:pPr>
                      <a:r>
                        <a:rPr sz="1800" b="1" strike="sngStrike" spc="-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Are </a:t>
                      </a:r>
                      <a:r>
                        <a:rPr sz="1800" b="1" strike="sngStrike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you </a:t>
                      </a:r>
                      <a:r>
                        <a:rPr sz="1800" b="1" strike="sngStrike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open </a:t>
                      </a:r>
                      <a:r>
                        <a:rPr sz="1800" b="1" strike="sngStrike" spc="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now? </a:t>
                      </a:r>
                      <a:r>
                        <a:rPr sz="1800" b="1" strike="noStrike" spc="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trike="sngStrike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Can </a:t>
                      </a:r>
                      <a:r>
                        <a:rPr sz="1800" b="1" strike="sngStrike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I </a:t>
                      </a:r>
                      <a:r>
                        <a:rPr sz="1800" b="1" strike="sngStrike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come </a:t>
                      </a:r>
                      <a:r>
                        <a:rPr sz="1800" b="1" strike="sngStrike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1800" b="1" strike="sngStrike" spc="-8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trike="sngStrike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you?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0805" marR="554990">
                        <a:lnSpc>
                          <a:spcPct val="100000"/>
                        </a:lnSpc>
                      </a:pPr>
                      <a:r>
                        <a:rPr sz="1800" b="1" strike="sngStrike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When </a:t>
                      </a:r>
                      <a:r>
                        <a:rPr sz="1800" b="1" strike="sngStrike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can </a:t>
                      </a:r>
                      <a:r>
                        <a:rPr sz="1800" b="1" strike="sngStrike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I </a:t>
                      </a:r>
                      <a:r>
                        <a:rPr sz="1800" b="1" strike="sngStrike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come </a:t>
                      </a:r>
                      <a:r>
                        <a:rPr sz="1800" b="1" strike="sngStrike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1800" b="1" strike="sngStrike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you? </a:t>
                      </a:r>
                      <a:r>
                        <a:rPr sz="1800" b="1" strike="noStrike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trike="sngStrike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Can you </a:t>
                      </a:r>
                      <a:r>
                        <a:rPr sz="1800" b="1" strike="sngStrike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find out the </a:t>
                      </a:r>
                      <a:r>
                        <a:rPr sz="1800" b="1" strike="sngStrike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opening </a:t>
                      </a:r>
                      <a:r>
                        <a:rPr sz="1800" b="1" strike="noStrike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trike="sngStrike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hours?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800" b="1" strike="sngStrike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How </a:t>
                      </a:r>
                      <a:r>
                        <a:rPr sz="1800" b="1" strike="sngStrike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long </a:t>
                      </a:r>
                      <a:r>
                        <a:rPr sz="1800" b="1" strike="sngStrike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are </a:t>
                      </a:r>
                      <a:r>
                        <a:rPr sz="1800" b="1" strike="sngStrike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1800" b="1" strike="sngStrike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opening</a:t>
                      </a:r>
                      <a:r>
                        <a:rPr sz="1800" b="1" strike="sngStrike" spc="-7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trike="sngStrike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hours?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BE0E3"/>
                    </a:solidFill>
                  </a:tcPr>
                </a:tc>
              </a:tr>
              <a:tr h="2137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52158" y="1898817"/>
            <a:ext cx="3362312" cy="28955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75663" y="4782925"/>
            <a:ext cx="3533762" cy="186689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22104" y="628919"/>
            <a:ext cx="633095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Arial"/>
                <a:cs typeface="Arial"/>
              </a:rPr>
              <a:t>Устная </a:t>
            </a:r>
            <a:r>
              <a:rPr sz="4400" b="0" spc="-5" dirty="0">
                <a:latin typeface="Arial"/>
                <a:cs typeface="Arial"/>
              </a:rPr>
              <a:t>часть: задание</a:t>
            </a:r>
            <a:r>
              <a:rPr sz="4400" b="0" spc="-100" dirty="0">
                <a:latin typeface="Arial"/>
                <a:cs typeface="Arial"/>
              </a:rPr>
              <a:t> </a:t>
            </a:r>
            <a:r>
              <a:rPr sz="4400" b="0" dirty="0">
                <a:latin typeface="Arial"/>
                <a:cs typeface="Arial"/>
              </a:rPr>
              <a:t>2</a:t>
            </a:r>
            <a:endParaRPr sz="44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835696" y="3438169"/>
            <a:ext cx="3564890" cy="2286000"/>
          </a:xfrm>
          <a:custGeom>
            <a:avLst/>
            <a:gdLst/>
            <a:ahLst/>
            <a:cxnLst/>
            <a:rect l="l" t="t" r="r" b="b"/>
            <a:pathLst>
              <a:path w="3564890" h="2286000">
                <a:moveTo>
                  <a:pt x="0" y="0"/>
                </a:moveTo>
                <a:lnTo>
                  <a:pt x="3564394" y="0"/>
                </a:lnTo>
                <a:lnTo>
                  <a:pt x="3564394" y="2286000"/>
                </a:lnTo>
                <a:lnTo>
                  <a:pt x="0" y="2286000"/>
                </a:lnTo>
                <a:lnTo>
                  <a:pt x="0" y="0"/>
                </a:lnTo>
                <a:close/>
              </a:path>
            </a:pathLst>
          </a:custGeom>
          <a:solidFill>
            <a:srgbClr val="E7F3F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00090" y="3438169"/>
            <a:ext cx="3564890" cy="2286000"/>
          </a:xfrm>
          <a:custGeom>
            <a:avLst/>
            <a:gdLst/>
            <a:ahLst/>
            <a:cxnLst/>
            <a:rect l="l" t="t" r="r" b="b"/>
            <a:pathLst>
              <a:path w="3564890" h="2286000">
                <a:moveTo>
                  <a:pt x="0" y="0"/>
                </a:moveTo>
                <a:lnTo>
                  <a:pt x="3564394" y="0"/>
                </a:lnTo>
                <a:lnTo>
                  <a:pt x="3564394" y="2286000"/>
                </a:lnTo>
                <a:lnTo>
                  <a:pt x="0" y="2286000"/>
                </a:lnTo>
                <a:lnTo>
                  <a:pt x="0" y="0"/>
                </a:lnTo>
                <a:close/>
              </a:path>
            </a:pathLst>
          </a:custGeom>
          <a:solidFill>
            <a:srgbClr val="E7F3F4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829346" y="1694458"/>
          <a:ext cx="7128508" cy="402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64254"/>
                <a:gridCol w="3564254"/>
              </a:tblGrid>
              <a:tr h="1737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PRICE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54673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How much does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…/it</a:t>
                      </a:r>
                      <a:r>
                        <a:rPr sz="1800" b="1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cost?  </a:t>
                      </a:r>
                      <a:r>
                        <a:rPr sz="1800" b="1" spc="-15" dirty="0">
                          <a:latin typeface="Arial"/>
                          <a:cs typeface="Arial"/>
                        </a:rPr>
                        <a:t>What’s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the 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cost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8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…?</a:t>
                      </a:r>
                      <a:endParaRPr sz="1800" dirty="0">
                        <a:latin typeface="Arial"/>
                        <a:cs typeface="Arial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800" b="1" spc="-15" dirty="0">
                          <a:latin typeface="Arial"/>
                          <a:cs typeface="Arial"/>
                        </a:rPr>
                        <a:t>What’s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the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price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8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…?</a:t>
                      </a:r>
                      <a:endParaRPr sz="1800" dirty="0">
                        <a:latin typeface="Arial"/>
                        <a:cs typeface="Arial"/>
                      </a:endParaRPr>
                    </a:p>
                    <a:p>
                      <a:pPr marL="91440" marR="114935" indent="-635">
                        <a:lnSpc>
                          <a:spcPct val="100000"/>
                        </a:lnSpc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How much should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I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pay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for</a:t>
                      </a:r>
                      <a:r>
                        <a:rPr sz="1800" b="1" spc="-8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…?  </a:t>
                      </a:r>
                      <a:r>
                        <a:rPr sz="1800" b="1" strike="sngStrike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How much </a:t>
                      </a:r>
                      <a:r>
                        <a:rPr sz="1800" b="1" strike="sngStrike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is the</a:t>
                      </a:r>
                      <a:r>
                        <a:rPr sz="1800" b="1" strike="sngStrike" spc="-4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trike="sngStrike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price?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BE0E3"/>
                    </a:solidFill>
                  </a:tcPr>
                </a:tc>
              </a:tr>
              <a:tr h="2286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  <a:p>
                      <a:pPr marL="91440" marR="1097280">
                        <a:lnSpc>
                          <a:spcPct val="100000"/>
                        </a:lnSpc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TUITION/</a:t>
                      </a:r>
                      <a:r>
                        <a:rPr sz="1800" b="1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ENTRANCE/  ADMISSION</a:t>
                      </a:r>
                      <a:r>
                        <a:rPr sz="1800" b="1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FEE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 marR="82740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b="1" spc="-5" dirty="0">
                          <a:latin typeface="Arial"/>
                          <a:cs typeface="Arial"/>
                        </a:rPr>
                        <a:t>How much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is the …</a:t>
                      </a:r>
                      <a:r>
                        <a:rPr sz="1800" b="1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fee?  </a:t>
                      </a:r>
                      <a:r>
                        <a:rPr sz="1800" b="1" spc="-5" dirty="0">
                          <a:latin typeface="Arial"/>
                          <a:cs typeface="Arial"/>
                        </a:rPr>
                        <a:t>What </a:t>
                      </a:r>
                      <a:r>
                        <a:rPr sz="1800" b="1" dirty="0">
                          <a:latin typeface="Arial"/>
                          <a:cs typeface="Arial"/>
                        </a:rPr>
                        <a:t>is the …</a:t>
                      </a:r>
                      <a:r>
                        <a:rPr sz="1800" b="1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10" dirty="0">
                          <a:latin typeface="Arial"/>
                          <a:cs typeface="Arial"/>
                        </a:rPr>
                        <a:t>fee?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107505" y="1700809"/>
            <a:ext cx="1656181" cy="36003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703953" y="4600219"/>
            <a:ext cx="4343393" cy="22478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304800"/>
            <a:ext cx="7347584" cy="998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" dirty="0" err="1" smtClean="0">
                <a:latin typeface="Arial"/>
                <a:cs typeface="Arial"/>
              </a:rPr>
              <a:t>Приме</a:t>
            </a:r>
            <a:r>
              <a:rPr lang="ru-RU" sz="3200" spc="-5" dirty="0" err="1">
                <a:latin typeface="Arial"/>
                <a:cs typeface="Arial"/>
              </a:rPr>
              <a:t>ры</a:t>
            </a:r>
            <a:r>
              <a:rPr sz="3200" spc="-5" dirty="0" smtClean="0">
                <a:latin typeface="Arial"/>
                <a:cs typeface="Arial"/>
              </a:rPr>
              <a:t>: </a:t>
            </a:r>
            <a:r>
              <a:rPr sz="3200" b="0" spc="-5" dirty="0">
                <a:latin typeface="Arial"/>
                <a:cs typeface="Arial"/>
              </a:rPr>
              <a:t>transportation,</a:t>
            </a:r>
            <a:r>
              <a:rPr sz="3200" b="0" spc="-114" dirty="0">
                <a:latin typeface="Arial"/>
                <a:cs typeface="Arial"/>
              </a:rPr>
              <a:t> </a:t>
            </a:r>
            <a:r>
              <a:rPr sz="3200" b="0" spc="-5" dirty="0">
                <a:latin typeface="Arial"/>
                <a:cs typeface="Arial"/>
              </a:rPr>
              <a:t>accommodation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6284" y="1437031"/>
            <a:ext cx="7686675" cy="434149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b="1" spc="-5" dirty="0">
                <a:latin typeface="Arial"/>
                <a:cs typeface="Arial"/>
              </a:rPr>
              <a:t>transportation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How can we get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the seaside?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What kind of transportation can we use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get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there?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What transportation is available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get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the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seaside?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8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latin typeface="Arial"/>
                <a:cs typeface="Arial"/>
              </a:rPr>
              <a:t>Is </a:t>
            </a:r>
            <a:r>
              <a:rPr sz="2400" spc="-5" dirty="0">
                <a:latin typeface="Arial"/>
                <a:cs typeface="Arial"/>
              </a:rPr>
              <a:t>it possible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rent a car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the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seaside?</a:t>
            </a:r>
            <a:endParaRPr sz="2400">
              <a:latin typeface="Arial"/>
              <a:cs typeface="Arial"/>
            </a:endParaRPr>
          </a:p>
          <a:p>
            <a:pPr marL="355600" marR="1036319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What (kind of) transportation is available at the  seaside?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2400" b="1" spc="-5" dirty="0">
                <a:latin typeface="Arial"/>
                <a:cs typeface="Arial"/>
              </a:rPr>
              <a:t>accommodation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What kind of accommodation do you have/offer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there?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What kind of accommodation is available</a:t>
            </a:r>
            <a:r>
              <a:rPr sz="2400" spc="5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there?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76708" y="281179"/>
            <a:ext cx="256476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6055" marR="5080" indent="-173990">
              <a:lnSpc>
                <a:spcPct val="100000"/>
              </a:lnSpc>
              <a:spcBef>
                <a:spcPts val="100"/>
              </a:spcBef>
            </a:pPr>
            <a:r>
              <a:rPr sz="3600" b="0" spc="-5" dirty="0">
                <a:latin typeface="Arial"/>
                <a:cs typeface="Arial"/>
              </a:rPr>
              <a:t>ЗАДАНИЕ</a:t>
            </a:r>
            <a:r>
              <a:rPr sz="3600" b="0" spc="-90" dirty="0">
                <a:latin typeface="Arial"/>
                <a:cs typeface="Arial"/>
              </a:rPr>
              <a:t> </a:t>
            </a:r>
            <a:r>
              <a:rPr sz="3600" b="0" dirty="0" smtClean="0">
                <a:latin typeface="Arial"/>
                <a:cs typeface="Arial"/>
              </a:rPr>
              <a:t>2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79514" y="1484784"/>
            <a:ext cx="8784971" cy="464137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75156" y="263180"/>
            <a:ext cx="239141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85090">
              <a:lnSpc>
                <a:spcPct val="100000"/>
              </a:lnSpc>
              <a:spcBef>
                <a:spcPts val="100"/>
              </a:spcBef>
            </a:pPr>
            <a:r>
              <a:rPr sz="3600" b="0" spc="-5" dirty="0" err="1">
                <a:latin typeface="Arial"/>
                <a:cs typeface="Arial"/>
              </a:rPr>
              <a:t>Задание</a:t>
            </a:r>
            <a:r>
              <a:rPr sz="3600" b="0" spc="-5" dirty="0">
                <a:latin typeface="Arial"/>
                <a:cs typeface="Arial"/>
              </a:rPr>
              <a:t> </a:t>
            </a:r>
            <a:r>
              <a:rPr sz="3600" b="0" dirty="0" smtClean="0">
                <a:latin typeface="Arial"/>
                <a:cs typeface="Arial"/>
              </a:rPr>
              <a:t>2</a:t>
            </a:r>
            <a:endParaRPr sz="3600" dirty="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7077261"/>
              </p:ext>
            </p:extLst>
          </p:nvPr>
        </p:nvGraphicFramePr>
        <p:xfrm>
          <a:off x="173161" y="1406425"/>
          <a:ext cx="8784590" cy="54168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92295"/>
                <a:gridCol w="4392295"/>
              </a:tblGrid>
              <a:tr h="731519">
                <a:tc>
                  <a:txBody>
                    <a:bodyPr/>
                    <a:lstStyle/>
                    <a:p>
                      <a:pPr marL="68580">
                        <a:lnSpc>
                          <a:spcPts val="2795"/>
                        </a:lnSpc>
                      </a:pPr>
                      <a:r>
                        <a:rPr sz="2400" dirty="0" smtClean="0">
                          <a:latin typeface="Times New Roman"/>
                          <a:cs typeface="Times New Roman"/>
                        </a:rPr>
                        <a:t>1. </a:t>
                      </a:r>
                      <a:r>
                        <a:rPr lang="en-US" sz="2400" spc="-25" dirty="0" smtClean="0">
                          <a:latin typeface="Times New Roman"/>
                          <a:cs typeface="Times New Roman"/>
                        </a:rPr>
                        <a:t>W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hat</a:t>
                      </a:r>
                      <a:r>
                        <a:rPr lang="ru-RU" sz="24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lang="en-US" sz="2400" spc="-10" dirty="0" smtClean="0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lang="ru-RU" sz="24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spc="5" dirty="0" smtClean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he</a:t>
                      </a:r>
                      <a:r>
                        <a:rPr lang="ru-RU" sz="24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ope</a:t>
                      </a:r>
                      <a:r>
                        <a:rPr lang="en-US" sz="2400" spc="-15" dirty="0" smtClean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lang="en-US" sz="2400" spc="-10" dirty="0" smtClean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ng</a:t>
                      </a:r>
                      <a:r>
                        <a:rPr lang="ru-RU" sz="24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hour</a:t>
                      </a:r>
                      <a:r>
                        <a:rPr lang="en-US" sz="2400" spc="-10" dirty="0" smtClean="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?  (</a:t>
                      </a: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opening</a:t>
                      </a:r>
                      <a:r>
                        <a:rPr lang="en-US" sz="2400" i="1" spc="-45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i="1" spc="-5" dirty="0" smtClean="0">
                          <a:latin typeface="Times New Roman"/>
                          <a:cs typeface="Times New Roman"/>
                        </a:rPr>
                        <a:t>hours) </a:t>
                      </a:r>
                      <a:endParaRPr sz="2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lang="en-US" sz="2400" spc="-5" dirty="0" smtClean="0">
                          <a:latin typeface="+mn-lt"/>
                          <a:cs typeface="Calibri"/>
                        </a:rPr>
                        <a:t>?</a:t>
                      </a:r>
                      <a:endParaRPr lang="ru-RU" sz="2400" spc="-5" dirty="0" smtClean="0">
                        <a:latin typeface="+mn-lt"/>
                        <a:cs typeface="Calibri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BE0E3"/>
                    </a:solidFill>
                  </a:tcPr>
                </a:tc>
              </a:tr>
              <a:tr h="952652">
                <a:tc>
                  <a:txBody>
                    <a:bodyPr/>
                    <a:lstStyle/>
                    <a:p>
                      <a:pPr marL="68580" marR="62865">
                        <a:lnSpc>
                          <a:spcPts val="2880"/>
                        </a:lnSpc>
                        <a:spcBef>
                          <a:spcPts val="10"/>
                        </a:spcBef>
                        <a:tabLst>
                          <a:tab pos="1163955" algn="l"/>
                          <a:tab pos="1741805" algn="l"/>
                          <a:tab pos="2322195" algn="l"/>
                          <a:tab pos="3509645" algn="l"/>
                        </a:tabLst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2400" spc="10" dirty="0" smtClean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2400" spc="-25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spc="-25" dirty="0" smtClean="0">
                          <a:latin typeface="Times New Roman"/>
                          <a:cs typeface="Times New Roman"/>
                        </a:rPr>
                        <a:t>What</a:t>
                      </a:r>
                      <a:r>
                        <a:rPr lang="en-US" sz="2400" spc="-25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spc="-25" dirty="0" smtClean="0">
                          <a:latin typeface="Times New Roman"/>
                          <a:cs typeface="Times New Roman"/>
                        </a:rPr>
                        <a:t>sizes</a:t>
                      </a:r>
                      <a:r>
                        <a:rPr lang="ru-RU" sz="2400" spc="-25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spc="-25" dirty="0" smtClean="0">
                          <a:latin typeface="Times New Roman"/>
                          <a:cs typeface="Times New Roman"/>
                        </a:rPr>
                        <a:t>are</a:t>
                      </a:r>
                      <a:r>
                        <a:rPr lang="en-US" sz="2400" spc="-25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spc="-25" dirty="0" smtClean="0">
                          <a:latin typeface="Times New Roman"/>
                          <a:cs typeface="Times New Roman"/>
                        </a:rPr>
                        <a:t>available in your shop?  (available sizes)</a:t>
                      </a: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lang="en-US" sz="2400" dirty="0" smtClean="0">
                          <a:latin typeface="+mn-lt"/>
                          <a:cs typeface="Calibri"/>
                        </a:rPr>
                        <a:t>?</a:t>
                      </a:r>
                      <a:endParaRPr lang="ru-RU" sz="2400" dirty="0" smtClean="0">
                        <a:latin typeface="+mn-lt"/>
                        <a:cs typeface="Calibri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</a:tr>
              <a:tr h="952653">
                <a:tc>
                  <a:txBody>
                    <a:bodyPr/>
                    <a:lstStyle/>
                    <a:p>
                      <a:pPr marL="68580" marR="62865">
                        <a:lnSpc>
                          <a:spcPts val="2880"/>
                        </a:lnSpc>
                        <a:spcBef>
                          <a:spcPts val="10"/>
                        </a:spcBef>
                        <a:tabLst>
                          <a:tab pos="1346835" algn="l"/>
                          <a:tab pos="2329815" algn="l"/>
                          <a:tab pos="3090545" algn="l"/>
                        </a:tabLst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sz="2400" spc="10" dirty="0" smtClean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lang="en-US" sz="2400" spc="10" baseline="0" dirty="0" smtClean="0">
                          <a:latin typeface="Times New Roman"/>
                          <a:cs typeface="Times New Roman"/>
                        </a:rPr>
                        <a:t> Is there any discounts?</a:t>
                      </a:r>
                    </a:p>
                    <a:p>
                      <a:pPr marL="68580" marR="62865">
                        <a:lnSpc>
                          <a:spcPts val="2880"/>
                        </a:lnSpc>
                        <a:spcBef>
                          <a:spcPts val="10"/>
                        </a:spcBef>
                        <a:tabLst>
                          <a:tab pos="1346835" algn="l"/>
                          <a:tab pos="2329815" algn="l"/>
                          <a:tab pos="3090545" algn="l"/>
                        </a:tabLst>
                      </a:pPr>
                      <a:r>
                        <a:rPr lang="en-US" sz="2400" spc="10" baseline="0" dirty="0" smtClean="0">
                          <a:latin typeface="Times New Roman"/>
                          <a:cs typeface="Times New Roman"/>
                        </a:rPr>
                        <a:t>(discounts)</a:t>
                      </a:r>
                      <a:endParaRPr sz="2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lang="en-US" sz="2400" spc="-5" dirty="0" smtClean="0">
                          <a:latin typeface="Calibri"/>
                          <a:cs typeface="Calibri"/>
                        </a:rPr>
                        <a:t>?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</a:tr>
              <a:tr h="1095550">
                <a:tc>
                  <a:txBody>
                    <a:bodyPr/>
                    <a:lstStyle/>
                    <a:p>
                      <a:pPr marL="68580" marR="59690">
                        <a:lnSpc>
                          <a:spcPts val="2880"/>
                        </a:lnSpc>
                        <a:spcBef>
                          <a:spcPts val="10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4.Do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you have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free parking? </a:t>
                      </a:r>
                      <a:r>
                        <a:rPr sz="2400" i="1" spc="-25" dirty="0">
                          <a:latin typeface="Times New Roman"/>
                          <a:cs typeface="Times New Roman"/>
                        </a:rPr>
                        <a:t>(free  </a:t>
                      </a:r>
                      <a:r>
                        <a:rPr sz="2400" i="1" dirty="0">
                          <a:latin typeface="Times New Roman"/>
                          <a:cs typeface="Times New Roman"/>
                        </a:rPr>
                        <a:t>parking)</a:t>
                      </a:r>
                      <a:endParaRPr sz="2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lang="en-US" sz="2400" spc="-5" dirty="0" smtClean="0">
                          <a:latin typeface="Calibri"/>
                          <a:cs typeface="Calibri"/>
                        </a:rPr>
                        <a:t>?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</a:tr>
              <a:tr h="1097280">
                <a:tc>
                  <a:txBody>
                    <a:bodyPr/>
                    <a:lstStyle/>
                    <a:p>
                      <a:pPr marL="68580" marR="60325" algn="just">
                        <a:lnSpc>
                          <a:spcPts val="2880"/>
                        </a:lnSpc>
                        <a:spcBef>
                          <a:spcPts val="1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5.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How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can I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get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to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the shop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by 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public transport? </a:t>
                      </a:r>
                      <a:r>
                        <a:rPr sz="2400" i="1" spc="-5" dirty="0">
                          <a:latin typeface="Times New Roman"/>
                          <a:cs typeface="Times New Roman"/>
                        </a:rPr>
                        <a:t>(how </a:t>
                      </a:r>
                      <a:r>
                        <a:rPr sz="2400" i="1" dirty="0">
                          <a:latin typeface="Times New Roman"/>
                          <a:cs typeface="Times New Roman"/>
                        </a:rPr>
                        <a:t>to </a:t>
                      </a:r>
                      <a:r>
                        <a:rPr sz="2400" i="1" spc="-5" dirty="0">
                          <a:latin typeface="Times New Roman"/>
                          <a:cs typeface="Times New Roman"/>
                        </a:rPr>
                        <a:t>get </a:t>
                      </a:r>
                      <a:r>
                        <a:rPr sz="2400" i="1" spc="5" dirty="0">
                          <a:latin typeface="Times New Roman"/>
                          <a:cs typeface="Times New Roman"/>
                        </a:rPr>
                        <a:t>to  </a:t>
                      </a:r>
                      <a:r>
                        <a:rPr sz="2400" i="1" dirty="0">
                          <a:latin typeface="Times New Roman"/>
                          <a:cs typeface="Times New Roman"/>
                        </a:rPr>
                        <a:t>the </a:t>
                      </a:r>
                      <a:r>
                        <a:rPr sz="2400" i="1" spc="-5" dirty="0">
                          <a:latin typeface="Times New Roman"/>
                          <a:cs typeface="Times New Roman"/>
                        </a:rPr>
                        <a:t>shop </a:t>
                      </a:r>
                      <a:r>
                        <a:rPr sz="2400" i="1" dirty="0">
                          <a:latin typeface="Times New Roman"/>
                          <a:cs typeface="Times New Roman"/>
                        </a:rPr>
                        <a:t>by public transport</a:t>
                      </a:r>
                      <a:r>
                        <a:rPr sz="2400" i="1" spc="-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i="1" dirty="0">
                          <a:latin typeface="Times New Roman"/>
                          <a:cs typeface="Times New Roman"/>
                        </a:rPr>
                        <a:t>)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lang="en-US" sz="2400" spc="-5" dirty="0" smtClean="0">
                          <a:latin typeface="Calibri"/>
                          <a:cs typeface="Calibri"/>
                        </a:rPr>
                        <a:t>?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</a:tr>
              <a:tr h="5782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ОЦЕНКА: </a:t>
                      </a:r>
                      <a:r>
                        <a:rPr lang="en-US" sz="2400" b="1" dirty="0" smtClean="0">
                          <a:latin typeface="Calibri"/>
                          <a:cs typeface="Calibri"/>
                        </a:rPr>
                        <a:t>?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75156" y="263180"/>
            <a:ext cx="239141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85090">
              <a:lnSpc>
                <a:spcPct val="100000"/>
              </a:lnSpc>
              <a:spcBef>
                <a:spcPts val="100"/>
              </a:spcBef>
            </a:pPr>
            <a:r>
              <a:rPr sz="3600" b="0" spc="-5" dirty="0" err="1">
                <a:latin typeface="Arial"/>
                <a:cs typeface="Arial"/>
              </a:rPr>
              <a:t>Задание</a:t>
            </a:r>
            <a:r>
              <a:rPr sz="3600" b="0" spc="-5" dirty="0">
                <a:latin typeface="Arial"/>
                <a:cs typeface="Arial"/>
              </a:rPr>
              <a:t> </a:t>
            </a:r>
            <a:r>
              <a:rPr sz="3600" b="0" dirty="0" smtClean="0">
                <a:latin typeface="Arial"/>
                <a:cs typeface="Arial"/>
              </a:rPr>
              <a:t>2</a:t>
            </a:r>
            <a:endParaRPr sz="3600" dirty="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5712129"/>
              </p:ext>
            </p:extLst>
          </p:nvPr>
        </p:nvGraphicFramePr>
        <p:xfrm>
          <a:off x="173161" y="1406425"/>
          <a:ext cx="8784590" cy="578510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92295"/>
                <a:gridCol w="4392295"/>
              </a:tblGrid>
              <a:tr h="731519">
                <a:tc>
                  <a:txBody>
                    <a:bodyPr/>
                    <a:lstStyle/>
                    <a:p>
                      <a:pPr marL="68580">
                        <a:lnSpc>
                          <a:spcPts val="2795"/>
                        </a:lnSpc>
                      </a:pPr>
                      <a:r>
                        <a:rPr sz="2400" dirty="0" smtClean="0">
                          <a:latin typeface="Times New Roman"/>
                          <a:cs typeface="Times New Roman"/>
                        </a:rPr>
                        <a:t>1. </a:t>
                      </a:r>
                      <a:r>
                        <a:rPr lang="en-US" sz="2400" spc="-25" dirty="0" smtClean="0">
                          <a:latin typeface="Times New Roman"/>
                          <a:cs typeface="Times New Roman"/>
                        </a:rPr>
                        <a:t>W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hat</a:t>
                      </a:r>
                      <a:r>
                        <a:rPr lang="ru-RU" sz="24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lang="en-US" sz="2400" spc="-10" dirty="0" smtClean="0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lang="ru-RU" sz="24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spc="5" dirty="0" smtClean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he</a:t>
                      </a:r>
                      <a:r>
                        <a:rPr lang="ru-RU" sz="24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ope</a:t>
                      </a:r>
                      <a:r>
                        <a:rPr lang="en-US" sz="2400" spc="-15" dirty="0" smtClean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lang="en-US" sz="2400" spc="-10" dirty="0" smtClean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ng</a:t>
                      </a:r>
                      <a:r>
                        <a:rPr lang="ru-RU" sz="2400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hour</a:t>
                      </a:r>
                      <a:r>
                        <a:rPr lang="en-US" sz="2400" spc="-10" dirty="0" smtClean="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?  (</a:t>
                      </a:r>
                      <a:r>
                        <a:rPr lang="en-US" sz="2400" i="1" dirty="0" smtClean="0">
                          <a:latin typeface="Times New Roman"/>
                          <a:cs typeface="Times New Roman"/>
                        </a:rPr>
                        <a:t>opening</a:t>
                      </a:r>
                      <a:r>
                        <a:rPr lang="en-US" sz="2400" i="1" spc="-45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i="1" spc="-5" dirty="0" smtClean="0">
                          <a:latin typeface="Times New Roman"/>
                          <a:cs typeface="Times New Roman"/>
                        </a:rPr>
                        <a:t>hours) </a:t>
                      </a:r>
                      <a:endParaRPr sz="2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lang="ru-RU" sz="2400" spc="-5" dirty="0" smtClean="0">
                          <a:latin typeface="+mn-lt"/>
                          <a:cs typeface="Calibri"/>
                        </a:rPr>
                        <a:t>Вопрос не принимается.</a:t>
                      </a: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BE0E3"/>
                    </a:solidFill>
                  </a:tcPr>
                </a:tc>
              </a:tr>
              <a:tr h="952652">
                <a:tc>
                  <a:txBody>
                    <a:bodyPr/>
                    <a:lstStyle/>
                    <a:p>
                      <a:pPr marL="68580" marR="62865">
                        <a:lnSpc>
                          <a:spcPts val="2880"/>
                        </a:lnSpc>
                        <a:spcBef>
                          <a:spcPts val="10"/>
                        </a:spcBef>
                        <a:tabLst>
                          <a:tab pos="1163955" algn="l"/>
                          <a:tab pos="1741805" algn="l"/>
                          <a:tab pos="2322195" algn="l"/>
                          <a:tab pos="3509645" algn="l"/>
                        </a:tabLst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2400" spc="10" dirty="0" smtClean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sz="2400" spc="-25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spc="-25" dirty="0" smtClean="0">
                          <a:latin typeface="Times New Roman"/>
                          <a:cs typeface="Times New Roman"/>
                        </a:rPr>
                        <a:t>What</a:t>
                      </a:r>
                      <a:r>
                        <a:rPr lang="en-US" sz="2400" spc="-25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spc="-25" dirty="0" smtClean="0">
                          <a:latin typeface="Times New Roman"/>
                          <a:cs typeface="Times New Roman"/>
                        </a:rPr>
                        <a:t>sizes</a:t>
                      </a:r>
                      <a:r>
                        <a:rPr lang="ru-RU" sz="2400" spc="-25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spc="-25" dirty="0" smtClean="0">
                          <a:latin typeface="Times New Roman"/>
                          <a:cs typeface="Times New Roman"/>
                        </a:rPr>
                        <a:t>are</a:t>
                      </a:r>
                      <a:r>
                        <a:rPr lang="en-US" sz="2400" spc="-25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spc="-25" dirty="0" smtClean="0">
                          <a:latin typeface="Times New Roman"/>
                          <a:cs typeface="Times New Roman"/>
                        </a:rPr>
                        <a:t>available in your shop?  (available sizes)</a:t>
                      </a: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lang="ru-RU" sz="2400" dirty="0" smtClean="0">
                          <a:latin typeface="+mn-lt"/>
                          <a:cs typeface="Calibri"/>
                        </a:rPr>
                        <a:t>Вопрос принимается.</a:t>
                      </a: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</a:tr>
              <a:tr h="952653">
                <a:tc>
                  <a:txBody>
                    <a:bodyPr/>
                    <a:lstStyle/>
                    <a:p>
                      <a:pPr marL="68580" marR="62865">
                        <a:lnSpc>
                          <a:spcPts val="2880"/>
                        </a:lnSpc>
                        <a:spcBef>
                          <a:spcPts val="10"/>
                        </a:spcBef>
                        <a:tabLst>
                          <a:tab pos="1346835" algn="l"/>
                          <a:tab pos="2329815" algn="l"/>
                          <a:tab pos="3090545" algn="l"/>
                        </a:tabLst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sz="2400" spc="10" dirty="0" smtClean="0">
                          <a:latin typeface="Times New Roman"/>
                          <a:cs typeface="Times New Roman"/>
                        </a:rPr>
                        <a:t>.</a:t>
                      </a:r>
                      <a:r>
                        <a:rPr lang="en-US" sz="2400" spc="10" baseline="0" dirty="0" smtClean="0">
                          <a:latin typeface="Times New Roman"/>
                          <a:cs typeface="Times New Roman"/>
                        </a:rPr>
                        <a:t> Is there any discounts?</a:t>
                      </a:r>
                    </a:p>
                    <a:p>
                      <a:pPr marL="68580" marR="62865">
                        <a:lnSpc>
                          <a:spcPts val="2880"/>
                        </a:lnSpc>
                        <a:spcBef>
                          <a:spcPts val="10"/>
                        </a:spcBef>
                        <a:tabLst>
                          <a:tab pos="1346835" algn="l"/>
                          <a:tab pos="2329815" algn="l"/>
                          <a:tab pos="3090545" algn="l"/>
                        </a:tabLst>
                      </a:pPr>
                      <a:r>
                        <a:rPr lang="en-US" sz="2400" spc="10" baseline="0" dirty="0" smtClean="0">
                          <a:latin typeface="Times New Roman"/>
                          <a:cs typeface="Times New Roman"/>
                        </a:rPr>
                        <a:t>(discounts)</a:t>
                      </a:r>
                      <a:endParaRPr sz="2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2400" spc="-5" dirty="0" err="1" smtClean="0">
                          <a:latin typeface="Calibri"/>
                          <a:cs typeface="Calibri"/>
                        </a:rPr>
                        <a:t>Вопрос</a:t>
                      </a:r>
                      <a:r>
                        <a:rPr lang="en-US" sz="2400" spc="-5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lang="ru-RU" sz="2400" spc="-5" dirty="0" smtClean="0">
                          <a:latin typeface="+mn-lt"/>
                          <a:cs typeface="Calibri"/>
                        </a:rPr>
                        <a:t>не</a:t>
                      </a:r>
                      <a:r>
                        <a:rPr sz="2400" spc="-3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принимается.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07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</a:tr>
              <a:tr h="1095550">
                <a:tc>
                  <a:txBody>
                    <a:bodyPr/>
                    <a:lstStyle/>
                    <a:p>
                      <a:pPr marL="68580" marR="59690">
                        <a:lnSpc>
                          <a:spcPts val="2880"/>
                        </a:lnSpc>
                        <a:spcBef>
                          <a:spcPts val="10"/>
                        </a:spcBef>
                      </a:pPr>
                      <a:r>
                        <a:rPr sz="2400" spc="-5" dirty="0">
                          <a:latin typeface="Times New Roman"/>
                          <a:cs typeface="Times New Roman"/>
                        </a:rPr>
                        <a:t>4.Do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you have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free parking? </a:t>
                      </a:r>
                      <a:endParaRPr lang="en-US" sz="2400" spc="-5" dirty="0" smtClean="0">
                        <a:latin typeface="Times New Roman"/>
                        <a:cs typeface="Times New Roman"/>
                      </a:endParaRPr>
                    </a:p>
                    <a:p>
                      <a:pPr marL="68580" marR="59690">
                        <a:lnSpc>
                          <a:spcPts val="2880"/>
                        </a:lnSpc>
                        <a:spcBef>
                          <a:spcPts val="10"/>
                        </a:spcBef>
                      </a:pPr>
                      <a:r>
                        <a:rPr sz="2400" i="1" spc="-25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2400" i="1" spc="-25" dirty="0">
                          <a:latin typeface="Times New Roman"/>
                          <a:cs typeface="Times New Roman"/>
                        </a:rPr>
                        <a:t>free  </a:t>
                      </a:r>
                      <a:r>
                        <a:rPr sz="2400" i="1" dirty="0">
                          <a:latin typeface="Times New Roman"/>
                          <a:cs typeface="Times New Roman"/>
                        </a:rPr>
                        <a:t>parking)</a:t>
                      </a:r>
                      <a:endParaRPr sz="2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Вопрос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принимается.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</a:tr>
              <a:tr h="1097280">
                <a:tc>
                  <a:txBody>
                    <a:bodyPr/>
                    <a:lstStyle/>
                    <a:p>
                      <a:pPr marL="68580" marR="60325" algn="just">
                        <a:lnSpc>
                          <a:spcPts val="2880"/>
                        </a:lnSpc>
                        <a:spcBef>
                          <a:spcPts val="1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5.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How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can I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get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to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the shop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by  </a:t>
                      </a:r>
                      <a:r>
                        <a:rPr sz="2400" spc="-5" dirty="0">
                          <a:latin typeface="Times New Roman"/>
                          <a:cs typeface="Times New Roman"/>
                        </a:rPr>
                        <a:t>public transport? </a:t>
                      </a:r>
                      <a:endParaRPr lang="en-US" sz="2400" spc="-5" dirty="0" smtClean="0">
                        <a:latin typeface="Times New Roman"/>
                        <a:cs typeface="Times New Roman"/>
                      </a:endParaRPr>
                    </a:p>
                    <a:p>
                      <a:pPr marL="68580" marR="60325" algn="just">
                        <a:lnSpc>
                          <a:spcPts val="2880"/>
                        </a:lnSpc>
                        <a:spcBef>
                          <a:spcPts val="10"/>
                        </a:spcBef>
                      </a:pPr>
                      <a:r>
                        <a:rPr sz="2400" i="1" spc="-5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2400" i="1" spc="-5" dirty="0">
                          <a:latin typeface="Times New Roman"/>
                          <a:cs typeface="Times New Roman"/>
                        </a:rPr>
                        <a:t>how </a:t>
                      </a:r>
                      <a:r>
                        <a:rPr sz="2400" i="1" dirty="0">
                          <a:latin typeface="Times New Roman"/>
                          <a:cs typeface="Times New Roman"/>
                        </a:rPr>
                        <a:t>to </a:t>
                      </a:r>
                      <a:r>
                        <a:rPr sz="2400" i="1" spc="-5" dirty="0">
                          <a:latin typeface="Times New Roman"/>
                          <a:cs typeface="Times New Roman"/>
                        </a:rPr>
                        <a:t>get </a:t>
                      </a:r>
                      <a:r>
                        <a:rPr sz="2400" i="1" spc="5" dirty="0">
                          <a:latin typeface="Times New Roman"/>
                          <a:cs typeface="Times New Roman"/>
                        </a:rPr>
                        <a:t>to  </a:t>
                      </a:r>
                      <a:r>
                        <a:rPr sz="2400" i="1" dirty="0">
                          <a:latin typeface="Times New Roman"/>
                          <a:cs typeface="Times New Roman"/>
                        </a:rPr>
                        <a:t>the </a:t>
                      </a:r>
                      <a:r>
                        <a:rPr sz="2400" i="1" spc="-5" dirty="0">
                          <a:latin typeface="Times New Roman"/>
                          <a:cs typeface="Times New Roman"/>
                        </a:rPr>
                        <a:t>shop </a:t>
                      </a:r>
                      <a:r>
                        <a:rPr sz="2400" i="1" dirty="0">
                          <a:latin typeface="Times New Roman"/>
                          <a:cs typeface="Times New Roman"/>
                        </a:rPr>
                        <a:t>by public transport</a:t>
                      </a:r>
                      <a:r>
                        <a:rPr sz="2400" i="1" spc="-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i="1" dirty="0">
                          <a:latin typeface="Times New Roman"/>
                          <a:cs typeface="Times New Roman"/>
                        </a:rPr>
                        <a:t>)</a:t>
                      </a:r>
                      <a:endParaRPr sz="2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12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Вопрос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принимается.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</a:tr>
              <a:tr h="5782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ОЦЕНКА: </a:t>
                      </a:r>
                      <a:r>
                        <a:rPr lang="en-US" sz="2400" b="1" dirty="0" smtClean="0">
                          <a:latin typeface="Calibri"/>
                          <a:cs typeface="Calibri"/>
                        </a:rPr>
                        <a:t>3</a:t>
                      </a:r>
                      <a:r>
                        <a:rPr sz="2400" b="1" spc="-5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балла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01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1233249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82039" y="281178"/>
            <a:ext cx="795274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3600" b="0" spc="-5" dirty="0">
                <a:latin typeface="Arial"/>
                <a:cs typeface="Arial"/>
              </a:rPr>
              <a:t>Цель </a:t>
            </a:r>
            <a:r>
              <a:rPr sz="3600" b="0" dirty="0">
                <a:latin typeface="Arial"/>
                <a:cs typeface="Arial"/>
              </a:rPr>
              <a:t>заданий 3 и 4</a:t>
            </a:r>
            <a:r>
              <a:rPr sz="3600" b="0" spc="-85" dirty="0">
                <a:latin typeface="Arial"/>
                <a:cs typeface="Arial"/>
              </a:rPr>
              <a:t> </a:t>
            </a:r>
            <a:r>
              <a:rPr sz="3600" b="0" spc="-5" dirty="0">
                <a:latin typeface="Arial"/>
                <a:cs typeface="Arial"/>
              </a:rPr>
              <a:t>–</a:t>
            </a:r>
            <a:endParaRPr sz="36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3600" b="0" dirty="0">
                <a:solidFill>
                  <a:srgbClr val="C00000"/>
                </a:solidFill>
                <a:latin typeface="Arial"/>
                <a:cs typeface="Arial"/>
              </a:rPr>
              <a:t>на разном </a:t>
            </a:r>
            <a:r>
              <a:rPr sz="3600" b="0" spc="-5" dirty="0">
                <a:solidFill>
                  <a:srgbClr val="C00000"/>
                </a:solidFill>
                <a:latin typeface="Arial"/>
                <a:cs typeface="Arial"/>
              </a:rPr>
              <a:t>уровне </a:t>
            </a:r>
            <a:r>
              <a:rPr sz="3600" b="0" spc="-5" dirty="0">
                <a:latin typeface="Arial"/>
                <a:cs typeface="Arial"/>
              </a:rPr>
              <a:t>проверить</a:t>
            </a:r>
            <a:r>
              <a:rPr sz="3600" b="0" spc="-90" dirty="0">
                <a:latin typeface="Arial"/>
                <a:cs typeface="Arial"/>
              </a:rPr>
              <a:t> </a:t>
            </a:r>
            <a:r>
              <a:rPr sz="3600" b="0" spc="-5" dirty="0">
                <a:latin typeface="Arial"/>
                <a:cs typeface="Arial"/>
              </a:rPr>
              <a:t>умения:</a:t>
            </a:r>
            <a:endParaRPr sz="3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8127" y="1436653"/>
            <a:ext cx="8402320" cy="49752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  <a:tab pos="1417320" algn="l"/>
              </a:tabLst>
            </a:pPr>
            <a:r>
              <a:rPr sz="2800" spc="-5" dirty="0">
                <a:latin typeface="Arial"/>
                <a:cs typeface="Arial"/>
              </a:rPr>
              <a:t>строить высказывание в заданном объеме в  контексте коммуникативной задачи в различных  стандартных ситуациях социально-бытовой,  социально-культурной и социально-трудовой  сфер	общения;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логично и связно строить</a:t>
            </a:r>
            <a:r>
              <a:rPr sz="2800" spc="3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высказывание;</a:t>
            </a:r>
            <a:endParaRPr sz="2800">
              <a:latin typeface="Arial"/>
              <a:cs typeface="Arial"/>
            </a:endParaRPr>
          </a:p>
          <a:p>
            <a:pPr marL="355600" marR="254635" indent="-342900">
              <a:lnSpc>
                <a:spcPct val="100000"/>
              </a:lnSpc>
              <a:spcBef>
                <a:spcPts val="67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использовать стратегии описания, сообщения,  </a:t>
            </a:r>
            <a:r>
              <a:rPr sz="2800" dirty="0">
                <a:latin typeface="Arial"/>
                <a:cs typeface="Arial"/>
              </a:rPr>
              <a:t>рассуждения;</a:t>
            </a:r>
            <a:endParaRPr sz="2800">
              <a:latin typeface="Arial"/>
              <a:cs typeface="Arial"/>
            </a:endParaRPr>
          </a:p>
          <a:p>
            <a:pPr marL="355600" marR="1054735" indent="-342900">
              <a:lnSpc>
                <a:spcPct val="100000"/>
              </a:lnSpc>
              <a:spcBef>
                <a:spcPts val="67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точно и правильно употреблять языковые  </a:t>
            </a:r>
            <a:r>
              <a:rPr sz="2800" dirty="0">
                <a:latin typeface="Arial"/>
                <a:cs typeface="Arial"/>
              </a:rPr>
              <a:t>средства </a:t>
            </a:r>
            <a:r>
              <a:rPr sz="2800" spc="-5" dirty="0">
                <a:latin typeface="Arial"/>
                <a:cs typeface="Arial"/>
              </a:rPr>
              <a:t>оформления монологического  высказывания.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  <p:transition>
    <p:blinds dir="vert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76723" y="501496"/>
            <a:ext cx="77044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spc="-5" dirty="0">
                <a:latin typeface="Arial"/>
                <a:cs typeface="Arial"/>
              </a:rPr>
              <a:t>Критерии оценивания </a:t>
            </a:r>
            <a:r>
              <a:rPr sz="3600" b="0" dirty="0">
                <a:latin typeface="Arial"/>
                <a:cs typeface="Arial"/>
              </a:rPr>
              <a:t>заданий 3 и</a:t>
            </a:r>
            <a:r>
              <a:rPr sz="3600" b="0" spc="-110" dirty="0">
                <a:latin typeface="Arial"/>
                <a:cs typeface="Arial"/>
              </a:rPr>
              <a:t> </a:t>
            </a:r>
            <a:r>
              <a:rPr sz="3600" b="0" dirty="0">
                <a:latin typeface="Arial"/>
                <a:cs typeface="Arial"/>
              </a:rPr>
              <a:t>4</a:t>
            </a:r>
            <a:endParaRPr sz="3600" dirty="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88937" y="1118395"/>
          <a:ext cx="8568690" cy="55220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2915"/>
                <a:gridCol w="2544445"/>
                <a:gridCol w="2775585"/>
                <a:gridCol w="2785745"/>
              </a:tblGrid>
              <a:tr h="648070">
                <a:tc>
                  <a:txBody>
                    <a:bodyPr/>
                    <a:lstStyle/>
                    <a:p>
                      <a:pPr marL="67945" marR="68580">
                        <a:lnSpc>
                          <a:spcPts val="1400"/>
                        </a:lnSpc>
                        <a:spcBef>
                          <a:spcPts val="20"/>
                        </a:spcBef>
                      </a:pPr>
                      <a:r>
                        <a:rPr sz="1100" b="1" spc="-15" dirty="0">
                          <a:latin typeface="Times New Roman"/>
                          <a:cs typeface="Times New Roman"/>
                        </a:rPr>
                        <a:t>Б</a:t>
                      </a:r>
                      <a:r>
                        <a:rPr sz="1100" b="1" spc="-5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100" b="1" spc="-10" dirty="0">
                          <a:latin typeface="Times New Roman"/>
                          <a:cs typeface="Times New Roman"/>
                        </a:rPr>
                        <a:t>л</a:t>
                      </a:r>
                      <a:r>
                        <a:rPr sz="1100" b="1" dirty="0">
                          <a:latin typeface="Times New Roman"/>
                          <a:cs typeface="Times New Roman"/>
                        </a:rPr>
                        <a:t>л  ы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400" b="1" spc="-5" dirty="0">
                          <a:latin typeface="Times New Roman"/>
                          <a:cs typeface="Times New Roman"/>
                        </a:rPr>
                        <a:t>Решение</a:t>
                      </a:r>
                      <a:r>
                        <a:rPr sz="1400" b="1" spc="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spc="-10" dirty="0">
                          <a:latin typeface="Times New Roman"/>
                          <a:cs typeface="Times New Roman"/>
                        </a:rPr>
                        <a:t>коммуникативной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10" dirty="0">
                          <a:latin typeface="Times New Roman"/>
                          <a:cs typeface="Times New Roman"/>
                        </a:rPr>
                        <a:t>задачи</a:t>
                      </a:r>
                      <a:r>
                        <a:rPr sz="14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spc="-5" dirty="0">
                          <a:latin typeface="Times New Roman"/>
                          <a:cs typeface="Times New Roman"/>
                        </a:rPr>
                        <a:t>(содержание)*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400" b="1" spc="-5" dirty="0">
                          <a:latin typeface="Times New Roman"/>
                          <a:cs typeface="Times New Roman"/>
                        </a:rPr>
                        <a:t>Организация</a:t>
                      </a:r>
                      <a:r>
                        <a:rPr sz="14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spc="-5" dirty="0">
                          <a:latin typeface="Times New Roman"/>
                          <a:cs typeface="Times New Roman"/>
                        </a:rPr>
                        <a:t>высказывания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400" b="1" spc="-10" dirty="0">
                          <a:latin typeface="Times New Roman"/>
                          <a:cs typeface="Times New Roman"/>
                        </a:rPr>
                        <a:t>Языковое</a:t>
                      </a:r>
                      <a:r>
                        <a:rPr sz="14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spc="-5" dirty="0">
                          <a:latin typeface="Times New Roman"/>
                          <a:cs typeface="Times New Roman"/>
                        </a:rPr>
                        <a:t>оформление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1400" b="1" spc="-5" dirty="0">
                          <a:latin typeface="Times New Roman"/>
                          <a:cs typeface="Times New Roman"/>
                        </a:rPr>
                        <a:t>высказывания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BBE0E3"/>
                    </a:solidFill>
                  </a:tcPr>
                </a:tc>
              </a:tr>
              <a:tr h="90455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100" b="1" dirty="0">
                          <a:latin typeface="Times New Roman"/>
                          <a:cs typeface="Times New Roman"/>
                        </a:rPr>
                        <a:t>3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59690">
                        <a:lnSpc>
                          <a:spcPts val="1400"/>
                        </a:lnSpc>
                        <a:spcBef>
                          <a:spcPts val="20"/>
                        </a:spcBef>
                        <a:tabLst>
                          <a:tab pos="1302385" algn="l"/>
                          <a:tab pos="1826895" algn="l"/>
                        </a:tabLst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у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ни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ка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ти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ая	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ада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ч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	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ы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ол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 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полностью:  содержание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полно,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точно</a:t>
                      </a:r>
                      <a:r>
                        <a:rPr sz="1100" spc="1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и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 marR="59690">
                        <a:lnSpc>
                          <a:spcPts val="1420"/>
                        </a:lnSpc>
                        <a:spcBef>
                          <a:spcPts val="5"/>
                        </a:spcBef>
                        <a:tabLst>
                          <a:tab pos="892810" algn="l"/>
                          <a:tab pos="1313180" algn="l"/>
                          <a:tab pos="1601470" algn="l"/>
                          <a:tab pos="1956435" algn="l"/>
                          <a:tab pos="2000885" algn="l"/>
                        </a:tabLst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ра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ёр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у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	о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ра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ж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ет	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се	ас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ек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ы,  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у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ка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нн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ые		в			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ада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ни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и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ts val="1255"/>
                        </a:lnSpc>
                        <a:spcBef>
                          <a:spcPts val="100"/>
                        </a:spcBef>
                      </a:pPr>
                      <a:r>
                        <a:rPr sz="1100" dirty="0">
                          <a:latin typeface="Corbel"/>
                          <a:cs typeface="Corbel"/>
                        </a:rPr>
                        <a:t>(12-15</a:t>
                      </a:r>
                      <a:r>
                        <a:rPr sz="1100" spc="-5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100" spc="-5" dirty="0">
                          <a:latin typeface="Corbel"/>
                          <a:cs typeface="Corbel"/>
                        </a:rPr>
                        <a:t>фраз)</a:t>
                      </a:r>
                      <a:endParaRPr sz="1100">
                        <a:latin typeface="Corbel"/>
                        <a:cs typeface="Corbe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</a:tr>
              <a:tr h="126333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100" b="1" dirty="0">
                          <a:latin typeface="Times New Roman"/>
                          <a:cs typeface="Times New Roman"/>
                        </a:rPr>
                        <a:t>2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59690">
                        <a:lnSpc>
                          <a:spcPts val="1400"/>
                        </a:lnSpc>
                        <a:spcBef>
                          <a:spcPts val="20"/>
                        </a:spcBef>
                        <a:tabLst>
                          <a:tab pos="1302385" algn="l"/>
                          <a:tab pos="1826895" algn="l"/>
                        </a:tabLst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у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ни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ка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ти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ая	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ада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ч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	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ы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ол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 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частично: </a:t>
                      </a:r>
                      <a:r>
                        <a:rPr sz="1100" b="1" dirty="0">
                          <a:latin typeface="Times New Roman"/>
                          <a:cs typeface="Times New Roman"/>
                        </a:rPr>
                        <a:t>один аспект </a:t>
                      </a:r>
                      <a:r>
                        <a:rPr sz="1100" b="1" spc="-5" dirty="0">
                          <a:latin typeface="Times New Roman"/>
                          <a:cs typeface="Times New Roman"/>
                        </a:rPr>
                        <a:t>не</a:t>
                      </a:r>
                      <a:r>
                        <a:rPr sz="1100" b="1" spc="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b="1" spc="-5" dirty="0">
                          <a:latin typeface="Times New Roman"/>
                          <a:cs typeface="Times New Roman"/>
                        </a:rPr>
                        <a:t>раскрыт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 marR="60960">
                        <a:lnSpc>
                          <a:spcPts val="1420"/>
                        </a:lnSpc>
                        <a:spcBef>
                          <a:spcPts val="5"/>
                        </a:spcBef>
                        <a:tabLst>
                          <a:tab pos="874394" algn="l"/>
                          <a:tab pos="1595120" algn="l"/>
                          <a:tab pos="2178685" algn="l"/>
                        </a:tabLst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(о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л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ьн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ы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е	ра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кр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ы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ы	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ол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о),	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Л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И 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один-два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раскрыты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неполно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100" spc="-5" dirty="0">
                          <a:latin typeface="Corbel"/>
                          <a:cs typeface="Corbel"/>
                        </a:rPr>
                        <a:t>(9-11</a:t>
                      </a:r>
                      <a:r>
                        <a:rPr sz="1100" spc="-5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100" spc="-5" dirty="0">
                          <a:latin typeface="Corbel"/>
                          <a:cs typeface="Corbel"/>
                        </a:rPr>
                        <a:t>фраз)</a:t>
                      </a:r>
                      <a:endParaRPr sz="1100">
                        <a:latin typeface="Corbel"/>
                        <a:cs typeface="Corbe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67945" marR="59055" algn="just">
                        <a:lnSpc>
                          <a:spcPts val="1400"/>
                        </a:lnSpc>
                        <a:spcBef>
                          <a:spcPts val="25"/>
                        </a:spcBef>
                        <a:tabLst>
                          <a:tab pos="1250950" algn="l"/>
                          <a:tab pos="2191385" algn="l"/>
                        </a:tabLst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Высказывание логично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имеет  з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ершё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нн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ый	ха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;	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им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ею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ся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 marR="59690" algn="just">
                        <a:lnSpc>
                          <a:spcPts val="1420"/>
                        </a:lnSpc>
                        <a:spcBef>
                          <a:spcPts val="5"/>
                        </a:spcBef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вступительная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заключительная фразы,  соответствующие теме. Средства 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логической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связи используются</a:t>
                      </a:r>
                      <a:r>
                        <a:rPr sz="11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правильно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67945" marR="60325">
                        <a:lnSpc>
                          <a:spcPts val="1400"/>
                        </a:lnSpc>
                        <a:spcBef>
                          <a:spcPts val="25"/>
                        </a:spcBef>
                        <a:tabLst>
                          <a:tab pos="1337310" algn="l"/>
                          <a:tab pos="2366010" algn="l"/>
                        </a:tabLst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ол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ьз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у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ый	сло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ар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ый	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с, 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грамматические   структуры, </a:t>
                      </a:r>
                      <a:r>
                        <a:rPr sz="1100" spc="2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фонетическое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 marR="60325" indent="-635">
                        <a:lnSpc>
                          <a:spcPts val="1420"/>
                        </a:lnSpc>
                        <a:spcBef>
                          <a:spcPts val="5"/>
                        </a:spcBef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оформление высказывания соответствуют  поставленной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задаче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(допускается </a:t>
                      </a:r>
                      <a:r>
                        <a:rPr sz="1100" b="1" spc="-5" dirty="0">
                          <a:latin typeface="Times New Roman"/>
                          <a:cs typeface="Times New Roman"/>
                        </a:rPr>
                        <a:t>не </a:t>
                      </a:r>
                      <a:r>
                        <a:rPr sz="1100" b="1" spc="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b="1" spc="-5" dirty="0">
                          <a:latin typeface="Times New Roman"/>
                          <a:cs typeface="Times New Roman"/>
                        </a:rPr>
                        <a:t>более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 marR="59055">
                        <a:lnSpc>
                          <a:spcPts val="1400"/>
                        </a:lnSpc>
                        <a:spcBef>
                          <a:spcPts val="10"/>
                        </a:spcBef>
                        <a:tabLst>
                          <a:tab pos="488950" algn="l"/>
                          <a:tab pos="1226820" algn="l"/>
                        </a:tabLst>
                      </a:pPr>
                      <a:r>
                        <a:rPr sz="1100" b="1" dirty="0">
                          <a:latin typeface="Times New Roman"/>
                          <a:cs typeface="Times New Roman"/>
                        </a:rPr>
                        <a:t>двух	негрубых	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лексико-грамматических 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ошибок 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И/ИЛИ  </a:t>
                      </a:r>
                      <a:r>
                        <a:rPr sz="1100" b="1" spc="-5" dirty="0">
                          <a:latin typeface="Times New Roman"/>
                          <a:cs typeface="Times New Roman"/>
                        </a:rPr>
                        <a:t>не  </a:t>
                      </a:r>
                      <a:r>
                        <a:rPr sz="1100" b="1" dirty="0">
                          <a:latin typeface="Times New Roman"/>
                          <a:cs typeface="Times New Roman"/>
                        </a:rPr>
                        <a:t>более  двух </a:t>
                      </a:r>
                      <a:r>
                        <a:rPr sz="1100" b="1" spc="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b="1" dirty="0">
                          <a:latin typeface="Times New Roman"/>
                          <a:cs typeface="Times New Roman"/>
                        </a:rPr>
                        <a:t>негрубых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фонетических</a:t>
                      </a:r>
                      <a:r>
                        <a:rPr sz="11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ошибок)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</a:tr>
              <a:tr h="1622107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100" b="1" dirty="0">
                          <a:latin typeface="Times New Roman"/>
                          <a:cs typeface="Times New Roman"/>
                        </a:rPr>
                        <a:t>1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59690">
                        <a:lnSpc>
                          <a:spcPts val="1400"/>
                        </a:lnSpc>
                        <a:spcBef>
                          <a:spcPts val="30"/>
                        </a:spcBef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Коммуникативная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задача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выполнена не  полностью:  </a:t>
                      </a:r>
                      <a:r>
                        <a:rPr sz="1100" b="1" dirty="0">
                          <a:latin typeface="Times New Roman"/>
                          <a:cs typeface="Times New Roman"/>
                        </a:rPr>
                        <a:t>два </a:t>
                      </a:r>
                      <a:r>
                        <a:rPr sz="1100" b="1" spc="-5" dirty="0">
                          <a:latin typeface="Times New Roman"/>
                          <a:cs typeface="Times New Roman"/>
                        </a:rPr>
                        <a:t>аспекта не </a:t>
                      </a:r>
                      <a:r>
                        <a:rPr sz="1100" b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b="1" spc="-5" dirty="0">
                          <a:latin typeface="Times New Roman"/>
                          <a:cs typeface="Times New Roman"/>
                        </a:rPr>
                        <a:t>раскрыты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(остальные  раскрыты  полно),  ИЛИ</a:t>
                      </a:r>
                      <a:r>
                        <a:rPr sz="1100" spc="-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все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650" baseline="2525" dirty="0">
                          <a:latin typeface="Times New Roman"/>
                          <a:cs typeface="Times New Roman"/>
                        </a:rPr>
                        <a:t>аспекты раскрыты </a:t>
                      </a:r>
                      <a:r>
                        <a:rPr sz="1650" spc="-7" baseline="2525" dirty="0">
                          <a:latin typeface="Times New Roman"/>
                          <a:cs typeface="Times New Roman"/>
                        </a:rPr>
                        <a:t>неполно </a:t>
                      </a:r>
                      <a:r>
                        <a:rPr sz="1100" dirty="0">
                          <a:latin typeface="Corbel"/>
                          <a:cs typeface="Corbel"/>
                        </a:rPr>
                        <a:t>(6-8</a:t>
                      </a:r>
                      <a:r>
                        <a:rPr sz="1100" spc="-130" dirty="0">
                          <a:latin typeface="Corbel"/>
                          <a:cs typeface="Corbel"/>
                        </a:rPr>
                        <a:t> </a:t>
                      </a:r>
                      <a:r>
                        <a:rPr sz="1100" spc="-5" dirty="0">
                          <a:latin typeface="Corbel"/>
                          <a:cs typeface="Corbel"/>
                        </a:rPr>
                        <a:t>фраз)</a:t>
                      </a:r>
                      <a:endParaRPr sz="1100">
                        <a:latin typeface="Corbel"/>
                        <a:cs typeface="Corbel"/>
                      </a:endParaRPr>
                    </a:p>
                  </a:txBody>
                  <a:tcPr marL="0" marR="0" marT="38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59055">
                        <a:lnSpc>
                          <a:spcPts val="1400"/>
                        </a:lnSpc>
                        <a:spcBef>
                          <a:spcPts val="30"/>
                        </a:spcBef>
                        <a:tabLst>
                          <a:tab pos="1151890" algn="l"/>
                          <a:tab pos="1431290" algn="l"/>
                          <a:tab pos="2220595" algn="l"/>
                        </a:tabLst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ыска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ы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ни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е	в	ос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ом	лог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ичн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  и имеет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достаточно  завершённый</a:t>
                      </a:r>
                      <a:r>
                        <a:rPr sz="11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характер,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 marR="58419">
                        <a:lnSpc>
                          <a:spcPts val="1420"/>
                        </a:lnSpc>
                        <a:spcBef>
                          <a:spcPts val="5"/>
                        </a:spcBef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НО </a:t>
                      </a:r>
                      <a:r>
                        <a:rPr sz="1100" b="1" spc="-5" dirty="0">
                          <a:latin typeface="Times New Roman"/>
                          <a:cs typeface="Times New Roman"/>
                        </a:rPr>
                        <a:t>отсутствует вступительная </a:t>
                      </a:r>
                      <a:r>
                        <a:rPr sz="1100" b="1" spc="-10" dirty="0">
                          <a:latin typeface="Times New Roman"/>
                          <a:cs typeface="Times New Roman"/>
                        </a:rPr>
                        <a:t>И/ИЛИ  </a:t>
                      </a:r>
                      <a:r>
                        <a:rPr sz="1100" b="1" spc="-5" dirty="0">
                          <a:latin typeface="Times New Roman"/>
                          <a:cs typeface="Times New Roman"/>
                        </a:rPr>
                        <a:t>заключительная  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фраза,   И/ИЛИ</a:t>
                      </a:r>
                      <a:r>
                        <a:rPr sz="1100" spc="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средства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 marR="58419">
                        <a:lnSpc>
                          <a:spcPts val="1400"/>
                        </a:lnSpc>
                        <a:spcBef>
                          <a:spcPts val="10"/>
                        </a:spcBef>
                        <a:tabLst>
                          <a:tab pos="1152525" algn="l"/>
                          <a:tab pos="1876425" algn="l"/>
                        </a:tabLst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лог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ич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ской	с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яз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и	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ол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ьз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у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ю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ся 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недостаточно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59690">
                        <a:lnSpc>
                          <a:spcPts val="1400"/>
                        </a:lnSpc>
                        <a:spcBef>
                          <a:spcPts val="30"/>
                        </a:spcBef>
                        <a:tabLst>
                          <a:tab pos="1338580" algn="l"/>
                          <a:tab pos="2367280" algn="l"/>
                        </a:tabLst>
                      </a:pP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ол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ьз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у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ый	сло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ар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ый	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с, 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грамматические   структуры, </a:t>
                      </a:r>
                      <a:r>
                        <a:rPr sz="1100" spc="2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фонетическое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9215" marR="59055" indent="-635">
                        <a:lnSpc>
                          <a:spcPts val="1420"/>
                        </a:lnSpc>
                        <a:spcBef>
                          <a:spcPts val="5"/>
                        </a:spcBef>
                        <a:tabLst>
                          <a:tab pos="944880" algn="l"/>
                          <a:tab pos="1228725" algn="l"/>
                          <a:tab pos="1931035" algn="l"/>
                          <a:tab pos="2139950" algn="l"/>
                          <a:tab pos="2335530" algn="l"/>
                        </a:tabLst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офор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ле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е	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ыска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ы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ни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я	в	ос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ом  соо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у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ют		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ос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ле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нн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ой		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ада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ч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е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9215" marR="59055" indent="-635">
                        <a:lnSpc>
                          <a:spcPts val="1400"/>
                        </a:lnSpc>
                        <a:spcBef>
                          <a:spcPts val="10"/>
                        </a:spcBef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(допускается не более четырёх лексико-  грамматических  ошибок 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(из 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них 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не </a:t>
                      </a:r>
                      <a:r>
                        <a:rPr sz="11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более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9215" indent="-63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двух   грубых)  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ИЛИ/И  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не   более </a:t>
                      </a:r>
                      <a:r>
                        <a:rPr sz="110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четырёх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9215" marR="57785">
                        <a:lnSpc>
                          <a:spcPct val="106400"/>
                        </a:lnSpc>
                        <a:spcBef>
                          <a:spcPts val="15"/>
                        </a:spcBef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фонетических ошибок (из них не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более 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двух грубых)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F3F4"/>
                    </a:solidFill>
                  </a:tcPr>
                </a:tc>
              </a:tr>
              <a:tr h="1083945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100" b="1" dirty="0">
                          <a:latin typeface="Times New Roman"/>
                          <a:cs typeface="Times New Roman"/>
                        </a:rPr>
                        <a:t>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69215" marR="57785">
                        <a:lnSpc>
                          <a:spcPts val="1400"/>
                        </a:lnSpc>
                        <a:spcBef>
                          <a:spcPts val="35"/>
                        </a:spcBef>
                        <a:tabLst>
                          <a:tab pos="1303655" algn="l"/>
                          <a:tab pos="1828164" algn="l"/>
                        </a:tabLst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у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ни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ка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ти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ая	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з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ада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ч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	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ы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ол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  менее чем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на 50%: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три и более</a:t>
                      </a:r>
                      <a:r>
                        <a:rPr sz="1100" spc="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аспектов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9215" marR="60325">
                        <a:lnSpc>
                          <a:spcPct val="107300"/>
                        </a:lnSpc>
                        <a:spcBef>
                          <a:spcPts val="15"/>
                        </a:spcBef>
                      </a:pPr>
                      <a:r>
                        <a:rPr sz="1650" baseline="2525" dirty="0">
                          <a:latin typeface="Times New Roman"/>
                          <a:cs typeface="Times New Roman"/>
                        </a:rPr>
                        <a:t>содержания </a:t>
                      </a:r>
                      <a:r>
                        <a:rPr sz="1650" spc="-15" baseline="2525" dirty="0">
                          <a:latin typeface="Times New Roman"/>
                          <a:cs typeface="Times New Roman"/>
                        </a:rPr>
                        <a:t>не </a:t>
                      </a:r>
                      <a:r>
                        <a:rPr sz="1650" spc="-7" baseline="2525" dirty="0">
                          <a:latin typeface="Times New Roman"/>
                          <a:cs typeface="Times New Roman"/>
                        </a:rPr>
                        <a:t>раскрыты </a:t>
                      </a:r>
                      <a:r>
                        <a:rPr sz="1100" spc="-5" dirty="0">
                          <a:latin typeface="Corbel"/>
                          <a:cs typeface="Corbel"/>
                        </a:rPr>
                        <a:t>(5 </a:t>
                      </a:r>
                      <a:r>
                        <a:rPr sz="1100" dirty="0">
                          <a:latin typeface="Corbel"/>
                          <a:cs typeface="Corbel"/>
                        </a:rPr>
                        <a:t>и менее  </a:t>
                      </a:r>
                      <a:r>
                        <a:rPr sz="1100" spc="-5" dirty="0">
                          <a:latin typeface="Corbel"/>
                          <a:cs typeface="Corbel"/>
                        </a:rPr>
                        <a:t>фраз)</a:t>
                      </a:r>
                      <a:endParaRPr sz="1100">
                        <a:latin typeface="Corbel"/>
                        <a:cs typeface="Corbel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59055" algn="just">
                        <a:lnSpc>
                          <a:spcPts val="1400"/>
                        </a:lnSpc>
                        <a:spcBef>
                          <a:spcPts val="20"/>
                        </a:spcBef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Высказывание нелогично И/ИЛИ не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имеет 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завершенного характера; вступление</a:t>
                      </a:r>
                      <a:r>
                        <a:rPr sz="1100" spc="1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и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 marR="59690" algn="just">
                        <a:lnSpc>
                          <a:spcPts val="1420"/>
                        </a:lnSpc>
                        <a:spcBef>
                          <a:spcPts val="5"/>
                        </a:spcBef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заключение отсутствуют; средства  логической связи практически 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не 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используются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60325">
                        <a:lnSpc>
                          <a:spcPts val="1400"/>
                        </a:lnSpc>
                        <a:spcBef>
                          <a:spcPts val="20"/>
                        </a:spcBef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Понимание высказывания затруднено 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из-за 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многочисленных лексико-грамматических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и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 marR="58419" indent="-635">
                        <a:lnSpc>
                          <a:spcPts val="1420"/>
                        </a:lnSpc>
                        <a:spcBef>
                          <a:spcPts val="5"/>
                        </a:spcBef>
                        <a:tabLst>
                          <a:tab pos="1065530" algn="l"/>
                          <a:tab pos="1684020" algn="l"/>
                          <a:tab pos="2150745" algn="l"/>
                          <a:tab pos="2278380" algn="l"/>
                          <a:tab pos="2382520" algn="l"/>
                        </a:tabLst>
                      </a:pPr>
                      <a:r>
                        <a:rPr sz="1100" dirty="0">
                          <a:latin typeface="Times New Roman"/>
                          <a:cs typeface="Times New Roman"/>
                        </a:rPr>
                        <a:t>фо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тич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ск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х	ош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бок	(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пя</a:t>
                      </a:r>
                      <a:r>
                        <a:rPr sz="1100" spc="-15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ь	и		более  лекс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гра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мм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тич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х   </a:t>
                      </a:r>
                      <a:r>
                        <a:rPr sz="1100" spc="-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ош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бок		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/</a:t>
                      </a:r>
                      <a:r>
                        <a:rPr sz="1100" spc="-1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100" spc="5" dirty="0">
                          <a:latin typeface="Times New Roman"/>
                          <a:cs typeface="Times New Roman"/>
                        </a:rPr>
                        <a:t>Л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И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 marR="60960">
                        <a:lnSpc>
                          <a:spcPts val="1400"/>
                        </a:lnSpc>
                        <a:spcBef>
                          <a:spcPts val="10"/>
                        </a:spcBef>
                      </a:pP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пять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более фонетических ошибок) ИЛИ 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более </a:t>
                      </a:r>
                      <a:r>
                        <a:rPr sz="1100" spc="-5" dirty="0">
                          <a:latin typeface="Times New Roman"/>
                          <a:cs typeface="Times New Roman"/>
                        </a:rPr>
                        <a:t>двух грубых</a:t>
                      </a:r>
                      <a:r>
                        <a:rPr sz="11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ошибок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3F9F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blinds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9015" rIns="0" bIns="0" rtlCol="0">
            <a:spAutoFit/>
          </a:bodyPr>
          <a:lstStyle/>
          <a:p>
            <a:pPr marL="1112520" marR="5080" indent="-1024255">
              <a:lnSpc>
                <a:spcPct val="100000"/>
              </a:lnSpc>
              <a:spcBef>
                <a:spcPts val="95"/>
              </a:spcBef>
            </a:pPr>
            <a:r>
              <a:rPr sz="4000" b="0" spc="-5" dirty="0">
                <a:latin typeface="Arial"/>
                <a:cs typeface="Arial"/>
              </a:rPr>
              <a:t>Цель </a:t>
            </a:r>
            <a:r>
              <a:rPr sz="4000" b="0" spc="-10" dirty="0">
                <a:latin typeface="Arial"/>
                <a:cs typeface="Arial"/>
              </a:rPr>
              <a:t>задания </a:t>
            </a:r>
            <a:r>
              <a:rPr sz="4000" b="0" spc="-5" dirty="0">
                <a:latin typeface="Arial"/>
                <a:cs typeface="Arial"/>
              </a:rPr>
              <a:t>1-проверить  умения</a:t>
            </a:r>
            <a:r>
              <a:rPr sz="4000" b="0" spc="-20" dirty="0">
                <a:latin typeface="Arial"/>
                <a:cs typeface="Arial"/>
              </a:rPr>
              <a:t> </a:t>
            </a:r>
            <a:r>
              <a:rPr sz="4000" b="0" spc="-5" dirty="0">
                <a:latin typeface="Arial"/>
                <a:cs typeface="Arial"/>
              </a:rPr>
              <a:t>учащихся: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993983"/>
            <a:ext cx="7270750" cy="217106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понимать содержание</a:t>
            </a:r>
            <a:r>
              <a:rPr sz="3200" spc="-1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читаемого;</a:t>
            </a:r>
            <a:endParaRPr sz="3200" dirty="0">
              <a:latin typeface="Arial"/>
              <a:cs typeface="Arial"/>
            </a:endParaRPr>
          </a:p>
          <a:p>
            <a:pPr marL="355600" marR="5080" indent="-343535">
              <a:lnSpc>
                <a:spcPct val="100000"/>
              </a:lnSpc>
              <a:spcBef>
                <a:spcPts val="765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spc="-5" dirty="0">
                <a:latin typeface="Arial"/>
                <a:cs typeface="Arial"/>
              </a:rPr>
              <a:t>правильно оформить фонетическую  сторону </a:t>
            </a:r>
            <a:r>
              <a:rPr sz="3200" dirty="0">
                <a:latin typeface="Arial"/>
                <a:cs typeface="Arial"/>
              </a:rPr>
              <a:t>устной </a:t>
            </a:r>
            <a:r>
              <a:rPr sz="3200" spc="-5" dirty="0">
                <a:latin typeface="Arial"/>
                <a:cs typeface="Arial"/>
              </a:rPr>
              <a:t>речи (интонация,  беглость, </a:t>
            </a:r>
            <a:r>
              <a:rPr sz="3200" dirty="0">
                <a:latin typeface="Arial"/>
                <a:cs typeface="Arial"/>
              </a:rPr>
              <a:t>звуки в </a:t>
            </a:r>
            <a:r>
              <a:rPr sz="3200" spc="-5" dirty="0">
                <a:latin typeface="Arial"/>
                <a:cs typeface="Arial"/>
              </a:rPr>
              <a:t>потоке</a:t>
            </a:r>
            <a:r>
              <a:rPr sz="3200" spc="-1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речи).</a:t>
            </a:r>
            <a:endParaRPr sz="3200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7377" y="371191"/>
            <a:ext cx="783209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48994" marR="5080" indent="-836930">
              <a:lnSpc>
                <a:spcPct val="100000"/>
              </a:lnSpc>
              <a:spcBef>
                <a:spcPts val="100"/>
              </a:spcBef>
            </a:pPr>
            <a:r>
              <a:rPr sz="3600" b="1" spc="-5" dirty="0"/>
              <a:t>Общее </a:t>
            </a:r>
            <a:r>
              <a:rPr sz="3600" b="1" dirty="0"/>
              <a:t>в </a:t>
            </a:r>
            <a:r>
              <a:rPr sz="3600" b="1" spc="-10" dirty="0"/>
              <a:t>оценивании </a:t>
            </a:r>
            <a:r>
              <a:rPr sz="3600" b="1" spc="-5" dirty="0"/>
              <a:t>выполнения  заданий </a:t>
            </a:r>
            <a:r>
              <a:rPr sz="3600" b="1" dirty="0"/>
              <a:t>3 и 4 </a:t>
            </a:r>
            <a:r>
              <a:rPr sz="3600" b="1" spc="-5" dirty="0"/>
              <a:t>устной</a:t>
            </a:r>
            <a:r>
              <a:rPr sz="3600" b="1" spc="-55" dirty="0"/>
              <a:t> </a:t>
            </a:r>
            <a:r>
              <a:rPr sz="3600" b="1" dirty="0"/>
              <a:t>части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573426"/>
            <a:ext cx="8768080" cy="3465692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355600" marR="5080" indent="-342900">
              <a:lnSpc>
                <a:spcPts val="2500"/>
              </a:lnSpc>
              <a:spcBef>
                <a:spcPts val="7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600" b="1" dirty="0">
                <a:latin typeface="Arial"/>
                <a:cs typeface="Arial"/>
              </a:rPr>
              <a:t>Требование определенного </a:t>
            </a:r>
            <a:r>
              <a:rPr sz="2600" b="1" spc="-5" dirty="0">
                <a:latin typeface="Arial"/>
                <a:cs typeface="Arial"/>
              </a:rPr>
              <a:t>количества </a:t>
            </a:r>
            <a:r>
              <a:rPr sz="2600" b="1" spc="-10" dirty="0">
                <a:latin typeface="Arial"/>
                <a:cs typeface="Arial"/>
              </a:rPr>
              <a:t>фраз </a:t>
            </a:r>
            <a:r>
              <a:rPr sz="2600" dirty="0">
                <a:latin typeface="Arial"/>
                <a:cs typeface="Arial"/>
              </a:rPr>
              <a:t>в  устном </a:t>
            </a:r>
            <a:r>
              <a:rPr sz="2600" spc="-5" dirty="0">
                <a:latin typeface="Arial"/>
                <a:cs typeface="Arial"/>
              </a:rPr>
              <a:t>ответе </a:t>
            </a:r>
            <a:r>
              <a:rPr sz="2600" dirty="0">
                <a:latin typeface="Arial"/>
                <a:cs typeface="Arial"/>
              </a:rPr>
              <a:t>участника ЕГЭ на задания 3 и 4 </a:t>
            </a:r>
            <a:endParaRPr lang="ru-RU" sz="2600" dirty="0" smtClean="0">
              <a:latin typeface="Arial"/>
              <a:cs typeface="Arial"/>
            </a:endParaRPr>
          </a:p>
          <a:p>
            <a:pPr marL="355600" marR="5080" indent="-342900">
              <a:lnSpc>
                <a:spcPts val="2500"/>
              </a:lnSpc>
              <a:spcBef>
                <a:spcPts val="7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500" spc="-5" dirty="0" err="1" smtClean="0">
                <a:latin typeface="Arial"/>
                <a:cs typeface="Arial"/>
              </a:rPr>
              <a:t>Если</a:t>
            </a:r>
            <a:r>
              <a:rPr sz="2500" spc="-5" dirty="0" smtClean="0">
                <a:latin typeface="Arial"/>
                <a:cs typeface="Arial"/>
              </a:rPr>
              <a:t> </a:t>
            </a:r>
            <a:r>
              <a:rPr sz="2500" spc="-5" dirty="0">
                <a:latin typeface="Arial"/>
                <a:cs typeface="Arial"/>
              </a:rPr>
              <a:t>участник экзамена полностью выполняет  коммуникативную задачу, используя при этом  развернутые сложносочиненные и сложноподчиненные  предложения, то требование определенного объема  высказывания будет </a:t>
            </a:r>
            <a:r>
              <a:rPr sz="2500" spc="-10" dirty="0">
                <a:latin typeface="Arial"/>
                <a:cs typeface="Arial"/>
              </a:rPr>
              <a:t>также </a:t>
            </a:r>
            <a:r>
              <a:rPr sz="2500" spc="-5" dirty="0">
                <a:latin typeface="Arial"/>
                <a:cs typeface="Arial"/>
              </a:rPr>
              <a:t>выполнено, т.к. подсчет  будет вестись по простым предложениям, </a:t>
            </a:r>
            <a:r>
              <a:rPr sz="2500" spc="-10" dirty="0">
                <a:latin typeface="Arial"/>
                <a:cs typeface="Arial"/>
              </a:rPr>
              <a:t>входящим </a:t>
            </a:r>
            <a:r>
              <a:rPr sz="2500" spc="-5" dirty="0">
                <a:latin typeface="Arial"/>
                <a:cs typeface="Arial"/>
              </a:rPr>
              <a:t>в  состав</a:t>
            </a:r>
            <a:r>
              <a:rPr sz="2500" spc="-10" dirty="0">
                <a:latin typeface="Arial"/>
                <a:cs typeface="Arial"/>
              </a:rPr>
              <a:t> сложных.</a:t>
            </a:r>
            <a:endParaRPr sz="25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endParaRPr sz="2600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blinds dir="vert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91193" y="645511"/>
            <a:ext cx="62052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5" dirty="0"/>
              <a:t>Задания </a:t>
            </a:r>
            <a:r>
              <a:rPr sz="3600" b="1" dirty="0"/>
              <a:t>3 и 4 </a:t>
            </a:r>
            <a:r>
              <a:rPr sz="3600" b="1" spc="-5" dirty="0"/>
              <a:t>устной</a:t>
            </a:r>
            <a:r>
              <a:rPr sz="3600" b="1" spc="-85" dirty="0"/>
              <a:t> </a:t>
            </a:r>
            <a:r>
              <a:rPr sz="3600" b="1" dirty="0"/>
              <a:t>части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8251" y="1649627"/>
            <a:ext cx="8425815" cy="42208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23114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Для </a:t>
            </a:r>
            <a:r>
              <a:rPr sz="3200" spc="-5" dirty="0">
                <a:latin typeface="Arial"/>
                <a:cs typeface="Arial"/>
              </a:rPr>
              <a:t>получения высшего </a:t>
            </a:r>
            <a:r>
              <a:rPr sz="3200" dirty="0">
                <a:latin typeface="Arial"/>
                <a:cs typeface="Arial"/>
              </a:rPr>
              <a:t>балла по  </a:t>
            </a:r>
            <a:r>
              <a:rPr sz="3200" spc="-5" dirty="0">
                <a:latin typeface="Arial"/>
                <a:cs typeface="Arial"/>
              </a:rPr>
              <a:t>критерию </a:t>
            </a:r>
            <a:r>
              <a:rPr sz="3200" dirty="0">
                <a:latin typeface="Arial"/>
                <a:cs typeface="Arial"/>
              </a:rPr>
              <a:t>РКЗ участник </a:t>
            </a:r>
            <a:r>
              <a:rPr sz="3200" spc="-5" dirty="0">
                <a:latin typeface="Arial"/>
                <a:cs typeface="Arial"/>
              </a:rPr>
              <a:t>экзамена</a:t>
            </a:r>
            <a:r>
              <a:rPr sz="3200" spc="-14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должен  дать </a:t>
            </a:r>
            <a:r>
              <a:rPr sz="3200" i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развернутые</a:t>
            </a:r>
            <a:r>
              <a:rPr sz="3200" i="1" u="heavy" spc="-5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3200" i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ответы</a:t>
            </a:r>
            <a:endParaRPr sz="3200">
              <a:latin typeface="Arial"/>
              <a:cs typeface="Arial"/>
            </a:endParaRPr>
          </a:p>
          <a:p>
            <a:pPr marL="355600" marR="5080" indent="-342900">
              <a:lnSpc>
                <a:spcPts val="3460"/>
              </a:lnSpc>
              <a:spcBef>
                <a:spcPts val="81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Arial"/>
                <a:cs typeface="Arial"/>
              </a:rPr>
              <a:t>В полных, </a:t>
            </a:r>
            <a:r>
              <a:rPr sz="3200" spc="-5" dirty="0">
                <a:latin typeface="Arial"/>
                <a:cs typeface="Arial"/>
              </a:rPr>
              <a:t>точных </a:t>
            </a:r>
            <a:r>
              <a:rPr sz="3200" dirty="0">
                <a:latin typeface="Arial"/>
                <a:cs typeface="Arial"/>
              </a:rPr>
              <a:t>и </a:t>
            </a:r>
            <a:r>
              <a:rPr sz="3200" spc="-5" dirty="0">
                <a:latin typeface="Arial"/>
                <a:cs typeface="Arial"/>
              </a:rPr>
              <a:t>развернутых </a:t>
            </a:r>
            <a:r>
              <a:rPr sz="3200" spc="-10" dirty="0">
                <a:latin typeface="Arial"/>
                <a:cs typeface="Arial"/>
              </a:rPr>
              <a:t>ответах  </a:t>
            </a:r>
            <a:r>
              <a:rPr sz="3200" spc="-5" dirty="0">
                <a:latin typeface="Arial"/>
                <a:cs typeface="Arial"/>
              </a:rPr>
              <a:t>задействованы </a:t>
            </a:r>
            <a:r>
              <a:rPr sz="3200" dirty="0">
                <a:latin typeface="Arial"/>
                <a:cs typeface="Arial"/>
              </a:rPr>
              <a:t>все </a:t>
            </a:r>
            <a:r>
              <a:rPr sz="3200" spc="-5" dirty="0">
                <a:latin typeface="Arial"/>
                <a:cs typeface="Arial"/>
              </a:rPr>
              <a:t>детали фотографии  (фотографий), которые правильно </a:t>
            </a:r>
            <a:r>
              <a:rPr sz="3200" dirty="0">
                <a:latin typeface="Arial"/>
                <a:cs typeface="Arial"/>
              </a:rPr>
              <a:t>и</a:t>
            </a:r>
            <a:r>
              <a:rPr sz="3200" spc="-12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точно  интерпретированы. Правильно  использованы стратегии рассуждения,  описания,</a:t>
            </a:r>
            <a:r>
              <a:rPr sz="3200" spc="-4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повествования.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p:transition>
    <p:blinds dir="vert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92452" y="281178"/>
            <a:ext cx="1403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80" dirty="0">
                <a:solidFill>
                  <a:srgbClr val="FFFFFF"/>
                </a:solidFill>
                <a:latin typeface="Arial"/>
                <a:cs typeface="Arial"/>
              </a:rPr>
              <a:t>:</a:t>
            </a:r>
            <a:endParaRPr sz="3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94752" y="305266"/>
            <a:ext cx="77146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40" dirty="0">
                <a:latin typeface="Arial"/>
                <a:cs typeface="Arial"/>
              </a:rPr>
              <a:t>Task </a:t>
            </a:r>
            <a:r>
              <a:rPr sz="1800" b="1" spc="-5" dirty="0">
                <a:latin typeface="Arial"/>
                <a:cs typeface="Arial"/>
              </a:rPr>
              <a:t>3. These </a:t>
            </a:r>
            <a:r>
              <a:rPr sz="1800" b="1" spc="-10" dirty="0">
                <a:latin typeface="Arial"/>
                <a:cs typeface="Arial"/>
              </a:rPr>
              <a:t>are </a:t>
            </a:r>
            <a:r>
              <a:rPr sz="1800" b="1" dirty="0">
                <a:latin typeface="Arial"/>
                <a:cs typeface="Arial"/>
              </a:rPr>
              <a:t>photos </a:t>
            </a:r>
            <a:r>
              <a:rPr sz="1800" b="1" spc="-5" dirty="0">
                <a:latin typeface="Arial"/>
                <a:cs typeface="Arial"/>
              </a:rPr>
              <a:t>from your </a:t>
            </a:r>
            <a:r>
              <a:rPr sz="1800" b="1" dirty="0">
                <a:latin typeface="Arial"/>
                <a:cs typeface="Arial"/>
              </a:rPr>
              <a:t>photo </a:t>
            </a:r>
            <a:r>
              <a:rPr sz="1800" b="1" spc="-5" dirty="0">
                <a:latin typeface="Arial"/>
                <a:cs typeface="Arial"/>
              </a:rPr>
              <a:t>album. Choose </a:t>
            </a:r>
            <a:r>
              <a:rPr sz="1800" b="1" dirty="0">
                <a:latin typeface="Arial"/>
                <a:cs typeface="Arial"/>
              </a:rPr>
              <a:t>one photo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to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6244" y="579585"/>
            <a:ext cx="8651240" cy="35134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20444" marR="5080">
              <a:lnSpc>
                <a:spcPct val="100000"/>
              </a:lnSpc>
              <a:spcBef>
                <a:spcPts val="100"/>
              </a:spcBef>
              <a:tabLst>
                <a:tab pos="5781675" algn="l"/>
              </a:tabLst>
            </a:pPr>
            <a:r>
              <a:rPr sz="1800" b="1" spc="-5" dirty="0">
                <a:latin typeface="Arial"/>
                <a:cs typeface="Arial"/>
              </a:rPr>
              <a:t>describe </a:t>
            </a:r>
            <a:r>
              <a:rPr sz="1800" b="1" dirty="0">
                <a:latin typeface="Arial"/>
                <a:cs typeface="Arial"/>
              </a:rPr>
              <a:t>to </a:t>
            </a:r>
            <a:r>
              <a:rPr sz="1800" b="1" spc="-5" dirty="0">
                <a:latin typeface="Arial"/>
                <a:cs typeface="Arial"/>
              </a:rPr>
              <a:t>your friend. </a:t>
            </a:r>
            <a:r>
              <a:rPr sz="1800" b="1" spc="-45" dirty="0">
                <a:latin typeface="Arial"/>
                <a:cs typeface="Arial"/>
              </a:rPr>
              <a:t>You </a:t>
            </a:r>
            <a:r>
              <a:rPr sz="1800" b="1" spc="5" dirty="0">
                <a:latin typeface="Arial"/>
                <a:cs typeface="Arial"/>
              </a:rPr>
              <a:t>will </a:t>
            </a:r>
            <a:r>
              <a:rPr sz="1800" b="1" spc="-15" dirty="0">
                <a:latin typeface="Arial"/>
                <a:cs typeface="Arial"/>
              </a:rPr>
              <a:t>have </a:t>
            </a:r>
            <a:r>
              <a:rPr sz="1800" b="1" dirty="0">
                <a:latin typeface="Arial"/>
                <a:cs typeface="Arial"/>
              </a:rPr>
              <a:t>to </a:t>
            </a:r>
            <a:r>
              <a:rPr sz="1800" b="1" spc="-10" dirty="0">
                <a:latin typeface="Arial"/>
                <a:cs typeface="Arial"/>
              </a:rPr>
              <a:t>start </a:t>
            </a:r>
            <a:r>
              <a:rPr sz="1800" b="1" spc="-5" dirty="0">
                <a:latin typeface="Arial"/>
                <a:cs typeface="Arial"/>
              </a:rPr>
              <a:t>speaking </a:t>
            </a:r>
            <a:r>
              <a:rPr sz="1800" b="1" dirty="0">
                <a:latin typeface="Arial"/>
                <a:cs typeface="Arial"/>
              </a:rPr>
              <a:t>in </a:t>
            </a:r>
            <a:r>
              <a:rPr sz="1800" b="1" spc="-5" dirty="0">
                <a:latin typeface="Arial"/>
                <a:cs typeface="Arial"/>
              </a:rPr>
              <a:t>1.5 minutes  and </a:t>
            </a:r>
            <a:r>
              <a:rPr sz="1800" b="1" spc="10" dirty="0">
                <a:latin typeface="Arial"/>
                <a:cs typeface="Arial"/>
              </a:rPr>
              <a:t>will </a:t>
            </a:r>
            <a:r>
              <a:rPr sz="1800" b="1" spc="-10" dirty="0">
                <a:latin typeface="Arial"/>
                <a:cs typeface="Arial"/>
              </a:rPr>
              <a:t>speak </a:t>
            </a:r>
            <a:r>
              <a:rPr sz="1800" b="1" dirty="0">
                <a:latin typeface="Arial"/>
                <a:cs typeface="Arial"/>
              </a:rPr>
              <a:t>for not </a:t>
            </a:r>
            <a:r>
              <a:rPr sz="1800" b="1" spc="-5" dirty="0">
                <a:latin typeface="Arial"/>
                <a:cs typeface="Arial"/>
              </a:rPr>
              <a:t>more than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2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minutes	</a:t>
            </a:r>
            <a:r>
              <a:rPr sz="1800" b="1" spc="-10" dirty="0">
                <a:latin typeface="Arial"/>
                <a:cs typeface="Arial"/>
              </a:rPr>
              <a:t>(12–15 </a:t>
            </a:r>
            <a:r>
              <a:rPr sz="1800" b="1" spc="-5" dirty="0">
                <a:latin typeface="Arial"/>
                <a:cs typeface="Arial"/>
              </a:rPr>
              <a:t>sentences). </a:t>
            </a:r>
            <a:r>
              <a:rPr sz="1800" b="1" dirty="0">
                <a:latin typeface="Arial"/>
                <a:cs typeface="Arial"/>
              </a:rPr>
              <a:t>In </a:t>
            </a:r>
            <a:r>
              <a:rPr sz="1800" b="1" spc="-5" dirty="0">
                <a:latin typeface="Arial"/>
                <a:cs typeface="Arial"/>
              </a:rPr>
              <a:t>your  talk </a:t>
            </a:r>
            <a:r>
              <a:rPr sz="1800" b="1" spc="-10" dirty="0">
                <a:latin typeface="Arial"/>
                <a:cs typeface="Arial"/>
              </a:rPr>
              <a:t>remember </a:t>
            </a:r>
            <a:r>
              <a:rPr sz="1800" b="1" dirty="0">
                <a:latin typeface="Arial"/>
                <a:cs typeface="Arial"/>
              </a:rPr>
              <a:t>to </a:t>
            </a:r>
            <a:r>
              <a:rPr sz="1800" b="1" spc="-10" dirty="0">
                <a:latin typeface="Arial"/>
                <a:cs typeface="Arial"/>
              </a:rPr>
              <a:t>speak</a:t>
            </a:r>
            <a:r>
              <a:rPr sz="1800" b="1" spc="15" dirty="0">
                <a:latin typeface="Arial"/>
                <a:cs typeface="Arial"/>
              </a:rPr>
              <a:t> </a:t>
            </a:r>
            <a:r>
              <a:rPr sz="1800" b="1" spc="-5" dirty="0">
                <a:latin typeface="Arial"/>
                <a:cs typeface="Arial"/>
              </a:rPr>
              <a:t>about:</a:t>
            </a:r>
            <a:endParaRPr sz="1800">
              <a:latin typeface="Arial"/>
              <a:cs typeface="Arial"/>
            </a:endParaRPr>
          </a:p>
          <a:p>
            <a:pPr marL="299085" indent="-287020">
              <a:lnSpc>
                <a:spcPct val="100000"/>
              </a:lnSpc>
              <a:spcBef>
                <a:spcPts val="89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2400" dirty="0">
                <a:latin typeface="Segoe UI"/>
                <a:cs typeface="Segoe UI"/>
              </a:rPr>
              <a:t>where </a:t>
            </a:r>
            <a:r>
              <a:rPr sz="2400" spc="-5" dirty="0">
                <a:latin typeface="Segoe UI"/>
                <a:cs typeface="Segoe UI"/>
              </a:rPr>
              <a:t>and </a:t>
            </a:r>
            <a:r>
              <a:rPr sz="2400" dirty="0">
                <a:latin typeface="Segoe UI"/>
                <a:cs typeface="Segoe UI"/>
              </a:rPr>
              <a:t>when </a:t>
            </a:r>
            <a:r>
              <a:rPr sz="2400" spc="-5" dirty="0">
                <a:latin typeface="Segoe UI"/>
                <a:cs typeface="Segoe UI"/>
              </a:rPr>
              <a:t>the photo </a:t>
            </a:r>
            <a:r>
              <a:rPr sz="2400" dirty="0">
                <a:latin typeface="Segoe UI"/>
                <a:cs typeface="Segoe UI"/>
              </a:rPr>
              <a:t>was</a:t>
            </a:r>
            <a:r>
              <a:rPr sz="2400" spc="10" dirty="0">
                <a:latin typeface="Segoe UI"/>
                <a:cs typeface="Segoe UI"/>
              </a:rPr>
              <a:t> </a:t>
            </a:r>
            <a:r>
              <a:rPr sz="2400" spc="-5" dirty="0">
                <a:latin typeface="Segoe UI"/>
                <a:cs typeface="Segoe UI"/>
              </a:rPr>
              <a:t>taken</a:t>
            </a:r>
            <a:endParaRPr sz="2400">
              <a:latin typeface="Segoe UI"/>
              <a:cs typeface="Segoe UI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2400" dirty="0">
                <a:latin typeface="Segoe UI"/>
                <a:cs typeface="Segoe UI"/>
              </a:rPr>
              <a:t>what/who </a:t>
            </a:r>
            <a:r>
              <a:rPr sz="2400" spc="-5" dirty="0">
                <a:latin typeface="Segoe UI"/>
                <a:cs typeface="Segoe UI"/>
              </a:rPr>
              <a:t>is in the</a:t>
            </a:r>
            <a:r>
              <a:rPr sz="2400" spc="35" dirty="0">
                <a:latin typeface="Segoe UI"/>
                <a:cs typeface="Segoe UI"/>
              </a:rPr>
              <a:t> </a:t>
            </a:r>
            <a:r>
              <a:rPr sz="2400" spc="-5" dirty="0">
                <a:latin typeface="Segoe UI"/>
                <a:cs typeface="Segoe UI"/>
              </a:rPr>
              <a:t>photo</a:t>
            </a:r>
            <a:endParaRPr sz="2400">
              <a:latin typeface="Segoe UI"/>
              <a:cs typeface="Segoe UI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2400" dirty="0">
                <a:latin typeface="Segoe UI"/>
                <a:cs typeface="Segoe UI"/>
              </a:rPr>
              <a:t>what </a:t>
            </a:r>
            <a:r>
              <a:rPr sz="2400" spc="-5" dirty="0">
                <a:latin typeface="Segoe UI"/>
                <a:cs typeface="Segoe UI"/>
              </a:rPr>
              <a:t>is</a:t>
            </a:r>
            <a:r>
              <a:rPr sz="2400" dirty="0">
                <a:latin typeface="Segoe UI"/>
                <a:cs typeface="Segoe UI"/>
              </a:rPr>
              <a:t> </a:t>
            </a:r>
            <a:r>
              <a:rPr sz="2400" spc="-5" dirty="0">
                <a:latin typeface="Segoe UI"/>
                <a:cs typeface="Segoe UI"/>
              </a:rPr>
              <a:t>happening</a:t>
            </a:r>
            <a:endParaRPr sz="2400">
              <a:latin typeface="Segoe UI"/>
              <a:cs typeface="Segoe UI"/>
            </a:endParaRPr>
          </a:p>
          <a:p>
            <a:pPr marL="381000" indent="-368935">
              <a:lnSpc>
                <a:spcPct val="100000"/>
              </a:lnSpc>
              <a:buFont typeface="Arial"/>
              <a:buChar char="•"/>
              <a:tabLst>
                <a:tab pos="381000" algn="l"/>
                <a:tab pos="381635" algn="l"/>
              </a:tabLst>
            </a:pPr>
            <a:r>
              <a:rPr sz="2400" spc="-5" dirty="0">
                <a:latin typeface="Segoe UI"/>
                <a:cs typeface="Segoe UI"/>
              </a:rPr>
              <a:t>you keep the photo in your</a:t>
            </a:r>
            <a:r>
              <a:rPr sz="2400" spc="70" dirty="0">
                <a:latin typeface="Segoe UI"/>
                <a:cs typeface="Segoe UI"/>
              </a:rPr>
              <a:t> </a:t>
            </a:r>
            <a:r>
              <a:rPr sz="2400" spc="-5" dirty="0">
                <a:latin typeface="Segoe UI"/>
                <a:cs typeface="Segoe UI"/>
              </a:rPr>
              <a:t>album</a:t>
            </a:r>
            <a:endParaRPr sz="2400">
              <a:latin typeface="Segoe UI"/>
              <a:cs typeface="Segoe UI"/>
            </a:endParaRPr>
          </a:p>
          <a:p>
            <a:pPr marL="299085" indent="-287020">
              <a:lnSpc>
                <a:spcPts val="2845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2400" dirty="0">
                <a:latin typeface="Segoe UI"/>
                <a:cs typeface="Segoe UI"/>
              </a:rPr>
              <a:t>why </a:t>
            </a:r>
            <a:r>
              <a:rPr sz="2400" spc="-5" dirty="0">
                <a:latin typeface="Segoe UI"/>
                <a:cs typeface="Segoe UI"/>
              </a:rPr>
              <a:t>you decided </a:t>
            </a:r>
            <a:r>
              <a:rPr sz="2400" dirty="0">
                <a:latin typeface="Segoe UI"/>
                <a:cs typeface="Segoe UI"/>
              </a:rPr>
              <a:t>to </a:t>
            </a:r>
            <a:r>
              <a:rPr sz="2400" spc="-5" dirty="0">
                <a:latin typeface="Segoe UI"/>
                <a:cs typeface="Segoe UI"/>
              </a:rPr>
              <a:t>show the picture </a:t>
            </a:r>
            <a:r>
              <a:rPr sz="2400" dirty="0">
                <a:latin typeface="Segoe UI"/>
                <a:cs typeface="Segoe UI"/>
              </a:rPr>
              <a:t>to </a:t>
            </a:r>
            <a:r>
              <a:rPr sz="2400" spc="-5" dirty="0">
                <a:latin typeface="Segoe UI"/>
                <a:cs typeface="Segoe UI"/>
              </a:rPr>
              <a:t>your</a:t>
            </a:r>
            <a:r>
              <a:rPr sz="2400" spc="90" dirty="0">
                <a:latin typeface="Segoe UI"/>
                <a:cs typeface="Segoe UI"/>
              </a:rPr>
              <a:t> </a:t>
            </a:r>
            <a:r>
              <a:rPr sz="2400" spc="-5" dirty="0">
                <a:latin typeface="Segoe UI"/>
                <a:cs typeface="Segoe UI"/>
              </a:rPr>
              <a:t>friend</a:t>
            </a:r>
            <a:endParaRPr sz="2400">
              <a:latin typeface="Segoe UI"/>
              <a:cs typeface="Segoe UI"/>
            </a:endParaRPr>
          </a:p>
          <a:p>
            <a:pPr marL="3061970" marR="256540" indent="-2822575">
              <a:lnSpc>
                <a:spcPts val="2880"/>
              </a:lnSpc>
              <a:spcBef>
                <a:spcPts val="60"/>
              </a:spcBef>
            </a:pPr>
            <a:r>
              <a:rPr sz="2400" b="1" spc="-5" dirty="0">
                <a:latin typeface="Segoe UI"/>
                <a:cs typeface="Segoe UI"/>
              </a:rPr>
              <a:t>You have </a:t>
            </a:r>
            <a:r>
              <a:rPr sz="2400" b="1" dirty="0">
                <a:latin typeface="Segoe UI"/>
                <a:cs typeface="Segoe UI"/>
              </a:rPr>
              <a:t>to talk </a:t>
            </a:r>
            <a:r>
              <a:rPr sz="2400" b="1" spc="-5" dirty="0">
                <a:latin typeface="Segoe UI"/>
                <a:cs typeface="Segoe UI"/>
              </a:rPr>
              <a:t>continuously, starting with: </a:t>
            </a:r>
            <a:r>
              <a:rPr sz="2400" b="1" spc="-5" dirty="0">
                <a:latin typeface="Calibri"/>
                <a:cs typeface="Calibri"/>
              </a:rPr>
              <a:t>“</a:t>
            </a:r>
            <a:r>
              <a:rPr sz="2400" b="1" spc="-5" dirty="0">
                <a:latin typeface="Segoe UI"/>
                <a:cs typeface="Segoe UI"/>
              </a:rPr>
              <a:t>I</a:t>
            </a:r>
            <a:r>
              <a:rPr sz="2400" b="1" spc="-5" dirty="0">
                <a:latin typeface="Calibri"/>
                <a:cs typeface="Calibri"/>
              </a:rPr>
              <a:t>’</a:t>
            </a:r>
            <a:r>
              <a:rPr sz="2400" b="1" spc="-5" dirty="0">
                <a:latin typeface="Segoe UI"/>
                <a:cs typeface="Segoe UI"/>
              </a:rPr>
              <a:t>ve chosen  photo number</a:t>
            </a:r>
            <a:r>
              <a:rPr sz="2400" b="1" spc="-10" dirty="0">
                <a:latin typeface="Segoe UI"/>
                <a:cs typeface="Segoe U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…”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0777" y="4149078"/>
            <a:ext cx="3255078" cy="24482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012167" y="4149078"/>
            <a:ext cx="3094088" cy="24482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707904" y="4149077"/>
            <a:ext cx="1916607" cy="244826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69493161"/>
      </p:ext>
    </p:extLst>
  </p:cSld>
  <p:clrMapOvr>
    <a:masterClrMapping/>
  </p:clrMapOvr>
  <p:transition>
    <p:blinds dir="vert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3912" y="163428"/>
            <a:ext cx="7004684" cy="12593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5244" algn="ctr">
              <a:lnSpc>
                <a:spcPct val="100000"/>
              </a:lnSpc>
              <a:spcBef>
                <a:spcPts val="100"/>
              </a:spcBef>
            </a:pPr>
            <a:r>
              <a:rPr sz="1600" b="0" spc="-5" dirty="0">
                <a:latin typeface="Arial"/>
                <a:cs typeface="Arial"/>
              </a:rPr>
              <a:t>Английский </a:t>
            </a:r>
            <a:r>
              <a:rPr sz="1600" b="0" dirty="0">
                <a:latin typeface="Arial"/>
                <a:cs typeface="Arial"/>
              </a:rPr>
              <a:t>язык. </a:t>
            </a:r>
            <a:r>
              <a:rPr sz="1600" b="0" spc="-5" dirty="0">
                <a:latin typeface="Arial"/>
                <a:cs typeface="Arial"/>
              </a:rPr>
              <a:t>Устная часть.</a:t>
            </a:r>
            <a:r>
              <a:rPr sz="1600" b="0" spc="-80" dirty="0">
                <a:latin typeface="Arial"/>
                <a:cs typeface="Arial"/>
              </a:rPr>
              <a:t> </a:t>
            </a:r>
            <a:r>
              <a:rPr sz="1600" b="0" spc="-5" dirty="0">
                <a:latin typeface="Arial"/>
                <a:cs typeface="Arial"/>
              </a:rPr>
              <a:t>Дополнительная  схема оценивания задания </a:t>
            </a:r>
            <a:r>
              <a:rPr sz="1600" b="0" dirty="0">
                <a:latin typeface="Arial"/>
                <a:cs typeface="Arial"/>
              </a:rPr>
              <a:t>3 </a:t>
            </a:r>
            <a:r>
              <a:rPr sz="1600" b="0" spc="-5" dirty="0">
                <a:latin typeface="Arial"/>
                <a:cs typeface="Arial"/>
              </a:rPr>
              <a:t>(описание</a:t>
            </a:r>
            <a:r>
              <a:rPr sz="1600" b="0" spc="-20" dirty="0">
                <a:latin typeface="Arial"/>
                <a:cs typeface="Arial"/>
              </a:rPr>
              <a:t> </a:t>
            </a:r>
            <a:r>
              <a:rPr sz="1600" b="0" spc="-5" dirty="0">
                <a:latin typeface="Arial"/>
                <a:cs typeface="Arial"/>
              </a:rPr>
              <a:t>фото).</a:t>
            </a:r>
          </a:p>
          <a:p>
            <a:pPr marL="42545" marR="5080" algn="ctr">
              <a:lnSpc>
                <a:spcPct val="100000"/>
              </a:lnSpc>
              <a:tabLst>
                <a:tab pos="5380990" algn="l"/>
                <a:tab pos="6819900" algn="l"/>
              </a:tabLst>
            </a:pPr>
            <a:r>
              <a:rPr sz="1600" b="0" spc="-5" dirty="0">
                <a:latin typeface="Arial"/>
                <a:cs typeface="Arial"/>
              </a:rPr>
              <a:t>Ф</a:t>
            </a:r>
            <a:r>
              <a:rPr sz="1600" b="0" dirty="0">
                <a:latin typeface="Arial"/>
                <a:cs typeface="Arial"/>
              </a:rPr>
              <a:t>ИО</a:t>
            </a:r>
            <a:r>
              <a:rPr sz="1600" b="0" spc="-15" dirty="0">
                <a:latin typeface="Arial"/>
                <a:cs typeface="Arial"/>
              </a:rPr>
              <a:t> </a:t>
            </a:r>
            <a:r>
              <a:rPr sz="1600" b="0" spc="-5" dirty="0">
                <a:latin typeface="Arial"/>
                <a:cs typeface="Arial"/>
              </a:rPr>
              <a:t>э</a:t>
            </a:r>
            <a:r>
              <a:rPr sz="1600" b="0" spc="5" dirty="0">
                <a:latin typeface="Arial"/>
                <a:cs typeface="Arial"/>
              </a:rPr>
              <a:t>к</a:t>
            </a:r>
            <a:r>
              <a:rPr sz="1600" b="0" dirty="0">
                <a:latin typeface="Arial"/>
                <a:cs typeface="Arial"/>
              </a:rPr>
              <a:t>с</a:t>
            </a:r>
            <a:r>
              <a:rPr sz="1600" b="0" spc="-5" dirty="0">
                <a:latin typeface="Arial"/>
                <a:cs typeface="Arial"/>
              </a:rPr>
              <a:t>пер</a:t>
            </a:r>
            <a:r>
              <a:rPr sz="1600" b="0" dirty="0">
                <a:latin typeface="Arial"/>
                <a:cs typeface="Arial"/>
              </a:rPr>
              <a:t>т</a:t>
            </a:r>
            <a:r>
              <a:rPr sz="1600" b="0" spc="-5" dirty="0">
                <a:latin typeface="Arial"/>
                <a:cs typeface="Arial"/>
              </a:rPr>
              <a:t>а</a:t>
            </a:r>
            <a:r>
              <a:rPr sz="1600" b="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800" b="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800" b="0" dirty="0">
                <a:latin typeface="Arial"/>
                <a:cs typeface="Arial"/>
              </a:rPr>
              <a:t>_</a:t>
            </a:r>
            <a:r>
              <a:rPr b="0" dirty="0">
                <a:latin typeface="Arial"/>
                <a:cs typeface="Arial"/>
              </a:rPr>
              <a:t>  </a:t>
            </a:r>
            <a:r>
              <a:rPr sz="1600" b="0" dirty="0">
                <a:latin typeface="Arial"/>
                <a:cs typeface="Arial"/>
              </a:rPr>
              <a:t>Код</a:t>
            </a:r>
            <a:r>
              <a:rPr sz="1600" b="0" spc="-90" dirty="0">
                <a:latin typeface="Arial"/>
                <a:cs typeface="Arial"/>
              </a:rPr>
              <a:t> </a:t>
            </a:r>
            <a:r>
              <a:rPr sz="1600" b="0" spc="-5" dirty="0">
                <a:latin typeface="Arial"/>
                <a:cs typeface="Arial"/>
              </a:rPr>
              <a:t>эксперта </a:t>
            </a:r>
            <a:r>
              <a:rPr sz="1600" b="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</a:p>
        </p:txBody>
      </p:sp>
      <p:sp>
        <p:nvSpPr>
          <p:cNvPr id="3" name="object 3"/>
          <p:cNvSpPr/>
          <p:nvPr/>
        </p:nvSpPr>
        <p:spPr>
          <a:xfrm>
            <a:off x="8301017" y="1619275"/>
            <a:ext cx="0" cy="1533525"/>
          </a:xfrm>
          <a:custGeom>
            <a:avLst/>
            <a:gdLst/>
            <a:ahLst/>
            <a:cxnLst/>
            <a:rect l="l" t="t" r="r" b="b"/>
            <a:pathLst>
              <a:path h="1533525">
                <a:moveTo>
                  <a:pt x="0" y="0"/>
                </a:moveTo>
                <a:lnTo>
                  <a:pt x="0" y="153308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01017" y="3152361"/>
            <a:ext cx="0" cy="1470660"/>
          </a:xfrm>
          <a:custGeom>
            <a:avLst/>
            <a:gdLst/>
            <a:ahLst/>
            <a:cxnLst/>
            <a:rect l="l" t="t" r="r" b="b"/>
            <a:pathLst>
              <a:path h="1470660">
                <a:moveTo>
                  <a:pt x="0" y="0"/>
                </a:moveTo>
                <a:lnTo>
                  <a:pt x="0" y="147050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291492" y="4622869"/>
            <a:ext cx="19050" cy="300990"/>
          </a:xfrm>
          <a:custGeom>
            <a:avLst/>
            <a:gdLst/>
            <a:ahLst/>
            <a:cxnLst/>
            <a:rect l="l" t="t" r="r" b="b"/>
            <a:pathLst>
              <a:path w="19050" h="300989">
                <a:moveTo>
                  <a:pt x="0" y="300532"/>
                </a:moveTo>
                <a:lnTo>
                  <a:pt x="19050" y="300532"/>
                </a:lnTo>
                <a:lnTo>
                  <a:pt x="19050" y="0"/>
                </a:lnTo>
                <a:lnTo>
                  <a:pt x="0" y="0"/>
                </a:lnTo>
                <a:lnTo>
                  <a:pt x="0" y="3005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301017" y="4923397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498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301017" y="5508388"/>
            <a:ext cx="0" cy="652145"/>
          </a:xfrm>
          <a:custGeom>
            <a:avLst/>
            <a:gdLst/>
            <a:ahLst/>
            <a:cxnLst/>
            <a:rect l="l" t="t" r="r" b="b"/>
            <a:pathLst>
              <a:path h="652145">
                <a:moveTo>
                  <a:pt x="0" y="0"/>
                </a:moveTo>
                <a:lnTo>
                  <a:pt x="0" y="651878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326417" y="1619275"/>
            <a:ext cx="0" cy="1533525"/>
          </a:xfrm>
          <a:custGeom>
            <a:avLst/>
            <a:gdLst/>
            <a:ahLst/>
            <a:cxnLst/>
            <a:rect l="l" t="t" r="r" b="b"/>
            <a:pathLst>
              <a:path h="1533525">
                <a:moveTo>
                  <a:pt x="0" y="0"/>
                </a:moveTo>
                <a:lnTo>
                  <a:pt x="0" y="153308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326417" y="3152361"/>
            <a:ext cx="0" cy="1470660"/>
          </a:xfrm>
          <a:custGeom>
            <a:avLst/>
            <a:gdLst/>
            <a:ahLst/>
            <a:cxnLst/>
            <a:rect l="l" t="t" r="r" b="b"/>
            <a:pathLst>
              <a:path h="1470660">
                <a:moveTo>
                  <a:pt x="0" y="0"/>
                </a:moveTo>
                <a:lnTo>
                  <a:pt x="0" y="147050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316892" y="4622869"/>
            <a:ext cx="19050" cy="300990"/>
          </a:xfrm>
          <a:custGeom>
            <a:avLst/>
            <a:gdLst/>
            <a:ahLst/>
            <a:cxnLst/>
            <a:rect l="l" t="t" r="r" b="b"/>
            <a:pathLst>
              <a:path w="19050" h="300989">
                <a:moveTo>
                  <a:pt x="0" y="300532"/>
                </a:moveTo>
                <a:lnTo>
                  <a:pt x="19050" y="300532"/>
                </a:lnTo>
                <a:lnTo>
                  <a:pt x="19050" y="0"/>
                </a:lnTo>
                <a:lnTo>
                  <a:pt x="0" y="0"/>
                </a:lnTo>
                <a:lnTo>
                  <a:pt x="0" y="3005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326417" y="4923397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498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326417" y="5508388"/>
            <a:ext cx="0" cy="652145"/>
          </a:xfrm>
          <a:custGeom>
            <a:avLst/>
            <a:gdLst/>
            <a:ahLst/>
            <a:cxnLst/>
            <a:rect l="l" t="t" r="r" b="b"/>
            <a:pathLst>
              <a:path h="652145">
                <a:moveTo>
                  <a:pt x="0" y="0"/>
                </a:moveTo>
                <a:lnTo>
                  <a:pt x="0" y="651878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351817" y="1619275"/>
            <a:ext cx="0" cy="1533525"/>
          </a:xfrm>
          <a:custGeom>
            <a:avLst/>
            <a:gdLst/>
            <a:ahLst/>
            <a:cxnLst/>
            <a:rect l="l" t="t" r="r" b="b"/>
            <a:pathLst>
              <a:path h="1533525">
                <a:moveTo>
                  <a:pt x="0" y="0"/>
                </a:moveTo>
                <a:lnTo>
                  <a:pt x="0" y="153308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351817" y="3152361"/>
            <a:ext cx="0" cy="1470660"/>
          </a:xfrm>
          <a:custGeom>
            <a:avLst/>
            <a:gdLst/>
            <a:ahLst/>
            <a:cxnLst/>
            <a:rect l="l" t="t" r="r" b="b"/>
            <a:pathLst>
              <a:path h="1470660">
                <a:moveTo>
                  <a:pt x="0" y="0"/>
                </a:moveTo>
                <a:lnTo>
                  <a:pt x="0" y="147050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342292" y="4622869"/>
            <a:ext cx="19050" cy="300990"/>
          </a:xfrm>
          <a:custGeom>
            <a:avLst/>
            <a:gdLst/>
            <a:ahLst/>
            <a:cxnLst/>
            <a:rect l="l" t="t" r="r" b="b"/>
            <a:pathLst>
              <a:path w="19050" h="300989">
                <a:moveTo>
                  <a:pt x="0" y="300532"/>
                </a:moveTo>
                <a:lnTo>
                  <a:pt x="19050" y="300532"/>
                </a:lnTo>
                <a:lnTo>
                  <a:pt x="19050" y="0"/>
                </a:lnTo>
                <a:lnTo>
                  <a:pt x="0" y="0"/>
                </a:lnTo>
                <a:lnTo>
                  <a:pt x="0" y="3005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351817" y="4923397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498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351817" y="5508388"/>
            <a:ext cx="0" cy="652145"/>
          </a:xfrm>
          <a:custGeom>
            <a:avLst/>
            <a:gdLst/>
            <a:ahLst/>
            <a:cxnLst/>
            <a:rect l="l" t="t" r="r" b="b"/>
            <a:pathLst>
              <a:path h="652145">
                <a:moveTo>
                  <a:pt x="0" y="0"/>
                </a:moveTo>
                <a:lnTo>
                  <a:pt x="0" y="651878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377217" y="1619275"/>
            <a:ext cx="0" cy="1533525"/>
          </a:xfrm>
          <a:custGeom>
            <a:avLst/>
            <a:gdLst/>
            <a:ahLst/>
            <a:cxnLst/>
            <a:rect l="l" t="t" r="r" b="b"/>
            <a:pathLst>
              <a:path h="1533525">
                <a:moveTo>
                  <a:pt x="0" y="0"/>
                </a:moveTo>
                <a:lnTo>
                  <a:pt x="0" y="153308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377217" y="3152361"/>
            <a:ext cx="0" cy="1470660"/>
          </a:xfrm>
          <a:custGeom>
            <a:avLst/>
            <a:gdLst/>
            <a:ahLst/>
            <a:cxnLst/>
            <a:rect l="l" t="t" r="r" b="b"/>
            <a:pathLst>
              <a:path h="1470660">
                <a:moveTo>
                  <a:pt x="0" y="0"/>
                </a:moveTo>
                <a:lnTo>
                  <a:pt x="0" y="147050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367692" y="4622869"/>
            <a:ext cx="19050" cy="300990"/>
          </a:xfrm>
          <a:custGeom>
            <a:avLst/>
            <a:gdLst/>
            <a:ahLst/>
            <a:cxnLst/>
            <a:rect l="l" t="t" r="r" b="b"/>
            <a:pathLst>
              <a:path w="19050" h="300989">
                <a:moveTo>
                  <a:pt x="0" y="300532"/>
                </a:moveTo>
                <a:lnTo>
                  <a:pt x="19050" y="300532"/>
                </a:lnTo>
                <a:lnTo>
                  <a:pt x="19050" y="0"/>
                </a:lnTo>
                <a:lnTo>
                  <a:pt x="0" y="0"/>
                </a:lnTo>
                <a:lnTo>
                  <a:pt x="0" y="3005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377217" y="4923397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498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377217" y="5508388"/>
            <a:ext cx="0" cy="652145"/>
          </a:xfrm>
          <a:custGeom>
            <a:avLst/>
            <a:gdLst/>
            <a:ahLst/>
            <a:cxnLst/>
            <a:rect l="l" t="t" r="r" b="b"/>
            <a:pathLst>
              <a:path h="652145">
                <a:moveTo>
                  <a:pt x="0" y="0"/>
                </a:moveTo>
                <a:lnTo>
                  <a:pt x="0" y="651878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402617" y="1619275"/>
            <a:ext cx="0" cy="4541520"/>
          </a:xfrm>
          <a:custGeom>
            <a:avLst/>
            <a:gdLst/>
            <a:ahLst/>
            <a:cxnLst/>
            <a:rect l="l" t="t" r="r" b="b"/>
            <a:pathLst>
              <a:path h="4541520">
                <a:moveTo>
                  <a:pt x="0" y="0"/>
                </a:moveTo>
                <a:lnTo>
                  <a:pt x="0" y="4540986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4" name="object 24"/>
          <p:cNvGraphicFramePr>
            <a:graphicFrameLocks noGrp="1"/>
          </p:cNvGraphicFramePr>
          <p:nvPr/>
        </p:nvGraphicFramePr>
        <p:xfrm>
          <a:off x="381022" y="1619275"/>
          <a:ext cx="8011159" cy="45219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1069"/>
                <a:gridCol w="5399405"/>
                <a:gridCol w="425450"/>
                <a:gridCol w="425450"/>
                <a:gridCol w="425450"/>
                <a:gridCol w="227965"/>
                <a:gridCol w="166370"/>
              </a:tblGrid>
              <a:tr h="151403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550" dirty="0">
                        <a:latin typeface="Times New Roman"/>
                        <a:cs typeface="Times New Roman"/>
                      </a:endParaRPr>
                    </a:p>
                    <a:p>
                      <a:pPr marL="309245">
                        <a:lnSpc>
                          <a:spcPts val="1200"/>
                        </a:lnSpc>
                      </a:pPr>
                      <a:r>
                        <a:rPr sz="1000" b="1" spc="-10" dirty="0">
                          <a:latin typeface="Arial Narrow"/>
                          <a:cs typeface="Arial Narrow"/>
                        </a:rPr>
                        <a:t>НОМЕР</a:t>
                      </a:r>
                      <a:r>
                        <a:rPr sz="1000" b="1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spc="-5" dirty="0">
                          <a:latin typeface="Arial Narrow"/>
                          <a:cs typeface="Arial Narrow"/>
                        </a:rPr>
                        <a:t>БЛАНКА</a:t>
                      </a:r>
                      <a:endParaRPr sz="1000" dirty="0">
                        <a:latin typeface="Arial Narrow"/>
                        <a:cs typeface="Arial Narrow"/>
                      </a:endParaRPr>
                    </a:p>
                  </a:txBody>
                  <a:tcPr marL="0" marR="0" marT="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168"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358140" marR="165100" indent="-195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1. Решение</a:t>
                      </a:r>
                      <a:r>
                        <a:rPr sz="1000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коммуникативной  задачи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(Содержание)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900" b="1" spc="-5" dirty="0">
                          <a:latin typeface="Arial Narrow"/>
                          <a:cs typeface="Arial Narrow"/>
                        </a:rPr>
                        <a:t>Аспект 1.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Ответ </a:t>
                      </a:r>
                      <a:r>
                        <a:rPr sz="900" dirty="0">
                          <a:latin typeface="Arial Narrow"/>
                          <a:cs typeface="Arial Narrow"/>
                        </a:rPr>
                        <a:t>на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вопрос, где </a:t>
                      </a:r>
                      <a:r>
                        <a:rPr sz="900" dirty="0">
                          <a:latin typeface="Arial Narrow"/>
                          <a:cs typeface="Arial Narrow"/>
                        </a:rPr>
                        <a:t>и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когда было сделано фото,</a:t>
                      </a:r>
                      <a:r>
                        <a:rPr sz="900" spc="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дан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728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900" b="1" spc="-5" dirty="0">
                          <a:latin typeface="Arial Narrow"/>
                          <a:cs typeface="Arial Narrow"/>
                        </a:rPr>
                        <a:t>Аспект 2.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Ответ </a:t>
                      </a:r>
                      <a:r>
                        <a:rPr sz="900" dirty="0">
                          <a:latin typeface="Arial Narrow"/>
                          <a:cs typeface="Arial Narrow"/>
                        </a:rPr>
                        <a:t>на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вопрос, кто изображён/что изображено </a:t>
                      </a:r>
                      <a:r>
                        <a:rPr sz="900" dirty="0">
                          <a:latin typeface="Arial Narrow"/>
                          <a:cs typeface="Arial Narrow"/>
                        </a:rPr>
                        <a:t>на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фото,</a:t>
                      </a:r>
                      <a:r>
                        <a:rPr sz="900" spc="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дан</a:t>
                      </a:r>
                      <a:endParaRPr sz="900" dirty="0">
                        <a:latin typeface="Arial Narrow"/>
                        <a:cs typeface="Arial Narrow"/>
                      </a:endParaRPr>
                    </a:p>
                  </a:txBody>
                  <a:tcPr marL="0" marR="0" marT="863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53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900" b="1" spc="-5" dirty="0">
                          <a:latin typeface="Arial Narrow"/>
                          <a:cs typeface="Arial Narrow"/>
                        </a:rPr>
                        <a:t>Аспект 3.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Ответ </a:t>
                      </a:r>
                      <a:r>
                        <a:rPr sz="900" dirty="0">
                          <a:latin typeface="Arial Narrow"/>
                          <a:cs typeface="Arial Narrow"/>
                        </a:rPr>
                        <a:t>на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вопрос, что происходит </a:t>
                      </a:r>
                      <a:r>
                        <a:rPr sz="900" dirty="0">
                          <a:latin typeface="Arial Narrow"/>
                          <a:cs typeface="Arial Narrow"/>
                        </a:rPr>
                        <a:t>на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фото,</a:t>
                      </a:r>
                      <a:r>
                        <a:rPr sz="900" spc="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дан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906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900" b="1" spc="-5" dirty="0">
                          <a:latin typeface="Arial Narrow"/>
                          <a:cs typeface="Arial Narrow"/>
                        </a:rPr>
                        <a:t>Аспект 4.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Ответ </a:t>
                      </a:r>
                      <a:r>
                        <a:rPr sz="900" dirty="0">
                          <a:latin typeface="Arial Narrow"/>
                          <a:cs typeface="Arial Narrow"/>
                        </a:rPr>
                        <a:t>на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вопрос, почему автор хранит это фото </a:t>
                      </a:r>
                      <a:r>
                        <a:rPr sz="900" dirty="0">
                          <a:latin typeface="Arial Narrow"/>
                          <a:cs typeface="Arial Narrow"/>
                        </a:rPr>
                        <a:t>в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своем альбоме,</a:t>
                      </a:r>
                      <a:r>
                        <a:rPr sz="900" spc="7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дан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549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900" b="1" spc="-5" dirty="0">
                          <a:latin typeface="Arial Narrow"/>
                          <a:cs typeface="Arial Narrow"/>
                        </a:rPr>
                        <a:t>Аспект 5.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Ответ </a:t>
                      </a:r>
                      <a:r>
                        <a:rPr sz="900" dirty="0">
                          <a:latin typeface="Arial Narrow"/>
                          <a:cs typeface="Arial Narrow"/>
                        </a:rPr>
                        <a:t>на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вопрос, почему автор решил показать это фото другу,</a:t>
                      </a:r>
                      <a:r>
                        <a:rPr sz="900" spc="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дан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465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900" spc="-5" dirty="0">
                          <a:latin typeface="Arial Narrow"/>
                          <a:cs typeface="Arial Narrow"/>
                        </a:rPr>
                        <a:t>ИТОГОВЫЙ БАЛЛ (максимальный балл </a:t>
                      </a:r>
                      <a:r>
                        <a:rPr sz="900" dirty="0">
                          <a:latin typeface="Arial Narrow"/>
                          <a:cs typeface="Arial Narrow"/>
                        </a:rPr>
                        <a:t>–</a:t>
                      </a:r>
                      <a:r>
                        <a:rPr sz="900" spc="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3)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7752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55244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Arial Narrow"/>
                          <a:cs typeface="Arial Narrow"/>
                        </a:rPr>
                        <a:t>2.</a:t>
                      </a:r>
                      <a:r>
                        <a:rPr sz="11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Организация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900" spc="-5" dirty="0">
                          <a:latin typeface="Arial Narrow"/>
                          <a:cs typeface="Arial Narrow"/>
                        </a:rPr>
                        <a:t>Наличие вступления </a:t>
                      </a:r>
                      <a:r>
                        <a:rPr sz="900" dirty="0">
                          <a:latin typeface="Arial Narrow"/>
                          <a:cs typeface="Arial Narrow"/>
                        </a:rPr>
                        <a:t>и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заключения, завершённость</a:t>
                      </a:r>
                      <a:r>
                        <a:rPr sz="900" spc="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высказывания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311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900" spc="-5" dirty="0">
                          <a:latin typeface="Arial Narrow"/>
                          <a:cs typeface="Arial Narrow"/>
                        </a:rPr>
                        <a:t>Логичность </a:t>
                      </a:r>
                      <a:r>
                        <a:rPr sz="900" dirty="0">
                          <a:latin typeface="Arial Narrow"/>
                          <a:cs typeface="Arial Narrow"/>
                        </a:rPr>
                        <a:t>и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использование средств логической</a:t>
                      </a:r>
                      <a:r>
                        <a:rPr sz="900" spc="6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связи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T="844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122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sz="900" spc="-5" dirty="0">
                          <a:latin typeface="Arial Narrow"/>
                          <a:cs typeface="Arial Narrow"/>
                        </a:rPr>
                        <a:t>ИТОГОВЫЙ БАЛЛ (максимальный балл </a:t>
                      </a:r>
                      <a:r>
                        <a:rPr sz="900" dirty="0">
                          <a:latin typeface="Arial Narrow"/>
                          <a:cs typeface="Arial Narrow"/>
                        </a:rPr>
                        <a:t>–</a:t>
                      </a:r>
                      <a:r>
                        <a:rPr sz="900" spc="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2)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T="1035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</a:tr>
              <a:tr h="29477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3.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590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900" spc="-5" dirty="0">
                          <a:latin typeface="Arial Narrow"/>
                          <a:cs typeface="Arial Narrow"/>
                        </a:rPr>
                        <a:t>ЯЗЫКОВОЕ ОФОРМЛЕНИЕ ВЫСКАЗЫВАНИЯ (максимальный балл </a:t>
                      </a:r>
                      <a:r>
                        <a:rPr sz="900" dirty="0">
                          <a:latin typeface="Arial Narrow"/>
                          <a:cs typeface="Arial Narrow"/>
                        </a:rPr>
                        <a:t>–</a:t>
                      </a:r>
                      <a:r>
                        <a:rPr sz="900" spc="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2)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T="800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blinds dir="vert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7212" y="505496"/>
            <a:ext cx="69138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Разъяснение критерия</a:t>
            </a:r>
            <a:r>
              <a:rPr sz="4000" spc="-55" dirty="0"/>
              <a:t> </a:t>
            </a:r>
            <a:r>
              <a:rPr sz="4000" spc="-5" dirty="0"/>
              <a:t>РКЗ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186190" y="1377825"/>
            <a:ext cx="8625205" cy="453644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94615">
              <a:lnSpc>
                <a:spcPct val="100000"/>
              </a:lnSpc>
              <a:spcBef>
                <a:spcPts val="580"/>
              </a:spcBef>
            </a:pPr>
            <a:r>
              <a:rPr sz="2000" b="1" spc="-15" dirty="0">
                <a:latin typeface="Arial"/>
                <a:cs typeface="Arial"/>
              </a:rPr>
              <a:t>Что </a:t>
            </a:r>
            <a:r>
              <a:rPr sz="2000" b="1" dirty="0">
                <a:latin typeface="Arial"/>
                <a:cs typeface="Arial"/>
              </a:rPr>
              <a:t>значит «полный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ответ»?</a:t>
            </a:r>
            <a:endParaRPr sz="2000">
              <a:latin typeface="Arial"/>
              <a:cs typeface="Arial"/>
            </a:endParaRPr>
          </a:p>
          <a:p>
            <a:pPr marL="94615" marR="379730">
              <a:lnSpc>
                <a:spcPct val="100000"/>
              </a:lnSpc>
              <a:spcBef>
                <a:spcPts val="480"/>
              </a:spcBef>
            </a:pPr>
            <a:r>
              <a:rPr sz="2000" b="1" dirty="0">
                <a:latin typeface="Arial"/>
                <a:cs typeface="Arial"/>
              </a:rPr>
              <a:t>- </a:t>
            </a:r>
            <a:r>
              <a:rPr sz="2000" b="1" i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Полным</a:t>
            </a:r>
            <a:r>
              <a:rPr sz="2000" b="1" i="1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ответом считается ответ, </a:t>
            </a:r>
            <a:r>
              <a:rPr sz="2000" b="1" dirty="0">
                <a:latin typeface="Arial"/>
                <a:cs typeface="Arial"/>
              </a:rPr>
              <a:t>раскрывающий содержание  всех </a:t>
            </a:r>
            <a:r>
              <a:rPr sz="2000" b="1" spc="-10" dirty="0">
                <a:latin typeface="Arial"/>
                <a:cs typeface="Arial"/>
              </a:rPr>
              <a:t>пунктов </a:t>
            </a:r>
            <a:r>
              <a:rPr sz="2000" b="1" dirty="0">
                <a:latin typeface="Arial"/>
                <a:cs typeface="Arial"/>
              </a:rPr>
              <a:t>плана и </a:t>
            </a:r>
            <a:r>
              <a:rPr sz="2000" b="1" spc="-5" dirty="0">
                <a:latin typeface="Arial"/>
                <a:cs typeface="Arial"/>
              </a:rPr>
              <a:t>отвечающий коммуникативной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задаче.</a:t>
            </a:r>
            <a:endParaRPr sz="2000">
              <a:latin typeface="Arial"/>
              <a:cs typeface="Arial"/>
            </a:endParaRPr>
          </a:p>
          <a:p>
            <a:pPr marL="94615">
              <a:lnSpc>
                <a:spcPct val="100000"/>
              </a:lnSpc>
            </a:pPr>
            <a:r>
              <a:rPr sz="2000" b="1" dirty="0">
                <a:latin typeface="Arial"/>
                <a:cs typeface="Arial"/>
              </a:rPr>
              <a:t>Полный </a:t>
            </a:r>
            <a:r>
              <a:rPr sz="2000" b="1" spc="-5" dirty="0">
                <a:latin typeface="Arial"/>
                <a:cs typeface="Arial"/>
              </a:rPr>
              <a:t>ответ </a:t>
            </a:r>
            <a:r>
              <a:rPr sz="2000" b="1" dirty="0">
                <a:latin typeface="Arial"/>
                <a:cs typeface="Arial"/>
              </a:rPr>
              <a:t>на </a:t>
            </a:r>
            <a:r>
              <a:rPr sz="2000" b="1" spc="-5" dirty="0">
                <a:latin typeface="Arial"/>
                <a:cs typeface="Arial"/>
              </a:rPr>
              <a:t>пункт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плана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  <a:tabLst>
                <a:tab pos="4584065" algn="l"/>
              </a:tabLst>
            </a:pPr>
            <a:r>
              <a:rPr sz="2000" b="1" dirty="0">
                <a:latin typeface="Arial"/>
                <a:cs typeface="Arial"/>
              </a:rPr>
              <a:t>включает все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элементы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вопроса:	</a:t>
            </a: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WHERE AND</a:t>
            </a:r>
            <a:r>
              <a:rPr sz="2000" b="1" spc="-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WHEN?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480"/>
              </a:spcBef>
            </a:pPr>
            <a:r>
              <a:rPr sz="2000" b="1" dirty="0">
                <a:latin typeface="Arial"/>
                <a:cs typeface="Arial"/>
              </a:rPr>
              <a:t>- </a:t>
            </a:r>
            <a:r>
              <a:rPr sz="2000" b="1" i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Точным</a:t>
            </a:r>
            <a:r>
              <a:rPr sz="2000" b="1" i="1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считается ответ, </a:t>
            </a:r>
            <a:r>
              <a:rPr sz="2000" b="1" spc="-5" dirty="0">
                <a:latin typeface="Arial"/>
                <a:cs typeface="Arial"/>
              </a:rPr>
              <a:t>соответствующий </a:t>
            </a:r>
            <a:r>
              <a:rPr sz="2000" b="1" dirty="0">
                <a:latin typeface="Arial"/>
                <a:cs typeface="Arial"/>
              </a:rPr>
              <a:t>содержанию </a:t>
            </a:r>
            <a:r>
              <a:rPr sz="2000" b="1" spc="-5" dirty="0">
                <a:latin typeface="Arial"/>
                <a:cs typeface="Arial"/>
              </a:rPr>
              <a:t>картинки  </a:t>
            </a:r>
            <a:r>
              <a:rPr sz="2000" b="1" dirty="0">
                <a:latin typeface="Arial"/>
                <a:cs typeface="Arial"/>
              </a:rPr>
              <a:t>и предложенным </a:t>
            </a:r>
            <a:r>
              <a:rPr sz="2000" b="1" spc="-10" dirty="0">
                <a:latin typeface="Arial"/>
                <a:cs typeface="Arial"/>
              </a:rPr>
              <a:t>пунктам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плана.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000" b="1" spc="-15" dirty="0">
                <a:latin typeface="Arial"/>
                <a:cs typeface="Arial"/>
              </a:rPr>
              <a:t>Что </a:t>
            </a:r>
            <a:r>
              <a:rPr sz="2000" b="1" dirty="0">
                <a:latin typeface="Arial"/>
                <a:cs typeface="Arial"/>
              </a:rPr>
              <a:t>значит </a:t>
            </a:r>
            <a:r>
              <a:rPr sz="2000" b="1" spc="-5" dirty="0">
                <a:latin typeface="Arial"/>
                <a:cs typeface="Arial"/>
              </a:rPr>
              <a:t>«неточный</a:t>
            </a:r>
            <a:r>
              <a:rPr sz="2000" b="1" spc="-1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ответ»?</a:t>
            </a:r>
            <a:endParaRPr sz="20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480"/>
              </a:spcBef>
              <a:buFont typeface="Wingdings"/>
              <a:buChar char=""/>
              <a:tabLst>
                <a:tab pos="354965" algn="l"/>
                <a:tab pos="356235" algn="l"/>
              </a:tabLst>
            </a:pPr>
            <a:r>
              <a:rPr sz="2000" dirty="0">
                <a:latin typeface="Arial"/>
                <a:cs typeface="Arial"/>
              </a:rPr>
              <a:t>Не </a:t>
            </a:r>
            <a:r>
              <a:rPr sz="2000" spc="-5" dirty="0">
                <a:latin typeface="Arial"/>
                <a:cs typeface="Arial"/>
              </a:rPr>
              <a:t>соответствует </a:t>
            </a:r>
            <a:r>
              <a:rPr sz="2000" dirty="0">
                <a:latin typeface="Arial"/>
                <a:cs typeface="Arial"/>
              </a:rPr>
              <a:t>содержанию </a:t>
            </a:r>
            <a:r>
              <a:rPr sz="2000" spc="-5" dirty="0">
                <a:latin typeface="Arial"/>
                <a:cs typeface="Arial"/>
              </a:rPr>
              <a:t>картинки </a:t>
            </a:r>
            <a:r>
              <a:rPr sz="2000" dirty="0">
                <a:latin typeface="Arial"/>
                <a:cs typeface="Arial"/>
              </a:rPr>
              <a:t>и</a:t>
            </a:r>
            <a:r>
              <a:rPr sz="2000" spc="-1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вопросу.</a:t>
            </a:r>
            <a:endParaRPr sz="2000">
              <a:latin typeface="Arial"/>
              <a:cs typeface="Arial"/>
            </a:endParaRPr>
          </a:p>
          <a:p>
            <a:pPr marL="355600" marR="205740" indent="-342900">
              <a:lnSpc>
                <a:spcPct val="100000"/>
              </a:lnSpc>
              <a:spcBef>
                <a:spcPts val="480"/>
              </a:spcBef>
              <a:buFont typeface="Wingdings"/>
              <a:buChar char=""/>
              <a:tabLst>
                <a:tab pos="354965" algn="l"/>
                <a:tab pos="356235" algn="l"/>
              </a:tabLst>
            </a:pPr>
            <a:r>
              <a:rPr sz="2000" spc="-5" dirty="0">
                <a:latin typeface="Arial"/>
                <a:cs typeface="Arial"/>
              </a:rPr>
              <a:t>Отход </a:t>
            </a:r>
            <a:r>
              <a:rPr sz="2000" dirty="0">
                <a:latin typeface="Arial"/>
                <a:cs typeface="Arial"/>
              </a:rPr>
              <a:t>от </a:t>
            </a:r>
            <a:r>
              <a:rPr sz="2000" spc="-5" dirty="0">
                <a:latin typeface="Arial"/>
                <a:cs typeface="Arial"/>
              </a:rPr>
              <a:t>темы, </a:t>
            </a:r>
            <a:r>
              <a:rPr sz="2000" dirty="0">
                <a:latin typeface="Arial"/>
                <a:cs typeface="Arial"/>
              </a:rPr>
              <a:t>избыточная </a:t>
            </a:r>
            <a:r>
              <a:rPr sz="2000" spc="-5" dirty="0">
                <a:latin typeface="Arial"/>
                <a:cs typeface="Arial"/>
              </a:rPr>
              <a:t>информация, </a:t>
            </a:r>
            <a:r>
              <a:rPr sz="2000" dirty="0">
                <a:latin typeface="Arial"/>
                <a:cs typeface="Arial"/>
              </a:rPr>
              <a:t>рассказ вместо</a:t>
            </a:r>
            <a:r>
              <a:rPr sz="2000" spc="-15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описания,  элементы топика, фактические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ошибки.</a:t>
            </a:r>
            <a:endParaRPr sz="20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480"/>
              </a:spcBef>
              <a:buFont typeface="Wingdings"/>
              <a:buChar char=""/>
              <a:tabLst>
                <a:tab pos="354965" algn="l"/>
                <a:tab pos="356235" algn="l"/>
              </a:tabLst>
            </a:pPr>
            <a:r>
              <a:rPr sz="2000" spc="-5" dirty="0">
                <a:latin typeface="Arial"/>
                <a:cs typeface="Arial"/>
              </a:rPr>
              <a:t>Отсутствие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адресности.</a:t>
            </a:r>
            <a:endParaRPr sz="2000">
              <a:latin typeface="Arial"/>
              <a:cs typeface="Arial"/>
            </a:endParaRPr>
          </a:p>
          <a:p>
            <a:pPr marL="423545" indent="-411480">
              <a:lnSpc>
                <a:spcPct val="100000"/>
              </a:lnSpc>
              <a:spcBef>
                <a:spcPts val="480"/>
              </a:spcBef>
              <a:buFont typeface="Wingdings"/>
              <a:buChar char=""/>
              <a:tabLst>
                <a:tab pos="423545" algn="l"/>
                <a:tab pos="424180" algn="l"/>
              </a:tabLst>
            </a:pPr>
            <a:r>
              <a:rPr sz="2000" spc="5" dirty="0">
                <a:latin typeface="Arial"/>
                <a:cs typeface="Arial"/>
              </a:rPr>
              <a:t>Не </a:t>
            </a:r>
            <a:r>
              <a:rPr sz="2000" spc="-5" dirty="0">
                <a:latin typeface="Arial"/>
                <a:cs typeface="Arial"/>
              </a:rPr>
              <a:t>понятные </a:t>
            </a:r>
            <a:r>
              <a:rPr sz="2000" dirty="0">
                <a:latin typeface="Arial"/>
                <a:cs typeface="Arial"/>
              </a:rPr>
              <a:t>из-за языковых ошибок</a:t>
            </a:r>
            <a:r>
              <a:rPr sz="2000" spc="-1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фразы.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  <p:transition>
    <p:blinds dir="vert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3912" y="163428"/>
            <a:ext cx="7004684" cy="12593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5244" algn="ctr">
              <a:lnSpc>
                <a:spcPct val="100000"/>
              </a:lnSpc>
              <a:spcBef>
                <a:spcPts val="100"/>
              </a:spcBef>
            </a:pPr>
            <a:r>
              <a:rPr sz="1600" b="0" spc="-5" dirty="0">
                <a:latin typeface="Arial"/>
                <a:cs typeface="Arial"/>
              </a:rPr>
              <a:t>Английский </a:t>
            </a:r>
            <a:r>
              <a:rPr sz="1600" b="0" dirty="0">
                <a:latin typeface="Arial"/>
                <a:cs typeface="Arial"/>
              </a:rPr>
              <a:t>язык. </a:t>
            </a:r>
            <a:r>
              <a:rPr sz="1600" b="0" spc="-5" dirty="0">
                <a:latin typeface="Arial"/>
                <a:cs typeface="Arial"/>
              </a:rPr>
              <a:t>Устная часть.</a:t>
            </a:r>
            <a:r>
              <a:rPr sz="1600" b="0" spc="-80" dirty="0">
                <a:latin typeface="Arial"/>
                <a:cs typeface="Arial"/>
              </a:rPr>
              <a:t> </a:t>
            </a:r>
            <a:r>
              <a:rPr sz="1600" b="0" spc="-5" dirty="0">
                <a:latin typeface="Arial"/>
                <a:cs typeface="Arial"/>
              </a:rPr>
              <a:t>Дополнительная  схема оценивания задания </a:t>
            </a:r>
            <a:r>
              <a:rPr sz="1600" b="0" dirty="0">
                <a:latin typeface="Arial"/>
                <a:cs typeface="Arial"/>
              </a:rPr>
              <a:t>3 </a:t>
            </a:r>
            <a:r>
              <a:rPr sz="1600" b="0" spc="-5" dirty="0">
                <a:latin typeface="Arial"/>
                <a:cs typeface="Arial"/>
              </a:rPr>
              <a:t>(описание</a:t>
            </a:r>
            <a:r>
              <a:rPr sz="1600" b="0" spc="-20" dirty="0">
                <a:latin typeface="Arial"/>
                <a:cs typeface="Arial"/>
              </a:rPr>
              <a:t> </a:t>
            </a:r>
            <a:r>
              <a:rPr sz="1600" b="0" spc="-5" dirty="0">
                <a:latin typeface="Arial"/>
                <a:cs typeface="Arial"/>
              </a:rPr>
              <a:t>фото).</a:t>
            </a:r>
          </a:p>
          <a:p>
            <a:pPr marL="42545" marR="5080" algn="ctr">
              <a:lnSpc>
                <a:spcPct val="100000"/>
              </a:lnSpc>
              <a:tabLst>
                <a:tab pos="5380990" algn="l"/>
                <a:tab pos="6819900" algn="l"/>
              </a:tabLst>
            </a:pPr>
            <a:r>
              <a:rPr sz="1600" b="0" spc="-5" dirty="0">
                <a:latin typeface="Arial"/>
                <a:cs typeface="Arial"/>
              </a:rPr>
              <a:t>Ф</a:t>
            </a:r>
            <a:r>
              <a:rPr sz="1600" b="0" dirty="0">
                <a:latin typeface="Arial"/>
                <a:cs typeface="Arial"/>
              </a:rPr>
              <a:t>ИО</a:t>
            </a:r>
            <a:r>
              <a:rPr sz="1600" b="0" spc="-15" dirty="0">
                <a:latin typeface="Arial"/>
                <a:cs typeface="Arial"/>
              </a:rPr>
              <a:t> </a:t>
            </a:r>
            <a:r>
              <a:rPr sz="1600" b="0" spc="-5" dirty="0">
                <a:latin typeface="Arial"/>
                <a:cs typeface="Arial"/>
              </a:rPr>
              <a:t>э</a:t>
            </a:r>
            <a:r>
              <a:rPr sz="1600" b="0" spc="5" dirty="0">
                <a:latin typeface="Arial"/>
                <a:cs typeface="Arial"/>
              </a:rPr>
              <a:t>к</a:t>
            </a:r>
            <a:r>
              <a:rPr sz="1600" b="0" dirty="0">
                <a:latin typeface="Arial"/>
                <a:cs typeface="Arial"/>
              </a:rPr>
              <a:t>с</a:t>
            </a:r>
            <a:r>
              <a:rPr sz="1600" b="0" spc="-5" dirty="0">
                <a:latin typeface="Arial"/>
                <a:cs typeface="Arial"/>
              </a:rPr>
              <a:t>пер</a:t>
            </a:r>
            <a:r>
              <a:rPr sz="1600" b="0" dirty="0">
                <a:latin typeface="Arial"/>
                <a:cs typeface="Arial"/>
              </a:rPr>
              <a:t>т</a:t>
            </a:r>
            <a:r>
              <a:rPr sz="1600" b="0" spc="-5" dirty="0">
                <a:latin typeface="Arial"/>
                <a:cs typeface="Arial"/>
              </a:rPr>
              <a:t>а</a:t>
            </a:r>
            <a:r>
              <a:rPr sz="1600" b="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800" b="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1800" b="0" dirty="0">
                <a:latin typeface="Arial"/>
                <a:cs typeface="Arial"/>
              </a:rPr>
              <a:t>_</a:t>
            </a:r>
            <a:r>
              <a:rPr b="0" dirty="0">
                <a:latin typeface="Arial"/>
                <a:cs typeface="Arial"/>
              </a:rPr>
              <a:t>  </a:t>
            </a:r>
            <a:r>
              <a:rPr sz="1600" b="0" dirty="0">
                <a:latin typeface="Arial"/>
                <a:cs typeface="Arial"/>
              </a:rPr>
              <a:t>Код</a:t>
            </a:r>
            <a:r>
              <a:rPr sz="1600" b="0" spc="-90" dirty="0">
                <a:latin typeface="Arial"/>
                <a:cs typeface="Arial"/>
              </a:rPr>
              <a:t> </a:t>
            </a:r>
            <a:r>
              <a:rPr sz="1600" b="0" spc="-5" dirty="0">
                <a:latin typeface="Arial"/>
                <a:cs typeface="Arial"/>
              </a:rPr>
              <a:t>эксперта </a:t>
            </a:r>
            <a:r>
              <a:rPr sz="1600" b="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</a:p>
        </p:txBody>
      </p:sp>
      <p:sp>
        <p:nvSpPr>
          <p:cNvPr id="3" name="object 3"/>
          <p:cNvSpPr/>
          <p:nvPr/>
        </p:nvSpPr>
        <p:spPr>
          <a:xfrm>
            <a:off x="8301017" y="1619275"/>
            <a:ext cx="0" cy="1533525"/>
          </a:xfrm>
          <a:custGeom>
            <a:avLst/>
            <a:gdLst/>
            <a:ahLst/>
            <a:cxnLst/>
            <a:rect l="l" t="t" r="r" b="b"/>
            <a:pathLst>
              <a:path h="1533525">
                <a:moveTo>
                  <a:pt x="0" y="0"/>
                </a:moveTo>
                <a:lnTo>
                  <a:pt x="0" y="153308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01017" y="3152361"/>
            <a:ext cx="0" cy="1470660"/>
          </a:xfrm>
          <a:custGeom>
            <a:avLst/>
            <a:gdLst/>
            <a:ahLst/>
            <a:cxnLst/>
            <a:rect l="l" t="t" r="r" b="b"/>
            <a:pathLst>
              <a:path h="1470660">
                <a:moveTo>
                  <a:pt x="0" y="0"/>
                </a:moveTo>
                <a:lnTo>
                  <a:pt x="0" y="147050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291492" y="4622869"/>
            <a:ext cx="19050" cy="300990"/>
          </a:xfrm>
          <a:custGeom>
            <a:avLst/>
            <a:gdLst/>
            <a:ahLst/>
            <a:cxnLst/>
            <a:rect l="l" t="t" r="r" b="b"/>
            <a:pathLst>
              <a:path w="19050" h="300989">
                <a:moveTo>
                  <a:pt x="0" y="300532"/>
                </a:moveTo>
                <a:lnTo>
                  <a:pt x="19050" y="300532"/>
                </a:lnTo>
                <a:lnTo>
                  <a:pt x="19050" y="0"/>
                </a:lnTo>
                <a:lnTo>
                  <a:pt x="0" y="0"/>
                </a:lnTo>
                <a:lnTo>
                  <a:pt x="0" y="3005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301017" y="4923397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498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301017" y="5508388"/>
            <a:ext cx="0" cy="652145"/>
          </a:xfrm>
          <a:custGeom>
            <a:avLst/>
            <a:gdLst/>
            <a:ahLst/>
            <a:cxnLst/>
            <a:rect l="l" t="t" r="r" b="b"/>
            <a:pathLst>
              <a:path h="652145">
                <a:moveTo>
                  <a:pt x="0" y="0"/>
                </a:moveTo>
                <a:lnTo>
                  <a:pt x="0" y="651878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326417" y="1619275"/>
            <a:ext cx="0" cy="1533525"/>
          </a:xfrm>
          <a:custGeom>
            <a:avLst/>
            <a:gdLst/>
            <a:ahLst/>
            <a:cxnLst/>
            <a:rect l="l" t="t" r="r" b="b"/>
            <a:pathLst>
              <a:path h="1533525">
                <a:moveTo>
                  <a:pt x="0" y="0"/>
                </a:moveTo>
                <a:lnTo>
                  <a:pt x="0" y="153308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326417" y="3152361"/>
            <a:ext cx="0" cy="1470660"/>
          </a:xfrm>
          <a:custGeom>
            <a:avLst/>
            <a:gdLst/>
            <a:ahLst/>
            <a:cxnLst/>
            <a:rect l="l" t="t" r="r" b="b"/>
            <a:pathLst>
              <a:path h="1470660">
                <a:moveTo>
                  <a:pt x="0" y="0"/>
                </a:moveTo>
                <a:lnTo>
                  <a:pt x="0" y="147050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316892" y="4622869"/>
            <a:ext cx="19050" cy="300990"/>
          </a:xfrm>
          <a:custGeom>
            <a:avLst/>
            <a:gdLst/>
            <a:ahLst/>
            <a:cxnLst/>
            <a:rect l="l" t="t" r="r" b="b"/>
            <a:pathLst>
              <a:path w="19050" h="300989">
                <a:moveTo>
                  <a:pt x="0" y="300532"/>
                </a:moveTo>
                <a:lnTo>
                  <a:pt x="19050" y="300532"/>
                </a:lnTo>
                <a:lnTo>
                  <a:pt x="19050" y="0"/>
                </a:lnTo>
                <a:lnTo>
                  <a:pt x="0" y="0"/>
                </a:lnTo>
                <a:lnTo>
                  <a:pt x="0" y="3005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326417" y="4923397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498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326417" y="5508388"/>
            <a:ext cx="0" cy="652145"/>
          </a:xfrm>
          <a:custGeom>
            <a:avLst/>
            <a:gdLst/>
            <a:ahLst/>
            <a:cxnLst/>
            <a:rect l="l" t="t" r="r" b="b"/>
            <a:pathLst>
              <a:path h="652145">
                <a:moveTo>
                  <a:pt x="0" y="0"/>
                </a:moveTo>
                <a:lnTo>
                  <a:pt x="0" y="651878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351817" y="1619275"/>
            <a:ext cx="0" cy="1533525"/>
          </a:xfrm>
          <a:custGeom>
            <a:avLst/>
            <a:gdLst/>
            <a:ahLst/>
            <a:cxnLst/>
            <a:rect l="l" t="t" r="r" b="b"/>
            <a:pathLst>
              <a:path h="1533525">
                <a:moveTo>
                  <a:pt x="0" y="0"/>
                </a:moveTo>
                <a:lnTo>
                  <a:pt x="0" y="153308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351817" y="3152361"/>
            <a:ext cx="0" cy="1470660"/>
          </a:xfrm>
          <a:custGeom>
            <a:avLst/>
            <a:gdLst/>
            <a:ahLst/>
            <a:cxnLst/>
            <a:rect l="l" t="t" r="r" b="b"/>
            <a:pathLst>
              <a:path h="1470660">
                <a:moveTo>
                  <a:pt x="0" y="0"/>
                </a:moveTo>
                <a:lnTo>
                  <a:pt x="0" y="147050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342292" y="4622869"/>
            <a:ext cx="19050" cy="300990"/>
          </a:xfrm>
          <a:custGeom>
            <a:avLst/>
            <a:gdLst/>
            <a:ahLst/>
            <a:cxnLst/>
            <a:rect l="l" t="t" r="r" b="b"/>
            <a:pathLst>
              <a:path w="19050" h="300989">
                <a:moveTo>
                  <a:pt x="0" y="300532"/>
                </a:moveTo>
                <a:lnTo>
                  <a:pt x="19050" y="300532"/>
                </a:lnTo>
                <a:lnTo>
                  <a:pt x="19050" y="0"/>
                </a:lnTo>
                <a:lnTo>
                  <a:pt x="0" y="0"/>
                </a:lnTo>
                <a:lnTo>
                  <a:pt x="0" y="3005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351817" y="4923397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498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351817" y="5508388"/>
            <a:ext cx="0" cy="652145"/>
          </a:xfrm>
          <a:custGeom>
            <a:avLst/>
            <a:gdLst/>
            <a:ahLst/>
            <a:cxnLst/>
            <a:rect l="l" t="t" r="r" b="b"/>
            <a:pathLst>
              <a:path h="652145">
                <a:moveTo>
                  <a:pt x="0" y="0"/>
                </a:moveTo>
                <a:lnTo>
                  <a:pt x="0" y="651878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377217" y="1619275"/>
            <a:ext cx="0" cy="1533525"/>
          </a:xfrm>
          <a:custGeom>
            <a:avLst/>
            <a:gdLst/>
            <a:ahLst/>
            <a:cxnLst/>
            <a:rect l="l" t="t" r="r" b="b"/>
            <a:pathLst>
              <a:path h="1533525">
                <a:moveTo>
                  <a:pt x="0" y="0"/>
                </a:moveTo>
                <a:lnTo>
                  <a:pt x="0" y="153308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377217" y="3152361"/>
            <a:ext cx="0" cy="1470660"/>
          </a:xfrm>
          <a:custGeom>
            <a:avLst/>
            <a:gdLst/>
            <a:ahLst/>
            <a:cxnLst/>
            <a:rect l="l" t="t" r="r" b="b"/>
            <a:pathLst>
              <a:path h="1470660">
                <a:moveTo>
                  <a:pt x="0" y="0"/>
                </a:moveTo>
                <a:lnTo>
                  <a:pt x="0" y="147050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367692" y="4622869"/>
            <a:ext cx="19050" cy="300990"/>
          </a:xfrm>
          <a:custGeom>
            <a:avLst/>
            <a:gdLst/>
            <a:ahLst/>
            <a:cxnLst/>
            <a:rect l="l" t="t" r="r" b="b"/>
            <a:pathLst>
              <a:path w="19050" h="300989">
                <a:moveTo>
                  <a:pt x="0" y="300532"/>
                </a:moveTo>
                <a:lnTo>
                  <a:pt x="19050" y="300532"/>
                </a:lnTo>
                <a:lnTo>
                  <a:pt x="19050" y="0"/>
                </a:lnTo>
                <a:lnTo>
                  <a:pt x="0" y="0"/>
                </a:lnTo>
                <a:lnTo>
                  <a:pt x="0" y="3005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377217" y="4923397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498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377217" y="5508388"/>
            <a:ext cx="0" cy="652145"/>
          </a:xfrm>
          <a:custGeom>
            <a:avLst/>
            <a:gdLst/>
            <a:ahLst/>
            <a:cxnLst/>
            <a:rect l="l" t="t" r="r" b="b"/>
            <a:pathLst>
              <a:path h="652145">
                <a:moveTo>
                  <a:pt x="0" y="0"/>
                </a:moveTo>
                <a:lnTo>
                  <a:pt x="0" y="651878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402617" y="1619275"/>
            <a:ext cx="0" cy="4541520"/>
          </a:xfrm>
          <a:custGeom>
            <a:avLst/>
            <a:gdLst/>
            <a:ahLst/>
            <a:cxnLst/>
            <a:rect l="l" t="t" r="r" b="b"/>
            <a:pathLst>
              <a:path h="4541520">
                <a:moveTo>
                  <a:pt x="0" y="0"/>
                </a:moveTo>
                <a:lnTo>
                  <a:pt x="0" y="4540986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4" name="object 24"/>
          <p:cNvGraphicFramePr>
            <a:graphicFrameLocks noGrp="1"/>
          </p:cNvGraphicFramePr>
          <p:nvPr/>
        </p:nvGraphicFramePr>
        <p:xfrm>
          <a:off x="381022" y="1619275"/>
          <a:ext cx="8011159" cy="45219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41069"/>
                <a:gridCol w="5399405"/>
                <a:gridCol w="425450"/>
                <a:gridCol w="425450"/>
                <a:gridCol w="425450"/>
                <a:gridCol w="227965"/>
                <a:gridCol w="166370"/>
              </a:tblGrid>
              <a:tr h="1514035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550" dirty="0">
                        <a:latin typeface="Times New Roman"/>
                        <a:cs typeface="Times New Roman"/>
                      </a:endParaRPr>
                    </a:p>
                    <a:p>
                      <a:pPr marL="309245">
                        <a:lnSpc>
                          <a:spcPts val="1200"/>
                        </a:lnSpc>
                      </a:pPr>
                      <a:r>
                        <a:rPr sz="1000" b="1" spc="-10" dirty="0">
                          <a:latin typeface="Arial Narrow"/>
                          <a:cs typeface="Arial Narrow"/>
                        </a:rPr>
                        <a:t>НОМЕР</a:t>
                      </a:r>
                      <a:r>
                        <a:rPr sz="1000" b="1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b="1" spc="-5" dirty="0">
                          <a:latin typeface="Arial Narrow"/>
                          <a:cs typeface="Arial Narrow"/>
                        </a:rPr>
                        <a:t>БЛАНКА</a:t>
                      </a:r>
                      <a:endParaRPr sz="1000" dirty="0">
                        <a:latin typeface="Arial Narrow"/>
                        <a:cs typeface="Arial Narrow"/>
                      </a:endParaRPr>
                    </a:p>
                  </a:txBody>
                  <a:tcPr marL="0" marR="0" marT="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9168"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358140" marR="165100" indent="-195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1. Решение</a:t>
                      </a:r>
                      <a:r>
                        <a:rPr sz="1000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коммуникативной  задачи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(Содержание)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900" b="1" spc="-5" dirty="0">
                          <a:latin typeface="Arial Narrow"/>
                          <a:cs typeface="Arial Narrow"/>
                        </a:rPr>
                        <a:t>Аспект 1.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Ответ </a:t>
                      </a:r>
                      <a:r>
                        <a:rPr sz="900" dirty="0">
                          <a:latin typeface="Arial Narrow"/>
                          <a:cs typeface="Arial Narrow"/>
                        </a:rPr>
                        <a:t>на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вопрос, где </a:t>
                      </a:r>
                      <a:r>
                        <a:rPr sz="900" dirty="0">
                          <a:latin typeface="Arial Narrow"/>
                          <a:cs typeface="Arial Narrow"/>
                        </a:rPr>
                        <a:t>и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когда было сделано фото,</a:t>
                      </a:r>
                      <a:r>
                        <a:rPr sz="900" spc="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дан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T="673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728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900" b="1" spc="-5" dirty="0">
                          <a:latin typeface="Arial Narrow"/>
                          <a:cs typeface="Arial Narrow"/>
                        </a:rPr>
                        <a:t>Аспект 2.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Ответ </a:t>
                      </a:r>
                      <a:r>
                        <a:rPr sz="900" dirty="0">
                          <a:latin typeface="Arial Narrow"/>
                          <a:cs typeface="Arial Narrow"/>
                        </a:rPr>
                        <a:t>на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вопрос, кто изображён/что изображено </a:t>
                      </a:r>
                      <a:r>
                        <a:rPr sz="900" dirty="0">
                          <a:latin typeface="Arial Narrow"/>
                          <a:cs typeface="Arial Narrow"/>
                        </a:rPr>
                        <a:t>на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фото,</a:t>
                      </a:r>
                      <a:r>
                        <a:rPr sz="900" spc="5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дан</a:t>
                      </a:r>
                      <a:endParaRPr sz="900" dirty="0">
                        <a:latin typeface="Arial Narrow"/>
                        <a:cs typeface="Arial Narrow"/>
                      </a:endParaRPr>
                    </a:p>
                  </a:txBody>
                  <a:tcPr marL="0" marR="0" marT="863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53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900" b="1" spc="-5" dirty="0">
                          <a:latin typeface="Arial Narrow"/>
                          <a:cs typeface="Arial Narrow"/>
                        </a:rPr>
                        <a:t>Аспект 3.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Ответ </a:t>
                      </a:r>
                      <a:r>
                        <a:rPr sz="900" dirty="0">
                          <a:latin typeface="Arial Narrow"/>
                          <a:cs typeface="Arial Narrow"/>
                        </a:rPr>
                        <a:t>на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вопрос, что происходит </a:t>
                      </a:r>
                      <a:r>
                        <a:rPr sz="900" dirty="0">
                          <a:latin typeface="Arial Narrow"/>
                          <a:cs typeface="Arial Narrow"/>
                        </a:rPr>
                        <a:t>на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фото,</a:t>
                      </a:r>
                      <a:r>
                        <a:rPr sz="900" spc="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дан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906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900" b="1" spc="-5" dirty="0">
                          <a:latin typeface="Arial Narrow"/>
                          <a:cs typeface="Arial Narrow"/>
                        </a:rPr>
                        <a:t>Аспект 4.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Ответ </a:t>
                      </a:r>
                      <a:r>
                        <a:rPr sz="900" dirty="0">
                          <a:latin typeface="Arial Narrow"/>
                          <a:cs typeface="Arial Narrow"/>
                        </a:rPr>
                        <a:t>на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вопрос, почему автор хранит это фото </a:t>
                      </a:r>
                      <a:r>
                        <a:rPr sz="900" dirty="0">
                          <a:latin typeface="Arial Narrow"/>
                          <a:cs typeface="Arial Narrow"/>
                        </a:rPr>
                        <a:t>в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своем альбоме,</a:t>
                      </a:r>
                      <a:r>
                        <a:rPr sz="900" spc="7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дан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549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670"/>
                        </a:spcBef>
                      </a:pPr>
                      <a:r>
                        <a:rPr sz="900" b="1" spc="-5" dirty="0">
                          <a:latin typeface="Arial Narrow"/>
                          <a:cs typeface="Arial Narrow"/>
                        </a:rPr>
                        <a:t>Аспект 5.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Ответ </a:t>
                      </a:r>
                      <a:r>
                        <a:rPr sz="900" dirty="0">
                          <a:latin typeface="Arial Narrow"/>
                          <a:cs typeface="Arial Narrow"/>
                        </a:rPr>
                        <a:t>на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вопрос, почему автор решил показать это фото другу,</a:t>
                      </a:r>
                      <a:r>
                        <a:rPr sz="900" spc="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дан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T="850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465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900" spc="-5" dirty="0">
                          <a:latin typeface="Arial Narrow"/>
                          <a:cs typeface="Arial Narrow"/>
                        </a:rPr>
                        <a:t>ИТОГОВЫЙ БАЛЛ (максимальный балл </a:t>
                      </a:r>
                      <a:r>
                        <a:rPr sz="900" dirty="0">
                          <a:latin typeface="Arial Narrow"/>
                          <a:cs typeface="Arial Narrow"/>
                        </a:rPr>
                        <a:t>–</a:t>
                      </a:r>
                      <a:r>
                        <a:rPr sz="900" spc="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3)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7752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55244">
                        <a:lnSpc>
                          <a:spcPct val="100000"/>
                        </a:lnSpc>
                      </a:pPr>
                      <a:r>
                        <a:rPr sz="1100" spc="-5" dirty="0">
                          <a:latin typeface="Arial Narrow"/>
                          <a:cs typeface="Arial Narrow"/>
                        </a:rPr>
                        <a:t>2.</a:t>
                      </a:r>
                      <a:r>
                        <a:rPr sz="1100" spc="-5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Организация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900" spc="-5" dirty="0">
                          <a:latin typeface="Arial Narrow"/>
                          <a:cs typeface="Arial Narrow"/>
                        </a:rPr>
                        <a:t>Наличие вступления </a:t>
                      </a:r>
                      <a:r>
                        <a:rPr sz="900" dirty="0">
                          <a:latin typeface="Arial Narrow"/>
                          <a:cs typeface="Arial Narrow"/>
                        </a:rPr>
                        <a:t>и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заключения, завершённость</a:t>
                      </a:r>
                      <a:r>
                        <a:rPr sz="900" spc="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высказывания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T="812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311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900" spc="-5" dirty="0">
                          <a:latin typeface="Arial Narrow"/>
                          <a:cs typeface="Arial Narrow"/>
                        </a:rPr>
                        <a:t>Логичность </a:t>
                      </a:r>
                      <a:r>
                        <a:rPr sz="900" dirty="0">
                          <a:latin typeface="Arial Narrow"/>
                          <a:cs typeface="Arial Narrow"/>
                        </a:rPr>
                        <a:t>и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использование средств логической</a:t>
                      </a:r>
                      <a:r>
                        <a:rPr sz="900" spc="6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связи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T="844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122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815"/>
                        </a:spcBef>
                      </a:pPr>
                      <a:r>
                        <a:rPr sz="900" spc="-5" dirty="0">
                          <a:latin typeface="Arial Narrow"/>
                          <a:cs typeface="Arial Narrow"/>
                        </a:rPr>
                        <a:t>ИТОГОВЫЙ БАЛЛ (максимальный балл </a:t>
                      </a:r>
                      <a:r>
                        <a:rPr sz="900" dirty="0">
                          <a:latin typeface="Arial Narrow"/>
                          <a:cs typeface="Arial Narrow"/>
                        </a:rPr>
                        <a:t>–</a:t>
                      </a:r>
                      <a:r>
                        <a:rPr sz="900" spc="1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2)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T="1035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</a:tr>
              <a:tr h="29477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1100" dirty="0">
                          <a:latin typeface="Arial Narrow"/>
                          <a:cs typeface="Arial Narrow"/>
                        </a:rPr>
                        <a:t>3.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5905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900" spc="-5" dirty="0">
                          <a:latin typeface="Arial Narrow"/>
                          <a:cs typeface="Arial Narrow"/>
                        </a:rPr>
                        <a:t>ЯЗЫКОВОЕ ОФОРМЛЕНИЕ ВЫСКАЗЫВАНИЯ (максимальный балл </a:t>
                      </a:r>
                      <a:r>
                        <a:rPr sz="900" dirty="0">
                          <a:latin typeface="Arial Narrow"/>
                          <a:cs typeface="Arial Narrow"/>
                        </a:rPr>
                        <a:t>–</a:t>
                      </a:r>
                      <a:r>
                        <a:rPr sz="900" spc="2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900" spc="-5" dirty="0">
                          <a:latin typeface="Arial Narrow"/>
                          <a:cs typeface="Arial Narrow"/>
                        </a:rPr>
                        <a:t>2)</a:t>
                      </a:r>
                      <a:endParaRPr sz="900">
                        <a:latin typeface="Arial Narrow"/>
                        <a:cs typeface="Arial Narrow"/>
                      </a:endParaRPr>
                    </a:p>
                  </a:txBody>
                  <a:tcPr marL="0" marR="0" marT="800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8935678"/>
      </p:ext>
    </p:extLst>
  </p:cSld>
  <p:clrMapOvr>
    <a:masterClrMapping/>
  </p:clrMapOvr>
  <p:transition>
    <p:blinds dir="vert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86356" y="437488"/>
            <a:ext cx="6896734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latin typeface="Arial"/>
                <a:cs typeface="Arial"/>
              </a:rPr>
              <a:t>Разъяснение </a:t>
            </a:r>
            <a:r>
              <a:rPr sz="4400" b="0" spc="-5" dirty="0">
                <a:latin typeface="Arial"/>
                <a:cs typeface="Arial"/>
              </a:rPr>
              <a:t>критерия</a:t>
            </a:r>
            <a:r>
              <a:rPr sz="4400" b="0" spc="-85" dirty="0">
                <a:latin typeface="Arial"/>
                <a:cs typeface="Arial"/>
              </a:rPr>
              <a:t> </a:t>
            </a:r>
            <a:r>
              <a:rPr sz="4400" b="0" spc="-5" dirty="0">
                <a:latin typeface="Arial"/>
                <a:cs typeface="Arial"/>
              </a:rPr>
              <a:t>ОТ</a:t>
            </a:r>
            <a:endParaRPr sz="4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81048"/>
            <a:ext cx="7226934" cy="397573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b="1" spc="-10" dirty="0">
                <a:latin typeface="Arial"/>
                <a:cs typeface="Arial"/>
              </a:rPr>
              <a:t>Что такое </a:t>
            </a:r>
            <a:r>
              <a:rPr sz="2400" b="1" spc="-5" dirty="0">
                <a:latin typeface="Arial"/>
                <a:cs typeface="Arial"/>
              </a:rPr>
              <a:t>«организация</a:t>
            </a:r>
            <a:r>
              <a:rPr sz="2400" b="1" spc="3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текста»?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логичность </a:t>
            </a:r>
            <a:r>
              <a:rPr sz="2400" dirty="0">
                <a:latin typeface="Arial"/>
                <a:cs typeface="Arial"/>
              </a:rPr>
              <a:t>в </a:t>
            </a:r>
            <a:r>
              <a:rPr sz="2400" spc="-5" dirty="0">
                <a:latin typeface="Arial"/>
                <a:cs typeface="Arial"/>
              </a:rPr>
              <a:t>изложении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материала;</a:t>
            </a:r>
            <a:endParaRPr sz="24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связность текста, которая обеспечивается  правильным использованием языковых средств  передачи логической связи </a:t>
            </a:r>
            <a:r>
              <a:rPr sz="2400" dirty="0">
                <a:latin typeface="Arial"/>
                <a:cs typeface="Arial"/>
              </a:rPr>
              <a:t>между </a:t>
            </a:r>
            <a:r>
              <a:rPr sz="2400" spc="-5" dirty="0">
                <a:latin typeface="Arial"/>
                <a:cs typeface="Arial"/>
              </a:rPr>
              <a:t>отдельными  частями высказывания (союзы, вводные слова,  местоимения </a:t>
            </a:r>
            <a:r>
              <a:rPr sz="2400" dirty="0">
                <a:latin typeface="Arial"/>
                <a:cs typeface="Arial"/>
              </a:rPr>
              <a:t>и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т.п.);</a:t>
            </a:r>
            <a:endParaRPr sz="2400">
              <a:latin typeface="Arial"/>
              <a:cs typeface="Arial"/>
            </a:endParaRPr>
          </a:p>
          <a:p>
            <a:pPr marL="355600" marR="864869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композиция текста, </a:t>
            </a:r>
            <a:r>
              <a:rPr sz="2400" dirty="0">
                <a:latin typeface="Arial"/>
                <a:cs typeface="Arial"/>
              </a:rPr>
              <a:t>т.е. </a:t>
            </a:r>
            <a:r>
              <a:rPr sz="2400" spc="-5" dirty="0">
                <a:latin typeface="Arial"/>
                <a:cs typeface="Arial"/>
              </a:rPr>
              <a:t>деление текста на  вступительную фразу, основную часть </a:t>
            </a:r>
            <a:r>
              <a:rPr sz="2400" dirty="0">
                <a:latin typeface="Arial"/>
                <a:cs typeface="Arial"/>
              </a:rPr>
              <a:t>и  </a:t>
            </a:r>
            <a:r>
              <a:rPr sz="2400" spc="-5" dirty="0">
                <a:latin typeface="Arial"/>
                <a:cs typeface="Arial"/>
              </a:rPr>
              <a:t>заключительную фразу согласно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плану.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  <p:transition>
    <p:blinds dir="vert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5400" y="343379"/>
            <a:ext cx="762208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5" dirty="0"/>
              <a:t>Разъяснение </a:t>
            </a:r>
            <a:r>
              <a:rPr sz="2800" b="1" spc="-10" dirty="0"/>
              <a:t>критерия ОТ. </a:t>
            </a:r>
            <a:r>
              <a:rPr sz="2800" b="1" spc="-5" dirty="0"/>
              <a:t>Вводная</a:t>
            </a:r>
            <a:r>
              <a:rPr sz="2800" b="1" spc="70" dirty="0"/>
              <a:t> </a:t>
            </a:r>
            <a:r>
              <a:rPr sz="2800" b="1" spc="-5" dirty="0"/>
              <a:t>фраза</a:t>
            </a:r>
            <a:endParaRPr sz="2800" b="1" dirty="0"/>
          </a:p>
        </p:txBody>
      </p:sp>
      <p:sp>
        <p:nvSpPr>
          <p:cNvPr id="3" name="object 3"/>
          <p:cNvSpPr txBox="1"/>
          <p:nvPr/>
        </p:nvSpPr>
        <p:spPr>
          <a:xfrm>
            <a:off x="76200" y="914400"/>
            <a:ext cx="9144000" cy="62452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>
              <a:lnSpc>
                <a:spcPct val="100000"/>
              </a:lnSpc>
              <a:spcBef>
                <a:spcPts val="100"/>
              </a:spcBef>
              <a:tabLst>
                <a:tab pos="354965" algn="l"/>
                <a:tab pos="355600" algn="l"/>
              </a:tabLst>
            </a:pPr>
            <a:r>
              <a:rPr sz="2400" b="1" spc="-5" dirty="0">
                <a:solidFill>
                  <a:srgbClr val="0070C0"/>
                </a:solidFill>
                <a:latin typeface="Times New Roman"/>
                <a:cs typeface="Times New Roman"/>
              </a:rPr>
              <a:t>Вводная </a:t>
            </a:r>
            <a:r>
              <a:rPr sz="2400" b="1" spc="-15" dirty="0">
                <a:solidFill>
                  <a:srgbClr val="0070C0"/>
                </a:solidFill>
                <a:latin typeface="Times New Roman"/>
                <a:cs typeface="Times New Roman"/>
              </a:rPr>
              <a:t>фраза </a:t>
            </a:r>
            <a:r>
              <a:rPr sz="2400" b="1" dirty="0">
                <a:solidFill>
                  <a:srgbClr val="0070C0"/>
                </a:solidFill>
                <a:latin typeface="Times New Roman"/>
                <a:cs typeface="Times New Roman"/>
              </a:rPr>
              <a:t>– </a:t>
            </a:r>
            <a:r>
              <a:rPr sz="2400" b="1" spc="-10" dirty="0">
                <a:solidFill>
                  <a:srgbClr val="0070C0"/>
                </a:solidFill>
                <a:latin typeface="Times New Roman"/>
                <a:cs typeface="Times New Roman"/>
              </a:rPr>
              <a:t>фраза, </a:t>
            </a:r>
            <a:r>
              <a:rPr sz="2400" b="1" spc="-5" dirty="0">
                <a:solidFill>
                  <a:srgbClr val="0070C0"/>
                </a:solidFill>
                <a:latin typeface="Times New Roman"/>
                <a:cs typeface="Times New Roman"/>
              </a:rPr>
              <a:t>которая идёт до ответа на первый  вопрос</a:t>
            </a:r>
            <a:endParaRPr sz="2400" dirty="0">
              <a:latin typeface="Times New Roman"/>
              <a:cs typeface="Times New Roman"/>
            </a:endParaRPr>
          </a:p>
          <a:p>
            <a:pPr marL="94615" marR="314960">
              <a:lnSpc>
                <a:spcPct val="100000"/>
              </a:lnSpc>
              <a:spcBef>
                <a:spcPts val="575"/>
              </a:spcBef>
            </a:pPr>
            <a:r>
              <a:rPr sz="2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"I’ve chosen photo number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… ”</a:t>
            </a:r>
            <a:r>
              <a:rPr sz="2400" b="1" dirty="0">
                <a:latin typeface="Times New Roman"/>
                <a:cs typeface="Times New Roman"/>
              </a:rPr>
              <a:t>- </a:t>
            </a:r>
            <a:r>
              <a:rPr sz="2400" b="1" spc="-5" dirty="0">
                <a:latin typeface="Times New Roman"/>
                <a:cs typeface="Times New Roman"/>
              </a:rPr>
              <a:t>не вводная, </a:t>
            </a:r>
            <a:r>
              <a:rPr sz="2400" b="1" dirty="0">
                <a:latin typeface="Times New Roman"/>
                <a:cs typeface="Times New Roman"/>
              </a:rPr>
              <a:t>а </a:t>
            </a:r>
            <a:r>
              <a:rPr sz="2400" b="1" spc="-5" dirty="0">
                <a:latin typeface="Times New Roman"/>
                <a:cs typeface="Times New Roman"/>
              </a:rPr>
              <a:t>техническая  </a:t>
            </a:r>
            <a:r>
              <a:rPr sz="2400" b="1" spc="-10" dirty="0">
                <a:latin typeface="Times New Roman"/>
                <a:cs typeface="Times New Roman"/>
              </a:rPr>
              <a:t>фраза!</a:t>
            </a:r>
            <a:endParaRPr sz="2400" dirty="0">
              <a:latin typeface="Times New Roman"/>
              <a:cs typeface="Times New Roman"/>
            </a:endParaRPr>
          </a:p>
          <a:p>
            <a:pPr marL="94615" marR="184785">
              <a:lnSpc>
                <a:spcPct val="100000"/>
              </a:lnSpc>
              <a:spcBef>
                <a:spcPts val="600"/>
              </a:spcBef>
            </a:pPr>
            <a:r>
              <a:rPr sz="2400" b="1" spc="-5" dirty="0" err="1" smtClean="0">
                <a:latin typeface="Arial"/>
                <a:cs typeface="Arial"/>
              </a:rPr>
              <a:t>Вводная</a:t>
            </a:r>
            <a:r>
              <a:rPr sz="2400" b="1" spc="-5" dirty="0" smtClean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фраза диктуется </a:t>
            </a:r>
            <a:r>
              <a:rPr sz="2400" b="1" spc="-5" dirty="0">
                <a:latin typeface="Arial"/>
                <a:cs typeface="Arial"/>
              </a:rPr>
              <a:t>коммуникативной  </a:t>
            </a:r>
            <a:r>
              <a:rPr sz="2400" b="1" spc="-10" dirty="0">
                <a:latin typeface="Arial"/>
                <a:cs typeface="Arial"/>
              </a:rPr>
              <a:t>ситуацией, </a:t>
            </a:r>
            <a:r>
              <a:rPr sz="2400" b="1" spc="-5" dirty="0">
                <a:latin typeface="Arial"/>
                <a:cs typeface="Arial"/>
              </a:rPr>
              <a:t>например, </a:t>
            </a:r>
            <a:r>
              <a:rPr sz="2400" b="1" spc="-10" dirty="0">
                <a:latin typeface="Arial"/>
                <a:cs typeface="Arial"/>
              </a:rPr>
              <a:t>«Послушай, Катя! </a:t>
            </a:r>
            <a:r>
              <a:rPr sz="2400" b="1" spc="-5" dirty="0">
                <a:latin typeface="Arial"/>
                <a:cs typeface="Arial"/>
              </a:rPr>
              <a:t>Ты давно  просила меня </a:t>
            </a:r>
            <a:r>
              <a:rPr sz="2400" b="1" spc="-10" dirty="0">
                <a:latin typeface="Arial"/>
                <a:cs typeface="Arial"/>
              </a:rPr>
              <a:t>показать тебе </a:t>
            </a:r>
            <a:r>
              <a:rPr sz="2400" b="1" spc="-5" dirty="0">
                <a:latin typeface="Arial"/>
                <a:cs typeface="Arial"/>
              </a:rPr>
              <a:t>мою </a:t>
            </a:r>
            <a:r>
              <a:rPr sz="2400" b="1" spc="-10" dirty="0">
                <a:latin typeface="Arial"/>
                <a:cs typeface="Arial"/>
              </a:rPr>
              <a:t>лучшую  фотографию» </a:t>
            </a:r>
            <a:r>
              <a:rPr sz="2400" b="1" dirty="0">
                <a:latin typeface="Arial"/>
                <a:cs typeface="Arial"/>
              </a:rPr>
              <a:t>либо </a:t>
            </a:r>
            <a:r>
              <a:rPr sz="2400" b="1" spc="-5" dirty="0">
                <a:latin typeface="Arial"/>
                <a:cs typeface="Arial"/>
              </a:rPr>
              <a:t>«Вот мой фотоальбом, </a:t>
            </a:r>
            <a:r>
              <a:rPr sz="2400" b="1" dirty="0">
                <a:latin typeface="Arial"/>
                <a:cs typeface="Arial"/>
              </a:rPr>
              <a:t>а </a:t>
            </a:r>
            <a:r>
              <a:rPr sz="2400" b="1" spc="-15" dirty="0">
                <a:latin typeface="Arial"/>
                <a:cs typeface="Arial"/>
              </a:rPr>
              <a:t>это </a:t>
            </a:r>
            <a:r>
              <a:rPr sz="2400" b="1" spc="-5" dirty="0">
                <a:latin typeface="Arial"/>
                <a:cs typeface="Arial"/>
              </a:rPr>
              <a:t>моя  любимая </a:t>
            </a:r>
            <a:r>
              <a:rPr sz="2400" b="1" spc="-10" dirty="0">
                <a:latin typeface="Arial"/>
                <a:cs typeface="Arial"/>
              </a:rPr>
              <a:t>фотография». </a:t>
            </a:r>
            <a:r>
              <a:rPr sz="2400" b="1" spc="-5" dirty="0">
                <a:latin typeface="Arial"/>
                <a:cs typeface="Arial"/>
              </a:rPr>
              <a:t>Вводная </a:t>
            </a:r>
            <a:r>
              <a:rPr sz="2400" b="1" spc="-10" dirty="0">
                <a:latin typeface="Arial"/>
                <a:cs typeface="Arial"/>
              </a:rPr>
              <a:t>фраза </a:t>
            </a:r>
            <a:r>
              <a:rPr sz="2400" b="1" spc="-5" dirty="0">
                <a:latin typeface="Arial"/>
                <a:cs typeface="Arial"/>
              </a:rPr>
              <a:t>предваряет  </a:t>
            </a:r>
            <a:r>
              <a:rPr sz="2400" b="1" spc="-10" dirty="0">
                <a:latin typeface="Arial"/>
                <a:cs typeface="Arial"/>
              </a:rPr>
              <a:t>ответ </a:t>
            </a:r>
            <a:r>
              <a:rPr sz="2400" b="1" dirty="0">
                <a:latin typeface="Arial"/>
                <a:cs typeface="Arial"/>
              </a:rPr>
              <a:t>на </a:t>
            </a:r>
            <a:r>
              <a:rPr sz="2400" b="1" spc="-5" dirty="0">
                <a:latin typeface="Arial"/>
                <a:cs typeface="Arial"/>
              </a:rPr>
              <a:t>первый </a:t>
            </a:r>
            <a:r>
              <a:rPr sz="2400" b="1" spc="-10" dirty="0">
                <a:latin typeface="Arial"/>
                <a:cs typeface="Arial"/>
              </a:rPr>
              <a:t>пункт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spc="-5" dirty="0" err="1">
                <a:latin typeface="Arial"/>
                <a:cs typeface="Arial"/>
              </a:rPr>
              <a:t>плана</a:t>
            </a:r>
            <a:r>
              <a:rPr sz="2400" b="1" spc="-5" dirty="0" smtClean="0">
                <a:latin typeface="Arial"/>
                <a:cs typeface="Arial"/>
              </a:rPr>
              <a:t>.</a:t>
            </a:r>
            <a:endParaRPr lang="ru-RU" sz="2400" b="1" spc="-5" dirty="0" smtClean="0">
              <a:latin typeface="Arial"/>
              <a:cs typeface="Arial"/>
            </a:endParaRPr>
          </a:p>
          <a:p>
            <a:pPr marL="94615" marR="184785">
              <a:lnSpc>
                <a:spcPct val="100000"/>
              </a:lnSpc>
              <a:spcBef>
                <a:spcPts val="600"/>
              </a:spcBef>
            </a:pPr>
            <a:endParaRPr lang="ru-RU" sz="2400" b="1" spc="-5" dirty="0" smtClean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marL="94615" marR="184785">
              <a:lnSpc>
                <a:spcPct val="100000"/>
              </a:lnSpc>
              <a:spcBef>
                <a:spcPts val="600"/>
              </a:spcBef>
            </a:pPr>
            <a:r>
              <a:rPr lang="ru-RU" sz="2400" b="1" spc="-5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Примеры вступительных фраз к </a:t>
            </a:r>
            <a:r>
              <a:rPr lang="ru-RU" sz="2400" b="1" spc="-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заданию 3</a:t>
            </a:r>
            <a:endParaRPr lang="ru-RU" sz="2400" b="1" spc="-5" dirty="0" smtClean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marL="94615" marR="184785"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Would you like to see my photo album?</a:t>
            </a:r>
          </a:p>
          <a:p>
            <a:pPr marL="94615" marR="184785"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Will you please have a look at one of my holiday pictures?</a:t>
            </a:r>
          </a:p>
          <a:p>
            <a:pPr marL="94615" marR="184785"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I’d like to show my photo album to you. Isn’t this photo nice? </a:t>
            </a:r>
          </a:p>
          <a:p>
            <a:pPr marL="94615" marR="184785">
              <a:lnSpc>
                <a:spcPct val="100000"/>
              </a:lnSpc>
              <a:spcBef>
                <a:spcPts val="600"/>
              </a:spcBef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Have a look at this photo. Can you recognize me in this baby?</a:t>
            </a:r>
          </a:p>
          <a:p>
            <a:pPr marL="94615" marR="184785">
              <a:lnSpc>
                <a:spcPct val="100000"/>
              </a:lnSpc>
              <a:spcBef>
                <a:spcPts val="600"/>
              </a:spcBef>
            </a:pP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blinds dir="vert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" y="529053"/>
            <a:ext cx="8991600" cy="9949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44830" marR="5080" indent="-437515" algn="ctr">
              <a:lnSpc>
                <a:spcPct val="100000"/>
              </a:lnSpc>
              <a:spcBef>
                <a:spcPts val="100"/>
              </a:spcBef>
            </a:pPr>
            <a:r>
              <a:rPr sz="3200" b="0" dirty="0">
                <a:latin typeface="Arial"/>
                <a:cs typeface="Arial"/>
              </a:rPr>
              <a:t>Разъяснение </a:t>
            </a:r>
            <a:r>
              <a:rPr sz="3200" b="0" spc="-5" dirty="0">
                <a:latin typeface="Arial"/>
                <a:cs typeface="Arial"/>
              </a:rPr>
              <a:t>критерия</a:t>
            </a:r>
            <a:r>
              <a:rPr sz="3200" b="0" spc="-90" dirty="0">
                <a:latin typeface="Arial"/>
                <a:cs typeface="Arial"/>
              </a:rPr>
              <a:t> </a:t>
            </a:r>
            <a:r>
              <a:rPr sz="3200" b="0" spc="-5" dirty="0">
                <a:latin typeface="Arial"/>
                <a:cs typeface="Arial"/>
              </a:rPr>
              <a:t>ОТ.  Заключительная</a:t>
            </a:r>
            <a:r>
              <a:rPr sz="3200" b="0" spc="-60" dirty="0">
                <a:latin typeface="Arial"/>
                <a:cs typeface="Arial"/>
              </a:rPr>
              <a:t> </a:t>
            </a:r>
            <a:r>
              <a:rPr sz="3200" b="0" dirty="0">
                <a:latin typeface="Arial"/>
                <a:cs typeface="Arial"/>
              </a:rPr>
              <a:t>фраза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601" y="1524001"/>
            <a:ext cx="8271316" cy="51988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233679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b="1" spc="-5" dirty="0">
                <a:latin typeface="Arial"/>
                <a:cs typeface="Arial"/>
              </a:rPr>
              <a:t>Если завершающая </a:t>
            </a:r>
            <a:r>
              <a:rPr sz="2400" b="1" spc="-10" dirty="0">
                <a:latin typeface="Arial"/>
                <a:cs typeface="Arial"/>
              </a:rPr>
              <a:t>фраза </a:t>
            </a:r>
            <a:r>
              <a:rPr sz="2400" b="1" spc="-5" dirty="0">
                <a:latin typeface="Arial"/>
                <a:cs typeface="Arial"/>
              </a:rPr>
              <a:t>дана после большой  </a:t>
            </a:r>
            <a:r>
              <a:rPr sz="2400" b="1" spc="-10" dirty="0">
                <a:latin typeface="Arial"/>
                <a:cs typeface="Arial"/>
              </a:rPr>
              <a:t>паузы, </a:t>
            </a:r>
            <a:r>
              <a:rPr sz="2400" b="1" spc="-15" dirty="0">
                <a:latin typeface="Arial"/>
                <a:cs typeface="Arial"/>
              </a:rPr>
              <a:t>это </a:t>
            </a:r>
            <a:r>
              <a:rPr sz="2400" b="1" spc="-10" dirty="0">
                <a:latin typeface="Arial"/>
                <a:cs typeface="Arial"/>
              </a:rPr>
              <a:t>недочет, так </a:t>
            </a:r>
            <a:r>
              <a:rPr sz="2400" b="1" spc="-5" dirty="0">
                <a:latin typeface="Arial"/>
                <a:cs typeface="Arial"/>
              </a:rPr>
              <a:t>как </a:t>
            </a:r>
            <a:r>
              <a:rPr sz="2400" b="1" spc="-10" dirty="0">
                <a:latin typeface="Arial"/>
                <a:cs typeface="Arial"/>
              </a:rPr>
              <a:t>нарушается связность  </a:t>
            </a:r>
            <a:r>
              <a:rPr sz="2400" b="1" spc="-5" dirty="0">
                <a:latin typeface="Arial"/>
                <a:cs typeface="Arial"/>
              </a:rPr>
              <a:t>монолога.</a:t>
            </a:r>
            <a:endParaRPr sz="2400" dirty="0">
              <a:latin typeface="Arial"/>
              <a:cs typeface="Arial"/>
            </a:endParaRPr>
          </a:p>
          <a:p>
            <a:pPr marL="355600" marR="138938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b="1" dirty="0">
                <a:latin typeface="Arial"/>
                <a:cs typeface="Arial"/>
              </a:rPr>
              <a:t>I </a:t>
            </a:r>
            <a:r>
              <a:rPr sz="2400" b="1" spc="-5" dirty="0">
                <a:latin typeface="Arial"/>
                <a:cs typeface="Arial"/>
              </a:rPr>
              <a:t>look </a:t>
            </a:r>
            <a:r>
              <a:rPr sz="2400" b="1" dirty="0">
                <a:latin typeface="Arial"/>
                <a:cs typeface="Arial"/>
              </a:rPr>
              <a:t>forward to </a:t>
            </a:r>
            <a:r>
              <a:rPr sz="2400" b="1" spc="-10" dirty="0">
                <a:latin typeface="Arial"/>
                <a:cs typeface="Arial"/>
              </a:rPr>
              <a:t>your </a:t>
            </a:r>
            <a:r>
              <a:rPr sz="2400" b="1" spc="-5" dirty="0">
                <a:latin typeface="Arial"/>
                <a:cs typeface="Arial"/>
              </a:rPr>
              <a:t>reaction </a:t>
            </a:r>
            <a:r>
              <a:rPr sz="2400" b="1" dirty="0">
                <a:latin typeface="Arial"/>
                <a:cs typeface="Arial"/>
              </a:rPr>
              <a:t>- не </a:t>
            </a:r>
            <a:r>
              <a:rPr sz="2400" b="1" spc="-10" dirty="0">
                <a:latin typeface="Arial"/>
                <a:cs typeface="Arial"/>
              </a:rPr>
              <a:t>является  </a:t>
            </a:r>
            <a:r>
              <a:rPr sz="2400" b="1" spc="-5" dirty="0">
                <a:latin typeface="Arial"/>
                <a:cs typeface="Arial"/>
              </a:rPr>
              <a:t>заключительной</a:t>
            </a:r>
            <a:r>
              <a:rPr sz="2400" b="1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фразой</a:t>
            </a:r>
            <a:endParaRPr sz="2400" dirty="0">
              <a:latin typeface="Arial"/>
              <a:cs typeface="Arial"/>
            </a:endParaRPr>
          </a:p>
          <a:p>
            <a:pPr marL="354965" marR="5080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Заключительная фраза, если произнесена на родном  языке, например, «Это все» не засчитывается, на АЯ –  </a:t>
            </a:r>
            <a:r>
              <a:rPr sz="2400" spc="-5" dirty="0" err="1">
                <a:latin typeface="Arial"/>
                <a:cs typeface="Arial"/>
              </a:rPr>
              <a:t>засчитывается</a:t>
            </a:r>
            <a:r>
              <a:rPr sz="2400" spc="-5" dirty="0" smtClean="0">
                <a:latin typeface="Arial"/>
                <a:cs typeface="Arial"/>
              </a:rPr>
              <a:t>.</a:t>
            </a:r>
            <a:r>
              <a:rPr lang="en-US" sz="2400" spc="-5" dirty="0">
                <a:latin typeface="Arial"/>
                <a:cs typeface="Arial"/>
              </a:rPr>
              <a:t> </a:t>
            </a:r>
            <a:endParaRPr lang="ru-RU" sz="2400" spc="-5" dirty="0" smtClean="0">
              <a:latin typeface="Arial"/>
              <a:cs typeface="Arial"/>
            </a:endParaRPr>
          </a:p>
          <a:p>
            <a:pPr marL="12065" marR="5080">
              <a:lnSpc>
                <a:spcPct val="100000"/>
              </a:lnSpc>
              <a:spcBef>
                <a:spcPts val="575"/>
              </a:spcBef>
              <a:tabLst>
                <a:tab pos="354965" algn="l"/>
                <a:tab pos="355600" algn="l"/>
              </a:tabLst>
            </a:pPr>
            <a:r>
              <a:rPr lang="ru-RU" sz="2400" b="1" spc="-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Примеры </a:t>
            </a:r>
            <a:r>
              <a:rPr lang="ru-RU" sz="2400" b="1" spc="-5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заключительных </a:t>
            </a:r>
            <a:r>
              <a:rPr lang="ru-RU" sz="2400" b="1" spc="-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фраз к заданию </a:t>
            </a:r>
            <a:r>
              <a:rPr lang="ru-RU" sz="2400" b="1" spc="-5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3</a:t>
            </a:r>
            <a:endParaRPr lang="ru-RU" sz="2400" b="1" spc="-5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marL="354965" marR="5080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2400" b="1" spc="-5" dirty="0" smtClea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That’s </a:t>
            </a:r>
            <a:r>
              <a:rPr lang="en-US" sz="2400" b="1" spc="-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all I wanted to tell you. I hope you like the photo.</a:t>
            </a:r>
          </a:p>
          <a:p>
            <a:pPr marL="354965" marR="5080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US" sz="2400" b="1" spc="-5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I’d like to tell you more about this photo but the time is over, that’s all for the moment.</a:t>
            </a:r>
            <a:endParaRPr sz="2400" b="1" dirty="0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>
    <p:blinds dir="vert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45507" y="469492"/>
            <a:ext cx="6706234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5" dirty="0"/>
              <a:t>Разъяснение критерия</a:t>
            </a:r>
            <a:r>
              <a:rPr sz="4000" b="1" spc="-55" dirty="0"/>
              <a:t> </a:t>
            </a:r>
            <a:r>
              <a:rPr sz="4000" b="1" spc="-10" dirty="0"/>
              <a:t>ЯО</a:t>
            </a:r>
            <a:endParaRPr sz="4000" b="1" dirty="0"/>
          </a:p>
        </p:txBody>
      </p:sp>
      <p:sp>
        <p:nvSpPr>
          <p:cNvPr id="3" name="object 3"/>
          <p:cNvSpPr txBox="1"/>
          <p:nvPr/>
        </p:nvSpPr>
        <p:spPr>
          <a:xfrm>
            <a:off x="474276" y="1696799"/>
            <a:ext cx="7419340" cy="324421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Arial"/>
                <a:cs typeface="Arial"/>
              </a:rPr>
              <a:t>Под </a:t>
            </a:r>
            <a:r>
              <a:rPr sz="3200" dirty="0">
                <a:latin typeface="Arial"/>
                <a:cs typeface="Arial"/>
              </a:rPr>
              <a:t>грубыми </a:t>
            </a:r>
            <a:r>
              <a:rPr sz="3200" spc="-5" dirty="0">
                <a:latin typeface="Arial"/>
                <a:cs typeface="Arial"/>
              </a:rPr>
              <a:t>ошибками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понимаются:</a:t>
            </a:r>
            <a:endParaRPr sz="3200">
              <a:latin typeface="Arial"/>
              <a:cs typeface="Arial"/>
            </a:endParaRPr>
          </a:p>
          <a:p>
            <a:pPr marL="12700" marR="352425">
              <a:lnSpc>
                <a:spcPct val="100000"/>
              </a:lnSpc>
              <a:spcBef>
                <a:spcPts val="765"/>
              </a:spcBef>
              <a:buAutoNum type="arabicParenR"/>
              <a:tabLst>
                <a:tab pos="483870" algn="l"/>
                <a:tab pos="3906520" algn="l"/>
              </a:tabLst>
            </a:pPr>
            <a:r>
              <a:rPr sz="3200" spc="-5" dirty="0">
                <a:latin typeface="Arial"/>
                <a:cs typeface="Arial"/>
              </a:rPr>
              <a:t>ошибки,</a:t>
            </a:r>
            <a:r>
              <a:rPr sz="3200" spc="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которые	искажают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смысл  </a:t>
            </a:r>
            <a:r>
              <a:rPr sz="3200" spc="-5" dirty="0">
                <a:latin typeface="Arial"/>
                <a:cs typeface="Arial"/>
              </a:rPr>
              <a:t>высказывания </a:t>
            </a:r>
            <a:r>
              <a:rPr sz="3200" dirty="0">
                <a:latin typeface="Arial"/>
                <a:cs typeface="Arial"/>
              </a:rPr>
              <a:t>и </a:t>
            </a:r>
            <a:r>
              <a:rPr sz="3200" spc="-5" dirty="0">
                <a:latin typeface="Arial"/>
                <a:cs typeface="Arial"/>
              </a:rPr>
              <a:t>приводят </a:t>
            </a:r>
            <a:r>
              <a:rPr sz="3200" dirty="0">
                <a:latin typeface="Arial"/>
                <a:cs typeface="Arial"/>
              </a:rPr>
              <a:t>к сбою в  </a:t>
            </a:r>
            <a:r>
              <a:rPr sz="3200" spc="-5" dirty="0">
                <a:latin typeface="Arial"/>
                <a:cs typeface="Arial"/>
              </a:rPr>
              <a:t>коммуникации;</a:t>
            </a:r>
            <a:endParaRPr sz="3200">
              <a:latin typeface="Arial"/>
              <a:cs typeface="Arial"/>
            </a:endParaRPr>
          </a:p>
          <a:p>
            <a:pPr marL="12700" marR="1000125">
              <a:lnSpc>
                <a:spcPct val="100000"/>
              </a:lnSpc>
              <a:spcBef>
                <a:spcPts val="770"/>
              </a:spcBef>
              <a:buAutoNum type="arabicParenR"/>
              <a:tabLst>
                <a:tab pos="483870" algn="l"/>
              </a:tabLst>
            </a:pPr>
            <a:r>
              <a:rPr sz="3200" spc="-5" dirty="0">
                <a:latin typeface="Arial"/>
                <a:cs typeface="Arial"/>
              </a:rPr>
              <a:t>ошибки элементарного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уровня,  например,goodest, he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play…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p:transition>
    <p:blinds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22104" y="532701"/>
            <a:ext cx="6330950" cy="1420495"/>
          </a:xfrm>
          <a:prstGeom prst="rect">
            <a:avLst/>
          </a:prstGeom>
        </p:spPr>
        <p:txBody>
          <a:bodyPr vert="horz" wrap="square" lIns="0" tIns="1092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0"/>
              </a:spcBef>
            </a:pPr>
            <a:r>
              <a:rPr sz="4400" b="0" dirty="0">
                <a:latin typeface="Arial"/>
                <a:cs typeface="Arial"/>
              </a:rPr>
              <a:t>Устная </a:t>
            </a:r>
            <a:r>
              <a:rPr sz="4400" b="0" spc="-5" dirty="0">
                <a:latin typeface="Arial"/>
                <a:cs typeface="Arial"/>
              </a:rPr>
              <a:t>часть: задание</a:t>
            </a:r>
            <a:r>
              <a:rPr sz="4400" b="0" spc="-100" dirty="0">
                <a:latin typeface="Arial"/>
                <a:cs typeface="Arial"/>
              </a:rPr>
              <a:t> </a:t>
            </a:r>
            <a:r>
              <a:rPr sz="4400" b="0" dirty="0">
                <a:latin typeface="Arial"/>
                <a:cs typeface="Arial"/>
              </a:rPr>
              <a:t>1</a:t>
            </a:r>
            <a:endParaRPr sz="4400" dirty="0">
              <a:latin typeface="Arial"/>
              <a:cs typeface="Arial"/>
            </a:endParaRPr>
          </a:p>
          <a:p>
            <a:pPr marL="371475">
              <a:lnSpc>
                <a:spcPct val="100000"/>
              </a:lnSpc>
              <a:spcBef>
                <a:spcPts val="620"/>
              </a:spcBef>
            </a:pPr>
            <a:r>
              <a:rPr sz="3600" spc="-5" dirty="0"/>
              <a:t>Критерии</a:t>
            </a:r>
            <a:r>
              <a:rPr sz="3600" spc="-10" dirty="0"/>
              <a:t> оценивания</a:t>
            </a:r>
            <a:endParaRPr sz="3600" dirty="0"/>
          </a:p>
        </p:txBody>
      </p:sp>
      <p:sp>
        <p:nvSpPr>
          <p:cNvPr id="3" name="object 3"/>
          <p:cNvSpPr txBox="1"/>
          <p:nvPr/>
        </p:nvSpPr>
        <p:spPr>
          <a:xfrm>
            <a:off x="1034732" y="5603269"/>
            <a:ext cx="69310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5" dirty="0">
                <a:solidFill>
                  <a:srgbClr val="FF0000"/>
                </a:solidFill>
                <a:latin typeface="Arial"/>
                <a:cs typeface="Arial"/>
              </a:rPr>
              <a:t>Ошибки, искажающие</a:t>
            </a:r>
            <a:r>
              <a:rPr sz="3600" b="1" spc="-6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3600" b="1" dirty="0">
                <a:solidFill>
                  <a:srgbClr val="FF0000"/>
                </a:solidFill>
                <a:latin typeface="Arial"/>
                <a:cs typeface="Arial"/>
              </a:rPr>
              <a:t>смысл?</a:t>
            </a:r>
            <a:endParaRPr sz="36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16930" y="2060847"/>
            <a:ext cx="8486775" cy="3352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8127" y="133646"/>
            <a:ext cx="8375543" cy="777349"/>
          </a:xfrm>
          <a:prstGeom prst="rect">
            <a:avLst/>
          </a:prstGeom>
        </p:spPr>
        <p:txBody>
          <a:bodyPr vert="horz" wrap="square" lIns="0" tIns="160231" rIns="0" bIns="0" rtlCol="0">
            <a:spAutoFit/>
          </a:bodyPr>
          <a:lstStyle/>
          <a:p>
            <a:pPr marL="356870" marR="5080" indent="168910" algn="ctr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latin typeface="Arial"/>
                <a:cs typeface="Arial"/>
              </a:rPr>
              <a:t>Типичные ошибки учащихся </a:t>
            </a:r>
            <a:r>
              <a:rPr sz="2000" b="1" dirty="0">
                <a:latin typeface="Arial"/>
                <a:cs typeface="Arial"/>
              </a:rPr>
              <a:t>в  задании 3 с </a:t>
            </a:r>
            <a:r>
              <a:rPr sz="2000" b="1" spc="-5" dirty="0">
                <a:latin typeface="Arial"/>
                <a:cs typeface="Arial"/>
              </a:rPr>
              <a:t>точки </a:t>
            </a:r>
            <a:r>
              <a:rPr sz="2000" b="1" dirty="0">
                <a:latin typeface="Arial"/>
                <a:cs typeface="Arial"/>
              </a:rPr>
              <a:t>зрения </a:t>
            </a:r>
            <a:r>
              <a:rPr sz="2000" b="1" spc="-5" dirty="0">
                <a:latin typeface="Arial"/>
                <a:cs typeface="Arial"/>
              </a:rPr>
              <a:t>РКЗ:</a:t>
            </a:r>
            <a:r>
              <a:rPr sz="2000" b="1" spc="-130" dirty="0"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:</a:t>
            </a:r>
            <a:endParaRPr sz="2000" b="1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2400" y="685800"/>
            <a:ext cx="8686800" cy="5360442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80"/>
              </a:spcBef>
              <a:buChar char="•"/>
              <a:tabLst>
                <a:tab pos="354965" algn="l"/>
                <a:tab pos="355600" algn="l"/>
              </a:tabLst>
            </a:pPr>
            <a:r>
              <a:rPr dirty="0">
                <a:latin typeface="Arial"/>
                <a:cs typeface="Arial"/>
              </a:rPr>
              <a:t>описывают 3 </a:t>
            </a:r>
            <a:r>
              <a:rPr spc="-5" dirty="0">
                <a:latin typeface="Arial"/>
                <a:cs typeface="Arial"/>
              </a:rPr>
              <a:t>картинки </a:t>
            </a:r>
            <a:r>
              <a:rPr dirty="0">
                <a:latin typeface="Arial"/>
                <a:cs typeface="Arial"/>
              </a:rPr>
              <a:t>вместо</a:t>
            </a:r>
            <a:r>
              <a:rPr spc="-120" dirty="0">
                <a:latin typeface="Arial"/>
                <a:cs typeface="Arial"/>
              </a:rPr>
              <a:t> </a:t>
            </a:r>
            <a:r>
              <a:rPr spc="-5" dirty="0">
                <a:latin typeface="Arial"/>
                <a:cs typeface="Arial"/>
              </a:rPr>
              <a:t>одной;</a:t>
            </a:r>
            <a:endParaRPr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pc="-5" dirty="0">
                <a:latin typeface="Arial"/>
                <a:cs typeface="Arial"/>
              </a:rPr>
              <a:t>неправильно интерпретируют </a:t>
            </a:r>
            <a:r>
              <a:rPr dirty="0" err="1">
                <a:latin typeface="Arial"/>
                <a:cs typeface="Arial"/>
              </a:rPr>
              <a:t>содержание</a:t>
            </a:r>
            <a:r>
              <a:rPr spc="-125" dirty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картинки</a:t>
            </a:r>
            <a:r>
              <a:rPr lang="ru-RU" spc="-5" dirty="0" smtClean="0">
                <a:latin typeface="Arial"/>
                <a:cs typeface="Arial"/>
              </a:rPr>
              <a:t> (если </a:t>
            </a:r>
            <a:r>
              <a:rPr lang="ru-RU" spc="-5" dirty="0">
                <a:latin typeface="Arial"/>
                <a:cs typeface="Arial"/>
              </a:rPr>
              <a:t>ответ в какой-либо своей части  содержит фактическую ошибку </a:t>
            </a:r>
            <a:r>
              <a:rPr lang="ru-RU" spc="-5" dirty="0" smtClean="0">
                <a:latin typeface="Arial"/>
                <a:cs typeface="Arial"/>
              </a:rPr>
              <a:t>например</a:t>
            </a:r>
            <a:r>
              <a:rPr lang="ru-RU" spc="-5" dirty="0">
                <a:latin typeface="Arial"/>
                <a:cs typeface="Arial"/>
              </a:rPr>
              <a:t>,  неверно указан возраст/пол изображенного  на фотографии человека или количество  людей/предметов изображенных на  фотографии)</a:t>
            </a:r>
            <a:r>
              <a:rPr spc="-5" dirty="0" smtClean="0">
                <a:latin typeface="Arial"/>
                <a:cs typeface="Arial"/>
              </a:rPr>
              <a:t>;</a:t>
            </a:r>
            <a:endParaRPr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pc="-5" dirty="0">
                <a:latin typeface="Arial"/>
                <a:cs typeface="Arial"/>
              </a:rPr>
              <a:t>отсутствует </a:t>
            </a:r>
            <a:r>
              <a:rPr dirty="0">
                <a:latin typeface="Arial"/>
                <a:cs typeface="Arial"/>
              </a:rPr>
              <a:t>адресность (обращение к</a:t>
            </a:r>
            <a:r>
              <a:rPr spc="-145" dirty="0">
                <a:latin typeface="Arial"/>
                <a:cs typeface="Arial"/>
              </a:rPr>
              <a:t> </a:t>
            </a:r>
            <a:r>
              <a:rPr spc="-5" dirty="0">
                <a:latin typeface="Arial"/>
                <a:cs typeface="Arial"/>
              </a:rPr>
              <a:t>другу);</a:t>
            </a:r>
            <a:endParaRPr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pc="-5" dirty="0">
                <a:latin typeface="Arial"/>
                <a:cs typeface="Arial"/>
              </a:rPr>
              <a:t>дают по </a:t>
            </a:r>
            <a:r>
              <a:rPr dirty="0">
                <a:latin typeface="Arial"/>
                <a:cs typeface="Arial"/>
              </a:rPr>
              <a:t>одной фразе </a:t>
            </a:r>
            <a:r>
              <a:rPr spc="-5" dirty="0">
                <a:latin typeface="Arial"/>
                <a:cs typeface="Arial"/>
              </a:rPr>
              <a:t>на </a:t>
            </a:r>
            <a:r>
              <a:rPr dirty="0">
                <a:latin typeface="Arial"/>
                <a:cs typeface="Arial"/>
              </a:rPr>
              <a:t>каждый </a:t>
            </a:r>
            <a:r>
              <a:rPr spc="-5" dirty="0">
                <a:latin typeface="Arial"/>
                <a:cs typeface="Arial"/>
              </a:rPr>
              <a:t>пункт</a:t>
            </a:r>
            <a:r>
              <a:rPr spc="-130" dirty="0">
                <a:latin typeface="Arial"/>
                <a:cs typeface="Arial"/>
              </a:rPr>
              <a:t> </a:t>
            </a:r>
            <a:r>
              <a:rPr spc="-5" dirty="0">
                <a:latin typeface="Arial"/>
                <a:cs typeface="Arial"/>
              </a:rPr>
              <a:t>плана;</a:t>
            </a:r>
            <a:endParaRPr dirty="0">
              <a:latin typeface="Arial"/>
              <a:cs typeface="Arial"/>
            </a:endParaRPr>
          </a:p>
          <a:p>
            <a:pPr marL="355600" marR="26543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pc="-5" dirty="0">
                <a:latin typeface="Arial"/>
                <a:cs typeface="Arial"/>
              </a:rPr>
              <a:t>дают лишнюю информацию, способствующую отходу </a:t>
            </a:r>
            <a:r>
              <a:rPr dirty="0">
                <a:latin typeface="Arial"/>
                <a:cs typeface="Arial"/>
              </a:rPr>
              <a:t>от </a:t>
            </a:r>
            <a:r>
              <a:rPr spc="-5" dirty="0">
                <a:latin typeface="Arial"/>
                <a:cs typeface="Arial"/>
              </a:rPr>
              <a:t>темы  </a:t>
            </a:r>
            <a:r>
              <a:rPr dirty="0">
                <a:latin typeface="Arial"/>
                <a:cs typeface="Arial"/>
              </a:rPr>
              <a:t>(признаки </a:t>
            </a:r>
            <a:r>
              <a:rPr spc="-5" dirty="0">
                <a:latin typeface="Arial"/>
                <a:cs typeface="Arial"/>
              </a:rPr>
              <a:t>«топиковости» </a:t>
            </a:r>
            <a:r>
              <a:rPr dirty="0">
                <a:latin typeface="Arial"/>
                <a:cs typeface="Arial"/>
              </a:rPr>
              <a:t>и смены жанра </a:t>
            </a:r>
            <a:r>
              <a:rPr spc="-5" dirty="0">
                <a:latin typeface="Arial"/>
                <a:cs typeface="Arial"/>
              </a:rPr>
              <a:t>описания </a:t>
            </a:r>
            <a:r>
              <a:rPr spc="-5" dirty="0" err="1">
                <a:latin typeface="Arial"/>
                <a:cs typeface="Arial"/>
              </a:rPr>
              <a:t>на</a:t>
            </a:r>
            <a:r>
              <a:rPr spc="-195" dirty="0">
                <a:latin typeface="Arial"/>
                <a:cs typeface="Arial"/>
              </a:rPr>
              <a:t> </a:t>
            </a:r>
            <a:r>
              <a:rPr dirty="0" err="1" smtClean="0">
                <a:latin typeface="Arial"/>
                <a:cs typeface="Arial"/>
              </a:rPr>
              <a:t>жанр«рассказ</a:t>
            </a:r>
            <a:r>
              <a:rPr dirty="0">
                <a:latin typeface="Arial"/>
                <a:cs typeface="Arial"/>
              </a:rPr>
              <a:t>»);</a:t>
            </a: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pc="-5" dirty="0">
                <a:latin typeface="Arial"/>
                <a:cs typeface="Arial"/>
              </a:rPr>
              <a:t>дают неточные или </a:t>
            </a:r>
            <a:r>
              <a:rPr spc="-5" dirty="0" err="1">
                <a:latin typeface="Arial"/>
                <a:cs typeface="Arial"/>
              </a:rPr>
              <a:t>неполные</a:t>
            </a:r>
            <a:r>
              <a:rPr spc="-90" dirty="0">
                <a:latin typeface="Arial"/>
                <a:cs typeface="Arial"/>
              </a:rPr>
              <a:t> </a:t>
            </a:r>
            <a:r>
              <a:rPr spc="-5" dirty="0" err="1" smtClean="0">
                <a:latin typeface="Arial"/>
                <a:cs typeface="Arial"/>
              </a:rPr>
              <a:t>ответы</a:t>
            </a:r>
            <a:r>
              <a:rPr lang="ru-RU" spc="-5" dirty="0">
                <a:latin typeface="Arial"/>
                <a:cs typeface="Arial"/>
              </a:rPr>
              <a:t> </a:t>
            </a:r>
            <a:r>
              <a:rPr lang="ru-RU" spc="-5" dirty="0" smtClean="0">
                <a:latin typeface="Arial"/>
                <a:cs typeface="Arial"/>
              </a:rPr>
              <a:t>(только  </a:t>
            </a:r>
            <a:r>
              <a:rPr lang="ru-RU" spc="-5" dirty="0">
                <a:latin typeface="Arial"/>
                <a:cs typeface="Arial"/>
              </a:rPr>
              <a:t>если на картинке видны четкие указания на  сезон, например, сугробы, </a:t>
            </a:r>
            <a:r>
              <a:rPr lang="ru-RU" spc="-5" dirty="0" smtClean="0">
                <a:latin typeface="Arial"/>
                <a:cs typeface="Arial"/>
              </a:rPr>
              <a:t>снеговик)</a:t>
            </a:r>
            <a:r>
              <a:rPr spc="-5" dirty="0" smtClean="0">
                <a:latin typeface="Arial"/>
                <a:cs typeface="Arial"/>
              </a:rPr>
              <a:t>;</a:t>
            </a:r>
            <a:endParaRPr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pc="-5" dirty="0">
                <a:latin typeface="Arial"/>
                <a:cs typeface="Arial"/>
              </a:rPr>
              <a:t>не </a:t>
            </a:r>
            <a:r>
              <a:rPr dirty="0">
                <a:latin typeface="Arial"/>
                <a:cs typeface="Arial"/>
              </a:rPr>
              <a:t>могут </a:t>
            </a:r>
            <a:r>
              <a:rPr spc="-5" dirty="0">
                <a:latin typeface="Arial"/>
                <a:cs typeface="Arial"/>
              </a:rPr>
              <a:t>описать действие на</a:t>
            </a:r>
            <a:r>
              <a:rPr spc="-120" dirty="0">
                <a:latin typeface="Arial"/>
                <a:cs typeface="Arial"/>
              </a:rPr>
              <a:t> </a:t>
            </a:r>
            <a:r>
              <a:rPr spc="-5" dirty="0">
                <a:latin typeface="Arial"/>
                <a:cs typeface="Arial"/>
              </a:rPr>
              <a:t>фото;</a:t>
            </a:r>
            <a:endParaRPr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pc="-5" dirty="0">
                <a:latin typeface="Arial"/>
                <a:cs typeface="Arial"/>
              </a:rPr>
              <a:t>не </a:t>
            </a:r>
            <a:r>
              <a:rPr dirty="0">
                <a:latin typeface="Arial"/>
                <a:cs typeface="Arial"/>
              </a:rPr>
              <a:t>высказывают свое </a:t>
            </a:r>
            <a:r>
              <a:rPr spc="-5" dirty="0">
                <a:latin typeface="Arial"/>
                <a:cs typeface="Arial"/>
              </a:rPr>
              <a:t>мнение </a:t>
            </a:r>
            <a:r>
              <a:rPr dirty="0">
                <a:latin typeface="Arial"/>
                <a:cs typeface="Arial"/>
              </a:rPr>
              <a:t>о сюжете </a:t>
            </a:r>
            <a:r>
              <a:rPr spc="-5" dirty="0">
                <a:latin typeface="Arial"/>
                <a:cs typeface="Arial"/>
              </a:rPr>
              <a:t>картинки </a:t>
            </a:r>
            <a:r>
              <a:rPr dirty="0">
                <a:latin typeface="Arial"/>
                <a:cs typeface="Arial"/>
              </a:rPr>
              <a:t>(не</a:t>
            </a:r>
            <a:r>
              <a:rPr spc="-185" dirty="0">
                <a:latin typeface="Arial"/>
                <a:cs typeface="Arial"/>
              </a:rPr>
              <a:t> </a:t>
            </a:r>
            <a:r>
              <a:rPr spc="-5" dirty="0">
                <a:latin typeface="Arial"/>
                <a:cs typeface="Arial"/>
              </a:rPr>
              <a:t>объясняют,  </a:t>
            </a:r>
            <a:r>
              <a:rPr dirty="0">
                <a:latin typeface="Arial"/>
                <a:cs typeface="Arial"/>
              </a:rPr>
              <a:t>почему </a:t>
            </a:r>
            <a:r>
              <a:rPr spc="-5" dirty="0">
                <a:latin typeface="Arial"/>
                <a:cs typeface="Arial"/>
              </a:rPr>
              <a:t>решили </a:t>
            </a:r>
            <a:r>
              <a:rPr dirty="0">
                <a:latin typeface="Arial"/>
                <a:cs typeface="Arial"/>
              </a:rPr>
              <a:t>показать </a:t>
            </a:r>
            <a:r>
              <a:rPr spc="-5" dirty="0">
                <a:latin typeface="Arial"/>
                <a:cs typeface="Arial"/>
              </a:rPr>
              <a:t>другу именно эту фотографию), либо  повторяют, то что </a:t>
            </a:r>
            <a:r>
              <a:rPr dirty="0">
                <a:latin typeface="Arial"/>
                <a:cs typeface="Arial"/>
              </a:rPr>
              <a:t>было в </a:t>
            </a:r>
            <a:r>
              <a:rPr spc="-5" dirty="0">
                <a:latin typeface="Arial"/>
                <a:cs typeface="Arial"/>
              </a:rPr>
              <a:t>предыдущем</a:t>
            </a:r>
            <a:r>
              <a:rPr spc="-75" dirty="0">
                <a:latin typeface="Arial"/>
                <a:cs typeface="Arial"/>
              </a:rPr>
              <a:t> </a:t>
            </a:r>
            <a:r>
              <a:rPr spc="-5" dirty="0">
                <a:latin typeface="Arial"/>
                <a:cs typeface="Arial"/>
              </a:rPr>
              <a:t>пункте;</a:t>
            </a:r>
            <a:endParaRPr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dirty="0">
                <a:latin typeface="Arial"/>
                <a:cs typeface="Arial"/>
              </a:rPr>
              <a:t>используют заранее </a:t>
            </a:r>
            <a:r>
              <a:rPr spc="-5" dirty="0">
                <a:latin typeface="Arial"/>
                <a:cs typeface="Arial"/>
              </a:rPr>
              <a:t>заготовленные </a:t>
            </a:r>
            <a:r>
              <a:rPr dirty="0">
                <a:latin typeface="Arial"/>
                <a:cs typeface="Arial"/>
              </a:rPr>
              <a:t>фразы </a:t>
            </a:r>
            <a:r>
              <a:rPr spc="-5" dirty="0">
                <a:latin typeface="Arial"/>
                <a:cs typeface="Arial"/>
              </a:rPr>
              <a:t>на пункты </a:t>
            </a:r>
            <a:r>
              <a:rPr dirty="0">
                <a:latin typeface="Arial"/>
                <a:cs typeface="Arial"/>
              </a:rPr>
              <a:t>4 и</a:t>
            </a:r>
            <a:r>
              <a:rPr spc="-19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5;</a:t>
            </a: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pc="-5" dirty="0">
                <a:latin typeface="Arial"/>
                <a:cs typeface="Arial"/>
              </a:rPr>
              <a:t>делают </a:t>
            </a:r>
            <a:r>
              <a:rPr dirty="0">
                <a:latin typeface="Arial"/>
                <a:cs typeface="Arial"/>
              </a:rPr>
              <a:t>очень большое</a:t>
            </a:r>
            <a:r>
              <a:rPr spc="-100" dirty="0">
                <a:latin typeface="Arial"/>
                <a:cs typeface="Arial"/>
              </a:rPr>
              <a:t> </a:t>
            </a:r>
            <a:r>
              <a:rPr spc="-5" dirty="0">
                <a:latin typeface="Arial"/>
                <a:cs typeface="Arial"/>
              </a:rPr>
              <a:t>вступление/заключение</a:t>
            </a:r>
            <a:endParaRPr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blinds dir="vert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14034" rIns="0" bIns="0" rtlCol="0">
            <a:spAutoFit/>
          </a:bodyPr>
          <a:lstStyle/>
          <a:p>
            <a:pPr marL="666750" marR="5080" indent="-619125">
              <a:lnSpc>
                <a:spcPct val="100000"/>
              </a:lnSpc>
              <a:spcBef>
                <a:spcPts val="95"/>
              </a:spcBef>
            </a:pPr>
            <a:r>
              <a:rPr sz="2800" b="0" spc="-10" dirty="0">
                <a:latin typeface="Arial"/>
                <a:cs typeface="Arial"/>
              </a:rPr>
              <a:t>Типичные </a:t>
            </a:r>
            <a:r>
              <a:rPr sz="2800" b="0" spc="-5" dirty="0">
                <a:latin typeface="Arial"/>
                <a:cs typeface="Arial"/>
              </a:rPr>
              <a:t>ошибки учащихся в задании 3 с  точки зрения критериев </a:t>
            </a:r>
            <a:r>
              <a:rPr sz="2800" b="0" spc="-10" dirty="0">
                <a:latin typeface="Arial"/>
                <a:cs typeface="Arial"/>
              </a:rPr>
              <a:t>ОТ </a:t>
            </a:r>
            <a:r>
              <a:rPr sz="2800" b="0" spc="-5" dirty="0">
                <a:latin typeface="Arial"/>
                <a:cs typeface="Arial"/>
              </a:rPr>
              <a:t>и </a:t>
            </a:r>
            <a:r>
              <a:rPr sz="2800" b="0" spc="-10" dirty="0">
                <a:latin typeface="Arial"/>
                <a:cs typeface="Arial"/>
              </a:rPr>
              <a:t>ЯО:</a:t>
            </a:r>
            <a:r>
              <a:rPr sz="2800" b="0" spc="55" dirty="0">
                <a:latin typeface="Arial"/>
                <a:cs typeface="Arial"/>
              </a:rPr>
              <a:t> </a:t>
            </a:r>
            <a:r>
              <a:rPr sz="2800" b="0" spc="-5" dirty="0">
                <a:solidFill>
                  <a:srgbClr val="FFFFFF"/>
                </a:solidFill>
                <a:latin typeface="Arial"/>
                <a:cs typeface="Arial"/>
              </a:rPr>
              <a:t>: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8291" y="1582191"/>
            <a:ext cx="7814945" cy="441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06045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не формулируют вступительную </a:t>
            </a:r>
            <a:r>
              <a:rPr sz="2400" dirty="0">
                <a:latin typeface="Arial"/>
                <a:cs typeface="Arial"/>
              </a:rPr>
              <a:t>и </a:t>
            </a:r>
            <a:r>
              <a:rPr sz="2400" spc="-5" dirty="0">
                <a:latin typeface="Arial"/>
                <a:cs typeface="Arial"/>
              </a:rPr>
              <a:t>заключительную  фразу;</a:t>
            </a:r>
            <a:endParaRPr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  <a:tab pos="2021205" algn="l"/>
              </a:tabLst>
            </a:pPr>
            <a:r>
              <a:rPr sz="2400" spc="-5" dirty="0">
                <a:latin typeface="Arial"/>
                <a:cs typeface="Arial"/>
              </a:rPr>
              <a:t>вставляют	фразу “I’ve chosen” после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вступления;</a:t>
            </a:r>
            <a:endParaRPr sz="2400" dirty="0">
              <a:latin typeface="Arial"/>
              <a:cs typeface="Arial"/>
            </a:endParaRPr>
          </a:p>
          <a:p>
            <a:pPr marL="355600" marR="664210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не используют средства логической связи </a:t>
            </a:r>
            <a:r>
              <a:rPr sz="2400" dirty="0">
                <a:latin typeface="Arial"/>
                <a:cs typeface="Arial"/>
              </a:rPr>
              <a:t>и  </a:t>
            </a:r>
            <a:r>
              <a:rPr sz="2400" spc="-5" dirty="0">
                <a:latin typeface="Arial"/>
                <a:cs typeface="Arial"/>
              </a:rPr>
              <a:t>речевые клише при описании </a:t>
            </a:r>
            <a:r>
              <a:rPr sz="2400" dirty="0">
                <a:latin typeface="Arial"/>
                <a:cs typeface="Arial"/>
              </a:rPr>
              <a:t>либо </a:t>
            </a:r>
            <a:r>
              <a:rPr sz="2400" spc="-5" dirty="0">
                <a:latin typeface="Arial"/>
                <a:cs typeface="Arial"/>
              </a:rPr>
              <a:t>используют  клише, не соответствующие коммуникативному  заданию;</a:t>
            </a:r>
            <a:endParaRPr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не завершают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высказывание;</a:t>
            </a:r>
            <a:endParaRPr sz="24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8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нелогично перескакивают </a:t>
            </a:r>
            <a:r>
              <a:rPr sz="2400" dirty="0">
                <a:latin typeface="Arial"/>
                <a:cs typeface="Arial"/>
              </a:rPr>
              <a:t>с </a:t>
            </a:r>
            <a:r>
              <a:rPr sz="2400" spc="-5" dirty="0">
                <a:latin typeface="Arial"/>
                <a:cs typeface="Arial"/>
              </a:rPr>
              <a:t>пункта на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пункт;</a:t>
            </a:r>
            <a:endParaRPr sz="2400" dirty="0">
              <a:latin typeface="Arial"/>
              <a:cs typeface="Arial"/>
            </a:endParaRPr>
          </a:p>
          <a:p>
            <a:pPr marL="354965" marR="5080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допускают фонетические </a:t>
            </a:r>
            <a:r>
              <a:rPr sz="2400" dirty="0">
                <a:latin typeface="Arial"/>
                <a:cs typeface="Arial"/>
              </a:rPr>
              <a:t>и </a:t>
            </a:r>
            <a:r>
              <a:rPr sz="2400" spc="-5" dirty="0">
                <a:latin typeface="Arial"/>
                <a:cs typeface="Arial"/>
              </a:rPr>
              <a:t>лексико-грамматические  ошибки </a:t>
            </a:r>
            <a:r>
              <a:rPr sz="2400" dirty="0">
                <a:latin typeface="Arial"/>
                <a:cs typeface="Arial"/>
              </a:rPr>
              <a:t>в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ответе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blinds dir="vert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19147" y="24929"/>
            <a:ext cx="7256780" cy="153631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6205" marR="5080" indent="-104139">
              <a:lnSpc>
                <a:spcPct val="100000"/>
              </a:lnSpc>
              <a:spcBef>
                <a:spcPts val="100"/>
              </a:spcBef>
            </a:pPr>
            <a:r>
              <a:rPr b="0" spc="-5" dirty="0">
                <a:latin typeface="Arial"/>
                <a:cs typeface="Arial"/>
              </a:rPr>
              <a:t>Task 4. Study the two photographs. </a:t>
            </a:r>
            <a:r>
              <a:rPr b="0" dirty="0">
                <a:latin typeface="Arial"/>
                <a:cs typeface="Arial"/>
              </a:rPr>
              <a:t>In </a:t>
            </a:r>
            <a:r>
              <a:rPr b="0" spc="-5" dirty="0">
                <a:latin typeface="Arial"/>
                <a:cs typeface="Arial"/>
              </a:rPr>
              <a:t>1.5 minutes </a:t>
            </a:r>
            <a:r>
              <a:rPr spc="-5" dirty="0">
                <a:latin typeface="Arial"/>
                <a:cs typeface="Arial"/>
              </a:rPr>
              <a:t>be  ready to compare and contrast the photographs: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0259" y="1521841"/>
            <a:ext cx="7561580" cy="283019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give </a:t>
            </a:r>
            <a:r>
              <a:rPr sz="2000" dirty="0">
                <a:latin typeface="Arial"/>
                <a:cs typeface="Arial"/>
              </a:rPr>
              <a:t>a brief description of </a:t>
            </a:r>
            <a:r>
              <a:rPr sz="2000" spc="-5" dirty="0">
                <a:latin typeface="Arial"/>
                <a:cs typeface="Arial"/>
              </a:rPr>
              <a:t>the </a:t>
            </a:r>
            <a:r>
              <a:rPr sz="2000" dirty="0">
                <a:latin typeface="Arial"/>
                <a:cs typeface="Arial"/>
              </a:rPr>
              <a:t>photos (action,</a:t>
            </a:r>
            <a:r>
              <a:rPr sz="2000" spc="-20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location)</a:t>
            </a: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Arial"/>
                <a:cs typeface="Arial"/>
              </a:rPr>
              <a:t>say what </a:t>
            </a:r>
            <a:r>
              <a:rPr sz="2000" spc="-5" dirty="0">
                <a:latin typeface="Arial"/>
                <a:cs typeface="Arial"/>
              </a:rPr>
              <a:t>the </a:t>
            </a:r>
            <a:r>
              <a:rPr sz="2000" dirty="0">
                <a:latin typeface="Arial"/>
                <a:cs typeface="Arial"/>
              </a:rPr>
              <a:t>pictures </a:t>
            </a:r>
            <a:r>
              <a:rPr sz="2000" spc="-5" dirty="0">
                <a:latin typeface="Arial"/>
                <a:cs typeface="Arial"/>
              </a:rPr>
              <a:t>have in</a:t>
            </a:r>
            <a:r>
              <a:rPr sz="2000" spc="-11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common</a:t>
            </a: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Arial"/>
                <a:cs typeface="Arial"/>
              </a:rPr>
              <a:t>say in what way </a:t>
            </a:r>
            <a:r>
              <a:rPr sz="2000" spc="-5" dirty="0">
                <a:latin typeface="Arial"/>
                <a:cs typeface="Arial"/>
              </a:rPr>
              <a:t>the </a:t>
            </a:r>
            <a:r>
              <a:rPr sz="2000" dirty="0">
                <a:latin typeface="Arial"/>
                <a:cs typeface="Arial"/>
              </a:rPr>
              <a:t>pictures are</a:t>
            </a:r>
            <a:r>
              <a:rPr sz="2000" spc="-14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different</a:t>
            </a:r>
            <a:endParaRPr sz="20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Arial"/>
                <a:cs typeface="Arial"/>
              </a:rPr>
              <a:t>say which way of preparing </a:t>
            </a:r>
            <a:r>
              <a:rPr sz="2000" spc="-5" dirty="0">
                <a:latin typeface="Arial"/>
                <a:cs typeface="Arial"/>
              </a:rPr>
              <a:t>for </a:t>
            </a:r>
            <a:r>
              <a:rPr sz="2000" dirty="0">
                <a:latin typeface="Arial"/>
                <a:cs typeface="Arial"/>
              </a:rPr>
              <a:t>classes presented in </a:t>
            </a:r>
            <a:r>
              <a:rPr sz="2000" spc="-5" dirty="0">
                <a:latin typeface="Arial"/>
                <a:cs typeface="Arial"/>
              </a:rPr>
              <a:t>the</a:t>
            </a:r>
            <a:r>
              <a:rPr sz="2000" spc="-2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pictures  </a:t>
            </a:r>
            <a:r>
              <a:rPr sz="2000" spc="-5" dirty="0">
                <a:latin typeface="Arial"/>
                <a:cs typeface="Arial"/>
              </a:rPr>
              <a:t>you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prefer</a:t>
            </a: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explain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why</a:t>
            </a:r>
          </a:p>
          <a:p>
            <a:pPr marL="354965" marR="1162685" indent="-34290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dirty="0">
                <a:latin typeface="Arial"/>
                <a:cs typeface="Arial"/>
              </a:rPr>
              <a:t>You </a:t>
            </a:r>
            <a:r>
              <a:rPr sz="2000" b="1" spc="5" dirty="0">
                <a:latin typeface="Arial"/>
                <a:cs typeface="Arial"/>
              </a:rPr>
              <a:t>will </a:t>
            </a:r>
            <a:r>
              <a:rPr sz="2000" b="1" dirty="0">
                <a:latin typeface="Arial"/>
                <a:cs typeface="Arial"/>
              </a:rPr>
              <a:t>speak for not </a:t>
            </a:r>
            <a:r>
              <a:rPr sz="2000" b="1" spc="-5" dirty="0">
                <a:latin typeface="Arial"/>
                <a:cs typeface="Arial"/>
              </a:rPr>
              <a:t>more </a:t>
            </a:r>
            <a:r>
              <a:rPr sz="2000" b="1" dirty="0">
                <a:latin typeface="Arial"/>
                <a:cs typeface="Arial"/>
              </a:rPr>
              <a:t>than 2 </a:t>
            </a:r>
            <a:r>
              <a:rPr sz="2000" b="1" spc="-5" dirty="0">
                <a:latin typeface="Arial"/>
                <a:cs typeface="Arial"/>
              </a:rPr>
              <a:t>minutes</a:t>
            </a:r>
            <a:r>
              <a:rPr sz="2000" b="1" spc="-19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(12–15  sentences). You </a:t>
            </a:r>
            <a:r>
              <a:rPr sz="2000" b="1" spc="-5" dirty="0">
                <a:latin typeface="Arial"/>
                <a:cs typeface="Arial"/>
              </a:rPr>
              <a:t>have </a:t>
            </a:r>
            <a:r>
              <a:rPr sz="2000" b="1" dirty="0">
                <a:latin typeface="Arial"/>
                <a:cs typeface="Arial"/>
              </a:rPr>
              <a:t>to </a:t>
            </a:r>
            <a:r>
              <a:rPr sz="2000" b="1" spc="-5" dirty="0">
                <a:latin typeface="Arial"/>
                <a:cs typeface="Arial"/>
              </a:rPr>
              <a:t>talk</a:t>
            </a:r>
            <a:r>
              <a:rPr sz="2000" b="1" spc="-11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continuously.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79514" y="4437113"/>
            <a:ext cx="3672406" cy="23042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932045" y="4437113"/>
            <a:ext cx="4183257" cy="23295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45304221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8236" y="-28669"/>
            <a:ext cx="7905750" cy="1269791"/>
          </a:xfrm>
          <a:prstGeom prst="rect">
            <a:avLst/>
          </a:prstGeom>
        </p:spPr>
        <p:txBody>
          <a:bodyPr vert="horz" wrap="square" lIns="0" tIns="160231" rIns="0" bIns="0" rtlCol="0">
            <a:spAutoFit/>
          </a:bodyPr>
          <a:lstStyle/>
          <a:p>
            <a:pPr marL="1045844" marR="5080" indent="-439420">
              <a:lnSpc>
                <a:spcPct val="100000"/>
              </a:lnSpc>
              <a:spcBef>
                <a:spcPts val="100"/>
              </a:spcBef>
            </a:pPr>
            <a:r>
              <a:rPr sz="3600" b="1" spc="-5" dirty="0"/>
              <a:t>Задание </a:t>
            </a:r>
            <a:r>
              <a:rPr sz="3600" b="1" dirty="0"/>
              <a:t>4 </a:t>
            </a:r>
            <a:r>
              <a:rPr sz="3600" b="1" spc="-5" dirty="0"/>
              <a:t>– сравнить</a:t>
            </a:r>
            <a:r>
              <a:rPr sz="3600" b="1" spc="-80" dirty="0"/>
              <a:t> </a:t>
            </a:r>
            <a:r>
              <a:rPr sz="3600" b="1" dirty="0" err="1"/>
              <a:t>фото</a:t>
            </a:r>
            <a:r>
              <a:rPr sz="3600" b="1" dirty="0"/>
              <a:t>  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sz="3600" b="1" spc="-5" dirty="0" err="1" smtClean="0"/>
              <a:t>Доп</a:t>
            </a:r>
            <a:r>
              <a:rPr sz="3600" b="1" spc="-5" dirty="0"/>
              <a:t>. </a:t>
            </a:r>
            <a:r>
              <a:rPr sz="3600" b="1" dirty="0"/>
              <a:t>схема</a:t>
            </a:r>
            <a:r>
              <a:rPr sz="3600" b="1" spc="-40" dirty="0"/>
              <a:t> </a:t>
            </a:r>
            <a:r>
              <a:rPr sz="3600" b="1" spc="-10" dirty="0"/>
              <a:t>оценивания</a:t>
            </a:r>
            <a:endParaRPr sz="3600" b="1" dirty="0"/>
          </a:p>
        </p:txBody>
      </p:sp>
      <p:sp>
        <p:nvSpPr>
          <p:cNvPr id="3" name="object 3"/>
          <p:cNvSpPr/>
          <p:nvPr/>
        </p:nvSpPr>
        <p:spPr>
          <a:xfrm>
            <a:off x="8737061" y="1403250"/>
            <a:ext cx="0" cy="1390015"/>
          </a:xfrm>
          <a:custGeom>
            <a:avLst/>
            <a:gdLst/>
            <a:ahLst/>
            <a:cxnLst/>
            <a:rect l="l" t="t" r="r" b="b"/>
            <a:pathLst>
              <a:path h="1390014">
                <a:moveTo>
                  <a:pt x="0" y="0"/>
                </a:moveTo>
                <a:lnTo>
                  <a:pt x="0" y="1389849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737061" y="2793102"/>
            <a:ext cx="0" cy="1921510"/>
          </a:xfrm>
          <a:custGeom>
            <a:avLst/>
            <a:gdLst/>
            <a:ahLst/>
            <a:cxnLst/>
            <a:rect l="l" t="t" r="r" b="b"/>
            <a:pathLst>
              <a:path h="1921510">
                <a:moveTo>
                  <a:pt x="0" y="0"/>
                </a:moveTo>
                <a:lnTo>
                  <a:pt x="0" y="192098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727536" y="4714096"/>
            <a:ext cx="19050" cy="280035"/>
          </a:xfrm>
          <a:custGeom>
            <a:avLst/>
            <a:gdLst/>
            <a:ahLst/>
            <a:cxnLst/>
            <a:rect l="l" t="t" r="r" b="b"/>
            <a:pathLst>
              <a:path w="19050" h="280035">
                <a:moveTo>
                  <a:pt x="0" y="279780"/>
                </a:moveTo>
                <a:lnTo>
                  <a:pt x="19050" y="279780"/>
                </a:lnTo>
                <a:lnTo>
                  <a:pt x="19050" y="0"/>
                </a:lnTo>
                <a:lnTo>
                  <a:pt x="0" y="0"/>
                </a:lnTo>
                <a:lnTo>
                  <a:pt x="0" y="2797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737061" y="4993882"/>
            <a:ext cx="0" cy="781050"/>
          </a:xfrm>
          <a:custGeom>
            <a:avLst/>
            <a:gdLst/>
            <a:ahLst/>
            <a:cxnLst/>
            <a:rect l="l" t="t" r="r" b="b"/>
            <a:pathLst>
              <a:path h="781050">
                <a:moveTo>
                  <a:pt x="0" y="0"/>
                </a:moveTo>
                <a:lnTo>
                  <a:pt x="0" y="7804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737061" y="5774326"/>
            <a:ext cx="0" cy="833119"/>
          </a:xfrm>
          <a:custGeom>
            <a:avLst/>
            <a:gdLst/>
            <a:ahLst/>
            <a:cxnLst/>
            <a:rect l="l" t="t" r="r" b="b"/>
            <a:pathLst>
              <a:path h="833120">
                <a:moveTo>
                  <a:pt x="0" y="0"/>
                </a:moveTo>
                <a:lnTo>
                  <a:pt x="0" y="832853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762461" y="1403250"/>
            <a:ext cx="0" cy="1390015"/>
          </a:xfrm>
          <a:custGeom>
            <a:avLst/>
            <a:gdLst/>
            <a:ahLst/>
            <a:cxnLst/>
            <a:rect l="l" t="t" r="r" b="b"/>
            <a:pathLst>
              <a:path h="1390014">
                <a:moveTo>
                  <a:pt x="0" y="0"/>
                </a:moveTo>
                <a:lnTo>
                  <a:pt x="0" y="1389849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762461" y="2793102"/>
            <a:ext cx="0" cy="1921510"/>
          </a:xfrm>
          <a:custGeom>
            <a:avLst/>
            <a:gdLst/>
            <a:ahLst/>
            <a:cxnLst/>
            <a:rect l="l" t="t" r="r" b="b"/>
            <a:pathLst>
              <a:path h="1921510">
                <a:moveTo>
                  <a:pt x="0" y="0"/>
                </a:moveTo>
                <a:lnTo>
                  <a:pt x="0" y="192098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752936" y="4714096"/>
            <a:ext cx="19050" cy="280035"/>
          </a:xfrm>
          <a:custGeom>
            <a:avLst/>
            <a:gdLst/>
            <a:ahLst/>
            <a:cxnLst/>
            <a:rect l="l" t="t" r="r" b="b"/>
            <a:pathLst>
              <a:path w="19050" h="280035">
                <a:moveTo>
                  <a:pt x="0" y="279780"/>
                </a:moveTo>
                <a:lnTo>
                  <a:pt x="19050" y="279780"/>
                </a:lnTo>
                <a:lnTo>
                  <a:pt x="19050" y="0"/>
                </a:lnTo>
                <a:lnTo>
                  <a:pt x="0" y="0"/>
                </a:lnTo>
                <a:lnTo>
                  <a:pt x="0" y="2797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762461" y="4993882"/>
            <a:ext cx="0" cy="781050"/>
          </a:xfrm>
          <a:custGeom>
            <a:avLst/>
            <a:gdLst/>
            <a:ahLst/>
            <a:cxnLst/>
            <a:rect l="l" t="t" r="r" b="b"/>
            <a:pathLst>
              <a:path h="781050">
                <a:moveTo>
                  <a:pt x="0" y="0"/>
                </a:moveTo>
                <a:lnTo>
                  <a:pt x="0" y="7804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762461" y="5774326"/>
            <a:ext cx="0" cy="833119"/>
          </a:xfrm>
          <a:custGeom>
            <a:avLst/>
            <a:gdLst/>
            <a:ahLst/>
            <a:cxnLst/>
            <a:rect l="l" t="t" r="r" b="b"/>
            <a:pathLst>
              <a:path h="833120">
                <a:moveTo>
                  <a:pt x="0" y="0"/>
                </a:moveTo>
                <a:lnTo>
                  <a:pt x="0" y="832853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787861" y="1403250"/>
            <a:ext cx="0" cy="1390015"/>
          </a:xfrm>
          <a:custGeom>
            <a:avLst/>
            <a:gdLst/>
            <a:ahLst/>
            <a:cxnLst/>
            <a:rect l="l" t="t" r="r" b="b"/>
            <a:pathLst>
              <a:path h="1390014">
                <a:moveTo>
                  <a:pt x="0" y="0"/>
                </a:moveTo>
                <a:lnTo>
                  <a:pt x="0" y="1389849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787861" y="2793102"/>
            <a:ext cx="0" cy="1921510"/>
          </a:xfrm>
          <a:custGeom>
            <a:avLst/>
            <a:gdLst/>
            <a:ahLst/>
            <a:cxnLst/>
            <a:rect l="l" t="t" r="r" b="b"/>
            <a:pathLst>
              <a:path h="1921510">
                <a:moveTo>
                  <a:pt x="0" y="0"/>
                </a:moveTo>
                <a:lnTo>
                  <a:pt x="0" y="192098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778336" y="4714096"/>
            <a:ext cx="19050" cy="280035"/>
          </a:xfrm>
          <a:custGeom>
            <a:avLst/>
            <a:gdLst/>
            <a:ahLst/>
            <a:cxnLst/>
            <a:rect l="l" t="t" r="r" b="b"/>
            <a:pathLst>
              <a:path w="19050" h="280035">
                <a:moveTo>
                  <a:pt x="0" y="279780"/>
                </a:moveTo>
                <a:lnTo>
                  <a:pt x="19050" y="279780"/>
                </a:lnTo>
                <a:lnTo>
                  <a:pt x="19050" y="0"/>
                </a:lnTo>
                <a:lnTo>
                  <a:pt x="0" y="0"/>
                </a:lnTo>
                <a:lnTo>
                  <a:pt x="0" y="2797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787861" y="4993882"/>
            <a:ext cx="0" cy="781050"/>
          </a:xfrm>
          <a:custGeom>
            <a:avLst/>
            <a:gdLst/>
            <a:ahLst/>
            <a:cxnLst/>
            <a:rect l="l" t="t" r="r" b="b"/>
            <a:pathLst>
              <a:path h="781050">
                <a:moveTo>
                  <a:pt x="0" y="0"/>
                </a:moveTo>
                <a:lnTo>
                  <a:pt x="0" y="7804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787861" y="5774326"/>
            <a:ext cx="0" cy="833119"/>
          </a:xfrm>
          <a:custGeom>
            <a:avLst/>
            <a:gdLst/>
            <a:ahLst/>
            <a:cxnLst/>
            <a:rect l="l" t="t" r="r" b="b"/>
            <a:pathLst>
              <a:path h="833120">
                <a:moveTo>
                  <a:pt x="0" y="0"/>
                </a:moveTo>
                <a:lnTo>
                  <a:pt x="0" y="832853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813261" y="1403250"/>
            <a:ext cx="0" cy="1390015"/>
          </a:xfrm>
          <a:custGeom>
            <a:avLst/>
            <a:gdLst/>
            <a:ahLst/>
            <a:cxnLst/>
            <a:rect l="l" t="t" r="r" b="b"/>
            <a:pathLst>
              <a:path h="1390014">
                <a:moveTo>
                  <a:pt x="0" y="0"/>
                </a:moveTo>
                <a:lnTo>
                  <a:pt x="0" y="1389849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813261" y="2793102"/>
            <a:ext cx="0" cy="1921510"/>
          </a:xfrm>
          <a:custGeom>
            <a:avLst/>
            <a:gdLst/>
            <a:ahLst/>
            <a:cxnLst/>
            <a:rect l="l" t="t" r="r" b="b"/>
            <a:pathLst>
              <a:path h="1921510">
                <a:moveTo>
                  <a:pt x="0" y="0"/>
                </a:moveTo>
                <a:lnTo>
                  <a:pt x="0" y="192098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803736" y="4714096"/>
            <a:ext cx="19050" cy="280035"/>
          </a:xfrm>
          <a:custGeom>
            <a:avLst/>
            <a:gdLst/>
            <a:ahLst/>
            <a:cxnLst/>
            <a:rect l="l" t="t" r="r" b="b"/>
            <a:pathLst>
              <a:path w="19050" h="280035">
                <a:moveTo>
                  <a:pt x="0" y="279780"/>
                </a:moveTo>
                <a:lnTo>
                  <a:pt x="19050" y="279780"/>
                </a:lnTo>
                <a:lnTo>
                  <a:pt x="19050" y="0"/>
                </a:lnTo>
                <a:lnTo>
                  <a:pt x="0" y="0"/>
                </a:lnTo>
                <a:lnTo>
                  <a:pt x="0" y="2797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813261" y="4993882"/>
            <a:ext cx="0" cy="781050"/>
          </a:xfrm>
          <a:custGeom>
            <a:avLst/>
            <a:gdLst/>
            <a:ahLst/>
            <a:cxnLst/>
            <a:rect l="l" t="t" r="r" b="b"/>
            <a:pathLst>
              <a:path h="781050">
                <a:moveTo>
                  <a:pt x="0" y="0"/>
                </a:moveTo>
                <a:lnTo>
                  <a:pt x="0" y="78044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813261" y="5774326"/>
            <a:ext cx="0" cy="833119"/>
          </a:xfrm>
          <a:custGeom>
            <a:avLst/>
            <a:gdLst/>
            <a:ahLst/>
            <a:cxnLst/>
            <a:rect l="l" t="t" r="r" b="b"/>
            <a:pathLst>
              <a:path h="833120">
                <a:moveTo>
                  <a:pt x="0" y="0"/>
                </a:moveTo>
                <a:lnTo>
                  <a:pt x="0" y="832853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838661" y="1403250"/>
            <a:ext cx="0" cy="5204460"/>
          </a:xfrm>
          <a:custGeom>
            <a:avLst/>
            <a:gdLst/>
            <a:ahLst/>
            <a:cxnLst/>
            <a:rect l="l" t="t" r="r" b="b"/>
            <a:pathLst>
              <a:path h="5204459">
                <a:moveTo>
                  <a:pt x="0" y="0"/>
                </a:moveTo>
                <a:lnTo>
                  <a:pt x="0" y="5203926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4" name="object 24"/>
          <p:cNvGraphicFramePr>
            <a:graphicFrameLocks noGrp="1"/>
          </p:cNvGraphicFramePr>
          <p:nvPr/>
        </p:nvGraphicFramePr>
        <p:xfrm>
          <a:off x="295817" y="1403250"/>
          <a:ext cx="8530589" cy="51848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70305"/>
                <a:gridCol w="5590540"/>
                <a:gridCol w="453390"/>
                <a:gridCol w="453390"/>
                <a:gridCol w="453390"/>
                <a:gridCol w="241934"/>
                <a:gridCol w="167640"/>
              </a:tblGrid>
              <a:tr h="1370801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194945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sz="1100" b="1" spc="-5" dirty="0">
                          <a:latin typeface="Arial Narrow"/>
                          <a:cs typeface="Arial Narrow"/>
                        </a:rPr>
                        <a:t>НОМЕР</a:t>
                      </a:r>
                      <a:r>
                        <a:rPr sz="1100" b="1" spc="-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b="1" spc="-5" dirty="0">
                          <a:latin typeface="Arial Narrow"/>
                          <a:cs typeface="Arial Narrow"/>
                        </a:rPr>
                        <a:t>БЛАНКА</a:t>
                      </a:r>
                      <a:endParaRPr sz="1100" dirty="0">
                        <a:latin typeface="Arial Narrow"/>
                        <a:cs typeface="Arial Narrow"/>
                      </a:endParaRPr>
                    </a:p>
                  </a:txBody>
                  <a:tcPr marL="0" marR="0" marT="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8653"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720725" marR="105410" indent="-617220">
                        <a:lnSpc>
                          <a:spcPts val="1310"/>
                        </a:lnSpc>
                      </a:pPr>
                      <a:r>
                        <a:rPr sz="1100" spc="-5" dirty="0">
                          <a:latin typeface="Arial Narrow"/>
                          <a:cs typeface="Arial Narrow"/>
                        </a:rPr>
                        <a:t>1.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Решение коммуникативной</a:t>
                      </a:r>
                      <a:r>
                        <a:rPr sz="1100" spc="-1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100" dirty="0">
                          <a:latin typeface="Arial Narrow"/>
                          <a:cs typeface="Arial Narrow"/>
                        </a:rPr>
                        <a:t>задачи  </a:t>
                      </a:r>
                      <a:r>
                        <a:rPr sz="1100" spc="-5" dirty="0">
                          <a:latin typeface="Arial Narrow"/>
                          <a:cs typeface="Arial Narrow"/>
                        </a:rPr>
                        <a:t>(Содержание)</a:t>
                      </a:r>
                      <a:endParaRPr sz="1100">
                        <a:latin typeface="Arial Narrow"/>
                        <a:cs typeface="Arial Narrow"/>
                      </a:endParaRPr>
                    </a:p>
                  </a:txBody>
                  <a:tcPr marL="0" marR="0" marT="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r>
                        <a:rPr sz="1000" b="1" spc="-5" dirty="0">
                          <a:latin typeface="Arial Narrow"/>
                          <a:cs typeface="Arial Narrow"/>
                        </a:rPr>
                        <a:t>Аспект 1.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Краткое описание фотографий </a:t>
                      </a:r>
                      <a:r>
                        <a:rPr sz="1000" spc="-10" dirty="0">
                          <a:latin typeface="Arial Narrow"/>
                          <a:cs typeface="Arial Narrow"/>
                        </a:rPr>
                        <a:t>(что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происходит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на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фото и где)</a:t>
                      </a:r>
                      <a:r>
                        <a:rPr sz="1000" spc="-7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дано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1143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624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970"/>
                        </a:spcBef>
                      </a:pPr>
                      <a:r>
                        <a:rPr sz="1000" b="1" spc="-5" dirty="0">
                          <a:latin typeface="Arial Narrow"/>
                          <a:cs typeface="Arial Narrow"/>
                        </a:rPr>
                        <a:t>Аспект 2.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Ответ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на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вопрос о сходстве фотографий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дан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1231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8094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910"/>
                        </a:spcBef>
                      </a:pPr>
                      <a:r>
                        <a:rPr sz="1000" b="1" spc="-5" dirty="0">
                          <a:latin typeface="Arial Narrow"/>
                          <a:cs typeface="Arial Narrow"/>
                        </a:rPr>
                        <a:t>Аспект 3.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Ответ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на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вопрос о различиях фотографий</a:t>
                      </a:r>
                      <a:r>
                        <a:rPr sz="1000" spc="-3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дан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1155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8706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sz="1000" b="1" spc="-5" dirty="0">
                          <a:latin typeface="Arial Narrow"/>
                          <a:cs typeface="Arial Narrow"/>
                        </a:rPr>
                        <a:t>Аспект 4.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Ответ </a:t>
                      </a:r>
                      <a:r>
                        <a:rPr sz="1000" dirty="0">
                          <a:latin typeface="Arial Narrow"/>
                          <a:cs typeface="Arial Narrow"/>
                        </a:rPr>
                        <a:t>на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вопрос о предпочтениях экзаменуемого</a:t>
                      </a:r>
                      <a:r>
                        <a:rPr sz="1000" spc="-7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дан</a:t>
                      </a:r>
                      <a:endParaRPr sz="1000" dirty="0">
                        <a:latin typeface="Arial Narrow"/>
                        <a:cs typeface="Arial Narrow"/>
                      </a:endParaRPr>
                    </a:p>
                  </a:txBody>
                  <a:tcPr marL="0" marR="0" marT="1181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395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000" b="1" spc="-5" dirty="0">
                          <a:latin typeface="Arial Narrow"/>
                          <a:cs typeface="Arial Narrow"/>
                        </a:rPr>
                        <a:t>Аспект 5.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Обоснование своих предпочтений</a:t>
                      </a:r>
                      <a:r>
                        <a:rPr sz="1000" spc="-4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дано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1219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391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ИТОГОВЫЙ БАЛЛ (максимальный балл –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3)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565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84007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  <a:p>
                      <a:pPr marL="16319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Narrow"/>
                          <a:cs typeface="Arial Narrow"/>
                        </a:rPr>
                        <a:t>2.</a:t>
                      </a:r>
                      <a:r>
                        <a:rPr sz="12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200" dirty="0">
                          <a:latin typeface="Arial Narrow"/>
                          <a:cs typeface="Arial Narrow"/>
                        </a:rPr>
                        <a:t>Организация</a:t>
                      </a:r>
                      <a:endParaRPr sz="1200">
                        <a:latin typeface="Arial Narrow"/>
                        <a:cs typeface="Arial Narrow"/>
                      </a:endParaRPr>
                    </a:p>
                  </a:txBody>
                  <a:tcPr marL="0" marR="0" marT="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r>
                        <a:rPr sz="1000" spc="-10" dirty="0">
                          <a:latin typeface="Arial Narrow"/>
                          <a:cs typeface="Arial Narrow"/>
                        </a:rPr>
                        <a:t>Наличие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вступления и заключения, завершенность</a:t>
                      </a:r>
                      <a:r>
                        <a:rPr sz="1000" spc="-1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высказывания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1168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1231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4127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Логичность и использование средств логической</a:t>
                      </a:r>
                      <a:r>
                        <a:rPr sz="1000" spc="-25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связи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69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270">
                    <a:lnL w="190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50">
                        <a:latin typeface="Times New Roman"/>
                        <a:cs typeface="Times New Roman"/>
                      </a:endParaRPr>
                    </a:p>
                    <a:p>
                      <a:pPr marL="41275">
                        <a:lnSpc>
                          <a:spcPct val="100000"/>
                        </a:lnSpc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ИТОГОВЫЙ БАЛЛ (максимальный балл –</a:t>
                      </a:r>
                      <a:r>
                        <a:rPr sz="1000" spc="-3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2)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50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</a:tr>
              <a:tr h="37865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1200" dirty="0">
                          <a:latin typeface="Arial Narrow"/>
                          <a:cs typeface="Arial Narrow"/>
                        </a:rPr>
                        <a:t>3.</a:t>
                      </a:r>
                      <a:endParaRPr sz="1200">
                        <a:latin typeface="Arial Narrow"/>
                        <a:cs typeface="Arial Narrow"/>
                      </a:endParaRPr>
                    </a:p>
                  </a:txBody>
                  <a:tcPr marL="0" marR="0" marT="933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r>
                        <a:rPr sz="1000" spc="-5" dirty="0">
                          <a:latin typeface="Arial Narrow"/>
                          <a:cs typeface="Arial Narrow"/>
                        </a:rPr>
                        <a:t>ЯЗЫКОВОЕ ОФОРМЛЕНИЕ ВЫСКАЗЫВАНИЯ (максимальный балл –</a:t>
                      </a:r>
                      <a:r>
                        <a:rPr sz="1000" spc="40" dirty="0">
                          <a:latin typeface="Arial Narrow"/>
                          <a:cs typeface="Arial Narrow"/>
                        </a:rPr>
                        <a:t> </a:t>
                      </a:r>
                      <a:r>
                        <a:rPr sz="1000" spc="-5" dirty="0">
                          <a:latin typeface="Arial Narrow"/>
                          <a:cs typeface="Arial Narrow"/>
                        </a:rPr>
                        <a:t>2)</a:t>
                      </a:r>
                      <a:endParaRPr sz="1000">
                        <a:latin typeface="Arial Narrow"/>
                        <a:cs typeface="Arial Narrow"/>
                      </a:endParaRPr>
                    </a:p>
                  </a:txBody>
                  <a:tcPr marL="0" marR="0" marT="11430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E1E1E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blinds dir="vert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ъект 1"/>
          <p:cNvSpPr>
            <a:spLocks noGrp="1"/>
          </p:cNvSpPr>
          <p:nvPr>
            <p:ph idx="1"/>
          </p:nvPr>
        </p:nvSpPr>
        <p:spPr>
          <a:xfrm>
            <a:off x="142875" y="1916113"/>
            <a:ext cx="9001125" cy="4537075"/>
          </a:xfrm>
        </p:spPr>
        <p:txBody>
          <a:bodyPr/>
          <a:lstStyle/>
          <a:p>
            <a:pPr eaLnBrk="1" hangingPunct="1"/>
            <a:r>
              <a:rPr lang="en-US" altLang="ru-RU" sz="4000" dirty="0" smtClean="0"/>
              <a:t>I’d like to compare and contrast these two photos.</a:t>
            </a:r>
          </a:p>
          <a:p>
            <a:pPr eaLnBrk="1" hangingPunct="1"/>
            <a:r>
              <a:rPr lang="en-US" altLang="ru-RU" sz="4000" dirty="0" smtClean="0"/>
              <a:t>I hope I’ve managed to compare and contrast these two photos. That’s all I wanted to say.</a:t>
            </a:r>
          </a:p>
        </p:txBody>
      </p:sp>
      <p:sp>
        <p:nvSpPr>
          <p:cNvPr id="38914" name="Заголовок 1"/>
          <p:cNvSpPr>
            <a:spLocks noGrp="1"/>
          </p:cNvSpPr>
          <p:nvPr>
            <p:ph type="title"/>
          </p:nvPr>
        </p:nvSpPr>
        <p:spPr>
          <a:xfrm>
            <a:off x="142875" y="214313"/>
            <a:ext cx="8801100" cy="145415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altLang="ru-RU" sz="3600" dirty="0" smtClean="0"/>
              <a:t>    </a:t>
            </a:r>
            <a:r>
              <a:rPr lang="ru-RU" altLang="ru-RU" sz="3600" b="1" dirty="0">
                <a:solidFill>
                  <a:srgbClr val="00B0F0"/>
                </a:solidFill>
              </a:rPr>
              <a:t>Примеры</a:t>
            </a:r>
            <a:r>
              <a:rPr lang="ru-RU" altLang="ru-RU" sz="3600" dirty="0" smtClean="0"/>
              <a:t> </a:t>
            </a:r>
            <a:r>
              <a:rPr lang="ru-RU" altLang="ru-RU" sz="3600" b="1" dirty="0" smtClean="0">
                <a:solidFill>
                  <a:srgbClr val="00B0F0"/>
                </a:solidFill>
              </a:rPr>
              <a:t>вступительной </a:t>
            </a:r>
            <a:r>
              <a:rPr lang="ru-RU" altLang="ru-RU" sz="3600" b="1" dirty="0" smtClean="0">
                <a:solidFill>
                  <a:srgbClr val="00B0F0"/>
                </a:solidFill>
              </a:rPr>
              <a:t>и </a:t>
            </a:r>
            <a:r>
              <a:rPr lang="ru-RU" altLang="ru-RU" sz="3600" b="1" dirty="0" smtClean="0">
                <a:solidFill>
                  <a:srgbClr val="00B0F0"/>
                </a:solidFill>
              </a:rPr>
              <a:t>заключительной фраз </a:t>
            </a:r>
            <a:r>
              <a:rPr lang="ru-RU" altLang="ru-RU" sz="3600" b="1" dirty="0" smtClean="0">
                <a:solidFill>
                  <a:srgbClr val="00B0F0"/>
                </a:solidFill>
              </a:rPr>
              <a:t>к заданию 4</a:t>
            </a:r>
            <a:endParaRPr lang="ru-RU" altLang="ru-RU" sz="3200" b="1" dirty="0" smtClean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87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19147" y="24929"/>
            <a:ext cx="7256780" cy="153631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6205" marR="5080" indent="-104139">
              <a:lnSpc>
                <a:spcPct val="100000"/>
              </a:lnSpc>
              <a:spcBef>
                <a:spcPts val="100"/>
              </a:spcBef>
            </a:pPr>
            <a:r>
              <a:rPr b="0" spc="-5" dirty="0">
                <a:latin typeface="Arial"/>
                <a:cs typeface="Arial"/>
              </a:rPr>
              <a:t>Task 4. Study the two photographs. </a:t>
            </a:r>
            <a:r>
              <a:rPr b="0" dirty="0">
                <a:latin typeface="Arial"/>
                <a:cs typeface="Arial"/>
              </a:rPr>
              <a:t>In </a:t>
            </a:r>
            <a:r>
              <a:rPr b="0" spc="-5" dirty="0">
                <a:latin typeface="Arial"/>
                <a:cs typeface="Arial"/>
              </a:rPr>
              <a:t>1.5 minutes </a:t>
            </a:r>
            <a:r>
              <a:rPr spc="-5" dirty="0">
                <a:latin typeface="Arial"/>
                <a:cs typeface="Arial"/>
              </a:rPr>
              <a:t>be  ready to compare and contrast the photographs: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0259" y="1521841"/>
            <a:ext cx="7561580" cy="283019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give </a:t>
            </a:r>
            <a:r>
              <a:rPr sz="2000" dirty="0">
                <a:latin typeface="Arial"/>
                <a:cs typeface="Arial"/>
              </a:rPr>
              <a:t>a brief description of </a:t>
            </a:r>
            <a:r>
              <a:rPr sz="2000" spc="-5" dirty="0">
                <a:latin typeface="Arial"/>
                <a:cs typeface="Arial"/>
              </a:rPr>
              <a:t>the </a:t>
            </a:r>
            <a:r>
              <a:rPr sz="2000" dirty="0">
                <a:latin typeface="Arial"/>
                <a:cs typeface="Arial"/>
              </a:rPr>
              <a:t>photos (action,</a:t>
            </a:r>
            <a:r>
              <a:rPr sz="2000" spc="-20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location)</a:t>
            </a: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Arial"/>
                <a:cs typeface="Arial"/>
              </a:rPr>
              <a:t>say what </a:t>
            </a:r>
            <a:r>
              <a:rPr sz="2000" spc="-5" dirty="0">
                <a:latin typeface="Arial"/>
                <a:cs typeface="Arial"/>
              </a:rPr>
              <a:t>the </a:t>
            </a:r>
            <a:r>
              <a:rPr sz="2000" dirty="0">
                <a:latin typeface="Arial"/>
                <a:cs typeface="Arial"/>
              </a:rPr>
              <a:t>pictures </a:t>
            </a:r>
            <a:r>
              <a:rPr sz="2000" spc="-5" dirty="0">
                <a:latin typeface="Arial"/>
                <a:cs typeface="Arial"/>
              </a:rPr>
              <a:t>have in</a:t>
            </a:r>
            <a:r>
              <a:rPr sz="2000" spc="-11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common</a:t>
            </a: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Arial"/>
                <a:cs typeface="Arial"/>
              </a:rPr>
              <a:t>say in what way </a:t>
            </a:r>
            <a:r>
              <a:rPr sz="2000" spc="-5" dirty="0">
                <a:latin typeface="Arial"/>
                <a:cs typeface="Arial"/>
              </a:rPr>
              <a:t>the </a:t>
            </a:r>
            <a:r>
              <a:rPr sz="2000" dirty="0">
                <a:latin typeface="Arial"/>
                <a:cs typeface="Arial"/>
              </a:rPr>
              <a:t>pictures are</a:t>
            </a:r>
            <a:r>
              <a:rPr sz="2000" spc="-14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different</a:t>
            </a:r>
            <a:endParaRPr sz="2000" dirty="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Arial"/>
                <a:cs typeface="Arial"/>
              </a:rPr>
              <a:t>say which way of preparing </a:t>
            </a:r>
            <a:r>
              <a:rPr sz="2000" spc="-5" dirty="0">
                <a:latin typeface="Arial"/>
                <a:cs typeface="Arial"/>
              </a:rPr>
              <a:t>for </a:t>
            </a:r>
            <a:r>
              <a:rPr sz="2000" dirty="0">
                <a:latin typeface="Arial"/>
                <a:cs typeface="Arial"/>
              </a:rPr>
              <a:t>classes presented in </a:t>
            </a:r>
            <a:r>
              <a:rPr sz="2000" spc="-5" dirty="0">
                <a:latin typeface="Arial"/>
                <a:cs typeface="Arial"/>
              </a:rPr>
              <a:t>the</a:t>
            </a:r>
            <a:r>
              <a:rPr sz="2000" spc="-2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pictures  </a:t>
            </a:r>
            <a:r>
              <a:rPr sz="2000" spc="-5" dirty="0">
                <a:latin typeface="Arial"/>
                <a:cs typeface="Arial"/>
              </a:rPr>
              <a:t>you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prefer</a:t>
            </a: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explain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why</a:t>
            </a:r>
          </a:p>
          <a:p>
            <a:pPr marL="354965" marR="1162685" indent="-34290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000" b="1" dirty="0">
                <a:latin typeface="Arial"/>
                <a:cs typeface="Arial"/>
              </a:rPr>
              <a:t>You </a:t>
            </a:r>
            <a:r>
              <a:rPr sz="2000" b="1" spc="5" dirty="0">
                <a:latin typeface="Arial"/>
                <a:cs typeface="Arial"/>
              </a:rPr>
              <a:t>will </a:t>
            </a:r>
            <a:r>
              <a:rPr sz="2000" b="1" dirty="0">
                <a:latin typeface="Arial"/>
                <a:cs typeface="Arial"/>
              </a:rPr>
              <a:t>speak for not </a:t>
            </a:r>
            <a:r>
              <a:rPr sz="2000" b="1" spc="-5" dirty="0">
                <a:latin typeface="Arial"/>
                <a:cs typeface="Arial"/>
              </a:rPr>
              <a:t>more </a:t>
            </a:r>
            <a:r>
              <a:rPr sz="2000" b="1" dirty="0">
                <a:latin typeface="Arial"/>
                <a:cs typeface="Arial"/>
              </a:rPr>
              <a:t>than 2 </a:t>
            </a:r>
            <a:r>
              <a:rPr sz="2000" b="1" spc="-5" dirty="0">
                <a:latin typeface="Arial"/>
                <a:cs typeface="Arial"/>
              </a:rPr>
              <a:t>minutes</a:t>
            </a:r>
            <a:r>
              <a:rPr sz="2000" b="1" spc="-19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(12–15  sentences). You </a:t>
            </a:r>
            <a:r>
              <a:rPr sz="2000" b="1" spc="-5" dirty="0">
                <a:latin typeface="Arial"/>
                <a:cs typeface="Arial"/>
              </a:rPr>
              <a:t>have </a:t>
            </a:r>
            <a:r>
              <a:rPr sz="2000" b="1" dirty="0">
                <a:latin typeface="Arial"/>
                <a:cs typeface="Arial"/>
              </a:rPr>
              <a:t>to </a:t>
            </a:r>
            <a:r>
              <a:rPr sz="2000" b="1" spc="-5" dirty="0">
                <a:latin typeface="Arial"/>
                <a:cs typeface="Arial"/>
              </a:rPr>
              <a:t>talk</a:t>
            </a:r>
            <a:r>
              <a:rPr sz="2000" b="1" spc="-110" dirty="0">
                <a:latin typeface="Arial"/>
                <a:cs typeface="Arial"/>
              </a:rPr>
              <a:t> </a:t>
            </a:r>
            <a:r>
              <a:rPr sz="2000" b="1" spc="-5" dirty="0">
                <a:latin typeface="Arial"/>
                <a:cs typeface="Arial"/>
              </a:rPr>
              <a:t>continuously.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79514" y="4437113"/>
            <a:ext cx="3672406" cy="23042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932045" y="4437113"/>
            <a:ext cx="4183257" cy="23295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34083683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0231" rIns="0" bIns="0" rtlCol="0">
            <a:spAutoFit/>
          </a:bodyPr>
          <a:lstStyle/>
          <a:p>
            <a:pPr marL="1163320" marR="5080" indent="-895350">
              <a:lnSpc>
                <a:spcPct val="100000"/>
              </a:lnSpc>
              <a:spcBef>
                <a:spcPts val="100"/>
              </a:spcBef>
            </a:pPr>
            <a:r>
              <a:rPr sz="3600" b="0" spc="-5" dirty="0">
                <a:latin typeface="Arial"/>
                <a:cs typeface="Arial"/>
              </a:rPr>
              <a:t>Типичные ошибки учащихся при  выполнении </a:t>
            </a:r>
            <a:r>
              <a:rPr sz="3600" b="0" dirty="0">
                <a:latin typeface="Arial"/>
                <a:cs typeface="Arial"/>
              </a:rPr>
              <a:t>задания</a:t>
            </a:r>
            <a:r>
              <a:rPr sz="3600" b="0" spc="-70" dirty="0">
                <a:latin typeface="Arial"/>
                <a:cs typeface="Arial"/>
              </a:rPr>
              <a:t> </a:t>
            </a:r>
            <a:r>
              <a:rPr sz="3600" b="0" dirty="0">
                <a:latin typeface="Arial"/>
                <a:cs typeface="Arial"/>
              </a:rPr>
              <a:t>4:</a:t>
            </a:r>
            <a:r>
              <a:rPr sz="3600" b="0" dirty="0">
                <a:solidFill>
                  <a:srgbClr val="FFFFFF"/>
                </a:solidFill>
                <a:latin typeface="Arial"/>
                <a:cs typeface="Arial"/>
              </a:rPr>
              <a:t>: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8127" y="1562384"/>
            <a:ext cx="8468360" cy="46520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Arial"/>
                <a:cs typeface="Arial"/>
              </a:rPr>
              <a:t>не сравнивают, а просто описывают сюжет </a:t>
            </a:r>
            <a:r>
              <a:rPr sz="2200" spc="-10" dirty="0">
                <a:latin typeface="Arial"/>
                <a:cs typeface="Arial"/>
              </a:rPr>
              <a:t>двух</a:t>
            </a:r>
            <a:r>
              <a:rPr sz="2200" spc="114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картинок;</a:t>
            </a:r>
            <a:endParaRPr sz="2200" dirty="0">
              <a:latin typeface="Arial"/>
              <a:cs typeface="Arial"/>
            </a:endParaRPr>
          </a:p>
          <a:p>
            <a:pPr marL="355600" marR="1042669" indent="-342900">
              <a:lnSpc>
                <a:spcPts val="2110"/>
              </a:lnSpc>
              <a:spcBef>
                <a:spcPts val="509"/>
              </a:spcBef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Arial"/>
                <a:cs typeface="Arial"/>
              </a:rPr>
              <a:t>не выделяют общие и отличительные характеристики  картинок;</a:t>
            </a:r>
            <a:endParaRPr sz="2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0"/>
              </a:spcBef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Arial"/>
                <a:cs typeface="Arial"/>
              </a:rPr>
              <a:t>дают по одной фразе на каждый </a:t>
            </a:r>
            <a:r>
              <a:rPr sz="2200" spc="-10" dirty="0">
                <a:latin typeface="Arial"/>
                <a:cs typeface="Arial"/>
              </a:rPr>
              <a:t>пункт</a:t>
            </a:r>
            <a:r>
              <a:rPr sz="2200" spc="6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плана;</a:t>
            </a:r>
            <a:endParaRPr sz="2200" dirty="0">
              <a:latin typeface="Arial"/>
              <a:cs typeface="Arial"/>
            </a:endParaRPr>
          </a:p>
          <a:p>
            <a:pPr marL="355600" marR="346075" indent="-342900">
              <a:lnSpc>
                <a:spcPts val="2110"/>
              </a:lnSpc>
              <a:spcBef>
                <a:spcPts val="515"/>
              </a:spcBef>
              <a:buChar char="•"/>
              <a:tabLst>
                <a:tab pos="354965" algn="l"/>
                <a:tab pos="355600" algn="l"/>
                <a:tab pos="2216150" algn="l"/>
              </a:tabLst>
            </a:pPr>
            <a:r>
              <a:rPr sz="2200" spc="-5" dirty="0">
                <a:latin typeface="Arial"/>
                <a:cs typeface="Arial"/>
              </a:rPr>
              <a:t>отвечая на 4 вопрос, говорят, что предпочитают картинку 1  или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2</a:t>
            </a:r>
            <a:r>
              <a:rPr sz="2200" spc="1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вместо	деятельности/действия;</a:t>
            </a:r>
            <a:endParaRPr sz="2200" dirty="0">
              <a:latin typeface="Arial"/>
              <a:cs typeface="Arial"/>
            </a:endParaRPr>
          </a:p>
          <a:p>
            <a:pPr marL="355600" indent="-342900">
              <a:lnSpc>
                <a:spcPts val="2375"/>
              </a:lnSpc>
              <a:spcBef>
                <a:spcPts val="20"/>
              </a:spcBef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Arial"/>
                <a:cs typeface="Arial"/>
              </a:rPr>
              <a:t>говорят, что «предпочли бы», когда </a:t>
            </a:r>
            <a:r>
              <a:rPr sz="2200" spc="-10" dirty="0">
                <a:latin typeface="Arial"/>
                <a:cs typeface="Arial"/>
              </a:rPr>
              <a:t>нужно</a:t>
            </a:r>
            <a:r>
              <a:rPr sz="2200" spc="8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сказать</a:t>
            </a:r>
            <a:endParaRPr sz="2200" dirty="0">
              <a:latin typeface="Arial"/>
              <a:cs typeface="Arial"/>
            </a:endParaRPr>
          </a:p>
          <a:p>
            <a:pPr marL="355600">
              <a:lnSpc>
                <a:spcPts val="2375"/>
              </a:lnSpc>
            </a:pPr>
            <a:r>
              <a:rPr sz="2200" spc="-5" dirty="0">
                <a:latin typeface="Arial"/>
                <a:cs typeface="Arial"/>
              </a:rPr>
              <a:t>«предпочитал/а»…;</a:t>
            </a:r>
            <a:endParaRPr sz="2200" dirty="0">
              <a:latin typeface="Arial"/>
              <a:cs typeface="Arial"/>
            </a:endParaRPr>
          </a:p>
          <a:p>
            <a:pPr marL="354965" marR="82550" indent="-342900">
              <a:lnSpc>
                <a:spcPts val="2110"/>
              </a:lnSpc>
              <a:spcBef>
                <a:spcPts val="509"/>
              </a:spcBef>
              <a:buChar char="•"/>
              <a:tabLst>
                <a:tab pos="354965" algn="l"/>
                <a:tab pos="355600" algn="l"/>
                <a:tab pos="8221980" algn="l"/>
              </a:tabLst>
            </a:pPr>
            <a:r>
              <a:rPr sz="2200" spc="-10" dirty="0">
                <a:latin typeface="Arial"/>
                <a:cs typeface="Arial"/>
              </a:rPr>
              <a:t>н</a:t>
            </a:r>
            <a:r>
              <a:rPr sz="2200" spc="-5" dirty="0">
                <a:latin typeface="Arial"/>
                <a:cs typeface="Arial"/>
              </a:rPr>
              <a:t>а</a:t>
            </a:r>
            <a:r>
              <a:rPr sz="2200" spc="-1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фотограф</a:t>
            </a:r>
            <a:r>
              <a:rPr sz="2200" spc="-10" dirty="0">
                <a:latin typeface="Arial"/>
                <a:cs typeface="Arial"/>
              </a:rPr>
              <a:t>ия</a:t>
            </a:r>
            <a:r>
              <a:rPr sz="2200" spc="-5" dirty="0">
                <a:latin typeface="Arial"/>
                <a:cs typeface="Arial"/>
              </a:rPr>
              <a:t>х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и</a:t>
            </a:r>
            <a:r>
              <a:rPr sz="2200" spc="-5" dirty="0">
                <a:latin typeface="Arial"/>
                <a:cs typeface="Arial"/>
              </a:rPr>
              <a:t>зобра</a:t>
            </a:r>
            <a:r>
              <a:rPr sz="2200" spc="-15" dirty="0">
                <a:latin typeface="Arial"/>
                <a:cs typeface="Arial"/>
              </a:rPr>
              <a:t>ж</a:t>
            </a:r>
            <a:r>
              <a:rPr sz="2200" spc="-5" dirty="0">
                <a:latin typeface="Arial"/>
                <a:cs typeface="Arial"/>
              </a:rPr>
              <a:t>е</a:t>
            </a:r>
            <a:r>
              <a:rPr sz="2200" spc="-10" dirty="0">
                <a:latin typeface="Arial"/>
                <a:cs typeface="Arial"/>
              </a:rPr>
              <a:t>н</a:t>
            </a:r>
            <a:r>
              <a:rPr sz="2200" spc="-5" dirty="0">
                <a:latin typeface="Arial"/>
                <a:cs typeface="Arial"/>
              </a:rPr>
              <a:t>ы</a:t>
            </a:r>
            <a:r>
              <a:rPr sz="2200" spc="4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л</a:t>
            </a:r>
            <a:r>
              <a:rPr sz="2200" spc="-10" dirty="0">
                <a:latin typeface="Arial"/>
                <a:cs typeface="Arial"/>
              </a:rPr>
              <a:t>ю</a:t>
            </a:r>
            <a:r>
              <a:rPr sz="2200" spc="-5" dirty="0">
                <a:latin typeface="Arial"/>
                <a:cs typeface="Arial"/>
              </a:rPr>
              <a:t>ди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д</a:t>
            </a:r>
            <a:r>
              <a:rPr sz="2200" spc="-10" dirty="0">
                <a:latin typeface="Arial"/>
                <a:cs typeface="Arial"/>
              </a:rPr>
              <a:t>в</a:t>
            </a:r>
            <a:r>
              <a:rPr sz="2200" spc="-15" dirty="0">
                <a:latin typeface="Arial"/>
                <a:cs typeface="Arial"/>
              </a:rPr>
              <a:t>у</a:t>
            </a:r>
            <a:r>
              <a:rPr sz="2200" spc="-5" dirty="0">
                <a:latin typeface="Arial"/>
                <a:cs typeface="Arial"/>
              </a:rPr>
              <a:t>х</a:t>
            </a:r>
            <a:r>
              <a:rPr sz="2200" spc="1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п</a:t>
            </a:r>
            <a:r>
              <a:rPr sz="2200" spc="-5" dirty="0">
                <a:latin typeface="Arial"/>
                <a:cs typeface="Arial"/>
              </a:rPr>
              <a:t>рофе</a:t>
            </a:r>
            <a:r>
              <a:rPr sz="2200" dirty="0">
                <a:latin typeface="Arial"/>
                <a:cs typeface="Arial"/>
              </a:rPr>
              <a:t>сс</a:t>
            </a:r>
            <a:r>
              <a:rPr sz="2200" spc="-10" dirty="0">
                <a:latin typeface="Arial"/>
                <a:cs typeface="Arial"/>
              </a:rPr>
              <a:t>ий</a:t>
            </a:r>
            <a:r>
              <a:rPr sz="2200" spc="-5" dirty="0">
                <a:latin typeface="Arial"/>
                <a:cs typeface="Arial"/>
              </a:rPr>
              <a:t>:</a:t>
            </a:r>
            <a:r>
              <a:rPr sz="220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п</a:t>
            </a:r>
            <a:r>
              <a:rPr sz="2200" spc="-5" dirty="0">
                <a:latin typeface="Arial"/>
                <a:cs typeface="Arial"/>
              </a:rPr>
              <a:t>о</a:t>
            </a:r>
            <a:r>
              <a:rPr sz="2200" spc="-10" dirty="0">
                <a:latin typeface="Arial"/>
                <a:cs typeface="Arial"/>
              </a:rPr>
              <a:t>в</a:t>
            </a:r>
            <a:r>
              <a:rPr sz="2200" spc="-5" dirty="0">
                <a:latin typeface="Arial"/>
                <a:cs typeface="Arial"/>
              </a:rPr>
              <a:t>ар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и  врач с пациентами. Учащиеся сравнивали профессии, а не  изображения на</a:t>
            </a:r>
            <a:r>
              <a:rPr sz="2200" spc="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картинках;</a:t>
            </a:r>
            <a:endParaRPr sz="2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0"/>
              </a:spcBef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Arial"/>
                <a:cs typeface="Arial"/>
              </a:rPr>
              <a:t>не </a:t>
            </a:r>
            <a:r>
              <a:rPr sz="2200" spc="-10" dirty="0">
                <a:latin typeface="Arial"/>
                <a:cs typeface="Arial"/>
              </a:rPr>
              <a:t>формулируют </a:t>
            </a:r>
            <a:r>
              <a:rPr sz="2200" spc="-5" dirty="0">
                <a:latin typeface="Arial"/>
                <a:cs typeface="Arial"/>
              </a:rPr>
              <a:t>вступительную и заключительную</a:t>
            </a:r>
            <a:r>
              <a:rPr sz="2200" spc="12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фразы;</a:t>
            </a:r>
            <a:endParaRPr sz="2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Arial"/>
                <a:cs typeface="Arial"/>
              </a:rPr>
              <a:t>не используют средства связи при сравнивании</a:t>
            </a:r>
            <a:r>
              <a:rPr sz="2200" spc="6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картинок;</a:t>
            </a:r>
            <a:endParaRPr sz="2200" dirty="0">
              <a:latin typeface="Arial"/>
              <a:cs typeface="Arial"/>
            </a:endParaRPr>
          </a:p>
          <a:p>
            <a:pPr marL="355600" marR="5080" indent="-342900">
              <a:lnSpc>
                <a:spcPts val="2110"/>
              </a:lnSpc>
              <a:spcBef>
                <a:spcPts val="515"/>
              </a:spcBef>
              <a:buChar char="•"/>
              <a:tabLst>
                <a:tab pos="354965" algn="l"/>
                <a:tab pos="355600" algn="l"/>
              </a:tabLst>
            </a:pPr>
            <a:r>
              <a:rPr sz="2200" spc="-5" dirty="0">
                <a:latin typeface="Arial"/>
                <a:cs typeface="Arial"/>
              </a:rPr>
              <a:t>допускают фонетические и лексико-грамматические ошибки в  ответе.</a:t>
            </a:r>
            <a:endParaRPr sz="2200" dirty="0">
              <a:latin typeface="Arial"/>
              <a:cs typeface="Arial"/>
            </a:endParaRPr>
          </a:p>
        </p:txBody>
      </p:sp>
    </p:spTree>
  </p:cSld>
  <p:clrMapOvr>
    <a:masterClrMapping/>
  </p:clrMapOvr>
  <p:transition>
    <p:blinds dir="vert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843088" y="3222781"/>
            <a:ext cx="738314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5" dirty="0">
                <a:latin typeface="Arial"/>
                <a:cs typeface="Arial"/>
              </a:rPr>
              <a:t>СПАСИБО </a:t>
            </a:r>
            <a:r>
              <a:rPr sz="4400" b="1" dirty="0">
                <a:latin typeface="Arial"/>
                <a:cs typeface="Arial"/>
              </a:rPr>
              <a:t>ЗА</a:t>
            </a:r>
            <a:r>
              <a:rPr sz="4400" b="1" spc="-70" dirty="0">
                <a:latin typeface="Arial"/>
                <a:cs typeface="Arial"/>
              </a:rPr>
              <a:t> </a:t>
            </a:r>
            <a:r>
              <a:rPr sz="4400" b="1" spc="-5" dirty="0">
                <a:latin typeface="Arial"/>
                <a:cs typeface="Arial"/>
              </a:rPr>
              <a:t>ВНИМАНИЕ!</a:t>
            </a:r>
            <a:endParaRPr sz="4400">
              <a:latin typeface="Arial"/>
              <a:cs typeface="Arial"/>
            </a:endParaRPr>
          </a:p>
        </p:txBody>
      </p:sp>
    </p:spTree>
  </p:cSld>
  <p:clrMapOvr>
    <a:masterClrMapping/>
  </p:clrMapOvr>
  <p:transition>
    <p:blinds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47783" y="433488"/>
            <a:ext cx="6880859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0" spc="-5" dirty="0">
                <a:latin typeface="Arial"/>
                <a:cs typeface="Arial"/>
              </a:rPr>
              <a:t>Ошибки, искажающие</a:t>
            </a:r>
            <a:r>
              <a:rPr sz="4000" b="0" spc="-40" dirty="0">
                <a:latin typeface="Arial"/>
                <a:cs typeface="Arial"/>
              </a:rPr>
              <a:t> </a:t>
            </a:r>
            <a:r>
              <a:rPr sz="4000" b="0" spc="-5" dirty="0">
                <a:latin typeface="Arial"/>
                <a:cs typeface="Arial"/>
              </a:rPr>
              <a:t>смысл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236" y="1323877"/>
            <a:ext cx="7516495" cy="32444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0"/>
              </a:spcBef>
              <a:buChar char="•"/>
              <a:tabLst>
                <a:tab pos="355600" algn="l"/>
              </a:tabLst>
            </a:pPr>
            <a:r>
              <a:rPr sz="3600" dirty="0" err="1" smtClean="0">
                <a:latin typeface="Arial"/>
                <a:cs typeface="Arial"/>
              </a:rPr>
              <a:t>Паузация</a:t>
            </a:r>
            <a:endParaRPr sz="36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Char char="•"/>
              <a:tabLst>
                <a:tab pos="355600" algn="l"/>
              </a:tabLst>
            </a:pPr>
            <a:r>
              <a:rPr sz="3600" spc="-5" dirty="0">
                <a:latin typeface="Arial"/>
                <a:cs typeface="Arial"/>
              </a:rPr>
              <a:t>Фразовое</a:t>
            </a:r>
            <a:r>
              <a:rPr sz="3600" spc="-35" dirty="0">
                <a:latin typeface="Arial"/>
                <a:cs typeface="Arial"/>
              </a:rPr>
              <a:t> </a:t>
            </a:r>
            <a:r>
              <a:rPr sz="3600" spc="-5" dirty="0">
                <a:latin typeface="Arial"/>
                <a:cs typeface="Arial"/>
              </a:rPr>
              <a:t>ударение</a:t>
            </a:r>
            <a:endParaRPr sz="36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Char char="•"/>
              <a:tabLst>
                <a:tab pos="355600" algn="l"/>
              </a:tabLst>
            </a:pPr>
            <a:r>
              <a:rPr sz="3600" spc="-5" dirty="0">
                <a:latin typeface="Arial"/>
                <a:cs typeface="Arial"/>
              </a:rPr>
              <a:t>Слово становится</a:t>
            </a:r>
            <a:r>
              <a:rPr sz="3600" spc="-10" dirty="0">
                <a:latin typeface="Arial"/>
                <a:cs typeface="Arial"/>
              </a:rPr>
              <a:t> </a:t>
            </a:r>
            <a:r>
              <a:rPr sz="3600" spc="-5" dirty="0">
                <a:latin typeface="Arial"/>
                <a:cs typeface="Arial"/>
              </a:rPr>
              <a:t>неузнаваемым</a:t>
            </a:r>
            <a:endParaRPr sz="36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Char char="•"/>
              <a:tabLst>
                <a:tab pos="355600" algn="l"/>
              </a:tabLst>
            </a:pPr>
            <a:r>
              <a:rPr sz="3600" spc="-5" dirty="0">
                <a:latin typeface="Arial"/>
                <a:cs typeface="Arial"/>
              </a:rPr>
              <a:t>Слово</a:t>
            </a:r>
            <a:r>
              <a:rPr sz="3600" spc="-20" dirty="0">
                <a:latin typeface="Arial"/>
                <a:cs typeface="Arial"/>
              </a:rPr>
              <a:t> </a:t>
            </a:r>
            <a:r>
              <a:rPr sz="3600" spc="-5" dirty="0">
                <a:latin typeface="Arial"/>
                <a:cs typeface="Arial"/>
              </a:rPr>
              <a:t>превращается</a:t>
            </a:r>
            <a:endParaRPr sz="3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3600" dirty="0">
                <a:latin typeface="Arial"/>
                <a:cs typeface="Arial"/>
              </a:rPr>
              <a:t>в </a:t>
            </a:r>
            <a:r>
              <a:rPr sz="3600" spc="-5" dirty="0">
                <a:latin typeface="Arial"/>
                <a:cs typeface="Arial"/>
              </a:rPr>
              <a:t>другое слово, меняет</a:t>
            </a:r>
            <a:r>
              <a:rPr sz="3600" spc="-35" dirty="0">
                <a:latin typeface="Arial"/>
                <a:cs typeface="Arial"/>
              </a:rPr>
              <a:t> </a:t>
            </a:r>
            <a:r>
              <a:rPr sz="3600" dirty="0">
                <a:latin typeface="Arial"/>
                <a:cs typeface="Arial"/>
              </a:rPr>
              <a:t>смысл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25528" y="336899"/>
            <a:ext cx="6487795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2000" b="1" u="sng" spc="-5" dirty="0"/>
              <a:t>Интонация</a:t>
            </a:r>
            <a:r>
              <a:rPr sz="2000" b="1" spc="-5" dirty="0"/>
              <a:t>. </a:t>
            </a:r>
            <a:r>
              <a:rPr sz="2000" b="0" spc="-5" dirty="0">
                <a:latin typeface="Arial"/>
                <a:cs typeface="Arial"/>
              </a:rPr>
              <a:t>При чтении вслух экзаменуемый  должен </a:t>
            </a:r>
            <a:r>
              <a:rPr sz="2000" b="1" u="sng" spc="-5" dirty="0"/>
              <a:t>обязательно</a:t>
            </a:r>
            <a:r>
              <a:rPr sz="2000" spc="-5" dirty="0"/>
              <a:t> </a:t>
            </a:r>
            <a:r>
              <a:rPr sz="2000" b="0" spc="-5" dirty="0">
                <a:latin typeface="Arial"/>
                <a:cs typeface="Arial"/>
              </a:rPr>
              <a:t>продемонстрировать  </a:t>
            </a:r>
            <a:r>
              <a:rPr sz="2000" b="0" dirty="0">
                <a:latin typeface="Arial"/>
                <a:cs typeface="Arial"/>
              </a:rPr>
              <a:t>следующие </a:t>
            </a:r>
            <a:r>
              <a:rPr sz="2000" b="0" spc="-5" dirty="0">
                <a:latin typeface="Arial"/>
                <a:cs typeface="Arial"/>
              </a:rPr>
              <a:t>навыки </a:t>
            </a:r>
            <a:r>
              <a:rPr sz="2000" b="0" dirty="0">
                <a:latin typeface="Arial"/>
                <a:cs typeface="Arial"/>
              </a:rPr>
              <a:t>в </a:t>
            </a:r>
            <a:r>
              <a:rPr sz="2000" b="0" spc="-5" dirty="0">
                <a:latin typeface="Arial"/>
                <a:cs typeface="Arial"/>
              </a:rPr>
              <a:t>области интонации </a:t>
            </a:r>
            <a:r>
              <a:rPr sz="2000" b="0" dirty="0">
                <a:latin typeface="Arial"/>
                <a:cs typeface="Arial"/>
              </a:rPr>
              <a:t>(их  </a:t>
            </a:r>
            <a:r>
              <a:rPr sz="2000" b="0" spc="-5" dirty="0">
                <a:latin typeface="Arial"/>
                <a:cs typeface="Arial"/>
              </a:rPr>
              <a:t>отсутствие ведет </a:t>
            </a:r>
            <a:r>
              <a:rPr sz="2000" b="0" dirty="0">
                <a:latin typeface="Arial"/>
                <a:cs typeface="Arial"/>
              </a:rPr>
              <a:t>к </a:t>
            </a:r>
            <a:r>
              <a:rPr sz="2000" b="0" spc="-5" dirty="0">
                <a:latin typeface="Arial"/>
                <a:cs typeface="Arial"/>
              </a:rPr>
              <a:t>снижению</a:t>
            </a:r>
            <a:r>
              <a:rPr sz="2000" b="0" spc="-40" dirty="0">
                <a:latin typeface="Arial"/>
                <a:cs typeface="Arial"/>
              </a:rPr>
              <a:t> </a:t>
            </a:r>
            <a:r>
              <a:rPr sz="2000" b="0" spc="-5" dirty="0">
                <a:latin typeface="Arial"/>
                <a:cs typeface="Arial"/>
              </a:rPr>
              <a:t>оценки)</a:t>
            </a:r>
            <a:r>
              <a:rPr b="0" spc="-5" dirty="0">
                <a:latin typeface="Arial"/>
                <a:cs typeface="Arial"/>
              </a:rPr>
              <a:t>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6244" y="1947951"/>
            <a:ext cx="8660765" cy="3623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5080" indent="-342900" algn="just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</a:tabLst>
            </a:pPr>
            <a:r>
              <a:rPr sz="2000" dirty="0">
                <a:latin typeface="Arial"/>
                <a:cs typeface="Arial"/>
              </a:rPr>
              <a:t>расстановка </a:t>
            </a:r>
            <a:r>
              <a:rPr sz="2000" spc="-5" dirty="0">
                <a:latin typeface="Arial"/>
                <a:cs typeface="Arial"/>
              </a:rPr>
              <a:t>пауз </a:t>
            </a:r>
            <a:r>
              <a:rPr sz="2000" dirty="0">
                <a:latin typeface="Arial"/>
                <a:cs typeface="Arial"/>
              </a:rPr>
              <a:t>– правильное </a:t>
            </a:r>
            <a:r>
              <a:rPr sz="2000" spc="-5" dirty="0">
                <a:latin typeface="Arial"/>
                <a:cs typeface="Arial"/>
              </a:rPr>
              <a:t>деление текста на </a:t>
            </a:r>
            <a:r>
              <a:rPr sz="2000" dirty="0">
                <a:latin typeface="Arial"/>
                <a:cs typeface="Arial"/>
              </a:rPr>
              <a:t>смысловые</a:t>
            </a:r>
            <a:r>
              <a:rPr sz="2000" spc="-17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группы  (отрезки), </a:t>
            </a:r>
            <a:r>
              <a:rPr sz="2000" dirty="0">
                <a:latin typeface="Arial"/>
                <a:cs typeface="Arial"/>
              </a:rPr>
              <a:t>с помощью </a:t>
            </a:r>
            <a:r>
              <a:rPr sz="2000" spc="-5" dirty="0">
                <a:latin typeface="Arial"/>
                <a:cs typeface="Arial"/>
              </a:rPr>
              <a:t>пауз, варьирующихся по длине </a:t>
            </a:r>
            <a:r>
              <a:rPr sz="2000" dirty="0">
                <a:latin typeface="Arial"/>
                <a:cs typeface="Arial"/>
              </a:rPr>
              <a:t>(более </a:t>
            </a:r>
            <a:r>
              <a:rPr sz="2000" spc="-5" dirty="0">
                <a:latin typeface="Arial"/>
                <a:cs typeface="Arial"/>
              </a:rPr>
              <a:t>короткие  внутри предложения, </a:t>
            </a:r>
            <a:r>
              <a:rPr sz="2000" dirty="0">
                <a:latin typeface="Arial"/>
                <a:cs typeface="Arial"/>
              </a:rPr>
              <a:t>более </a:t>
            </a:r>
            <a:r>
              <a:rPr sz="2000" spc="-5" dirty="0">
                <a:latin typeface="Arial"/>
                <a:cs typeface="Arial"/>
              </a:rPr>
              <a:t>длинные </a:t>
            </a:r>
            <a:r>
              <a:rPr sz="2000" dirty="0">
                <a:latin typeface="Arial"/>
                <a:cs typeface="Arial"/>
              </a:rPr>
              <a:t>в конце</a:t>
            </a:r>
            <a:r>
              <a:rPr sz="2000" spc="-1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предложения);</a:t>
            </a:r>
            <a:endParaRPr sz="2000">
              <a:latin typeface="Arial"/>
              <a:cs typeface="Arial"/>
            </a:endParaRPr>
          </a:p>
          <a:p>
            <a:pPr marL="354965" marR="594995" indent="-342900">
              <a:lnSpc>
                <a:spcPct val="100000"/>
              </a:lnSpc>
              <a:spcBef>
                <a:spcPts val="47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Arial"/>
                <a:cs typeface="Arial"/>
              </a:rPr>
              <a:t>расстановка фразового </a:t>
            </a:r>
            <a:r>
              <a:rPr sz="2000" spc="-5" dirty="0">
                <a:latin typeface="Arial"/>
                <a:cs typeface="Arial"/>
              </a:rPr>
              <a:t>ударения </a:t>
            </a:r>
            <a:r>
              <a:rPr sz="2000" dirty="0">
                <a:latin typeface="Arial"/>
                <a:cs typeface="Arial"/>
              </a:rPr>
              <a:t>– чередование </a:t>
            </a:r>
            <a:r>
              <a:rPr sz="2000" spc="-5" dirty="0">
                <a:latin typeface="Arial"/>
                <a:cs typeface="Arial"/>
              </a:rPr>
              <a:t>ударных </a:t>
            </a:r>
            <a:r>
              <a:rPr sz="2000" dirty="0">
                <a:latin typeface="Arial"/>
                <a:cs typeface="Arial"/>
              </a:rPr>
              <a:t>и  </a:t>
            </a:r>
            <a:r>
              <a:rPr sz="2000" spc="-5" dirty="0">
                <a:latin typeface="Arial"/>
                <a:cs typeface="Arial"/>
              </a:rPr>
              <a:t>неударных </a:t>
            </a:r>
            <a:r>
              <a:rPr sz="2000" dirty="0">
                <a:latin typeface="Arial"/>
                <a:cs typeface="Arial"/>
              </a:rPr>
              <a:t>слов в зависимости от </a:t>
            </a:r>
            <a:r>
              <a:rPr sz="2000" spc="-5" dirty="0">
                <a:latin typeface="Arial"/>
                <a:cs typeface="Arial"/>
              </a:rPr>
              <a:t>характера </a:t>
            </a:r>
            <a:r>
              <a:rPr sz="2000" dirty="0">
                <a:latin typeface="Arial"/>
                <a:cs typeface="Arial"/>
              </a:rPr>
              <a:t>слов (служебные</a:t>
            </a:r>
            <a:r>
              <a:rPr sz="2000" spc="-21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vs  </a:t>
            </a:r>
            <a:r>
              <a:rPr sz="2000" spc="-5" dirty="0">
                <a:latin typeface="Arial"/>
                <a:cs typeface="Arial"/>
              </a:rPr>
              <a:t>знаменательные </a:t>
            </a:r>
            <a:r>
              <a:rPr sz="2000" dirty="0">
                <a:latin typeface="Arial"/>
                <a:cs typeface="Arial"/>
              </a:rPr>
              <a:t>части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речи);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484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владение нисходящим тоном для </a:t>
            </a:r>
            <a:r>
              <a:rPr sz="2000" dirty="0">
                <a:latin typeface="Arial"/>
                <a:cs typeface="Arial"/>
              </a:rPr>
              <a:t>законченной смысловой</a:t>
            </a:r>
            <a:r>
              <a:rPr sz="2000" spc="-16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группы;</a:t>
            </a:r>
            <a:endParaRPr sz="2000">
              <a:latin typeface="Arial"/>
              <a:cs typeface="Arial"/>
            </a:endParaRPr>
          </a:p>
          <a:p>
            <a:pPr marL="355600" marR="897255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владение восходящим тоном для оформления незаконченной  группы, </a:t>
            </a:r>
            <a:r>
              <a:rPr sz="2000" dirty="0">
                <a:latin typeface="Arial"/>
                <a:cs typeface="Arial"/>
              </a:rPr>
              <a:t>в </a:t>
            </a:r>
            <a:r>
              <a:rPr sz="2000" spc="-5" dirty="0">
                <a:latin typeface="Arial"/>
                <a:cs typeface="Arial"/>
              </a:rPr>
              <a:t>том </a:t>
            </a:r>
            <a:r>
              <a:rPr sz="2000" dirty="0">
                <a:latin typeface="Arial"/>
                <a:cs typeface="Arial"/>
              </a:rPr>
              <a:t>числе в случае</a:t>
            </a:r>
            <a:r>
              <a:rPr sz="2000" spc="-114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перечисления;</a:t>
            </a:r>
            <a:endParaRPr sz="2000">
              <a:latin typeface="Arial"/>
              <a:cs typeface="Arial"/>
            </a:endParaRPr>
          </a:p>
          <a:p>
            <a:pPr marL="355600" marR="335280" indent="-342900">
              <a:lnSpc>
                <a:spcPct val="100000"/>
              </a:lnSpc>
              <a:spcBef>
                <a:spcPts val="47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latin typeface="Arial"/>
                <a:cs typeface="Arial"/>
              </a:rPr>
              <a:t>правильное </a:t>
            </a:r>
            <a:r>
              <a:rPr sz="2000" spc="-5" dirty="0">
                <a:latin typeface="Arial"/>
                <a:cs typeface="Arial"/>
              </a:rPr>
              <a:t>интонационное оформление </a:t>
            </a:r>
            <a:r>
              <a:rPr sz="2000" dirty="0">
                <a:latin typeface="Arial"/>
                <a:cs typeface="Arial"/>
              </a:rPr>
              <a:t>разных </a:t>
            </a:r>
            <a:r>
              <a:rPr sz="2000" spc="-5" dirty="0">
                <a:latin typeface="Arial"/>
                <a:cs typeface="Arial"/>
              </a:rPr>
              <a:t>коммуникативных  типов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высказывания.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4916" y="387146"/>
            <a:ext cx="7077709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000" b="1" u="sng" spc="-10" dirty="0"/>
              <a:t>Звуки </a:t>
            </a:r>
            <a:r>
              <a:rPr sz="2000" b="1" u="sng" dirty="0"/>
              <a:t>и </a:t>
            </a:r>
            <a:r>
              <a:rPr sz="2000" b="1" u="sng" spc="-10" dirty="0"/>
              <a:t>фонетические</a:t>
            </a:r>
            <a:r>
              <a:rPr sz="2000" b="1" u="sng" spc="45" dirty="0"/>
              <a:t> </a:t>
            </a:r>
            <a:r>
              <a:rPr sz="2000" b="1" u="sng" spc="-5" dirty="0"/>
              <a:t>явления</a:t>
            </a:r>
          </a:p>
          <a:p>
            <a:pPr marL="12700" marR="5080" indent="635" algn="ctr">
              <a:lnSpc>
                <a:spcPct val="100000"/>
              </a:lnSpc>
            </a:pPr>
            <a:r>
              <a:rPr sz="2000" b="0" spc="-5" dirty="0">
                <a:latin typeface="Arial"/>
                <a:cs typeface="Arial"/>
              </a:rPr>
              <a:t>При чтении вслух экзаменуемый должен  </a:t>
            </a:r>
            <a:r>
              <a:rPr sz="2000" b="1" u="sng" spc="-5" dirty="0"/>
              <a:t>обязательно </a:t>
            </a:r>
            <a:r>
              <a:rPr sz="2000" b="0" spc="-5" dirty="0">
                <a:latin typeface="Arial"/>
                <a:cs typeface="Arial"/>
              </a:rPr>
              <a:t>продемонстрировать </a:t>
            </a:r>
            <a:r>
              <a:rPr sz="2000" b="0" dirty="0">
                <a:latin typeface="Arial"/>
                <a:cs typeface="Arial"/>
              </a:rPr>
              <a:t>следующие  </a:t>
            </a:r>
            <a:r>
              <a:rPr sz="2000" b="0" spc="-5" dirty="0">
                <a:latin typeface="Arial"/>
                <a:cs typeface="Arial"/>
              </a:rPr>
              <a:t>навыки </a:t>
            </a:r>
            <a:r>
              <a:rPr sz="2000" b="0" dirty="0">
                <a:latin typeface="Arial"/>
                <a:cs typeface="Arial"/>
              </a:rPr>
              <a:t>(их </a:t>
            </a:r>
            <a:r>
              <a:rPr sz="2000" b="0" spc="-5" dirty="0">
                <a:latin typeface="Arial"/>
                <a:cs typeface="Arial"/>
              </a:rPr>
              <a:t>отсутствие ведет </a:t>
            </a:r>
            <a:r>
              <a:rPr sz="2000" b="0" dirty="0">
                <a:latin typeface="Arial"/>
                <a:cs typeface="Arial"/>
              </a:rPr>
              <a:t>к </a:t>
            </a:r>
            <a:r>
              <a:rPr sz="2000" b="0" spc="-5" dirty="0">
                <a:latin typeface="Arial"/>
                <a:cs typeface="Arial"/>
              </a:rPr>
              <a:t>снижению</a:t>
            </a:r>
            <a:r>
              <a:rPr sz="2000" b="0" spc="-55" dirty="0">
                <a:latin typeface="Arial"/>
                <a:cs typeface="Arial"/>
              </a:rPr>
              <a:t> </a:t>
            </a:r>
            <a:r>
              <a:rPr sz="2000" b="0" spc="-5" dirty="0">
                <a:latin typeface="Arial"/>
                <a:cs typeface="Arial"/>
              </a:rPr>
              <a:t>оценки):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875943"/>
            <a:ext cx="7827645" cy="39281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754380" indent="-342900">
              <a:lnSpc>
                <a:spcPct val="100000"/>
              </a:lnSpc>
              <a:spcBef>
                <a:spcPts val="10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владеть </a:t>
            </a:r>
            <a:r>
              <a:rPr sz="2000" dirty="0">
                <a:latin typeface="Arial"/>
                <a:cs typeface="Arial"/>
              </a:rPr>
              <a:t>правилами </a:t>
            </a:r>
            <a:r>
              <a:rPr sz="2000" spc="-5" dirty="0">
                <a:latin typeface="Arial"/>
                <a:cs typeface="Arial"/>
              </a:rPr>
              <a:t>чтения </a:t>
            </a:r>
            <a:r>
              <a:rPr sz="2000" dirty="0">
                <a:latin typeface="Arial"/>
                <a:cs typeface="Arial"/>
              </a:rPr>
              <a:t>и </a:t>
            </a:r>
            <a:r>
              <a:rPr sz="2000" spc="-5" dirty="0">
                <a:latin typeface="Arial"/>
                <a:cs typeface="Arial"/>
              </a:rPr>
              <a:t>исключениями из правил,  позволяющими </a:t>
            </a:r>
            <a:r>
              <a:rPr sz="2000" dirty="0">
                <a:latin typeface="Arial"/>
                <a:cs typeface="Arial"/>
              </a:rPr>
              <a:t>произносить слова </a:t>
            </a:r>
            <a:r>
              <a:rPr sz="2000" b="1" dirty="0">
                <a:latin typeface="Arial"/>
                <a:cs typeface="Arial"/>
              </a:rPr>
              <a:t>без </a:t>
            </a:r>
            <a:r>
              <a:rPr sz="2000" b="1" spc="-5" dirty="0">
                <a:latin typeface="Arial"/>
                <a:cs typeface="Arial"/>
              </a:rPr>
              <a:t>грубых</a:t>
            </a:r>
            <a:r>
              <a:rPr sz="2000" b="1" spc="-10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ошибок,  искажающих смысл слова </a:t>
            </a:r>
            <a:r>
              <a:rPr sz="2000" dirty="0">
                <a:latin typeface="Arial"/>
                <a:cs typeface="Arial"/>
              </a:rPr>
              <a:t>и </a:t>
            </a:r>
            <a:r>
              <a:rPr sz="2000" spc="-5" dirty="0">
                <a:latin typeface="Arial"/>
                <a:cs typeface="Arial"/>
              </a:rPr>
              <a:t>приводящих </a:t>
            </a:r>
            <a:r>
              <a:rPr sz="2000" dirty="0">
                <a:latin typeface="Arial"/>
                <a:cs typeface="Arial"/>
              </a:rPr>
              <a:t>к сбою  </a:t>
            </a:r>
            <a:r>
              <a:rPr sz="2000" spc="-5" dirty="0">
                <a:latin typeface="Arial"/>
                <a:cs typeface="Arial"/>
              </a:rPr>
              <a:t>коммуникации: (fit-feet, </a:t>
            </a:r>
            <a:r>
              <a:rPr sz="2000" dirty="0">
                <a:latin typeface="Arial"/>
                <a:cs typeface="Arial"/>
              </a:rPr>
              <a:t>walk –</a:t>
            </a:r>
            <a:r>
              <a:rPr sz="2000" spc="-1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work);</a:t>
            </a:r>
          </a:p>
          <a:p>
            <a:pPr>
              <a:lnSpc>
                <a:spcPct val="100000"/>
              </a:lnSpc>
              <a:spcBef>
                <a:spcPts val="20"/>
              </a:spcBef>
              <a:buFont typeface="Arial"/>
              <a:buChar char="•"/>
            </a:pPr>
            <a:endParaRPr sz="2900" dirty="0">
              <a:latin typeface="Times New Roman"/>
              <a:cs typeface="Times New Roman"/>
            </a:endParaRPr>
          </a:p>
          <a:p>
            <a:pPr marL="342265" marR="5080" indent="-342265" algn="r">
              <a:lnSpc>
                <a:spcPct val="100000"/>
              </a:lnSpc>
              <a:spcBef>
                <a:spcPts val="5"/>
              </a:spcBef>
              <a:buChar char="•"/>
              <a:tabLst>
                <a:tab pos="342265" algn="l"/>
                <a:tab pos="342900" algn="l"/>
                <a:tab pos="7337425" algn="l"/>
              </a:tabLst>
            </a:pPr>
            <a:r>
              <a:rPr sz="2000" spc="-5" dirty="0">
                <a:latin typeface="Arial"/>
                <a:cs typeface="Arial"/>
              </a:rPr>
              <a:t>дифференцировать </a:t>
            </a:r>
            <a:r>
              <a:rPr sz="2000" dirty="0">
                <a:latin typeface="Arial"/>
                <a:cs typeface="Arial"/>
              </a:rPr>
              <a:t>и правильно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произносить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межзубные	</a:t>
            </a:r>
            <a:r>
              <a:rPr sz="2000" b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[ ð</a:t>
            </a:r>
            <a:r>
              <a:rPr sz="2000" b="1" u="heavy" spc="-114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]</a:t>
            </a:r>
            <a:endParaRPr sz="2000" dirty="0">
              <a:latin typeface="Arial"/>
              <a:cs typeface="Arial"/>
            </a:endParaRPr>
          </a:p>
          <a:p>
            <a:pPr marR="58419" algn="r">
              <a:lnSpc>
                <a:spcPct val="100000"/>
              </a:lnSpc>
            </a:pPr>
            <a:r>
              <a:rPr sz="2000" b="1" dirty="0">
                <a:latin typeface="Arial"/>
                <a:cs typeface="Arial"/>
              </a:rPr>
              <a:t>/ </a:t>
            </a:r>
            <a:r>
              <a:rPr sz="2000" b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[ θ ],</a:t>
            </a:r>
            <a:r>
              <a:rPr sz="2000" b="1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фрикативные согласные[z]/[s] </a:t>
            </a:r>
            <a:r>
              <a:rPr sz="2000" dirty="0">
                <a:latin typeface="Arial"/>
                <a:cs typeface="Arial"/>
              </a:rPr>
              <a:t>(think – sink),</a:t>
            </a:r>
            <a:r>
              <a:rPr sz="2000" spc="-16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губно-губной</a:t>
            </a:r>
            <a:endParaRPr sz="2000" dirty="0">
              <a:latin typeface="Arial"/>
              <a:cs typeface="Arial"/>
            </a:endParaRPr>
          </a:p>
          <a:p>
            <a:pPr marL="354965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[w] и </a:t>
            </a:r>
            <a:r>
              <a:rPr sz="2000" spc="-5" dirty="0">
                <a:latin typeface="Arial"/>
                <a:cs typeface="Arial"/>
              </a:rPr>
              <a:t>губно-зубной [v]</a:t>
            </a:r>
            <a:r>
              <a:rPr sz="2000" spc="-1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согласные;</a:t>
            </a: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900" dirty="0">
              <a:latin typeface="Times New Roman"/>
              <a:cs typeface="Times New Roman"/>
            </a:endParaRPr>
          </a:p>
          <a:p>
            <a:pPr marL="354965" marR="40767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latin typeface="Arial"/>
                <a:cs typeface="Arial"/>
              </a:rPr>
              <a:t>владеть «связующим </a:t>
            </a:r>
            <a:r>
              <a:rPr sz="2000" dirty="0">
                <a:latin typeface="Arial"/>
                <a:cs typeface="Arial"/>
              </a:rPr>
              <a:t>r» (linking r), </a:t>
            </a:r>
            <a:r>
              <a:rPr sz="2000" spc="-5" dirty="0">
                <a:latin typeface="Arial"/>
                <a:cs typeface="Arial"/>
              </a:rPr>
              <a:t>т.е. </a:t>
            </a:r>
            <a:r>
              <a:rPr sz="2000" dirty="0">
                <a:latin typeface="Arial"/>
                <a:cs typeface="Arial"/>
              </a:rPr>
              <a:t>озвучивать</a:t>
            </a:r>
            <a:r>
              <a:rPr sz="2000" spc="-16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конечную  </a:t>
            </a:r>
            <a:r>
              <a:rPr sz="2000" dirty="0">
                <a:latin typeface="Arial"/>
                <a:cs typeface="Arial"/>
              </a:rPr>
              <a:t>r/re в позиции перед гласной, если с гласной </a:t>
            </a:r>
            <a:r>
              <a:rPr sz="2000" spc="-5" dirty="0">
                <a:latin typeface="Arial"/>
                <a:cs typeface="Arial"/>
              </a:rPr>
              <a:t>начинается  следующее </a:t>
            </a:r>
            <a:r>
              <a:rPr sz="2000" dirty="0">
                <a:latin typeface="Arial"/>
                <a:cs typeface="Arial"/>
              </a:rPr>
              <a:t>слово (например, where is…, </a:t>
            </a:r>
            <a:r>
              <a:rPr sz="2000" spc="-5" dirty="0">
                <a:latin typeface="Arial"/>
                <a:cs typeface="Arial"/>
              </a:rPr>
              <a:t>there </a:t>
            </a:r>
            <a:r>
              <a:rPr sz="2000" dirty="0">
                <a:latin typeface="Arial"/>
                <a:cs typeface="Arial"/>
              </a:rPr>
              <a:t>are …</a:t>
            </a:r>
            <a:r>
              <a:rPr sz="2000" spc="-2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).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3505" marR="5080" indent="-91440">
              <a:lnSpc>
                <a:spcPct val="100000"/>
              </a:lnSpc>
              <a:spcBef>
                <a:spcPts val="100"/>
              </a:spcBef>
            </a:pPr>
            <a:r>
              <a:rPr sz="4400" b="0" dirty="0">
                <a:latin typeface="Arial"/>
                <a:cs typeface="Arial"/>
              </a:rPr>
              <a:t>Типичные </a:t>
            </a:r>
            <a:r>
              <a:rPr sz="4400" b="0" spc="-5" dirty="0">
                <a:latin typeface="Arial"/>
                <a:cs typeface="Arial"/>
              </a:rPr>
              <a:t>ошибки учащихся  </a:t>
            </a:r>
            <a:r>
              <a:rPr sz="4400" b="0" dirty="0">
                <a:latin typeface="Arial"/>
                <a:cs typeface="Arial"/>
              </a:rPr>
              <a:t>при </a:t>
            </a:r>
            <a:r>
              <a:rPr sz="4400" b="0" spc="-5" dirty="0">
                <a:latin typeface="Arial"/>
                <a:cs typeface="Arial"/>
              </a:rPr>
              <a:t>выполнении задания</a:t>
            </a:r>
            <a:r>
              <a:rPr sz="4400" b="0" spc="-60" dirty="0">
                <a:latin typeface="Arial"/>
                <a:cs typeface="Arial"/>
              </a:rPr>
              <a:t> </a:t>
            </a:r>
            <a:r>
              <a:rPr sz="4400" b="0" spc="-5" dirty="0">
                <a:latin typeface="Arial"/>
                <a:cs typeface="Arial"/>
              </a:rPr>
              <a:t>1:</a:t>
            </a:r>
            <a:endParaRPr sz="44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6244" y="1437031"/>
            <a:ext cx="8438515" cy="492696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6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пропускают слова </a:t>
            </a:r>
            <a:r>
              <a:rPr sz="2400" dirty="0">
                <a:latin typeface="Arial"/>
                <a:cs typeface="Arial"/>
              </a:rPr>
              <a:t>и</a:t>
            </a:r>
            <a:r>
              <a:rPr sz="2400" spc="-5" dirty="0">
                <a:latin typeface="Arial"/>
                <a:cs typeface="Arial"/>
              </a:rPr>
              <a:t> строчки;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неправильно расставляют фразовое</a:t>
            </a:r>
            <a:r>
              <a:rPr sz="2400" spc="3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ударение;</a:t>
            </a:r>
            <a:endParaRPr sz="2400">
              <a:latin typeface="Arial"/>
              <a:cs typeface="Arial"/>
            </a:endParaRPr>
          </a:p>
          <a:p>
            <a:pPr marL="355600" marR="394970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не умеют делить простые </a:t>
            </a:r>
            <a:r>
              <a:rPr sz="2400" dirty="0">
                <a:latin typeface="Arial"/>
                <a:cs typeface="Arial"/>
              </a:rPr>
              <a:t>и </a:t>
            </a:r>
            <a:r>
              <a:rPr sz="2400" spc="-5" dirty="0">
                <a:latin typeface="Arial"/>
                <a:cs typeface="Arial"/>
              </a:rPr>
              <a:t>сложные предложения на  смысловые синтагмы, так </a:t>
            </a:r>
            <a:r>
              <a:rPr sz="2400" dirty="0">
                <a:latin typeface="Arial"/>
                <a:cs typeface="Arial"/>
              </a:rPr>
              <a:t>как </a:t>
            </a:r>
            <a:r>
              <a:rPr sz="2400" spc="-5" dirty="0">
                <a:latin typeface="Arial"/>
                <a:cs typeface="Arial"/>
              </a:rPr>
              <a:t>не умеют выделять  главное;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не умеют читать синтагмы </a:t>
            </a:r>
            <a:r>
              <a:rPr sz="2400" dirty="0">
                <a:latin typeface="Arial"/>
                <a:cs typeface="Arial"/>
              </a:rPr>
              <a:t>с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перечислением;</a:t>
            </a:r>
            <a:endParaRPr sz="24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58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неправильно произносят разные коммуникативные типы  предложений;</a:t>
            </a:r>
            <a:endParaRPr sz="2400">
              <a:latin typeface="Arial"/>
              <a:cs typeface="Arial"/>
            </a:endParaRPr>
          </a:p>
          <a:p>
            <a:pPr marL="355600" marR="382905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неправильно ставят ударение </a:t>
            </a:r>
            <a:r>
              <a:rPr sz="2400" dirty="0">
                <a:latin typeface="Arial"/>
                <a:cs typeface="Arial"/>
              </a:rPr>
              <a:t>в </a:t>
            </a:r>
            <a:r>
              <a:rPr sz="2400" spc="-5" dirty="0">
                <a:latin typeface="Arial"/>
                <a:cs typeface="Arial"/>
              </a:rPr>
              <a:t>словах, состоящих </a:t>
            </a:r>
            <a:r>
              <a:rPr sz="2400" dirty="0">
                <a:latin typeface="Arial"/>
                <a:cs typeface="Arial"/>
              </a:rPr>
              <a:t>из  </a:t>
            </a:r>
            <a:r>
              <a:rPr sz="2400" spc="-5" dirty="0">
                <a:latin typeface="Arial"/>
                <a:cs typeface="Arial"/>
              </a:rPr>
              <a:t>нескольких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слогов;</a:t>
            </a:r>
            <a:endParaRPr sz="2400">
              <a:latin typeface="Arial"/>
              <a:cs typeface="Arial"/>
            </a:endParaRPr>
          </a:p>
          <a:p>
            <a:pPr marL="355600" marR="665480" indent="-342900">
              <a:lnSpc>
                <a:spcPct val="100000"/>
              </a:lnSpc>
              <a:spcBef>
                <a:spcPts val="575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неправильно ставят ударение </a:t>
            </a:r>
            <a:r>
              <a:rPr sz="2400" dirty="0">
                <a:latin typeface="Arial"/>
                <a:cs typeface="Arial"/>
              </a:rPr>
              <a:t>в </a:t>
            </a:r>
            <a:r>
              <a:rPr sz="2400" spc="-5" dirty="0">
                <a:latin typeface="Arial"/>
                <a:cs typeface="Arial"/>
              </a:rPr>
              <a:t>сложных словах,  </a:t>
            </a:r>
            <a:r>
              <a:rPr sz="2400" dirty="0">
                <a:latin typeface="Arial"/>
                <a:cs typeface="Arial"/>
              </a:rPr>
              <a:t>имеющих </a:t>
            </a:r>
            <a:r>
              <a:rPr sz="2400" spc="-5" dirty="0">
                <a:latin typeface="Arial"/>
                <a:cs typeface="Arial"/>
              </a:rPr>
              <a:t>два корня, например, foreground,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airborne;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8793" rIns="0" bIns="0" rtlCol="0">
            <a:spAutoFit/>
          </a:bodyPr>
          <a:lstStyle/>
          <a:p>
            <a:pPr marL="1541145" marR="5080" indent="-853440">
              <a:lnSpc>
                <a:spcPct val="100000"/>
              </a:lnSpc>
              <a:spcBef>
                <a:spcPts val="100"/>
              </a:spcBef>
            </a:pPr>
            <a:r>
              <a:rPr sz="3200" b="0" spc="-5" dirty="0">
                <a:latin typeface="Arial"/>
                <a:cs typeface="Arial"/>
              </a:rPr>
              <a:t>Типичные ошибки </a:t>
            </a:r>
            <a:r>
              <a:rPr sz="3200" b="0" dirty="0">
                <a:latin typeface="Arial"/>
                <a:cs typeface="Arial"/>
              </a:rPr>
              <a:t>учащихся</a:t>
            </a:r>
            <a:r>
              <a:rPr sz="3200" b="0" spc="-105" dirty="0">
                <a:latin typeface="Arial"/>
                <a:cs typeface="Arial"/>
              </a:rPr>
              <a:t> </a:t>
            </a:r>
            <a:r>
              <a:rPr sz="3200" b="0" spc="-5" dirty="0">
                <a:latin typeface="Arial"/>
                <a:cs typeface="Arial"/>
              </a:rPr>
              <a:t>при  выполнении задания</a:t>
            </a:r>
            <a:r>
              <a:rPr sz="3200" b="0" spc="-65" dirty="0">
                <a:latin typeface="Arial"/>
                <a:cs typeface="Arial"/>
              </a:rPr>
              <a:t> </a:t>
            </a:r>
            <a:r>
              <a:rPr sz="3200" b="0" spc="-10" dirty="0">
                <a:latin typeface="Arial"/>
                <a:cs typeface="Arial"/>
              </a:rPr>
              <a:t>1: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7767" y="1580667"/>
            <a:ext cx="7920355" cy="47199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95"/>
              </a:spcBef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Arial"/>
                <a:cs typeface="Arial"/>
              </a:rPr>
              <a:t>неправильно произносят </a:t>
            </a:r>
            <a:r>
              <a:rPr sz="2800" spc="-15" dirty="0">
                <a:latin typeface="Arial"/>
                <a:cs typeface="Arial"/>
              </a:rPr>
              <a:t>звуки </a:t>
            </a:r>
            <a:r>
              <a:rPr sz="2800" spc="-5" dirty="0">
                <a:latin typeface="Arial"/>
                <a:cs typeface="Arial"/>
              </a:rPr>
              <a:t>[ ð ]/[θ] </a:t>
            </a:r>
            <a:r>
              <a:rPr sz="2800" dirty="0">
                <a:latin typeface="Arial"/>
                <a:cs typeface="Arial"/>
              </a:rPr>
              <a:t>[ŋ]</a:t>
            </a:r>
            <a:r>
              <a:rPr sz="2800" spc="3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[h]</a:t>
            </a:r>
            <a:endParaRPr sz="2800">
              <a:latin typeface="Arial"/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sz="2800" dirty="0">
                <a:latin typeface="Arial"/>
                <a:cs typeface="Arial"/>
              </a:rPr>
              <a:t>[</a:t>
            </a:r>
            <a:r>
              <a:rPr sz="2800" b="1" dirty="0">
                <a:latin typeface="Arial"/>
                <a:cs typeface="Arial"/>
              </a:rPr>
              <a:t>3:</a:t>
            </a:r>
            <a:r>
              <a:rPr sz="2800" dirty="0">
                <a:latin typeface="Arial"/>
                <a:cs typeface="Arial"/>
              </a:rPr>
              <a:t>];</a:t>
            </a:r>
            <a:endParaRPr sz="2800">
              <a:latin typeface="Arial"/>
              <a:cs typeface="Arial"/>
            </a:endParaRPr>
          </a:p>
          <a:p>
            <a:pPr marL="355600" marR="343535" indent="-343535">
              <a:lnSpc>
                <a:spcPct val="100000"/>
              </a:lnSpc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Arial"/>
                <a:cs typeface="Arial"/>
              </a:rPr>
              <a:t>не </a:t>
            </a:r>
            <a:r>
              <a:rPr sz="2800" spc="-25" dirty="0">
                <a:latin typeface="Arial"/>
                <a:cs typeface="Arial"/>
              </a:rPr>
              <a:t>умеют читать </a:t>
            </a:r>
            <a:r>
              <a:rPr sz="2800" spc="-5" dirty="0">
                <a:latin typeface="Arial"/>
                <a:cs typeface="Arial"/>
              </a:rPr>
              <a:t>слова с непроизносимыми  согласными: </a:t>
            </a:r>
            <a:r>
              <a:rPr sz="2800" b="1" spc="-5" dirty="0">
                <a:latin typeface="Arial"/>
                <a:cs typeface="Arial"/>
              </a:rPr>
              <a:t>muscles,</a:t>
            </a:r>
            <a:r>
              <a:rPr sz="2800" b="1" spc="1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castle;</a:t>
            </a:r>
            <a:endParaRPr sz="2800">
              <a:latin typeface="Arial"/>
              <a:cs typeface="Arial"/>
            </a:endParaRPr>
          </a:p>
          <a:p>
            <a:pPr marL="355600" marR="5080" indent="-343535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6235" algn="l"/>
              </a:tabLst>
            </a:pPr>
            <a:r>
              <a:rPr sz="2800" spc="-5" dirty="0">
                <a:latin typeface="Arial"/>
                <a:cs typeface="Arial"/>
              </a:rPr>
              <a:t>неправильно произносят </a:t>
            </a:r>
            <a:r>
              <a:rPr sz="2800" spc="-20" dirty="0">
                <a:latin typeface="Arial"/>
                <a:cs typeface="Arial"/>
              </a:rPr>
              <a:t>ряд </a:t>
            </a:r>
            <a:r>
              <a:rPr sz="2800" spc="-5" dirty="0">
                <a:latin typeface="Arial"/>
                <a:cs typeface="Arial"/>
              </a:rPr>
              <a:t>звуков, </a:t>
            </a:r>
            <a:r>
              <a:rPr sz="2800" spc="-15" dirty="0">
                <a:latin typeface="Arial"/>
                <a:cs typeface="Arial"/>
              </a:rPr>
              <a:t>которые  меняют </a:t>
            </a:r>
            <a:r>
              <a:rPr sz="2800" spc="-5" dirty="0">
                <a:latin typeface="Arial"/>
                <a:cs typeface="Arial"/>
              </a:rPr>
              <a:t>смысл </a:t>
            </a:r>
            <a:r>
              <a:rPr sz="2800" spc="5" dirty="0">
                <a:latin typeface="Arial"/>
                <a:cs typeface="Arial"/>
              </a:rPr>
              <a:t>слов </a:t>
            </a:r>
            <a:r>
              <a:rPr sz="2800" dirty="0">
                <a:latin typeface="Arial"/>
                <a:cs typeface="Arial"/>
              </a:rPr>
              <a:t>heat-hid,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food-foot;</a:t>
            </a:r>
            <a:endParaRPr sz="2800">
              <a:latin typeface="Arial"/>
              <a:cs typeface="Arial"/>
            </a:endParaRPr>
          </a:p>
          <a:p>
            <a:pPr marL="356235" indent="-343535">
              <a:lnSpc>
                <a:spcPct val="100000"/>
              </a:lnSpc>
              <a:buChar char="•"/>
              <a:tabLst>
                <a:tab pos="356235" algn="l"/>
                <a:tab pos="356870" algn="l"/>
              </a:tabLst>
            </a:pPr>
            <a:r>
              <a:rPr sz="2800" spc="-25" dirty="0">
                <a:latin typeface="Arial"/>
                <a:cs typeface="Arial"/>
              </a:rPr>
              <a:t>добавляют </a:t>
            </a:r>
            <a:r>
              <a:rPr sz="2800" dirty="0">
                <a:latin typeface="Arial"/>
                <a:cs typeface="Arial"/>
              </a:rPr>
              <a:t>окончания </a:t>
            </a:r>
            <a:r>
              <a:rPr sz="2800" spc="-5" dirty="0">
                <a:latin typeface="Arial"/>
                <a:cs typeface="Arial"/>
              </a:rPr>
              <a:t>или не </a:t>
            </a:r>
            <a:r>
              <a:rPr sz="2800" spc="-20" dirty="0">
                <a:latin typeface="Arial"/>
                <a:cs typeface="Arial"/>
              </a:rPr>
              <a:t>дочитывают</a:t>
            </a:r>
            <a:r>
              <a:rPr sz="2800" spc="6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их;</a:t>
            </a:r>
            <a:endParaRPr sz="2800">
              <a:latin typeface="Arial"/>
              <a:cs typeface="Arial"/>
            </a:endParaRPr>
          </a:p>
          <a:p>
            <a:pPr marL="356235" indent="-343535">
              <a:lnSpc>
                <a:spcPct val="100000"/>
              </a:lnSpc>
              <a:buChar char="•"/>
              <a:tabLst>
                <a:tab pos="356235" algn="l"/>
                <a:tab pos="356870" algn="l"/>
              </a:tabLst>
            </a:pPr>
            <a:r>
              <a:rPr sz="2800" spc="-25" dirty="0">
                <a:latin typeface="Arial"/>
                <a:cs typeface="Arial"/>
              </a:rPr>
              <a:t>добавляют </a:t>
            </a:r>
            <a:r>
              <a:rPr sz="2800" spc="-5" dirty="0">
                <a:latin typeface="Arial"/>
                <a:cs typeface="Arial"/>
              </a:rPr>
              <a:t>лишние </a:t>
            </a:r>
            <a:r>
              <a:rPr sz="2800" spc="5" dirty="0">
                <a:latin typeface="Arial"/>
                <a:cs typeface="Arial"/>
              </a:rPr>
              <a:t>слоги </a:t>
            </a:r>
            <a:r>
              <a:rPr sz="2800" spc="-5" dirty="0">
                <a:latin typeface="Arial"/>
                <a:cs typeface="Arial"/>
              </a:rPr>
              <a:t>в</a:t>
            </a:r>
            <a:r>
              <a:rPr sz="2800" spc="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словах;</a:t>
            </a:r>
            <a:endParaRPr sz="2800">
              <a:latin typeface="Arial"/>
              <a:cs typeface="Arial"/>
            </a:endParaRPr>
          </a:p>
          <a:p>
            <a:pPr marL="356235" marR="116839" indent="-343535">
              <a:lnSpc>
                <a:spcPct val="100000"/>
              </a:lnSpc>
              <a:buChar char="•"/>
              <a:tabLst>
                <a:tab pos="356235" algn="l"/>
                <a:tab pos="356870" algn="l"/>
              </a:tabLst>
            </a:pPr>
            <a:r>
              <a:rPr sz="2800" spc="-25" dirty="0">
                <a:latin typeface="Arial"/>
                <a:cs typeface="Arial"/>
              </a:rPr>
              <a:t>вставляют </a:t>
            </a:r>
            <a:r>
              <a:rPr sz="2800" dirty="0">
                <a:latin typeface="Arial"/>
                <a:cs typeface="Arial"/>
              </a:rPr>
              <a:t>слова, </a:t>
            </a:r>
            <a:r>
              <a:rPr sz="2800" spc="-15" dirty="0">
                <a:latin typeface="Arial"/>
                <a:cs typeface="Arial"/>
              </a:rPr>
              <a:t>которых </a:t>
            </a:r>
            <a:r>
              <a:rPr sz="2800" spc="-5" dirty="0">
                <a:latin typeface="Arial"/>
                <a:cs typeface="Arial"/>
              </a:rPr>
              <a:t>в </a:t>
            </a:r>
            <a:r>
              <a:rPr sz="2800" spc="-10" dirty="0">
                <a:latin typeface="Arial"/>
                <a:cs typeface="Arial"/>
              </a:rPr>
              <a:t>тексте </a:t>
            </a:r>
            <a:r>
              <a:rPr sz="2800" spc="-105" dirty="0">
                <a:latin typeface="Arial"/>
                <a:cs typeface="Arial"/>
              </a:rPr>
              <a:t>нет, </a:t>
            </a:r>
            <a:r>
              <a:rPr sz="2800" spc="-15" dirty="0">
                <a:latin typeface="Arial"/>
                <a:cs typeface="Arial"/>
              </a:rPr>
              <a:t>чаще  </a:t>
            </a:r>
            <a:r>
              <a:rPr sz="2800" spc="-20" dirty="0">
                <a:latin typeface="Arial"/>
                <a:cs typeface="Arial"/>
              </a:rPr>
              <a:t>всего </a:t>
            </a:r>
            <a:r>
              <a:rPr sz="2800" spc="-10" dirty="0">
                <a:latin typeface="Arial"/>
                <a:cs typeface="Arial"/>
              </a:rPr>
              <a:t>артикли </a:t>
            </a:r>
            <a:r>
              <a:rPr sz="2800" spc="-5" dirty="0">
                <a:latin typeface="Arial"/>
                <a:cs typeface="Arial"/>
              </a:rPr>
              <a:t>и</a:t>
            </a:r>
            <a:r>
              <a:rPr sz="2800" spc="3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предлоги;</a:t>
            </a:r>
            <a:endParaRPr sz="2800">
              <a:latin typeface="Arial"/>
              <a:cs typeface="Arial"/>
            </a:endParaRPr>
          </a:p>
          <a:p>
            <a:pPr marL="356235" indent="-343535">
              <a:lnSpc>
                <a:spcPct val="100000"/>
              </a:lnSpc>
              <a:buChar char="•"/>
              <a:tabLst>
                <a:tab pos="356235" algn="l"/>
                <a:tab pos="356870" algn="l"/>
              </a:tabLst>
            </a:pPr>
            <a:r>
              <a:rPr sz="2800" spc="-5" dirty="0">
                <a:latin typeface="Arial"/>
                <a:cs typeface="Arial"/>
              </a:rPr>
              <a:t>не </a:t>
            </a:r>
            <a:r>
              <a:rPr sz="2800" spc="-25" dirty="0">
                <a:latin typeface="Arial"/>
                <a:cs typeface="Arial"/>
              </a:rPr>
              <a:t>умеют читать </a:t>
            </a:r>
            <a:r>
              <a:rPr sz="2800" spc="-20" dirty="0">
                <a:latin typeface="Arial"/>
                <a:cs typeface="Arial"/>
              </a:rPr>
              <a:t>даты </a:t>
            </a:r>
            <a:r>
              <a:rPr sz="2800" spc="-5" dirty="0">
                <a:latin typeface="Arial"/>
                <a:cs typeface="Arial"/>
              </a:rPr>
              <a:t>и</a:t>
            </a:r>
            <a:r>
              <a:rPr sz="2800" spc="9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цифры.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486</TotalTime>
  <Words>2907</Words>
  <Application>Microsoft Office PowerPoint</Application>
  <PresentationFormat>Экран (4:3)</PresentationFormat>
  <Paragraphs>547</Paragraphs>
  <Slides>47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56" baseType="lpstr">
      <vt:lpstr>Arial</vt:lpstr>
      <vt:lpstr>Arial Narrow</vt:lpstr>
      <vt:lpstr>Calibri</vt:lpstr>
      <vt:lpstr>Calibri Light</vt:lpstr>
      <vt:lpstr>Corbel</vt:lpstr>
      <vt:lpstr>Segoe UI</vt:lpstr>
      <vt:lpstr>Times New Roman</vt:lpstr>
      <vt:lpstr>Wingdings</vt:lpstr>
      <vt:lpstr>Тема Office</vt:lpstr>
      <vt:lpstr>Методические подходы к подготовке и оцениванию выполнения учащимися заданий с развернутым ответом устной части ЕГЭ по английскому языку</vt:lpstr>
      <vt:lpstr>Устная часть ЕГЭ по англ. языку 2015-20гг</vt:lpstr>
      <vt:lpstr>Цель задания 1-проверить  умения учащихся:</vt:lpstr>
      <vt:lpstr>Устная часть: задание 1 Критерии оценивания</vt:lpstr>
      <vt:lpstr>Ошибки, искажающие смысл</vt:lpstr>
      <vt:lpstr>Интонация. При чтении вслух экзаменуемый  должен обязательно продемонстрировать  следующие навыки в области интонации (их  отсутствие ведет к снижению оценки):</vt:lpstr>
      <vt:lpstr>Звуки и фонетические явления При чтении вслух экзаменуемый должен  обязательно продемонстрировать следующие  навыки (их отсутствие ведет к снижению оценки):</vt:lpstr>
      <vt:lpstr>Типичные ошибки учащихся  при выполнении задания 1:</vt:lpstr>
      <vt:lpstr>Типичные ошибки учащихся при  выполнении задания 1:</vt:lpstr>
      <vt:lpstr>Цель задания 2 - проверить  умения:</vt:lpstr>
      <vt:lpstr>ЗАДАНИЕ 2</vt:lpstr>
      <vt:lpstr>Критерии оценивания задания 2:</vt:lpstr>
      <vt:lpstr>Разъяснение критериев задания 2: Что значит «вопрос отвечает  поставленной коммуникативной задаче»?</vt:lpstr>
      <vt:lpstr>Устная часть: задание 2</vt:lpstr>
      <vt:lpstr>Устная часть: задание 2</vt:lpstr>
      <vt:lpstr>Разъяснение критериев задания 2</vt:lpstr>
      <vt:lpstr>Разъяснение критериев задания 2</vt:lpstr>
      <vt:lpstr>Типичные ошибки учащихся при  выполнении задания 2</vt:lpstr>
      <vt:lpstr>Типичные ошибки учащихся при  выполнении задания 2</vt:lpstr>
      <vt:lpstr>Типичные ошибки учащихся при  выполнении задания 2</vt:lpstr>
      <vt:lpstr>Устная часть: задание 2</vt:lpstr>
      <vt:lpstr>Устная часть: задание 2</vt:lpstr>
      <vt:lpstr>Устная часть: задание 2</vt:lpstr>
      <vt:lpstr>Примеры: transportation, accommodation</vt:lpstr>
      <vt:lpstr>ЗАДАНИЕ 2</vt:lpstr>
      <vt:lpstr>Задание 2</vt:lpstr>
      <vt:lpstr>Задание 2</vt:lpstr>
      <vt:lpstr>Цель заданий 3 и 4 – на разном уровне проверить умения:</vt:lpstr>
      <vt:lpstr>Критерии оценивания заданий 3 и 4</vt:lpstr>
      <vt:lpstr>Общее в оценивании выполнения  заданий 3 и 4 устной части</vt:lpstr>
      <vt:lpstr>Задания 3 и 4 устной части</vt:lpstr>
      <vt:lpstr>Презентация PowerPoint</vt:lpstr>
      <vt:lpstr>Английский язык. Устная часть. Дополнительная  схема оценивания задания 3 (описание фото). ФИО эксперта   _  Код эксперта   </vt:lpstr>
      <vt:lpstr>Разъяснение критерия РКЗ</vt:lpstr>
      <vt:lpstr>Английский язык. Устная часть. Дополнительная  схема оценивания задания 3 (описание фото). ФИО эксперта   _  Код эксперта   </vt:lpstr>
      <vt:lpstr>Разъяснение критерия ОТ</vt:lpstr>
      <vt:lpstr>Разъяснение критерия ОТ. Вводная фраза</vt:lpstr>
      <vt:lpstr>Разъяснение критерия ОТ.  Заключительная фраза</vt:lpstr>
      <vt:lpstr>Разъяснение критерия ЯО</vt:lpstr>
      <vt:lpstr>Типичные ошибки учащихся в  задании 3 с точки зрения РКЗ: :</vt:lpstr>
      <vt:lpstr>Типичные ошибки учащихся в задании 3 с  точки зрения критериев ОТ и ЯО: :</vt:lpstr>
      <vt:lpstr>Task 4. Study the two photographs. In 1.5 minutes be  ready to compare and contrast the photographs:</vt:lpstr>
      <vt:lpstr>Задание 4 – сравнить фото   Доп. схема оценивания</vt:lpstr>
      <vt:lpstr>    Примеры вступительной и заключительной фраз к заданию 4</vt:lpstr>
      <vt:lpstr>Task 4. Study the two photographs. In 1.5 minutes be  ready to compare and contrast the photographs:</vt:lpstr>
      <vt:lpstr>Типичные ошибки учащихся при  выполнении задания 4::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О.А.Решетникова</dc:creator>
  <cp:lastModifiedBy>Пользователь Windows</cp:lastModifiedBy>
  <cp:revision>43</cp:revision>
  <dcterms:created xsi:type="dcterms:W3CDTF">2020-01-14T17:18:38Z</dcterms:created>
  <dcterms:modified xsi:type="dcterms:W3CDTF">2020-03-26T16:44:16Z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2019-11-27T00:00:00Z</vt:filetime>
  </property>
  <property fmtid="{D5CDD505-2E9C-101B-9397-08002B2CF9AE}" pid="3" name="Creator">
    <vt:lpwstr>Acrobat PDFMaker 10.1 для PowerPoint</vt:lpwstr>
  </property>
  <property fmtid="{D5CDD505-2E9C-101B-9397-08002B2CF9AE}" pid="4" name="LastSaved">
    <vt:filetime>2020-01-14T00:00:00Z</vt:filetime>
  </property>
</Properties>
</file>