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924" y="4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057693-AAF1-4043-A57F-27D1A1581684}" type="datetimeFigureOut">
              <a:rPr lang="ru-RU" smtClean="0"/>
              <a:t>23.03.2023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BD1048-D752-4727-9A79-085287E2AB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14704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D1048-D752-4727-9A79-085287E2ABA8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75877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23.03.2023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4C71EC6-210F-42DE-9C53-41977AD35B3D}" type="datetimeFigureOut">
              <a:rPr lang="ru-RU" smtClean="0"/>
              <a:t>23.03.2023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188640"/>
            <a:ext cx="7772400" cy="4267200"/>
          </a:xfrm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  <a:effectLst/>
              </a:rPr>
              <a:t>Соединения фосфора</a:t>
            </a:r>
            <a:endParaRPr lang="ru-RU" b="1" dirty="0">
              <a:solidFill>
                <a:srgbClr val="C0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040271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Применение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ru-RU" sz="2800" b="1" dirty="0" smtClean="0">
                <a:solidFill>
                  <a:schemeClr val="tx1"/>
                </a:solidFill>
              </a:rPr>
              <a:t>Производство минеральных удобрений;</a:t>
            </a:r>
          </a:p>
          <a:p>
            <a:pPr marL="514350" indent="-514350">
              <a:buAutoNum type="arabicPeriod"/>
            </a:pPr>
            <a:r>
              <a:rPr lang="ru-RU" sz="2800" b="1" dirty="0" smtClean="0">
                <a:solidFill>
                  <a:schemeClr val="tx1"/>
                </a:solidFill>
              </a:rPr>
              <a:t>При пайке, для очищения от ржавчины металлических изделий;</a:t>
            </a:r>
          </a:p>
          <a:p>
            <a:pPr marL="0" indent="0">
              <a:buNone/>
            </a:pPr>
            <a:r>
              <a:rPr lang="ru-RU" sz="2800" b="1" dirty="0" smtClean="0">
                <a:solidFill>
                  <a:schemeClr val="tx1"/>
                </a:solidFill>
              </a:rPr>
              <a:t>3.   В составе фреонов ( в холодильных установках);</a:t>
            </a:r>
          </a:p>
          <a:p>
            <a:pPr marL="0" indent="0">
              <a:buNone/>
            </a:pPr>
            <a:r>
              <a:rPr lang="ru-RU" sz="2800" b="1" dirty="0" smtClean="0">
                <a:solidFill>
                  <a:schemeClr val="tx1"/>
                </a:solidFill>
              </a:rPr>
              <a:t>4.   Пищевая добавка </a:t>
            </a:r>
            <a:r>
              <a:rPr lang="ru-RU" sz="2800" b="1" dirty="0" smtClean="0">
                <a:solidFill>
                  <a:srgbClr val="FF0000"/>
                </a:solidFill>
              </a:rPr>
              <a:t>Е 338 </a:t>
            </a:r>
            <a:r>
              <a:rPr lang="ru-RU" sz="2800" b="1" dirty="0" smtClean="0">
                <a:solidFill>
                  <a:schemeClr val="tx1"/>
                </a:solidFill>
              </a:rPr>
              <a:t>( регулятор кислотности в газированных напитках)</a:t>
            </a:r>
            <a:endParaRPr lang="ru-RU" sz="2800" b="1" dirty="0">
              <a:solidFill>
                <a:schemeClr val="tx1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5" y="0"/>
            <a:ext cx="1209675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6757" y="116632"/>
            <a:ext cx="190500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5" y="5397269"/>
            <a:ext cx="18859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1218" y="5429250"/>
            <a:ext cx="190500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57125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Закрепление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600" b="1" dirty="0" smtClean="0">
                <a:solidFill>
                  <a:schemeClr val="tx1"/>
                </a:solidFill>
              </a:rPr>
              <a:t>1.</a:t>
            </a:r>
            <a:r>
              <a:rPr lang="ru-RU" sz="3600" b="1" dirty="0" smtClean="0">
                <a:solidFill>
                  <a:schemeClr val="tx1"/>
                </a:solidFill>
              </a:rPr>
              <a:t>Осуществите превращение:</a:t>
            </a:r>
          </a:p>
          <a:p>
            <a:pPr marL="0" indent="0">
              <a:buNone/>
            </a:pPr>
            <a:r>
              <a:rPr lang="en-US" sz="3600" b="1" dirty="0" smtClean="0">
                <a:solidFill>
                  <a:schemeClr val="tx1"/>
                </a:solidFill>
              </a:rPr>
              <a:t>P </a:t>
            </a:r>
            <a:r>
              <a:rPr lang="en-US" sz="3600" b="1" dirty="0" smtClean="0">
                <a:solidFill>
                  <a:schemeClr val="tx1"/>
                </a:solidFill>
                <a:latin typeface="Calibri"/>
              </a:rPr>
              <a:t>→PH3→P2O5→H3PO4→Ca3(PO4)2</a:t>
            </a:r>
          </a:p>
          <a:p>
            <a:pPr marL="0" indent="0">
              <a:buNone/>
            </a:pPr>
            <a:r>
              <a:rPr lang="en-US" sz="3600" b="1" dirty="0" smtClean="0">
                <a:solidFill>
                  <a:schemeClr val="tx1"/>
                </a:solidFill>
                <a:latin typeface="Calibri"/>
              </a:rPr>
              <a:t>2. </a:t>
            </a:r>
            <a:r>
              <a:rPr lang="ru-RU" sz="3600" b="1" dirty="0" smtClean="0">
                <a:solidFill>
                  <a:schemeClr val="tx1"/>
                </a:solidFill>
                <a:latin typeface="Calibri"/>
              </a:rPr>
              <a:t>Вычислите (в %) какое из фосфорных удобрений: двойной суперфосфат или преципитат богаче фосфором? Химические формулы найдите в схеме самостоятельно (стр. 204-206).</a:t>
            </a:r>
            <a:endParaRPr lang="en-US" sz="3600" b="1" dirty="0" smtClean="0">
              <a:solidFill>
                <a:schemeClr val="tx1"/>
              </a:solidFill>
              <a:latin typeface="Calibri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47700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Домашнее задание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5400" b="1" dirty="0" smtClean="0">
                <a:solidFill>
                  <a:schemeClr val="tx1"/>
                </a:solidFill>
              </a:rPr>
              <a:t>§19 </a:t>
            </a:r>
            <a:r>
              <a:rPr lang="ru-RU" sz="5400" b="1" dirty="0" smtClean="0">
                <a:solidFill>
                  <a:schemeClr val="tx1"/>
                </a:solidFill>
              </a:rPr>
              <a:t>упр. </a:t>
            </a:r>
            <a:r>
              <a:rPr lang="ru-RU" sz="5400" b="1" dirty="0" smtClean="0">
                <a:solidFill>
                  <a:schemeClr val="tx1"/>
                </a:solidFill>
              </a:rPr>
              <a:t>4</a:t>
            </a:r>
            <a:endParaRPr lang="ru-RU" sz="54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0327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ОКСИД ФОСФОРА (</a:t>
            </a:r>
            <a:r>
              <a:rPr lang="en-US" b="1" dirty="0" smtClean="0">
                <a:solidFill>
                  <a:srgbClr val="C00000"/>
                </a:solidFill>
              </a:rPr>
              <a:t>V)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ru-RU" sz="3600" b="1" dirty="0" smtClean="0">
                <a:solidFill>
                  <a:srgbClr val="C00000"/>
                </a:solidFill>
              </a:rPr>
              <a:t>Физические свойства:</a:t>
            </a:r>
          </a:p>
          <a:p>
            <a:pPr marL="0" indent="0">
              <a:buNone/>
            </a:pPr>
            <a:r>
              <a:rPr lang="ru-RU" sz="3600" b="1" dirty="0" smtClean="0">
                <a:solidFill>
                  <a:schemeClr val="tx1"/>
                </a:solidFill>
              </a:rPr>
              <a:t>Белый гигроскопичный порошок.</a:t>
            </a:r>
          </a:p>
          <a:p>
            <a:pPr marL="0" indent="0">
              <a:buNone/>
            </a:pPr>
            <a:r>
              <a:rPr lang="ru-RU" sz="3600" b="1" dirty="0" smtClean="0">
                <a:solidFill>
                  <a:schemeClr val="tx1"/>
                </a:solidFill>
              </a:rPr>
              <a:t>Получение:</a:t>
            </a:r>
          </a:p>
          <a:p>
            <a:pPr marL="0" indent="0">
              <a:buNone/>
            </a:pPr>
            <a:r>
              <a:rPr lang="ru-RU" sz="3600" b="1" dirty="0" smtClean="0">
                <a:solidFill>
                  <a:schemeClr val="tx1"/>
                </a:solidFill>
              </a:rPr>
              <a:t>Горение фосфора в воздухе или кислороде</a:t>
            </a:r>
          </a:p>
          <a:p>
            <a:pPr marL="0" indent="0">
              <a:buNone/>
            </a:pPr>
            <a:r>
              <a:rPr lang="en-US" sz="3600" b="1" dirty="0" smtClean="0">
                <a:solidFill>
                  <a:schemeClr val="tx1"/>
                </a:solidFill>
              </a:rPr>
              <a:t>4P+ 5O</a:t>
            </a:r>
            <a:r>
              <a:rPr lang="en-US" sz="2000" b="1" dirty="0" smtClean="0">
                <a:solidFill>
                  <a:schemeClr val="tx1"/>
                </a:solidFill>
              </a:rPr>
              <a:t>2</a:t>
            </a:r>
            <a:r>
              <a:rPr lang="en-US" sz="3600" b="1" dirty="0" smtClean="0">
                <a:solidFill>
                  <a:schemeClr val="tx1"/>
                </a:solidFill>
              </a:rPr>
              <a:t> = 2P</a:t>
            </a:r>
            <a:r>
              <a:rPr lang="en-US" sz="2000" b="1" dirty="0" smtClean="0">
                <a:solidFill>
                  <a:schemeClr val="tx1"/>
                </a:solidFill>
              </a:rPr>
              <a:t>2</a:t>
            </a:r>
            <a:r>
              <a:rPr lang="en-US" sz="3600" b="1" dirty="0" smtClean="0">
                <a:solidFill>
                  <a:schemeClr val="tx1"/>
                </a:solidFill>
              </a:rPr>
              <a:t>O</a:t>
            </a:r>
            <a:r>
              <a:rPr lang="en-US" sz="2000" b="1" dirty="0" smtClean="0">
                <a:solidFill>
                  <a:schemeClr val="tx1"/>
                </a:solidFill>
              </a:rPr>
              <a:t>5</a:t>
            </a:r>
          </a:p>
          <a:p>
            <a:pPr marL="0" indent="0">
              <a:buNone/>
            </a:pPr>
            <a:r>
              <a:rPr lang="ru-RU" sz="3600" b="1" dirty="0" smtClean="0">
                <a:solidFill>
                  <a:schemeClr val="tx1"/>
                </a:solidFill>
              </a:rPr>
              <a:t>Применение:</a:t>
            </a:r>
          </a:p>
          <a:p>
            <a:pPr marL="0" indent="0">
              <a:buNone/>
            </a:pPr>
            <a:r>
              <a:rPr lang="ru-RU" sz="3600" b="1" dirty="0" smtClean="0">
                <a:solidFill>
                  <a:schemeClr val="tx1"/>
                </a:solidFill>
              </a:rPr>
              <a:t>Как осушитель газов и жидкостей</a:t>
            </a:r>
            <a:endParaRPr lang="ru-RU" sz="3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2879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Химические свойства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sz="3200" b="1" dirty="0" smtClean="0">
                <a:solidFill>
                  <a:srgbClr val="C00000"/>
                </a:solidFill>
              </a:rPr>
              <a:t>Определите характер оксида?</a:t>
            </a:r>
          </a:p>
          <a:p>
            <a:pPr marL="0" indent="0">
              <a:buNone/>
            </a:pPr>
            <a:r>
              <a:rPr lang="ru-RU" sz="3200" b="1" dirty="0" smtClean="0">
                <a:solidFill>
                  <a:schemeClr val="tx1"/>
                </a:solidFill>
              </a:rPr>
              <a:t>1) С основными оксидами: </a:t>
            </a:r>
            <a:r>
              <a:rPr lang="en-US" sz="3200" b="1" dirty="0" smtClean="0">
                <a:solidFill>
                  <a:schemeClr val="tx1"/>
                </a:solidFill>
              </a:rPr>
              <a:t>P</a:t>
            </a:r>
            <a:r>
              <a:rPr lang="en-US" sz="2200" b="1" dirty="0" smtClean="0">
                <a:solidFill>
                  <a:schemeClr val="tx1"/>
                </a:solidFill>
              </a:rPr>
              <a:t>2</a:t>
            </a:r>
            <a:r>
              <a:rPr lang="en-US" sz="3200" b="1" dirty="0" smtClean="0">
                <a:solidFill>
                  <a:schemeClr val="tx1"/>
                </a:solidFill>
              </a:rPr>
              <a:t>O</a:t>
            </a:r>
            <a:r>
              <a:rPr lang="en-US" sz="2200" b="1" dirty="0" smtClean="0">
                <a:solidFill>
                  <a:schemeClr val="tx1"/>
                </a:solidFill>
              </a:rPr>
              <a:t>5</a:t>
            </a:r>
            <a:r>
              <a:rPr lang="en-US" sz="3200" b="1" dirty="0" smtClean="0">
                <a:solidFill>
                  <a:schemeClr val="tx1"/>
                </a:solidFill>
              </a:rPr>
              <a:t> + </a:t>
            </a:r>
            <a:r>
              <a:rPr lang="en-US" sz="3200" b="1" dirty="0" err="1" smtClean="0">
                <a:solidFill>
                  <a:schemeClr val="tx1"/>
                </a:solidFill>
              </a:rPr>
              <a:t>CaO</a:t>
            </a:r>
            <a:r>
              <a:rPr lang="en-US" sz="3200" b="1" dirty="0" smtClean="0">
                <a:solidFill>
                  <a:schemeClr val="tx1"/>
                </a:solidFill>
              </a:rPr>
              <a:t> =</a:t>
            </a:r>
          </a:p>
          <a:p>
            <a:pPr marL="0" indent="0">
              <a:buNone/>
            </a:pPr>
            <a:r>
              <a:rPr lang="ru-RU" sz="3200" b="1" dirty="0" smtClean="0">
                <a:solidFill>
                  <a:schemeClr val="tx1"/>
                </a:solidFill>
              </a:rPr>
              <a:t>2) С основаниями:</a:t>
            </a:r>
            <a:r>
              <a:rPr lang="en-US" sz="3200" b="1" dirty="0">
                <a:solidFill>
                  <a:schemeClr val="tx1"/>
                </a:solidFill>
              </a:rPr>
              <a:t> P</a:t>
            </a:r>
            <a:r>
              <a:rPr lang="en-US" sz="2200" b="1" dirty="0">
                <a:solidFill>
                  <a:schemeClr val="tx1"/>
                </a:solidFill>
              </a:rPr>
              <a:t>2</a:t>
            </a:r>
            <a:r>
              <a:rPr lang="en-US" sz="3200" b="1" dirty="0">
                <a:solidFill>
                  <a:schemeClr val="tx1"/>
                </a:solidFill>
              </a:rPr>
              <a:t>O</a:t>
            </a:r>
            <a:r>
              <a:rPr lang="en-US" sz="2200" b="1" dirty="0">
                <a:solidFill>
                  <a:schemeClr val="tx1"/>
                </a:solidFill>
              </a:rPr>
              <a:t>5 </a:t>
            </a:r>
            <a:r>
              <a:rPr lang="en-US" sz="3200" b="1" dirty="0" smtClean="0">
                <a:solidFill>
                  <a:schemeClr val="tx1"/>
                </a:solidFill>
              </a:rPr>
              <a:t>+ KOH =</a:t>
            </a:r>
            <a:endParaRPr lang="ru-RU" sz="32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sz="3200" b="1" dirty="0" smtClean="0">
                <a:solidFill>
                  <a:schemeClr val="tx1"/>
                </a:solidFill>
              </a:rPr>
              <a:t>3) С водой</a:t>
            </a:r>
          </a:p>
          <a:p>
            <a:pPr marL="0" indent="0">
              <a:buNone/>
            </a:pPr>
            <a:r>
              <a:rPr lang="ru-RU" sz="3200" b="1" dirty="0" smtClean="0">
                <a:solidFill>
                  <a:schemeClr val="tx1"/>
                </a:solidFill>
              </a:rPr>
              <a:t>А) при </a:t>
            </a:r>
            <a:r>
              <a:rPr lang="ru-RU" sz="3200" b="1" dirty="0" err="1" smtClean="0">
                <a:solidFill>
                  <a:schemeClr val="tx1"/>
                </a:solidFill>
              </a:rPr>
              <a:t>о.у</a:t>
            </a:r>
            <a:r>
              <a:rPr lang="ru-RU" sz="3200" b="1" dirty="0" smtClean="0">
                <a:solidFill>
                  <a:schemeClr val="tx1"/>
                </a:solidFill>
              </a:rPr>
              <a:t>. : </a:t>
            </a:r>
            <a:r>
              <a:rPr lang="en-US" sz="3200" b="1" dirty="0">
                <a:solidFill>
                  <a:schemeClr val="tx1"/>
                </a:solidFill>
              </a:rPr>
              <a:t>P</a:t>
            </a:r>
            <a:r>
              <a:rPr lang="en-US" sz="2200" b="1" dirty="0">
                <a:solidFill>
                  <a:schemeClr val="tx1"/>
                </a:solidFill>
              </a:rPr>
              <a:t>2</a:t>
            </a:r>
            <a:r>
              <a:rPr lang="en-US" sz="3200" b="1" dirty="0">
                <a:solidFill>
                  <a:schemeClr val="tx1"/>
                </a:solidFill>
              </a:rPr>
              <a:t>O</a:t>
            </a:r>
            <a:r>
              <a:rPr lang="en-US" sz="2200" b="1" dirty="0">
                <a:solidFill>
                  <a:schemeClr val="tx1"/>
                </a:solidFill>
              </a:rPr>
              <a:t>5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>
                <a:solidFill>
                  <a:schemeClr val="tx1"/>
                </a:solidFill>
              </a:rPr>
              <a:t>+ H</a:t>
            </a:r>
            <a:r>
              <a:rPr lang="en-US" sz="2200" b="1" dirty="0">
                <a:solidFill>
                  <a:schemeClr val="tx1"/>
                </a:solidFill>
              </a:rPr>
              <a:t>2</a:t>
            </a:r>
            <a:r>
              <a:rPr lang="en-US" sz="3200" b="1" dirty="0">
                <a:solidFill>
                  <a:schemeClr val="tx1"/>
                </a:solidFill>
              </a:rPr>
              <a:t>O </a:t>
            </a:r>
            <a:r>
              <a:rPr lang="en-US" sz="3200" b="1" dirty="0" smtClean="0">
                <a:solidFill>
                  <a:schemeClr val="tx1"/>
                </a:solidFill>
              </a:rPr>
              <a:t>=</a:t>
            </a:r>
            <a:r>
              <a:rPr lang="ru-RU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smtClean="0">
                <a:solidFill>
                  <a:schemeClr val="tx1"/>
                </a:solidFill>
              </a:rPr>
              <a:t>HPO</a:t>
            </a:r>
            <a:r>
              <a:rPr lang="en-US" sz="2200" b="1" dirty="0" smtClean="0">
                <a:solidFill>
                  <a:schemeClr val="tx1"/>
                </a:solidFill>
              </a:rPr>
              <a:t>3</a:t>
            </a:r>
            <a:r>
              <a:rPr lang="ru-RU" sz="3200" b="1" dirty="0" smtClean="0">
                <a:solidFill>
                  <a:schemeClr val="tx1"/>
                </a:solidFill>
              </a:rPr>
              <a:t> </a:t>
            </a:r>
            <a:endParaRPr lang="ru-RU" sz="32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sz="3200" b="1" dirty="0" smtClean="0">
                <a:solidFill>
                  <a:schemeClr val="tx1"/>
                </a:solidFill>
              </a:rPr>
              <a:t>- </a:t>
            </a:r>
            <a:r>
              <a:rPr lang="ru-RU" sz="3200" b="1" dirty="0" smtClean="0">
                <a:solidFill>
                  <a:schemeClr val="tx1"/>
                </a:solidFill>
              </a:rPr>
              <a:t>метафосфорная</a:t>
            </a:r>
            <a:endParaRPr lang="en-US" sz="32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sz="3200" b="1" dirty="0" smtClean="0">
                <a:solidFill>
                  <a:schemeClr val="tx1"/>
                </a:solidFill>
              </a:rPr>
              <a:t>Б) при нагревании : </a:t>
            </a:r>
            <a:r>
              <a:rPr lang="en-US" sz="3200" b="1" dirty="0">
                <a:solidFill>
                  <a:schemeClr val="tx1"/>
                </a:solidFill>
              </a:rPr>
              <a:t>P</a:t>
            </a:r>
            <a:r>
              <a:rPr lang="en-US" sz="2200" b="1" dirty="0">
                <a:solidFill>
                  <a:schemeClr val="tx1"/>
                </a:solidFill>
              </a:rPr>
              <a:t>2</a:t>
            </a:r>
            <a:r>
              <a:rPr lang="en-US" sz="3200" b="1" dirty="0">
                <a:solidFill>
                  <a:schemeClr val="tx1"/>
                </a:solidFill>
              </a:rPr>
              <a:t>O</a:t>
            </a:r>
            <a:r>
              <a:rPr lang="en-US" sz="2200" b="1" dirty="0">
                <a:solidFill>
                  <a:schemeClr val="tx1"/>
                </a:solidFill>
              </a:rPr>
              <a:t>5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>
                <a:solidFill>
                  <a:schemeClr val="tx1"/>
                </a:solidFill>
              </a:rPr>
              <a:t>+ H</a:t>
            </a:r>
            <a:r>
              <a:rPr lang="en-US" sz="2200" b="1" dirty="0">
                <a:solidFill>
                  <a:schemeClr val="tx1"/>
                </a:solidFill>
              </a:rPr>
              <a:t>2</a:t>
            </a:r>
            <a:r>
              <a:rPr lang="en-US" sz="3200" b="1" dirty="0">
                <a:solidFill>
                  <a:schemeClr val="tx1"/>
                </a:solidFill>
              </a:rPr>
              <a:t>O </a:t>
            </a:r>
            <a:r>
              <a:rPr lang="en-US" sz="3200" b="1" dirty="0" smtClean="0">
                <a:solidFill>
                  <a:schemeClr val="tx1"/>
                </a:solidFill>
              </a:rPr>
              <a:t>=</a:t>
            </a:r>
            <a:r>
              <a:rPr lang="ru-RU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smtClean="0">
                <a:solidFill>
                  <a:schemeClr val="tx1"/>
                </a:solidFill>
              </a:rPr>
              <a:t>H</a:t>
            </a:r>
            <a:r>
              <a:rPr lang="en-US" sz="2200" b="1" dirty="0" smtClean="0">
                <a:solidFill>
                  <a:schemeClr val="tx1"/>
                </a:solidFill>
              </a:rPr>
              <a:t>3</a:t>
            </a:r>
            <a:r>
              <a:rPr lang="en-US" sz="3200" b="1" dirty="0" smtClean="0">
                <a:solidFill>
                  <a:schemeClr val="tx1"/>
                </a:solidFill>
              </a:rPr>
              <a:t>PO</a:t>
            </a:r>
            <a:r>
              <a:rPr lang="en-US" sz="2200" b="1" dirty="0" smtClean="0">
                <a:solidFill>
                  <a:schemeClr val="tx1"/>
                </a:solidFill>
              </a:rPr>
              <a:t>4</a:t>
            </a:r>
            <a:r>
              <a:rPr lang="ru-RU" sz="2200" b="1" dirty="0" smtClean="0">
                <a:solidFill>
                  <a:schemeClr val="tx1"/>
                </a:solidFill>
              </a:rPr>
              <a:t> </a:t>
            </a:r>
            <a:r>
              <a:rPr lang="ru-RU" sz="3200" b="1" dirty="0" smtClean="0">
                <a:solidFill>
                  <a:schemeClr val="tx1"/>
                </a:solidFill>
              </a:rPr>
              <a:t>- ортофосфорная</a:t>
            </a:r>
            <a:endParaRPr lang="en-US" sz="32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5770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692696"/>
            <a:ext cx="8229600" cy="1600200"/>
          </a:xfrm>
        </p:spPr>
        <p:txBody>
          <a:bodyPr/>
          <a:lstStyle/>
          <a:p>
            <a:r>
              <a:rPr lang="ru-RU" b="1" dirty="0" smtClean="0"/>
              <a:t>Ортофосфорная кислота</a:t>
            </a:r>
            <a:br>
              <a:rPr lang="ru-RU" b="1" dirty="0" smtClean="0"/>
            </a:br>
            <a:r>
              <a:rPr lang="en-US" b="1" dirty="0" smtClean="0">
                <a:solidFill>
                  <a:srgbClr val="FF0000"/>
                </a:solidFill>
              </a:rPr>
              <a:t>H</a:t>
            </a:r>
            <a:r>
              <a:rPr lang="en-US" sz="3200" b="1" dirty="0" smtClean="0">
                <a:solidFill>
                  <a:srgbClr val="FF0000"/>
                </a:solidFill>
              </a:rPr>
              <a:t>3</a:t>
            </a:r>
            <a:r>
              <a:rPr lang="en-US" b="1" dirty="0" smtClean="0">
                <a:solidFill>
                  <a:srgbClr val="FF0000"/>
                </a:solidFill>
              </a:rPr>
              <a:t>PO</a:t>
            </a:r>
            <a:r>
              <a:rPr lang="en-US" sz="3600" b="1" dirty="0" smtClean="0">
                <a:solidFill>
                  <a:srgbClr val="FF0000"/>
                </a:solidFill>
              </a:rPr>
              <a:t>4</a:t>
            </a:r>
            <a:endParaRPr lang="ru-RU" sz="3600" b="1" dirty="0">
              <a:solidFill>
                <a:srgbClr val="FF0000"/>
              </a:solidFill>
            </a:endParaRPr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2564904"/>
            <a:ext cx="6480720" cy="259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4094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Физические свойства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200" b="1" dirty="0" smtClean="0">
                <a:solidFill>
                  <a:schemeClr val="tx1"/>
                </a:solidFill>
              </a:rPr>
              <a:t>Бесцветное, гигроскопичное твердое вещество, хорошо растворимое в воде.</a:t>
            </a:r>
            <a:endParaRPr lang="ru-RU" sz="3200" b="1" dirty="0">
              <a:solidFill>
                <a:schemeClr val="tx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3068960"/>
            <a:ext cx="2520280" cy="2376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72234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Получение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84784"/>
            <a:ext cx="8291264" cy="5001419"/>
          </a:xfrm>
        </p:spPr>
        <p:txBody>
          <a:bodyPr/>
          <a:lstStyle/>
          <a:p>
            <a:pPr marL="0" indent="0">
              <a:buNone/>
            </a:pPr>
            <a:r>
              <a:rPr lang="ru-RU" sz="2800" b="1" dirty="0" smtClean="0">
                <a:solidFill>
                  <a:schemeClr val="tx1"/>
                </a:solidFill>
              </a:rPr>
              <a:t>1. Взаимодействие оксида фосфора (</a:t>
            </a:r>
            <a:r>
              <a:rPr lang="en-US" sz="2800" b="1" dirty="0" smtClean="0">
                <a:solidFill>
                  <a:schemeClr val="tx1"/>
                </a:solidFill>
              </a:rPr>
              <a:t>V)</a:t>
            </a:r>
            <a:r>
              <a:rPr lang="ru-RU" sz="2800" b="1" dirty="0" smtClean="0">
                <a:solidFill>
                  <a:schemeClr val="tx1"/>
                </a:solidFill>
              </a:rPr>
              <a:t> с водой при нагревании</a:t>
            </a:r>
          </a:p>
          <a:p>
            <a:pPr marL="0" indent="0">
              <a:buNone/>
            </a:pPr>
            <a:r>
              <a:rPr lang="en-US" sz="2800" b="1" dirty="0" smtClean="0">
                <a:solidFill>
                  <a:schemeClr val="tx1"/>
                </a:solidFill>
              </a:rPr>
              <a:t>P</a:t>
            </a:r>
            <a:r>
              <a:rPr lang="en-US" sz="2000" b="1" dirty="0" smtClean="0">
                <a:solidFill>
                  <a:schemeClr val="tx1"/>
                </a:solidFill>
              </a:rPr>
              <a:t>2</a:t>
            </a:r>
            <a:r>
              <a:rPr lang="en-US" sz="2800" b="1" dirty="0" smtClean="0">
                <a:solidFill>
                  <a:schemeClr val="tx1"/>
                </a:solidFill>
              </a:rPr>
              <a:t>O</a:t>
            </a:r>
            <a:r>
              <a:rPr lang="en-US" sz="2000" b="1" dirty="0" smtClean="0">
                <a:solidFill>
                  <a:schemeClr val="tx1"/>
                </a:solidFill>
              </a:rPr>
              <a:t>5</a:t>
            </a:r>
            <a:r>
              <a:rPr lang="en-US" sz="2800" b="1" dirty="0" smtClean="0">
                <a:solidFill>
                  <a:schemeClr val="tx1"/>
                </a:solidFill>
              </a:rPr>
              <a:t> + H</a:t>
            </a:r>
            <a:r>
              <a:rPr lang="en-US" sz="2000" b="1" dirty="0" smtClean="0">
                <a:solidFill>
                  <a:schemeClr val="tx1"/>
                </a:solidFill>
              </a:rPr>
              <a:t>2</a:t>
            </a:r>
            <a:r>
              <a:rPr lang="en-US" sz="2800" b="1" dirty="0" smtClean="0">
                <a:solidFill>
                  <a:schemeClr val="tx1"/>
                </a:solidFill>
              </a:rPr>
              <a:t>O =</a:t>
            </a:r>
            <a:endParaRPr lang="ru-RU" sz="28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800" b="1" dirty="0" smtClean="0">
                <a:solidFill>
                  <a:schemeClr val="tx1"/>
                </a:solidFill>
              </a:rPr>
              <a:t>2. </a:t>
            </a:r>
            <a:r>
              <a:rPr lang="ru-RU" sz="2800" b="1" dirty="0" smtClean="0">
                <a:solidFill>
                  <a:schemeClr val="tx1"/>
                </a:solidFill>
              </a:rPr>
              <a:t>Взаимодействие </a:t>
            </a:r>
            <a:r>
              <a:rPr lang="ru-RU" sz="2800" b="1" dirty="0" err="1" smtClean="0">
                <a:solidFill>
                  <a:schemeClr val="tx1"/>
                </a:solidFill>
              </a:rPr>
              <a:t>ортофосфата</a:t>
            </a:r>
            <a:r>
              <a:rPr lang="ru-RU" sz="2800" b="1" dirty="0" smtClean="0">
                <a:solidFill>
                  <a:schemeClr val="tx1"/>
                </a:solidFill>
              </a:rPr>
              <a:t> кальция с серной кислотой при нагревании</a:t>
            </a:r>
            <a:endParaRPr lang="en-US" sz="28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800" b="1" dirty="0" smtClean="0">
                <a:solidFill>
                  <a:schemeClr val="tx1"/>
                </a:solidFill>
              </a:rPr>
              <a:t>Ca</a:t>
            </a:r>
            <a:r>
              <a:rPr lang="en-US" sz="2000" b="1" dirty="0" smtClean="0">
                <a:solidFill>
                  <a:schemeClr val="tx1"/>
                </a:solidFill>
              </a:rPr>
              <a:t>3</a:t>
            </a:r>
            <a:r>
              <a:rPr lang="en-US" sz="2800" b="1" dirty="0" smtClean="0">
                <a:solidFill>
                  <a:schemeClr val="tx1"/>
                </a:solidFill>
              </a:rPr>
              <a:t>(PO</a:t>
            </a:r>
            <a:r>
              <a:rPr lang="en-US" sz="2000" b="1" dirty="0" smtClean="0">
                <a:solidFill>
                  <a:schemeClr val="tx1"/>
                </a:solidFill>
              </a:rPr>
              <a:t>4</a:t>
            </a:r>
            <a:r>
              <a:rPr lang="en-US" sz="2800" b="1" dirty="0" smtClean="0">
                <a:solidFill>
                  <a:schemeClr val="tx1"/>
                </a:solidFill>
              </a:rPr>
              <a:t>)</a:t>
            </a:r>
            <a:r>
              <a:rPr lang="en-US" sz="2000" b="1" dirty="0" smtClean="0">
                <a:solidFill>
                  <a:schemeClr val="tx1"/>
                </a:solidFill>
              </a:rPr>
              <a:t>2</a:t>
            </a:r>
            <a:r>
              <a:rPr lang="en-US" sz="2800" b="1" dirty="0" smtClean="0">
                <a:solidFill>
                  <a:schemeClr val="tx1"/>
                </a:solidFill>
              </a:rPr>
              <a:t> + H</a:t>
            </a:r>
            <a:r>
              <a:rPr lang="en-US" sz="2000" b="1" dirty="0" smtClean="0">
                <a:solidFill>
                  <a:schemeClr val="tx1"/>
                </a:solidFill>
              </a:rPr>
              <a:t>2</a:t>
            </a:r>
            <a:r>
              <a:rPr lang="en-US" sz="2800" b="1" dirty="0" smtClean="0">
                <a:solidFill>
                  <a:schemeClr val="tx1"/>
                </a:solidFill>
              </a:rPr>
              <a:t>SO</a:t>
            </a:r>
            <a:r>
              <a:rPr lang="en-US" sz="2000" b="1" dirty="0" smtClean="0">
                <a:solidFill>
                  <a:schemeClr val="tx1"/>
                </a:solidFill>
              </a:rPr>
              <a:t>4</a:t>
            </a:r>
            <a:r>
              <a:rPr lang="en-US" sz="2800" b="1" dirty="0" smtClean="0">
                <a:solidFill>
                  <a:schemeClr val="tx1"/>
                </a:solidFill>
              </a:rPr>
              <a:t> =</a:t>
            </a:r>
          </a:p>
          <a:p>
            <a:pPr marL="0" indent="0">
              <a:buNone/>
            </a:pPr>
            <a:r>
              <a:rPr lang="en-US" sz="2800" b="1" dirty="0" smtClean="0">
                <a:solidFill>
                  <a:schemeClr val="tx1"/>
                </a:solidFill>
              </a:rPr>
              <a:t>3. </a:t>
            </a:r>
            <a:r>
              <a:rPr lang="ru-RU" sz="2800" b="1" dirty="0" smtClean="0">
                <a:solidFill>
                  <a:schemeClr val="tx1"/>
                </a:solidFill>
              </a:rPr>
              <a:t>Взаимодействие фосфора с концентрированной азотной кислотой</a:t>
            </a:r>
          </a:p>
          <a:p>
            <a:pPr marL="0" indent="0">
              <a:buNone/>
            </a:pPr>
            <a:r>
              <a:rPr lang="en-US" sz="2800" b="1" dirty="0" smtClean="0">
                <a:solidFill>
                  <a:schemeClr val="tx1"/>
                </a:solidFill>
              </a:rPr>
              <a:t>P + HNO</a:t>
            </a:r>
            <a:r>
              <a:rPr lang="en-US" sz="2000" b="1" dirty="0" smtClean="0">
                <a:solidFill>
                  <a:schemeClr val="tx1"/>
                </a:solidFill>
              </a:rPr>
              <a:t>3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</a:rPr>
              <a:t>+</a:t>
            </a:r>
            <a:r>
              <a:rPr lang="en-US" sz="2800" b="1" dirty="0" smtClean="0">
                <a:solidFill>
                  <a:prstClr val="black"/>
                </a:solidFill>
              </a:rPr>
              <a:t>H</a:t>
            </a:r>
            <a:r>
              <a:rPr lang="ru-RU" sz="2000" b="1" dirty="0" smtClean="0">
                <a:solidFill>
                  <a:prstClr val="black"/>
                </a:solidFill>
              </a:rPr>
              <a:t>2</a:t>
            </a:r>
            <a:r>
              <a:rPr lang="ru-RU" sz="2800" b="1" dirty="0" smtClean="0">
                <a:solidFill>
                  <a:prstClr val="black"/>
                </a:solidFill>
              </a:rPr>
              <a:t>О</a:t>
            </a:r>
            <a:r>
              <a:rPr lang="ru-RU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</a:rPr>
              <a:t>= </a:t>
            </a:r>
            <a:r>
              <a:rPr lang="en-US" sz="2800" b="1" dirty="0" smtClean="0">
                <a:solidFill>
                  <a:schemeClr val="tx1"/>
                </a:solidFill>
              </a:rPr>
              <a:t>H</a:t>
            </a:r>
            <a:r>
              <a:rPr lang="en-US" sz="2000" b="1" dirty="0" smtClean="0">
                <a:solidFill>
                  <a:schemeClr val="tx1"/>
                </a:solidFill>
              </a:rPr>
              <a:t>3</a:t>
            </a:r>
            <a:r>
              <a:rPr lang="en-US" sz="2800" b="1" dirty="0" smtClean="0">
                <a:solidFill>
                  <a:schemeClr val="tx1"/>
                </a:solidFill>
              </a:rPr>
              <a:t>PO</a:t>
            </a:r>
            <a:r>
              <a:rPr lang="en-US" sz="2000" b="1" dirty="0" smtClean="0">
                <a:solidFill>
                  <a:schemeClr val="tx1"/>
                </a:solidFill>
              </a:rPr>
              <a:t>4</a:t>
            </a:r>
            <a:r>
              <a:rPr lang="en-US" sz="2800" b="1" dirty="0" smtClean="0">
                <a:solidFill>
                  <a:schemeClr val="tx1"/>
                </a:solidFill>
              </a:rPr>
              <a:t> + NO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04577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Химические свойства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ru-RU" sz="3200" b="1" dirty="0" err="1" smtClean="0">
                <a:solidFill>
                  <a:schemeClr val="tx1"/>
                </a:solidFill>
              </a:rPr>
              <a:t>Диссоциирует</a:t>
            </a:r>
            <a:r>
              <a:rPr lang="ru-RU" sz="3200" b="1" dirty="0" smtClean="0">
                <a:solidFill>
                  <a:schemeClr val="tx1"/>
                </a:solidFill>
              </a:rPr>
              <a:t> на ионы:</a:t>
            </a:r>
          </a:p>
          <a:p>
            <a:pPr marL="0" indent="0">
              <a:buNone/>
            </a:pPr>
            <a:r>
              <a:rPr lang="en-US" sz="3200" b="1" dirty="0" smtClean="0">
                <a:solidFill>
                  <a:schemeClr val="tx1"/>
                </a:solidFill>
              </a:rPr>
              <a:t>H</a:t>
            </a:r>
            <a:r>
              <a:rPr lang="en-US" sz="2000" b="1" dirty="0" smtClean="0">
                <a:solidFill>
                  <a:schemeClr val="tx1"/>
                </a:solidFill>
              </a:rPr>
              <a:t>3</a:t>
            </a:r>
            <a:r>
              <a:rPr lang="en-US" sz="3200" b="1" dirty="0" smtClean="0">
                <a:solidFill>
                  <a:schemeClr val="tx1"/>
                </a:solidFill>
              </a:rPr>
              <a:t>PO</a:t>
            </a:r>
            <a:r>
              <a:rPr lang="en-US" sz="2000" b="1" dirty="0" smtClean="0">
                <a:solidFill>
                  <a:schemeClr val="tx1"/>
                </a:solidFill>
              </a:rPr>
              <a:t>4</a:t>
            </a:r>
            <a:r>
              <a:rPr lang="en-US" sz="3200" b="1" dirty="0" smtClean="0">
                <a:solidFill>
                  <a:schemeClr val="tx1"/>
                </a:solidFill>
              </a:rPr>
              <a:t> ↔ </a:t>
            </a:r>
          </a:p>
          <a:p>
            <a:pPr marL="0" indent="0">
              <a:buNone/>
            </a:pPr>
            <a:r>
              <a:rPr lang="en-US" sz="3200" b="1" dirty="0" smtClean="0">
                <a:solidFill>
                  <a:schemeClr val="tx1"/>
                </a:solidFill>
              </a:rPr>
              <a:t>2. C </a:t>
            </a:r>
            <a:r>
              <a:rPr lang="ru-RU" sz="3200" b="1" dirty="0" smtClean="0">
                <a:solidFill>
                  <a:schemeClr val="tx1"/>
                </a:solidFill>
              </a:rPr>
              <a:t>металлами не взаимодействует. Почему?</a:t>
            </a:r>
          </a:p>
          <a:p>
            <a:pPr marL="0" indent="0">
              <a:buNone/>
            </a:pPr>
            <a:r>
              <a:rPr lang="ru-RU" sz="3200" b="1" dirty="0" smtClean="0">
                <a:solidFill>
                  <a:schemeClr val="tx1"/>
                </a:solidFill>
              </a:rPr>
              <a:t>3. С основными оксидами:</a:t>
            </a:r>
          </a:p>
          <a:p>
            <a:pPr marL="0" indent="0">
              <a:buNone/>
            </a:pPr>
            <a:r>
              <a:rPr lang="en-US" sz="3200" b="1" dirty="0">
                <a:solidFill>
                  <a:schemeClr val="tx1"/>
                </a:solidFill>
              </a:rPr>
              <a:t>H</a:t>
            </a:r>
            <a:r>
              <a:rPr lang="en-US" sz="2000" b="1" dirty="0">
                <a:solidFill>
                  <a:schemeClr val="tx1"/>
                </a:solidFill>
              </a:rPr>
              <a:t>3</a:t>
            </a:r>
            <a:r>
              <a:rPr lang="en-US" sz="3200" b="1" dirty="0">
                <a:solidFill>
                  <a:schemeClr val="tx1"/>
                </a:solidFill>
              </a:rPr>
              <a:t>PO</a:t>
            </a:r>
            <a:r>
              <a:rPr lang="en-US" sz="2000" b="1" dirty="0">
                <a:solidFill>
                  <a:schemeClr val="tx1"/>
                </a:solidFill>
              </a:rPr>
              <a:t>4</a:t>
            </a:r>
            <a:r>
              <a:rPr lang="en-US" sz="3200" b="1" dirty="0" smtClean="0">
                <a:solidFill>
                  <a:schemeClr val="tx1"/>
                </a:solidFill>
              </a:rPr>
              <a:t> + Na</a:t>
            </a:r>
            <a:r>
              <a:rPr lang="en-US" sz="2000" b="1" dirty="0" smtClean="0">
                <a:solidFill>
                  <a:schemeClr val="tx1"/>
                </a:solidFill>
              </a:rPr>
              <a:t>2</a:t>
            </a:r>
            <a:r>
              <a:rPr lang="en-US" sz="3200" b="1" dirty="0" smtClean="0">
                <a:solidFill>
                  <a:schemeClr val="tx1"/>
                </a:solidFill>
              </a:rPr>
              <a:t>O =</a:t>
            </a:r>
          </a:p>
          <a:p>
            <a:pPr marL="0" indent="0">
              <a:buNone/>
            </a:pPr>
            <a:r>
              <a:rPr lang="en-US" sz="3200" b="1" dirty="0" smtClean="0">
                <a:solidFill>
                  <a:schemeClr val="tx1"/>
                </a:solidFill>
              </a:rPr>
              <a:t>4. C </a:t>
            </a:r>
            <a:r>
              <a:rPr lang="ru-RU" sz="3200" b="1" dirty="0" smtClean="0">
                <a:solidFill>
                  <a:schemeClr val="tx1"/>
                </a:solidFill>
              </a:rPr>
              <a:t>основаниями:</a:t>
            </a:r>
          </a:p>
          <a:p>
            <a:pPr marL="0" indent="0">
              <a:buNone/>
            </a:pPr>
            <a:r>
              <a:rPr lang="en-US" sz="3200" b="1" dirty="0">
                <a:solidFill>
                  <a:schemeClr val="tx1"/>
                </a:solidFill>
              </a:rPr>
              <a:t>H</a:t>
            </a:r>
            <a:r>
              <a:rPr lang="en-US" sz="2000" b="1" dirty="0">
                <a:solidFill>
                  <a:schemeClr val="tx1"/>
                </a:solidFill>
              </a:rPr>
              <a:t>3</a:t>
            </a:r>
            <a:r>
              <a:rPr lang="en-US" sz="3200" b="1" dirty="0">
                <a:solidFill>
                  <a:schemeClr val="tx1"/>
                </a:solidFill>
              </a:rPr>
              <a:t>PO</a:t>
            </a:r>
            <a:r>
              <a:rPr lang="en-US" sz="2000" b="1" dirty="0">
                <a:solidFill>
                  <a:schemeClr val="tx1"/>
                </a:solidFill>
              </a:rPr>
              <a:t>4</a:t>
            </a:r>
            <a:r>
              <a:rPr lang="en-US" sz="3200" b="1" dirty="0" smtClean="0">
                <a:solidFill>
                  <a:schemeClr val="tx1"/>
                </a:solidFill>
              </a:rPr>
              <a:t> + </a:t>
            </a:r>
            <a:r>
              <a:rPr lang="en-US" sz="3200" b="1" dirty="0" err="1" smtClean="0">
                <a:solidFill>
                  <a:schemeClr val="tx1"/>
                </a:solidFill>
              </a:rPr>
              <a:t>NaOH</a:t>
            </a:r>
            <a:r>
              <a:rPr lang="en-US" sz="3200" b="1" dirty="0" smtClean="0">
                <a:solidFill>
                  <a:schemeClr val="tx1"/>
                </a:solidFill>
              </a:rPr>
              <a:t> =</a:t>
            </a:r>
            <a:endParaRPr lang="ru-RU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3945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Химические свойства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3200" b="1" dirty="0" smtClean="0">
                <a:solidFill>
                  <a:schemeClr val="tx1"/>
                </a:solidFill>
              </a:rPr>
              <a:t>5) С солями слабых кислот:</a:t>
            </a:r>
          </a:p>
          <a:p>
            <a:pPr marL="0" indent="0">
              <a:buNone/>
            </a:pPr>
            <a:r>
              <a:rPr lang="en-US" sz="3200" b="1" dirty="0">
                <a:solidFill>
                  <a:schemeClr val="tx1"/>
                </a:solidFill>
              </a:rPr>
              <a:t>H</a:t>
            </a:r>
            <a:r>
              <a:rPr lang="en-US" sz="2000" b="1" dirty="0">
                <a:solidFill>
                  <a:schemeClr val="tx1"/>
                </a:solidFill>
              </a:rPr>
              <a:t>3</a:t>
            </a:r>
            <a:r>
              <a:rPr lang="en-US" sz="3200" b="1" dirty="0">
                <a:solidFill>
                  <a:schemeClr val="tx1"/>
                </a:solidFill>
              </a:rPr>
              <a:t>PO</a:t>
            </a:r>
            <a:r>
              <a:rPr lang="en-US" sz="2000" b="1" dirty="0">
                <a:solidFill>
                  <a:schemeClr val="tx1"/>
                </a:solidFill>
              </a:rPr>
              <a:t>4</a:t>
            </a:r>
            <a:r>
              <a:rPr lang="en-US" sz="3200" b="1" dirty="0" smtClean="0">
                <a:solidFill>
                  <a:schemeClr val="tx1"/>
                </a:solidFill>
              </a:rPr>
              <a:t> + Na</a:t>
            </a:r>
            <a:r>
              <a:rPr lang="en-US" sz="2000" b="1" dirty="0" smtClean="0">
                <a:solidFill>
                  <a:schemeClr val="tx1"/>
                </a:solidFill>
              </a:rPr>
              <a:t>2</a:t>
            </a:r>
            <a:r>
              <a:rPr lang="en-US" sz="3200" b="1" dirty="0" smtClean="0">
                <a:solidFill>
                  <a:schemeClr val="tx1"/>
                </a:solidFill>
              </a:rPr>
              <a:t>CO</a:t>
            </a:r>
            <a:r>
              <a:rPr lang="en-US" sz="2000" b="1" dirty="0" smtClean="0">
                <a:solidFill>
                  <a:schemeClr val="tx1"/>
                </a:solidFill>
              </a:rPr>
              <a:t>3</a:t>
            </a:r>
            <a:r>
              <a:rPr lang="en-US" sz="3200" b="1" dirty="0" smtClean="0">
                <a:solidFill>
                  <a:schemeClr val="tx1"/>
                </a:solidFill>
              </a:rPr>
              <a:t> =</a:t>
            </a:r>
          </a:p>
          <a:p>
            <a:pPr marL="0" indent="0">
              <a:buNone/>
            </a:pPr>
            <a:r>
              <a:rPr lang="en-US" sz="3200" b="1" dirty="0" smtClean="0">
                <a:solidFill>
                  <a:schemeClr val="tx1"/>
                </a:solidFill>
              </a:rPr>
              <a:t>6) </a:t>
            </a:r>
            <a:r>
              <a:rPr lang="ru-RU" sz="3200" b="1" dirty="0" smtClean="0">
                <a:solidFill>
                  <a:schemeClr val="tx1"/>
                </a:solidFill>
              </a:rPr>
              <a:t>С аммиаком:</a:t>
            </a:r>
          </a:p>
          <a:p>
            <a:pPr marL="0" indent="0">
              <a:buNone/>
            </a:pPr>
            <a:r>
              <a:rPr lang="en-US" sz="3200" b="1" dirty="0">
                <a:solidFill>
                  <a:schemeClr val="tx1"/>
                </a:solidFill>
              </a:rPr>
              <a:t>H</a:t>
            </a:r>
            <a:r>
              <a:rPr lang="en-US" sz="2000" b="1" dirty="0">
                <a:solidFill>
                  <a:schemeClr val="tx1"/>
                </a:solidFill>
              </a:rPr>
              <a:t>3</a:t>
            </a:r>
            <a:r>
              <a:rPr lang="en-US" sz="3200" b="1" dirty="0">
                <a:solidFill>
                  <a:schemeClr val="tx1"/>
                </a:solidFill>
              </a:rPr>
              <a:t>PO</a:t>
            </a:r>
            <a:r>
              <a:rPr lang="en-US" sz="2000" b="1" dirty="0">
                <a:solidFill>
                  <a:schemeClr val="tx1"/>
                </a:solidFill>
              </a:rPr>
              <a:t>4</a:t>
            </a:r>
            <a:r>
              <a:rPr lang="en-US" sz="3200" b="1" dirty="0" smtClean="0">
                <a:solidFill>
                  <a:schemeClr val="tx1"/>
                </a:solidFill>
              </a:rPr>
              <a:t> + </a:t>
            </a:r>
            <a:r>
              <a:rPr lang="ru-RU" sz="3200" b="1" dirty="0" smtClean="0">
                <a:solidFill>
                  <a:schemeClr val="tx1"/>
                </a:solidFill>
              </a:rPr>
              <a:t>3</a:t>
            </a:r>
            <a:r>
              <a:rPr lang="en-US" sz="3200" b="1" dirty="0" smtClean="0">
                <a:solidFill>
                  <a:schemeClr val="tx1"/>
                </a:solidFill>
              </a:rPr>
              <a:t>NH</a:t>
            </a:r>
            <a:r>
              <a:rPr lang="en-US" sz="2000" b="1" dirty="0" smtClean="0">
                <a:solidFill>
                  <a:schemeClr val="tx1"/>
                </a:solidFill>
              </a:rPr>
              <a:t>3</a:t>
            </a:r>
            <a:r>
              <a:rPr lang="en-US" sz="3200" b="1" dirty="0" smtClean="0">
                <a:solidFill>
                  <a:schemeClr val="tx1"/>
                </a:solidFill>
              </a:rPr>
              <a:t> = </a:t>
            </a:r>
            <a:r>
              <a:rPr lang="ru-RU" sz="3200" b="1" dirty="0" smtClean="0">
                <a:solidFill>
                  <a:schemeClr val="tx1"/>
                </a:solidFill>
              </a:rPr>
              <a:t>(</a:t>
            </a:r>
            <a:r>
              <a:rPr lang="en-US" sz="3200" b="1" dirty="0" smtClean="0">
                <a:solidFill>
                  <a:schemeClr val="tx1"/>
                </a:solidFill>
              </a:rPr>
              <a:t>NH</a:t>
            </a:r>
            <a:r>
              <a:rPr lang="ru-RU" sz="2000" b="1" dirty="0" smtClean="0">
                <a:solidFill>
                  <a:schemeClr val="tx1"/>
                </a:solidFill>
              </a:rPr>
              <a:t>4</a:t>
            </a:r>
            <a:r>
              <a:rPr lang="ru-RU" sz="3200" b="1" dirty="0" smtClean="0">
                <a:solidFill>
                  <a:schemeClr val="tx1"/>
                </a:solidFill>
              </a:rPr>
              <a:t>)</a:t>
            </a:r>
            <a:r>
              <a:rPr lang="ru-RU" sz="2000" b="1" dirty="0" smtClean="0">
                <a:solidFill>
                  <a:schemeClr val="tx1"/>
                </a:solidFill>
              </a:rPr>
              <a:t>3</a:t>
            </a:r>
            <a:r>
              <a:rPr lang="en-US" sz="3200" b="1" dirty="0" smtClean="0">
                <a:solidFill>
                  <a:schemeClr val="tx1"/>
                </a:solidFill>
              </a:rPr>
              <a:t>PO</a:t>
            </a:r>
            <a:r>
              <a:rPr lang="en-US" sz="2000" b="1" dirty="0" smtClean="0">
                <a:solidFill>
                  <a:schemeClr val="tx1"/>
                </a:solidFill>
              </a:rPr>
              <a:t>4</a:t>
            </a:r>
          </a:p>
          <a:p>
            <a:pPr marL="0" indent="0">
              <a:buNone/>
            </a:pPr>
            <a:r>
              <a:rPr lang="ru-RU" sz="3200" b="1" dirty="0" smtClean="0">
                <a:solidFill>
                  <a:schemeClr val="tx1"/>
                </a:solidFill>
              </a:rPr>
              <a:t>Если в избытке кислота образуются кислые соли</a:t>
            </a:r>
          </a:p>
          <a:p>
            <a:pPr marL="0" lvl="0" indent="0">
              <a:buNone/>
            </a:pPr>
            <a:r>
              <a:rPr lang="en-US" sz="3200" b="1" dirty="0" smtClean="0">
                <a:solidFill>
                  <a:schemeClr val="tx1"/>
                </a:solidFill>
              </a:rPr>
              <a:t>H</a:t>
            </a:r>
            <a:r>
              <a:rPr lang="en-US" sz="2000" b="1" dirty="0" smtClean="0">
                <a:solidFill>
                  <a:schemeClr val="tx1"/>
                </a:solidFill>
              </a:rPr>
              <a:t>3</a:t>
            </a:r>
            <a:r>
              <a:rPr lang="en-US" sz="3200" b="1" dirty="0" smtClean="0">
                <a:solidFill>
                  <a:schemeClr val="tx1"/>
                </a:solidFill>
              </a:rPr>
              <a:t>PO</a:t>
            </a:r>
            <a:r>
              <a:rPr lang="en-US" sz="2000" b="1" dirty="0" smtClean="0">
                <a:solidFill>
                  <a:schemeClr val="tx1"/>
                </a:solidFill>
              </a:rPr>
              <a:t>4</a:t>
            </a:r>
            <a:r>
              <a:rPr lang="en-US" sz="3200" b="1" dirty="0" smtClean="0">
                <a:solidFill>
                  <a:schemeClr val="tx1"/>
                </a:solidFill>
              </a:rPr>
              <a:t> + </a:t>
            </a:r>
            <a:r>
              <a:rPr lang="ru-RU" sz="3200" b="1" dirty="0" smtClean="0">
                <a:solidFill>
                  <a:schemeClr val="tx1"/>
                </a:solidFill>
              </a:rPr>
              <a:t>2</a:t>
            </a:r>
            <a:r>
              <a:rPr lang="en-US" sz="3200" b="1" dirty="0" smtClean="0">
                <a:solidFill>
                  <a:schemeClr val="tx1"/>
                </a:solidFill>
              </a:rPr>
              <a:t>NH</a:t>
            </a:r>
            <a:r>
              <a:rPr lang="en-US" sz="2000" b="1" dirty="0" smtClean="0">
                <a:solidFill>
                  <a:schemeClr val="tx1"/>
                </a:solidFill>
              </a:rPr>
              <a:t>3</a:t>
            </a:r>
            <a:r>
              <a:rPr lang="en-US" sz="3200" b="1" dirty="0" smtClean="0">
                <a:solidFill>
                  <a:schemeClr val="tx1"/>
                </a:solidFill>
              </a:rPr>
              <a:t> = </a:t>
            </a:r>
            <a:r>
              <a:rPr lang="ru-RU" sz="3200" b="1" dirty="0" smtClean="0">
                <a:solidFill>
                  <a:schemeClr val="tx1"/>
                </a:solidFill>
              </a:rPr>
              <a:t>(</a:t>
            </a:r>
            <a:r>
              <a:rPr lang="en-US" sz="3200" b="1" dirty="0" smtClean="0">
                <a:solidFill>
                  <a:schemeClr val="tx1"/>
                </a:solidFill>
              </a:rPr>
              <a:t>NH</a:t>
            </a:r>
            <a:r>
              <a:rPr lang="ru-RU" sz="2000" b="1" dirty="0" smtClean="0">
                <a:solidFill>
                  <a:schemeClr val="tx1"/>
                </a:solidFill>
              </a:rPr>
              <a:t>4</a:t>
            </a:r>
            <a:r>
              <a:rPr lang="ru-RU" sz="3200" b="1" dirty="0" smtClean="0">
                <a:solidFill>
                  <a:schemeClr val="tx1"/>
                </a:solidFill>
              </a:rPr>
              <a:t>)</a:t>
            </a:r>
            <a:r>
              <a:rPr lang="ru-RU" sz="2000" b="1" dirty="0" smtClean="0">
                <a:solidFill>
                  <a:schemeClr val="tx1"/>
                </a:solidFill>
              </a:rPr>
              <a:t>2</a:t>
            </a:r>
            <a:r>
              <a:rPr lang="en-US" sz="3200" b="1" dirty="0" smtClean="0">
                <a:solidFill>
                  <a:schemeClr val="tx1"/>
                </a:solidFill>
              </a:rPr>
              <a:t>HPO</a:t>
            </a:r>
            <a:r>
              <a:rPr lang="en-US" sz="2000" b="1" dirty="0" smtClean="0">
                <a:solidFill>
                  <a:schemeClr val="tx1"/>
                </a:solidFill>
              </a:rPr>
              <a:t>4</a:t>
            </a:r>
            <a:endParaRPr lang="en-US" sz="2000" b="1" dirty="0">
              <a:solidFill>
                <a:schemeClr val="tx1"/>
              </a:solidFill>
            </a:endParaRPr>
          </a:p>
          <a:p>
            <a:pPr marL="0" lvl="0" indent="0">
              <a:buNone/>
            </a:pPr>
            <a:r>
              <a:rPr lang="en-US" sz="3200" b="1" dirty="0" smtClean="0">
                <a:solidFill>
                  <a:schemeClr val="tx1"/>
                </a:solidFill>
              </a:rPr>
              <a:t>H</a:t>
            </a:r>
            <a:r>
              <a:rPr lang="en-US" sz="2000" b="1" dirty="0" smtClean="0">
                <a:solidFill>
                  <a:schemeClr val="tx1"/>
                </a:solidFill>
              </a:rPr>
              <a:t>3</a:t>
            </a:r>
            <a:r>
              <a:rPr lang="en-US" sz="3200" b="1" dirty="0" smtClean="0">
                <a:solidFill>
                  <a:schemeClr val="tx1"/>
                </a:solidFill>
              </a:rPr>
              <a:t>PO</a:t>
            </a:r>
            <a:r>
              <a:rPr lang="en-US" sz="2000" b="1" dirty="0" smtClean="0">
                <a:solidFill>
                  <a:schemeClr val="tx1"/>
                </a:solidFill>
              </a:rPr>
              <a:t>4</a:t>
            </a:r>
            <a:r>
              <a:rPr lang="en-US" sz="3200" b="1" dirty="0" smtClean="0">
                <a:solidFill>
                  <a:schemeClr val="tx1"/>
                </a:solidFill>
              </a:rPr>
              <a:t> + NH</a:t>
            </a:r>
            <a:r>
              <a:rPr lang="en-US" sz="2000" b="1" dirty="0" smtClean="0">
                <a:solidFill>
                  <a:schemeClr val="tx1"/>
                </a:solidFill>
              </a:rPr>
              <a:t>3</a:t>
            </a:r>
            <a:r>
              <a:rPr lang="en-US" sz="3200" b="1" dirty="0" smtClean="0">
                <a:solidFill>
                  <a:schemeClr val="tx1"/>
                </a:solidFill>
              </a:rPr>
              <a:t> = NH</a:t>
            </a:r>
            <a:r>
              <a:rPr lang="ru-RU" sz="2000" b="1" dirty="0" smtClean="0">
                <a:solidFill>
                  <a:schemeClr val="tx1"/>
                </a:solidFill>
              </a:rPr>
              <a:t>4</a:t>
            </a:r>
            <a:r>
              <a:rPr lang="en-US" sz="3200" b="1" dirty="0" smtClean="0">
                <a:solidFill>
                  <a:schemeClr val="tx1"/>
                </a:solidFill>
              </a:rPr>
              <a:t>H</a:t>
            </a:r>
            <a:r>
              <a:rPr lang="en-US" sz="2000" b="1" dirty="0" smtClean="0">
                <a:solidFill>
                  <a:schemeClr val="tx1"/>
                </a:solidFill>
              </a:rPr>
              <a:t>2</a:t>
            </a:r>
            <a:r>
              <a:rPr lang="en-US" sz="3200" b="1" dirty="0" smtClean="0">
                <a:solidFill>
                  <a:schemeClr val="tx1"/>
                </a:solidFill>
              </a:rPr>
              <a:t>PO</a:t>
            </a:r>
            <a:r>
              <a:rPr lang="en-US" sz="2000" b="1" dirty="0" smtClean="0">
                <a:solidFill>
                  <a:schemeClr val="tx1"/>
                </a:solidFill>
              </a:rPr>
              <a:t>4</a:t>
            </a:r>
            <a:endParaRPr lang="en-US" sz="20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56213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Качественная реакция на фосфат ион 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4400" b="1" dirty="0" smtClean="0">
                <a:solidFill>
                  <a:schemeClr val="tx1"/>
                </a:solidFill>
              </a:rPr>
              <a:t>При взаимодействии с нитратом серебра образуется </a:t>
            </a:r>
            <a:r>
              <a:rPr lang="ru-RU" sz="4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желтый</a:t>
            </a:r>
            <a:r>
              <a:rPr lang="ru-RU" sz="4400" b="1" dirty="0" smtClean="0"/>
              <a:t> </a:t>
            </a:r>
            <a:r>
              <a:rPr lang="ru-RU" sz="4400" b="1" dirty="0" smtClean="0">
                <a:solidFill>
                  <a:schemeClr val="tx1"/>
                </a:solidFill>
              </a:rPr>
              <a:t>осадок</a:t>
            </a:r>
          </a:p>
          <a:p>
            <a:pPr marL="0" indent="0">
              <a:buNone/>
            </a:pPr>
            <a:r>
              <a:rPr lang="ru-RU" sz="4400" b="1" dirty="0">
                <a:solidFill>
                  <a:schemeClr val="tx1"/>
                </a:solidFill>
              </a:rPr>
              <a:t>ф</a:t>
            </a:r>
            <a:r>
              <a:rPr lang="ru-RU" sz="4400" b="1" dirty="0" smtClean="0">
                <a:solidFill>
                  <a:schemeClr val="tx1"/>
                </a:solidFill>
              </a:rPr>
              <a:t>осфата серебра</a:t>
            </a:r>
          </a:p>
          <a:p>
            <a:pPr marL="0" indent="0">
              <a:buNone/>
            </a:pPr>
            <a:r>
              <a:rPr lang="en-US" sz="4400" b="1" dirty="0" smtClean="0">
                <a:solidFill>
                  <a:schemeClr val="tx1"/>
                </a:solidFill>
              </a:rPr>
              <a:t>H</a:t>
            </a:r>
            <a:r>
              <a:rPr lang="en-US" b="1" dirty="0" smtClean="0">
                <a:solidFill>
                  <a:schemeClr val="tx1"/>
                </a:solidFill>
              </a:rPr>
              <a:t>3</a:t>
            </a:r>
            <a:r>
              <a:rPr lang="en-US" sz="4400" b="1" dirty="0" smtClean="0">
                <a:solidFill>
                  <a:schemeClr val="tx1"/>
                </a:solidFill>
              </a:rPr>
              <a:t>PO</a:t>
            </a:r>
            <a:r>
              <a:rPr lang="en-US" b="1" dirty="0" smtClean="0">
                <a:solidFill>
                  <a:schemeClr val="tx1"/>
                </a:solidFill>
              </a:rPr>
              <a:t>4</a:t>
            </a:r>
            <a:r>
              <a:rPr lang="en-US" sz="4400" b="1" dirty="0" smtClean="0">
                <a:solidFill>
                  <a:schemeClr val="tx1"/>
                </a:solidFill>
              </a:rPr>
              <a:t> + AgNO</a:t>
            </a:r>
            <a:r>
              <a:rPr lang="en-US" b="1" dirty="0" smtClean="0">
                <a:solidFill>
                  <a:schemeClr val="tx1"/>
                </a:solidFill>
              </a:rPr>
              <a:t>3</a:t>
            </a:r>
            <a:r>
              <a:rPr lang="en-US" sz="4400" b="1" dirty="0" smtClean="0">
                <a:solidFill>
                  <a:schemeClr val="tx1"/>
                </a:solidFill>
              </a:rPr>
              <a:t> = </a:t>
            </a:r>
            <a:endParaRPr lang="ru-RU" sz="4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8270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635</TotalTime>
  <Words>346</Words>
  <Application>Microsoft Office PowerPoint</Application>
  <PresentationFormat>Экран (4:3)</PresentationFormat>
  <Paragraphs>60</Paragraphs>
  <Slides>12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Исполнительная</vt:lpstr>
      <vt:lpstr>Соединения фосфора</vt:lpstr>
      <vt:lpstr>ОКСИД ФОСФОРА (V)</vt:lpstr>
      <vt:lpstr>Химические свойства</vt:lpstr>
      <vt:lpstr>Ортофосфорная кислота H3PO4</vt:lpstr>
      <vt:lpstr>Физические свойства</vt:lpstr>
      <vt:lpstr>Получение</vt:lpstr>
      <vt:lpstr>Химические свойства</vt:lpstr>
      <vt:lpstr>Химические свойства</vt:lpstr>
      <vt:lpstr>Качественная реакция на фосфат ион </vt:lpstr>
      <vt:lpstr>Применение</vt:lpstr>
      <vt:lpstr>Закрепление</vt:lpstr>
      <vt:lpstr>Домашнее задание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ФОСФОРНАЯ КИСЛОТА</dc:title>
  <dc:creator>Надежда</dc:creator>
  <cp:lastModifiedBy>Admin</cp:lastModifiedBy>
  <cp:revision>20</cp:revision>
  <dcterms:created xsi:type="dcterms:W3CDTF">2015-02-18T11:59:07Z</dcterms:created>
  <dcterms:modified xsi:type="dcterms:W3CDTF">2023-03-23T06:02:19Z</dcterms:modified>
</cp:coreProperties>
</file>