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57693-AAF1-4043-A57F-27D1A1581684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D1048-D752-4727-9A79-085287E2A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7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1048-D752-4727-9A79-085287E2ABA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8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2672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Соединения фосфора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027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Применение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Производство минеральных удобрений;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При пайке, для очищения от ржавчины металлических изделий;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3.   В составе фреонов ( в холодильных установках);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4.   Пищевая добавка </a:t>
            </a:r>
            <a:r>
              <a:rPr lang="ru-RU" sz="2800" b="1" dirty="0" smtClean="0">
                <a:solidFill>
                  <a:srgbClr val="FF0000"/>
                </a:solidFill>
              </a:rPr>
              <a:t>Е 338 </a:t>
            </a:r>
            <a:r>
              <a:rPr lang="ru-RU" sz="2800" b="1" dirty="0" smtClean="0">
                <a:solidFill>
                  <a:schemeClr val="tx1"/>
                </a:solidFill>
              </a:rPr>
              <a:t>( регулятор кислотности в газированных напитках)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" y="0"/>
            <a:ext cx="12096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757" y="116632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" y="5397269"/>
            <a:ext cx="18859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18" y="542925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12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Закрепление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1.</a:t>
            </a:r>
            <a:r>
              <a:rPr lang="ru-RU" sz="3600" b="1" dirty="0" smtClean="0">
                <a:solidFill>
                  <a:schemeClr val="tx1"/>
                </a:solidFill>
              </a:rPr>
              <a:t>Осуществите превращение: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P </a:t>
            </a:r>
            <a:r>
              <a:rPr lang="en-US" sz="3600" b="1" dirty="0" smtClean="0">
                <a:solidFill>
                  <a:schemeClr val="tx1"/>
                </a:solidFill>
                <a:latin typeface="Calibri"/>
              </a:rPr>
              <a:t>→PH3→P2O5→H3PO4→Ca3(PO4)2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Calibri"/>
              </a:rPr>
              <a:t>2. </a:t>
            </a:r>
            <a:r>
              <a:rPr lang="ru-RU" sz="3600" b="1" dirty="0" smtClean="0">
                <a:solidFill>
                  <a:schemeClr val="tx1"/>
                </a:solidFill>
                <a:latin typeface="Calibri"/>
              </a:rPr>
              <a:t>Вычислите (в %) какое из фосфорных удобрений: двойной суперфосфат или преципитат богаче фосфором? Химические формулы найдите в схеме самостоятельно (стр. 204-206).</a:t>
            </a:r>
            <a:endParaRPr lang="en-US" sz="3600" b="1" dirty="0" smtClean="0">
              <a:solidFill>
                <a:schemeClr val="tx1"/>
              </a:solidFill>
              <a:latin typeface="Calibri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70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§19 </a:t>
            </a:r>
            <a:r>
              <a:rPr lang="ru-RU" sz="5400" b="1" dirty="0" smtClean="0">
                <a:solidFill>
                  <a:schemeClr val="tx1"/>
                </a:solidFill>
              </a:rPr>
              <a:t>упр. </a:t>
            </a:r>
            <a:r>
              <a:rPr lang="ru-RU" sz="5400" b="1" dirty="0" smtClean="0">
                <a:solidFill>
                  <a:schemeClr val="tx1"/>
                </a:solidFill>
              </a:rPr>
              <a:t>4</a:t>
            </a:r>
            <a:endParaRPr lang="ru-RU" sz="5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2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ОКСИД ФОСФОРА (</a:t>
            </a:r>
            <a:r>
              <a:rPr lang="en-US" b="1" dirty="0" smtClean="0">
                <a:solidFill>
                  <a:srgbClr val="C00000"/>
                </a:solidFill>
              </a:rPr>
              <a:t>V)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Физические свойства: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Белый гигроскопичный порошок.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Получение: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Горение фосфора в воздухе или кислороде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4P+ 5O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= 2P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O</a:t>
            </a:r>
            <a:r>
              <a:rPr lang="en-US" sz="2000" b="1" dirty="0" smtClean="0">
                <a:solidFill>
                  <a:schemeClr val="tx1"/>
                </a:solidFill>
              </a:rPr>
              <a:t>5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Применение: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Как осушитель газов и жидкостей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7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Химические свойства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Определите характер оксида?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1) С основными оксидами: </a:t>
            </a:r>
            <a:r>
              <a:rPr lang="en-US" sz="3200" b="1" dirty="0" smtClean="0">
                <a:solidFill>
                  <a:schemeClr val="tx1"/>
                </a:solidFill>
              </a:rPr>
              <a:t>P</a:t>
            </a:r>
            <a:r>
              <a:rPr lang="en-US" sz="22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r>
              <a:rPr lang="en-US" sz="2200" b="1" dirty="0" smtClean="0">
                <a:solidFill>
                  <a:schemeClr val="tx1"/>
                </a:solidFill>
              </a:rPr>
              <a:t>5</a:t>
            </a:r>
            <a:r>
              <a:rPr lang="en-US" sz="3200" b="1" dirty="0" smtClean="0">
                <a:solidFill>
                  <a:schemeClr val="tx1"/>
                </a:solidFill>
              </a:rPr>
              <a:t> + </a:t>
            </a:r>
            <a:r>
              <a:rPr lang="en-US" sz="3200" b="1" dirty="0" err="1" smtClean="0">
                <a:solidFill>
                  <a:schemeClr val="tx1"/>
                </a:solidFill>
              </a:rPr>
              <a:t>CaO</a:t>
            </a:r>
            <a:r>
              <a:rPr lang="en-US" sz="3200" b="1" dirty="0" smtClean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2) С основаниями:</a:t>
            </a:r>
            <a:r>
              <a:rPr lang="en-US" sz="3200" b="1" dirty="0">
                <a:solidFill>
                  <a:schemeClr val="tx1"/>
                </a:solidFill>
              </a:rPr>
              <a:t> P</a:t>
            </a:r>
            <a:r>
              <a:rPr lang="en-US" sz="2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2200" b="1" dirty="0">
                <a:solidFill>
                  <a:schemeClr val="tx1"/>
                </a:solidFill>
              </a:rPr>
              <a:t>5 </a:t>
            </a:r>
            <a:r>
              <a:rPr lang="en-US" sz="3200" b="1" dirty="0" smtClean="0">
                <a:solidFill>
                  <a:schemeClr val="tx1"/>
                </a:solidFill>
              </a:rPr>
              <a:t>+ KOH =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3) С водой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А) при </a:t>
            </a:r>
            <a:r>
              <a:rPr lang="ru-RU" sz="3200" b="1" dirty="0" err="1" smtClean="0">
                <a:solidFill>
                  <a:schemeClr val="tx1"/>
                </a:solidFill>
              </a:rPr>
              <a:t>о.у</a:t>
            </a:r>
            <a:r>
              <a:rPr lang="ru-RU" sz="3200" b="1" dirty="0" smtClean="0">
                <a:solidFill>
                  <a:schemeClr val="tx1"/>
                </a:solidFill>
              </a:rPr>
              <a:t>. : </a:t>
            </a:r>
            <a:r>
              <a:rPr lang="en-US" sz="3200" b="1" dirty="0">
                <a:solidFill>
                  <a:schemeClr val="tx1"/>
                </a:solidFill>
              </a:rPr>
              <a:t>P</a:t>
            </a:r>
            <a:r>
              <a:rPr lang="en-US" sz="2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2200" b="1" dirty="0">
                <a:solidFill>
                  <a:schemeClr val="tx1"/>
                </a:solidFill>
              </a:rPr>
              <a:t>5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+ H</a:t>
            </a:r>
            <a:r>
              <a:rPr lang="en-US" sz="2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 </a:t>
            </a:r>
            <a:r>
              <a:rPr lang="en-US" sz="3200" b="1" dirty="0" smtClean="0">
                <a:solidFill>
                  <a:schemeClr val="tx1"/>
                </a:solidFill>
              </a:rPr>
              <a:t>=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HPO</a:t>
            </a:r>
            <a:r>
              <a:rPr lang="en-US" sz="2200" b="1" dirty="0" smtClean="0">
                <a:solidFill>
                  <a:schemeClr val="tx1"/>
                </a:solidFill>
              </a:rPr>
              <a:t>3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- </a:t>
            </a:r>
            <a:r>
              <a:rPr lang="ru-RU" sz="3200" b="1" dirty="0" smtClean="0">
                <a:solidFill>
                  <a:schemeClr val="tx1"/>
                </a:solidFill>
              </a:rPr>
              <a:t>метафосфорная</a:t>
            </a:r>
            <a:endParaRPr lang="en-US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Б) при нагревании : </a:t>
            </a:r>
            <a:r>
              <a:rPr lang="en-US" sz="3200" b="1" dirty="0">
                <a:solidFill>
                  <a:schemeClr val="tx1"/>
                </a:solidFill>
              </a:rPr>
              <a:t>P</a:t>
            </a:r>
            <a:r>
              <a:rPr lang="en-US" sz="2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2200" b="1" dirty="0">
                <a:solidFill>
                  <a:schemeClr val="tx1"/>
                </a:solidFill>
              </a:rPr>
              <a:t>5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+ H</a:t>
            </a:r>
            <a:r>
              <a:rPr lang="en-US" sz="2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 </a:t>
            </a:r>
            <a:r>
              <a:rPr lang="en-US" sz="3200" b="1" dirty="0" smtClean="0">
                <a:solidFill>
                  <a:schemeClr val="tx1"/>
                </a:solidFill>
              </a:rPr>
              <a:t>=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H</a:t>
            </a:r>
            <a:r>
              <a:rPr lang="en-US" sz="22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PO</a:t>
            </a:r>
            <a:r>
              <a:rPr lang="en-US" sz="2200" b="1" dirty="0" smtClean="0">
                <a:solidFill>
                  <a:schemeClr val="tx1"/>
                </a:solidFill>
              </a:rPr>
              <a:t>4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- ортофосфорная</a:t>
            </a:r>
            <a:endParaRPr lang="en-US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600200"/>
          </a:xfrm>
        </p:spPr>
        <p:txBody>
          <a:bodyPr/>
          <a:lstStyle/>
          <a:p>
            <a:r>
              <a:rPr lang="ru-RU" b="1" dirty="0" smtClean="0"/>
              <a:t>Ортофосфорная кислота</a:t>
            </a:r>
            <a:br>
              <a:rPr lang="ru-RU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PO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4904"/>
            <a:ext cx="648072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9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Физические свойства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Бесцветное, гигроскопичное твердое вещество, хорошо растворимое в воде.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8960"/>
            <a:ext cx="252028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23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Получение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91264" cy="500141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1. Взаимодействие оксида фосфора (</a:t>
            </a:r>
            <a:r>
              <a:rPr lang="en-US" sz="2800" b="1" dirty="0" smtClean="0">
                <a:solidFill>
                  <a:schemeClr val="tx1"/>
                </a:solidFill>
              </a:rPr>
              <a:t>V)</a:t>
            </a:r>
            <a:r>
              <a:rPr lang="ru-RU" sz="2800" b="1" dirty="0" smtClean="0">
                <a:solidFill>
                  <a:schemeClr val="tx1"/>
                </a:solidFill>
              </a:rPr>
              <a:t> с водой при нагревании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P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</a:t>
            </a:r>
            <a:r>
              <a:rPr lang="en-US" sz="2000" b="1" dirty="0" smtClean="0">
                <a:solidFill>
                  <a:schemeClr val="tx1"/>
                </a:solidFill>
              </a:rPr>
              <a:t>5</a:t>
            </a:r>
            <a:r>
              <a:rPr lang="en-US" sz="2800" b="1" dirty="0" smtClean="0">
                <a:solidFill>
                  <a:schemeClr val="tx1"/>
                </a:solidFill>
              </a:rPr>
              <a:t> + H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 =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2. </a:t>
            </a:r>
            <a:r>
              <a:rPr lang="ru-RU" sz="2800" b="1" dirty="0" smtClean="0">
                <a:solidFill>
                  <a:schemeClr val="tx1"/>
                </a:solidFill>
              </a:rPr>
              <a:t>Взаимодействие </a:t>
            </a:r>
            <a:r>
              <a:rPr lang="ru-RU" sz="2800" b="1" dirty="0" err="1" smtClean="0">
                <a:solidFill>
                  <a:schemeClr val="tx1"/>
                </a:solidFill>
              </a:rPr>
              <a:t>ортофосфата</a:t>
            </a:r>
            <a:r>
              <a:rPr lang="ru-RU" sz="2800" b="1" dirty="0" smtClean="0">
                <a:solidFill>
                  <a:schemeClr val="tx1"/>
                </a:solidFill>
              </a:rPr>
              <a:t> кальция с серной кислотой при нагревании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Ca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</a:rPr>
              <a:t>(PO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 + H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SO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3. </a:t>
            </a:r>
            <a:r>
              <a:rPr lang="ru-RU" sz="2800" b="1" dirty="0" smtClean="0">
                <a:solidFill>
                  <a:schemeClr val="tx1"/>
                </a:solidFill>
              </a:rPr>
              <a:t>Взаимодействие фосфора с концентрированной азотной кислотой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P + HNO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+</a:t>
            </a:r>
            <a:r>
              <a:rPr lang="en-US" sz="2800" b="1" dirty="0" smtClean="0">
                <a:solidFill>
                  <a:prstClr val="black"/>
                </a:solidFill>
              </a:rPr>
              <a:t>H</a:t>
            </a:r>
            <a:r>
              <a:rPr lang="ru-RU" sz="2000" b="1" dirty="0" smtClean="0">
                <a:solidFill>
                  <a:prstClr val="black"/>
                </a:solidFill>
              </a:rPr>
              <a:t>2</a:t>
            </a:r>
            <a:r>
              <a:rPr lang="ru-RU" sz="2800" b="1" dirty="0" smtClean="0">
                <a:solidFill>
                  <a:prstClr val="black"/>
                </a:solidFill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= </a:t>
            </a:r>
            <a:r>
              <a:rPr lang="en-US" sz="2800" b="1" dirty="0" smtClean="0">
                <a:solidFill>
                  <a:schemeClr val="tx1"/>
                </a:solidFill>
              </a:rPr>
              <a:t>H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</a:rPr>
              <a:t>PO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</a:rPr>
              <a:t> + NO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57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Химические свойства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200" b="1" dirty="0" err="1" smtClean="0">
                <a:solidFill>
                  <a:schemeClr val="tx1"/>
                </a:solidFill>
              </a:rPr>
              <a:t>Диссоциирует</a:t>
            </a:r>
            <a:r>
              <a:rPr lang="ru-RU" sz="3200" b="1" dirty="0" smtClean="0">
                <a:solidFill>
                  <a:schemeClr val="tx1"/>
                </a:solidFill>
              </a:rPr>
              <a:t> на ионы: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H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PO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↔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2. C </a:t>
            </a:r>
            <a:r>
              <a:rPr lang="ru-RU" sz="3200" b="1" dirty="0" smtClean="0">
                <a:solidFill>
                  <a:schemeClr val="tx1"/>
                </a:solidFill>
              </a:rPr>
              <a:t>металлами не взаимодействует. Почему?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3. С основными оксидами: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2000" b="1" dirty="0">
                <a:solidFill>
                  <a:schemeClr val="tx1"/>
                </a:solidFill>
              </a:rPr>
              <a:t>3</a:t>
            </a:r>
            <a:r>
              <a:rPr lang="en-US" sz="3200" b="1" dirty="0">
                <a:solidFill>
                  <a:schemeClr val="tx1"/>
                </a:solidFill>
              </a:rPr>
              <a:t>PO</a:t>
            </a:r>
            <a:r>
              <a:rPr lang="en-US" sz="20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+ Na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 =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4. C </a:t>
            </a:r>
            <a:r>
              <a:rPr lang="ru-RU" sz="3200" b="1" dirty="0" smtClean="0">
                <a:solidFill>
                  <a:schemeClr val="tx1"/>
                </a:solidFill>
              </a:rPr>
              <a:t>основаниями: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2000" b="1" dirty="0">
                <a:solidFill>
                  <a:schemeClr val="tx1"/>
                </a:solidFill>
              </a:rPr>
              <a:t>3</a:t>
            </a:r>
            <a:r>
              <a:rPr lang="en-US" sz="3200" b="1" dirty="0">
                <a:solidFill>
                  <a:schemeClr val="tx1"/>
                </a:solidFill>
              </a:rPr>
              <a:t>PO</a:t>
            </a:r>
            <a:r>
              <a:rPr lang="en-US" sz="20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+ </a:t>
            </a:r>
            <a:r>
              <a:rPr lang="en-US" sz="3200" b="1" dirty="0" err="1" smtClean="0">
                <a:solidFill>
                  <a:schemeClr val="tx1"/>
                </a:solidFill>
              </a:rPr>
              <a:t>NaOH</a:t>
            </a:r>
            <a:r>
              <a:rPr lang="en-US" sz="3200" b="1" dirty="0" smtClean="0">
                <a:solidFill>
                  <a:schemeClr val="tx1"/>
                </a:solidFill>
              </a:rPr>
              <a:t> =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4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Химические свойства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5) С солями слабых кислот: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2000" b="1" dirty="0">
                <a:solidFill>
                  <a:schemeClr val="tx1"/>
                </a:solidFill>
              </a:rPr>
              <a:t>3</a:t>
            </a:r>
            <a:r>
              <a:rPr lang="en-US" sz="3200" b="1" dirty="0">
                <a:solidFill>
                  <a:schemeClr val="tx1"/>
                </a:solidFill>
              </a:rPr>
              <a:t>PO</a:t>
            </a:r>
            <a:r>
              <a:rPr lang="en-US" sz="20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+ Na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CO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6) </a:t>
            </a:r>
            <a:r>
              <a:rPr lang="ru-RU" sz="3200" b="1" dirty="0" smtClean="0">
                <a:solidFill>
                  <a:schemeClr val="tx1"/>
                </a:solidFill>
              </a:rPr>
              <a:t>С аммиаком: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2000" b="1" dirty="0">
                <a:solidFill>
                  <a:schemeClr val="tx1"/>
                </a:solidFill>
              </a:rPr>
              <a:t>3</a:t>
            </a:r>
            <a:r>
              <a:rPr lang="en-US" sz="3200" b="1" dirty="0">
                <a:solidFill>
                  <a:schemeClr val="tx1"/>
                </a:solidFill>
              </a:rPr>
              <a:t>PO</a:t>
            </a:r>
            <a:r>
              <a:rPr lang="en-US" sz="20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+ </a:t>
            </a: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NH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 = </a:t>
            </a:r>
            <a:r>
              <a:rPr lang="ru-RU" sz="3200" b="1" dirty="0" smtClean="0">
                <a:solidFill>
                  <a:schemeClr val="tx1"/>
                </a:solidFill>
              </a:rPr>
              <a:t>(</a:t>
            </a:r>
            <a:r>
              <a:rPr lang="en-US" sz="3200" b="1" dirty="0" smtClean="0">
                <a:solidFill>
                  <a:schemeClr val="tx1"/>
                </a:solidFill>
              </a:rPr>
              <a:t>NH</a:t>
            </a:r>
            <a:r>
              <a:rPr lang="ru-RU" sz="2000" b="1" dirty="0" smtClean="0">
                <a:solidFill>
                  <a:schemeClr val="tx1"/>
                </a:solidFill>
              </a:rPr>
              <a:t>4</a:t>
            </a:r>
            <a:r>
              <a:rPr lang="ru-RU" sz="3200" b="1" dirty="0" smtClean="0">
                <a:solidFill>
                  <a:schemeClr val="tx1"/>
                </a:solidFill>
              </a:rPr>
              <a:t>)</a:t>
            </a:r>
            <a:r>
              <a:rPr lang="ru-RU" sz="20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PO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Если в избытке кислота образуются кислые соли</a:t>
            </a:r>
          </a:p>
          <a:p>
            <a:pPr marL="0" lv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H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PO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+ </a:t>
            </a: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NH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 = </a:t>
            </a:r>
            <a:r>
              <a:rPr lang="ru-RU" sz="3200" b="1" dirty="0" smtClean="0">
                <a:solidFill>
                  <a:schemeClr val="tx1"/>
                </a:solidFill>
              </a:rPr>
              <a:t>(</a:t>
            </a:r>
            <a:r>
              <a:rPr lang="en-US" sz="3200" b="1" dirty="0" smtClean="0">
                <a:solidFill>
                  <a:schemeClr val="tx1"/>
                </a:solidFill>
              </a:rPr>
              <a:t>NH</a:t>
            </a:r>
            <a:r>
              <a:rPr lang="ru-RU" sz="2000" b="1" dirty="0" smtClean="0">
                <a:solidFill>
                  <a:schemeClr val="tx1"/>
                </a:solidFill>
              </a:rPr>
              <a:t>4</a:t>
            </a:r>
            <a:r>
              <a:rPr lang="ru-RU" sz="3200" b="1" dirty="0" smtClean="0">
                <a:solidFill>
                  <a:schemeClr val="tx1"/>
                </a:solidFill>
              </a:rPr>
              <a:t>)</a:t>
            </a:r>
            <a:r>
              <a:rPr lang="ru-RU" sz="20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HPO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endParaRPr lang="en-US" sz="20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H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PO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+ NH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 = NH</a:t>
            </a:r>
            <a:r>
              <a:rPr lang="ru-RU" sz="2000" b="1" dirty="0" smtClean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H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PO</a:t>
            </a:r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21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Качественная реакция на фосфат ион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При взаимодействии с нитратом серебра образуется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желтый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осадок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</a:rPr>
              <a:t>ф</a:t>
            </a:r>
            <a:r>
              <a:rPr lang="ru-RU" sz="4400" b="1" dirty="0" smtClean="0">
                <a:solidFill>
                  <a:schemeClr val="tx1"/>
                </a:solidFill>
              </a:rPr>
              <a:t>осфата серебра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en-US" sz="4400" b="1" dirty="0" smtClean="0">
                <a:solidFill>
                  <a:schemeClr val="tx1"/>
                </a:solidFill>
              </a:rPr>
              <a:t>PO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en-US" sz="4400" b="1" dirty="0" smtClean="0">
                <a:solidFill>
                  <a:schemeClr val="tx1"/>
                </a:solidFill>
              </a:rPr>
              <a:t> + AgNO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en-US" sz="4400" b="1" dirty="0" smtClean="0">
                <a:solidFill>
                  <a:schemeClr val="tx1"/>
                </a:solidFill>
              </a:rPr>
              <a:t> = 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635</TotalTime>
  <Words>346</Words>
  <Application>Microsoft Office PowerPoint</Application>
  <PresentationFormat>Экран (4:3)</PresentationFormat>
  <Paragraphs>60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Соединения фосфора</vt:lpstr>
      <vt:lpstr>ОКСИД ФОСФОРА (V)</vt:lpstr>
      <vt:lpstr>Химические свойства</vt:lpstr>
      <vt:lpstr>Ортофосфорная кислота H3PO4</vt:lpstr>
      <vt:lpstr>Физические свойства</vt:lpstr>
      <vt:lpstr>Получение</vt:lpstr>
      <vt:lpstr>Химические свойства</vt:lpstr>
      <vt:lpstr>Химические свойства</vt:lpstr>
      <vt:lpstr>Качественная реакция на фосфат ион </vt:lpstr>
      <vt:lpstr>Применение</vt:lpstr>
      <vt:lpstr>Закрепление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ФОСФОРНАЯ КИСЛОТА</dc:title>
  <dc:creator>Надежда</dc:creator>
  <cp:lastModifiedBy>Admin</cp:lastModifiedBy>
  <cp:revision>20</cp:revision>
  <dcterms:created xsi:type="dcterms:W3CDTF">2015-02-18T11:59:07Z</dcterms:created>
  <dcterms:modified xsi:type="dcterms:W3CDTF">2023-03-23T06:02:19Z</dcterms:modified>
</cp:coreProperties>
</file>