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1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91A2-C672-403D-B3A7-A241B1CE68D2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0902-31BC-4F9A-869F-EDABF516D3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91A2-C672-403D-B3A7-A241B1CE68D2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0902-31BC-4F9A-869F-EDABF516D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91A2-C672-403D-B3A7-A241B1CE68D2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0902-31BC-4F9A-869F-EDABF516D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91A2-C672-403D-B3A7-A241B1CE68D2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0902-31BC-4F9A-869F-EDABF516D3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91A2-C672-403D-B3A7-A241B1CE68D2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0902-31BC-4F9A-869F-EDABF516D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91A2-C672-403D-B3A7-A241B1CE68D2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0902-31BC-4F9A-869F-EDABF516D3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91A2-C672-403D-B3A7-A241B1CE68D2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0902-31BC-4F9A-869F-EDABF516D3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91A2-C672-403D-B3A7-A241B1CE68D2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0902-31BC-4F9A-869F-EDABF516D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91A2-C672-403D-B3A7-A241B1CE68D2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0902-31BC-4F9A-869F-EDABF516D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91A2-C672-403D-B3A7-A241B1CE68D2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0902-31BC-4F9A-869F-EDABF516D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91A2-C672-403D-B3A7-A241B1CE68D2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0902-31BC-4F9A-869F-EDABF516D3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6691A2-C672-403D-B3A7-A241B1CE68D2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050902-31BC-4F9A-869F-EDABF516D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352928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ПЛАНЕТА ЗДОРОВЬЯ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268760"/>
            <a:ext cx="7869175" cy="488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844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Бронзовая болезнь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196752"/>
            <a:ext cx="7533456" cy="1617360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/>
              <a:t> </a:t>
            </a:r>
            <a:r>
              <a:rPr lang="ru-RU" sz="2400" dirty="0" smtClean="0"/>
              <a:t>Заболевание</a:t>
            </a:r>
            <a:r>
              <a:rPr lang="ru-RU" sz="2400" dirty="0"/>
              <a:t>, в результате которого надпочечники теряют способность производить достаточное количество гормонов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2636912"/>
            <a:ext cx="52387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965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Гипофиз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2909" y="2852936"/>
            <a:ext cx="5075950" cy="3576550"/>
          </a:xfrm>
        </p:spPr>
      </p:pic>
      <p:sp>
        <p:nvSpPr>
          <p:cNvPr id="5" name="Прямоугольник 4"/>
          <p:cNvSpPr/>
          <p:nvPr/>
        </p:nvSpPr>
        <p:spPr>
          <a:xfrm>
            <a:off x="1331640" y="1268760"/>
            <a:ext cx="6678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Мозговой придаток, вырабатывающий гормоны, влияющие на рост, обмен веществ и репродуктивную функцию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33821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Гигантизм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1196752"/>
            <a:ext cx="6832848" cy="151216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 smtClean="0"/>
              <a:t>Заболевание</a:t>
            </a:r>
            <a:r>
              <a:rPr lang="ru-RU" sz="2400" dirty="0"/>
              <a:t>, возникающее, при избыточной секреции передней долей гипофиза гормона роста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2492896"/>
            <a:ext cx="3171622" cy="416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60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Карликовость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124744"/>
            <a:ext cx="6760840" cy="18002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/>
              <a:t>Заболевание, </a:t>
            </a:r>
            <a:r>
              <a:rPr lang="ru-RU" sz="2400" dirty="0" smtClean="0"/>
              <a:t>связанное с </a:t>
            </a:r>
            <a:r>
              <a:rPr lang="ru-RU" sz="2400" dirty="0"/>
              <a:t>недостатком гормона роста </a:t>
            </a:r>
            <a:r>
              <a:rPr lang="ru-RU" sz="2400" dirty="0" err="1"/>
              <a:t>соматотропина</a:t>
            </a:r>
            <a:r>
              <a:rPr lang="ru-RU" sz="2400" dirty="0"/>
              <a:t> или нарушением его </a:t>
            </a:r>
            <a:r>
              <a:rPr lang="ru-RU" sz="2400" dirty="0" err="1"/>
              <a:t>конформации</a:t>
            </a:r>
            <a:r>
              <a:rPr lang="ru-RU" sz="2400" dirty="0"/>
              <a:t> (строения).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2346889"/>
            <a:ext cx="3031322" cy="436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309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Ожирение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1124744"/>
            <a:ext cx="6400800" cy="11521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/>
              <a:t> </a:t>
            </a:r>
            <a:r>
              <a:rPr lang="ru-RU" sz="2400" dirty="0" smtClean="0"/>
              <a:t>Отложение </a:t>
            </a:r>
            <a:r>
              <a:rPr lang="ru-RU" sz="2400" dirty="0"/>
              <a:t>жира, увеличение массы тела за счёт жировой ткани.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2276872"/>
            <a:ext cx="457200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160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-26787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Алла Пугачева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91680" y="1217028"/>
            <a:ext cx="936104" cy="63322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4000" dirty="0" smtClean="0"/>
              <a:t>До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564904"/>
            <a:ext cx="3779912" cy="38576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59608" y="1229274"/>
            <a:ext cx="16097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После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31" y="2564904"/>
            <a:ext cx="3779912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15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Сахарный диабет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268760"/>
            <a:ext cx="7344816" cy="172819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 smtClean="0"/>
              <a:t>Группа </a:t>
            </a:r>
            <a:r>
              <a:rPr lang="ru-RU" sz="2400" dirty="0"/>
              <a:t>эндокринных заболеваний, развивающихся вследствие абсолютной или относительной недостаточности гормона </a:t>
            </a:r>
            <a:r>
              <a:rPr lang="ru-RU" sz="2400" dirty="0" smtClean="0"/>
              <a:t>инсулина.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87" y="3068960"/>
            <a:ext cx="5095677" cy="35137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3068960"/>
            <a:ext cx="3816424" cy="351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858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931090259"/>
              </p:ext>
            </p:extLst>
          </p:nvPr>
        </p:nvGraphicFramePr>
        <p:xfrm>
          <a:off x="107504" y="404664"/>
          <a:ext cx="8883636" cy="590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211"/>
                <a:gridCol w="1363148"/>
                <a:gridCol w="373698"/>
                <a:gridCol w="1539895"/>
                <a:gridCol w="2057993"/>
                <a:gridCol w="1870691"/>
              </a:tblGrid>
              <a:tr h="840821">
                <a:tc>
                  <a:txBody>
                    <a:bodyPr/>
                    <a:lstStyle/>
                    <a:p>
                      <a:r>
                        <a:rPr lang="ru-RU" dirty="0" smtClean="0"/>
                        <a:t>Нервная</a:t>
                      </a:r>
                      <a:r>
                        <a:rPr lang="ru-RU" baseline="0" dirty="0" smtClean="0"/>
                        <a:t> регуляция</a:t>
                      </a:r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ru-RU" smtClean="0"/>
                        <a:t>Гуморальная</a:t>
                      </a:r>
                      <a:r>
                        <a:rPr lang="ru-RU" baseline="0" smtClean="0"/>
                        <a:t> регуляция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26628">
                <a:tc>
                  <a:txBody>
                    <a:bodyPr/>
                    <a:lstStyle/>
                    <a:p>
                      <a:r>
                        <a:rPr lang="ru-RU" dirty="0" smtClean="0"/>
                        <a:t>ЦНС</a:t>
                      </a:r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ru-RU" dirty="0" smtClean="0"/>
                        <a:t>Железы внутренней секреции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40821">
                <a:tc>
                  <a:txBody>
                    <a:bodyPr/>
                    <a:lstStyle/>
                    <a:p>
                      <a:r>
                        <a:rPr lang="ru-RU" dirty="0" smtClean="0"/>
                        <a:t>Гипоталамус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Гипофиз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Щитовидная железа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Поджелудочная</a:t>
                      </a:r>
                    </a:p>
                    <a:p>
                      <a:r>
                        <a:rPr lang="ru-RU" dirty="0" smtClean="0"/>
                        <a:t>железа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Надпочечники</a:t>
                      </a:r>
                      <a:endParaRPr lang="ru-RU" dirty="0"/>
                    </a:p>
                  </a:txBody>
                  <a:tcPr/>
                </a:tc>
              </a:tr>
              <a:tr h="770304">
                <a:tc>
                  <a:txBody>
                    <a:bodyPr/>
                    <a:lstStyle/>
                    <a:p>
                      <a:r>
                        <a:rPr lang="ru-RU" dirty="0" smtClean="0"/>
                        <a:t>Вазопрессин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ru-RU" dirty="0" smtClean="0"/>
                        <a:t>Гормоны</a:t>
                      </a:r>
                      <a:r>
                        <a:rPr lang="ru-RU" baseline="0" dirty="0" smtClean="0"/>
                        <a:t> и заболевания, возникающие при их недостатке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71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Ростовые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Тироксин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Инсулин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Адреналин</a:t>
                      </a:r>
                      <a:endParaRPr lang="ru-RU" dirty="0"/>
                    </a:p>
                  </a:txBody>
                  <a:tcPr/>
                </a:tc>
              </a:tr>
              <a:tr h="143056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Гигантизм,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карликовость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Кретинизм,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микседема,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базедова </a:t>
                      </a:r>
                    </a:p>
                    <a:p>
                      <a:r>
                        <a:rPr lang="ru-RU" dirty="0" smtClean="0"/>
                        <a:t>болезнь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Сахарный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диабет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Нарушения </a:t>
                      </a:r>
                    </a:p>
                    <a:p>
                      <a:r>
                        <a:rPr lang="ru-RU" dirty="0" smtClean="0"/>
                        <a:t>сердечно-</a:t>
                      </a:r>
                    </a:p>
                    <a:p>
                      <a:r>
                        <a:rPr lang="ru-RU" dirty="0" smtClean="0"/>
                        <a:t>сосудистой </a:t>
                      </a:r>
                    </a:p>
                    <a:p>
                      <a:r>
                        <a:rPr lang="ru-RU" dirty="0" smtClean="0"/>
                        <a:t>системы</a:t>
                      </a:r>
                      <a:endParaRPr lang="ru-RU" dirty="0"/>
                    </a:p>
                  </a:txBody>
                  <a:tcPr/>
                </a:tc>
              </a:tr>
              <a:tr h="4871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ru-RU" dirty="0" smtClean="0"/>
                        <a:t>Эндокринная система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21232">
                <a:tc gridSpan="6">
                  <a:txBody>
                    <a:bodyPr/>
                    <a:lstStyle/>
                    <a:p>
                      <a:r>
                        <a:rPr lang="ru-RU" dirty="0" smtClean="0"/>
                        <a:t>Нейрогуморальная система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0461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700808"/>
            <a:ext cx="6264696" cy="3528392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/>
              <a:t>Всего Доброго!</a:t>
            </a:r>
            <a:br>
              <a:rPr lang="ru-RU" sz="5400" dirty="0" smtClean="0"/>
            </a:br>
            <a:r>
              <a:rPr lang="ru-RU" sz="5400" dirty="0" smtClean="0"/>
              <a:t>Здоровья Вам!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35488" y="5417840"/>
            <a:ext cx="4608512" cy="1440160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ru-RU" sz="2000" dirty="0" smtClean="0"/>
              <a:t>МБОУ гимназия </a:t>
            </a:r>
            <a:r>
              <a:rPr lang="ru-RU" sz="2000" dirty="0" err="1" smtClean="0"/>
              <a:t>им.Ф.К.Салманова</a:t>
            </a:r>
            <a:endParaRPr lang="ru-RU" sz="2000" dirty="0"/>
          </a:p>
          <a:p>
            <a:pPr marL="45720" indent="0" algn="r">
              <a:buNone/>
            </a:pPr>
            <a:r>
              <a:rPr lang="ru-RU" sz="2000" b="1" dirty="0" smtClean="0"/>
              <a:t>Учитель </a:t>
            </a:r>
            <a:r>
              <a:rPr lang="ru-RU" sz="2000" b="1" dirty="0"/>
              <a:t>биологии:</a:t>
            </a:r>
            <a:br>
              <a:rPr lang="ru-RU" sz="2000" b="1" dirty="0"/>
            </a:br>
            <a:r>
              <a:rPr lang="ru-RU" sz="2000" dirty="0"/>
              <a:t>Гилязетдинова </a:t>
            </a:r>
            <a:r>
              <a:rPr lang="ru-RU" sz="2000" dirty="0" smtClean="0"/>
              <a:t>Г.Х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51792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ЗДОРОВЬЕ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340768"/>
            <a:ext cx="8784976" cy="4608512"/>
          </a:xfrm>
        </p:spPr>
        <p:txBody>
          <a:bodyPr/>
          <a:lstStyle/>
          <a:p>
            <a:r>
              <a:rPr lang="ru-RU" sz="2800" dirty="0" smtClean="0"/>
              <a:t>Единственная </a:t>
            </a:r>
            <a:r>
              <a:rPr lang="ru-RU" sz="2800" dirty="0"/>
              <a:t>красота, которую я знаю,- это </a:t>
            </a:r>
            <a:r>
              <a:rPr lang="ru-RU" sz="2800" dirty="0" smtClean="0"/>
              <a:t>здоровье.</a:t>
            </a:r>
          </a:p>
          <a:p>
            <a:pPr marL="45720" indent="0" algn="r">
              <a:buNone/>
            </a:pPr>
            <a:r>
              <a:rPr lang="ru-RU" sz="2800" dirty="0" smtClean="0"/>
              <a:t>Генрих Гейне</a:t>
            </a:r>
            <a:endParaRPr lang="en-US" sz="2800" dirty="0" smtClean="0"/>
          </a:p>
          <a:p>
            <a:r>
              <a:rPr lang="ru-RU" sz="2800" dirty="0" smtClean="0"/>
              <a:t>Здоровье - это </a:t>
            </a:r>
            <a:r>
              <a:rPr lang="ru-RU" sz="2800" dirty="0"/>
              <a:t>состояние полного физического, духовного , социального благополучия, </a:t>
            </a:r>
            <a:r>
              <a:rPr lang="ru-RU" sz="2800" dirty="0" smtClean="0"/>
              <a:t>а не только отсутствия болезней и</a:t>
            </a:r>
            <a:r>
              <a:rPr lang="ru-RU" sz="2800" dirty="0"/>
              <a:t> </a:t>
            </a:r>
            <a:r>
              <a:rPr lang="ru-RU" sz="2800" dirty="0" smtClean="0"/>
              <a:t>физических недостатков.</a:t>
            </a:r>
          </a:p>
          <a:p>
            <a:pPr marL="45720" indent="0" algn="r">
              <a:buNone/>
            </a:pPr>
            <a:r>
              <a:rPr lang="ru-RU" sz="2800" dirty="0" smtClean="0"/>
              <a:t>ВОЗ</a:t>
            </a:r>
            <a:r>
              <a:rPr lang="ru-RU" dirty="0" smtClean="0"/>
              <a:t> </a:t>
            </a:r>
            <a:endParaRPr lang="en-US" dirty="0" smtClean="0"/>
          </a:p>
          <a:p>
            <a:pPr algn="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17737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1"/>
            <a:ext cx="9143999" cy="6858001"/>
          </a:xfrm>
        </p:spPr>
      </p:pic>
    </p:spTree>
    <p:extLst>
      <p:ext uri="{BB962C8B-B14F-4D97-AF65-F5344CB8AC3E}">
        <p14:creationId xmlns:p14="http://schemas.microsoft.com/office/powerpoint/2010/main" xmlns="" val="1239651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Щитовидная железа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73" y="1628800"/>
            <a:ext cx="4211960" cy="48965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1628800"/>
            <a:ext cx="490034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669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Базедова болезнь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060848"/>
            <a:ext cx="4752528" cy="4592627"/>
          </a:xfrm>
        </p:spPr>
      </p:pic>
      <p:sp>
        <p:nvSpPr>
          <p:cNvPr id="5" name="Прямоугольник 4"/>
          <p:cNvSpPr/>
          <p:nvPr/>
        </p:nvSpPr>
        <p:spPr>
          <a:xfrm>
            <a:off x="1547664" y="1124744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/>
              <a:t>Э</a:t>
            </a:r>
            <a:r>
              <a:rPr lang="ru-RU" sz="2400" dirty="0" smtClean="0"/>
              <a:t>то заболевание, которое характеризуется повышением функции щитовидной железы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3832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Микседема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8753" y="2492896"/>
            <a:ext cx="4662518" cy="4136976"/>
          </a:xfrm>
        </p:spPr>
      </p:pic>
      <p:sp>
        <p:nvSpPr>
          <p:cNvPr id="6" name="Прямоугольник 5"/>
          <p:cNvSpPr/>
          <p:nvPr/>
        </p:nvSpPr>
        <p:spPr>
          <a:xfrm>
            <a:off x="827584" y="1100643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З</a:t>
            </a:r>
            <a:r>
              <a:rPr lang="ru-RU" sz="2400" dirty="0" smtClean="0"/>
              <a:t>аболевание, обусловленное недостаточным обеспечением органов и тканей гормонами щитовидной железы.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61933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Зоб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24186" y="1196752"/>
            <a:ext cx="7272808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/>
              <a:t>Э</a:t>
            </a:r>
            <a:r>
              <a:rPr lang="ru-RU" sz="2400" dirty="0" smtClean="0"/>
              <a:t>то болезнь</a:t>
            </a:r>
            <a:r>
              <a:rPr lang="ru-RU" sz="2400" dirty="0"/>
              <a:t>, которая характеризуется увеличением объема щитовидной </a:t>
            </a:r>
            <a:r>
              <a:rPr lang="ru-RU" sz="2400" dirty="0" smtClean="0"/>
              <a:t>железы.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410335"/>
            <a:ext cx="4824536" cy="408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99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4887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Меры профилактики зоба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24744"/>
            <a:ext cx="7200800" cy="345638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 smtClean="0"/>
              <a:t>Препараты йода и пища богатая йодом: </a:t>
            </a:r>
          </a:p>
          <a:p>
            <a:r>
              <a:rPr lang="ru-RU" sz="2400" dirty="0" smtClean="0"/>
              <a:t>морская рыба</a:t>
            </a:r>
          </a:p>
          <a:p>
            <a:r>
              <a:rPr lang="ru-RU" sz="2400" dirty="0" smtClean="0"/>
              <a:t>морепродукты</a:t>
            </a:r>
          </a:p>
          <a:p>
            <a:r>
              <a:rPr lang="ru-RU" sz="2400" dirty="0" smtClean="0"/>
              <a:t>морская капуста </a:t>
            </a:r>
          </a:p>
          <a:p>
            <a:r>
              <a:rPr lang="ru-RU" sz="2400" dirty="0" smtClean="0"/>
              <a:t>рыбий жир </a:t>
            </a:r>
          </a:p>
          <a:p>
            <a:pPr marL="45720" indent="0">
              <a:buNone/>
            </a:pPr>
            <a:r>
              <a:rPr lang="ru-RU" sz="2400" dirty="0"/>
              <a:t>Р</a:t>
            </a:r>
            <a:r>
              <a:rPr lang="ru-RU" sz="2400" dirty="0" smtClean="0"/>
              <a:t>екомендуется </a:t>
            </a:r>
            <a:r>
              <a:rPr lang="ru-RU" sz="2400" dirty="0"/>
              <a:t>уменьшить потребление животных жиров и увеличить потребление растительных </a:t>
            </a:r>
            <a:r>
              <a:rPr lang="ru-RU" sz="2400" dirty="0" smtClean="0"/>
              <a:t>жиров.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725143"/>
            <a:ext cx="2705100" cy="18797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4732070"/>
            <a:ext cx="2705100" cy="19075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8859" y="4725143"/>
            <a:ext cx="27051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479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Адреналин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124744"/>
            <a:ext cx="7416824" cy="230425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 smtClean="0"/>
              <a:t>Гормон </a:t>
            </a:r>
            <a:r>
              <a:rPr lang="ru-RU" sz="2400" dirty="0"/>
              <a:t>мозгового слоя надпочечников, играющий важную роль в жизнедеятельности организма животного и человека.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564904"/>
            <a:ext cx="2784357" cy="201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3933056"/>
            <a:ext cx="2897416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4831432"/>
            <a:ext cx="285750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280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207</TotalTime>
  <Words>261</Words>
  <Application>Microsoft Office PowerPoint</Application>
  <PresentationFormat>Экран (4:3)</PresentationFormat>
  <Paragraphs>67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ПЛАНЕТА ЗДОРОВЬЯ</vt:lpstr>
      <vt:lpstr>ЗДОРОВЬЕ</vt:lpstr>
      <vt:lpstr>Слайд 3</vt:lpstr>
      <vt:lpstr>Щитовидная железа </vt:lpstr>
      <vt:lpstr>Базедова болезнь</vt:lpstr>
      <vt:lpstr>Микседема</vt:lpstr>
      <vt:lpstr>Зоб</vt:lpstr>
      <vt:lpstr>Меры профилактики зоба</vt:lpstr>
      <vt:lpstr>Адреналин</vt:lpstr>
      <vt:lpstr>Бронзовая болезнь</vt:lpstr>
      <vt:lpstr>Гипофиз</vt:lpstr>
      <vt:lpstr>Гигантизм</vt:lpstr>
      <vt:lpstr>Карликовость</vt:lpstr>
      <vt:lpstr>Ожирение</vt:lpstr>
      <vt:lpstr>Алла Пугачева</vt:lpstr>
      <vt:lpstr>Сахарный диабет</vt:lpstr>
      <vt:lpstr>Слайд 17</vt:lpstr>
      <vt:lpstr>Всего Доброго! Здоровья Вам!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ПЛАНЕТА ЗДОРОВЬЯ</dc:title>
  <dc:creator>Murat</dc:creator>
  <cp:lastModifiedBy>Пользователь</cp:lastModifiedBy>
  <cp:revision>22</cp:revision>
  <dcterms:created xsi:type="dcterms:W3CDTF">2013-02-24T08:13:17Z</dcterms:created>
  <dcterms:modified xsi:type="dcterms:W3CDTF">2013-06-27T08:53:11Z</dcterms:modified>
</cp:coreProperties>
</file>