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5" r:id="rId3"/>
    <p:sldId id="268" r:id="rId4"/>
    <p:sldId id="277" r:id="rId5"/>
    <p:sldId id="278" r:id="rId6"/>
    <p:sldId id="259" r:id="rId7"/>
    <p:sldId id="257" r:id="rId8"/>
    <p:sldId id="258" r:id="rId9"/>
    <p:sldId id="261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10636-A96F-48B4-A315-8B11BBD77001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15989-F43C-4B3C-ABF1-E01E27490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39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53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57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1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35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86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35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9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9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15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53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45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5FEC-D942-4DB7-A55D-223BE80D4226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67D1B-9A97-4C11-91B8-8EC8F7B0D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0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lingvana.ru/angliyskaya-grammatika-v-pesnyah.html#u2" TargetMode="External"/><Relationship Id="rId3" Type="http://schemas.openxmlformats.org/officeDocument/2006/relationships/hyperlink" Target="https://lingvana.ru/angliyskaya-grammatika-v-pesnyah.html#sailing" TargetMode="External"/><Relationship Id="rId7" Type="http://schemas.openxmlformats.org/officeDocument/2006/relationships/hyperlink" Target="https://lingvana.ru/angliyskaya-grammatika-v-pesnyah.html#change" TargetMode="External"/><Relationship Id="rId12" Type="http://schemas.openxmlformats.org/officeDocument/2006/relationships/hyperlink" Target="https://lingvana.ru/angliyskaya-grammatika-v-pesnyah.html#little" TargetMode="External"/><Relationship Id="rId2" Type="http://schemas.openxmlformats.org/officeDocument/2006/relationships/hyperlink" Target="https://lingvana.ru/angliyskaya-grammatika-v-pesnyah.html#lem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ngvana.ru/angliyskaya-grammatika-v-pesnyah.html#million" TargetMode="External"/><Relationship Id="rId11" Type="http://schemas.openxmlformats.org/officeDocument/2006/relationships/hyperlink" Target="https://lingvana.ru/angliyskaya-grammatika-v-pesnyah.html#hurtful" TargetMode="External"/><Relationship Id="rId5" Type="http://schemas.openxmlformats.org/officeDocument/2006/relationships/hyperlink" Target="https://lingvana.ru/angliyskaya-grammatika-v-pesnyah.html#time" TargetMode="External"/><Relationship Id="rId10" Type="http://schemas.openxmlformats.org/officeDocument/2006/relationships/hyperlink" Target="https://lingvana.ru/angliyskaya-grammatika-v-pesnyah.html#old" TargetMode="External"/><Relationship Id="rId4" Type="http://schemas.openxmlformats.org/officeDocument/2006/relationships/hyperlink" Target="https://lingvana.ru/angliyskaya-grammatika-v-pesnyah.html#submarine" TargetMode="External"/><Relationship Id="rId9" Type="http://schemas.openxmlformats.org/officeDocument/2006/relationships/hyperlink" Target="https://lingvana.ru/angliyskaya-grammatika-v-pesnyah.html#rai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2364" y="2762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Способы повышения мотивации при обучении иностранному языку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7135" y="3244334"/>
            <a:ext cx="11377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/>
              <a:t>You can lead a horse to water, but you can’t make him drink</a:t>
            </a:r>
            <a:r>
              <a:rPr lang="en-US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761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if</a:t>
            </a:r>
            <a:r>
              <a:rPr lang="en-US" dirty="0"/>
              <a:t> </a:t>
            </a:r>
            <a:r>
              <a:rPr lang="en-US" i="1" dirty="0"/>
              <a:t>you</a:t>
            </a:r>
            <a:r>
              <a:rPr lang="en-US" dirty="0"/>
              <a:t> </a:t>
            </a:r>
            <a:r>
              <a:rPr lang="en-US" i="1" dirty="0"/>
              <a:t>can</a:t>
            </a:r>
            <a:r>
              <a:rPr lang="en-US" dirty="0"/>
              <a:t> </a:t>
            </a:r>
            <a:r>
              <a:rPr lang="en-US" i="1" dirty="0"/>
              <a:t>read</a:t>
            </a:r>
            <a:r>
              <a:rPr lang="en-US" dirty="0"/>
              <a:t> </a:t>
            </a:r>
            <a:r>
              <a:rPr lang="en-US" i="1" dirty="0"/>
              <a:t>this,</a:t>
            </a:r>
            <a:r>
              <a:rPr lang="en-US" dirty="0"/>
              <a:t> </a:t>
            </a:r>
            <a:r>
              <a:rPr lang="en-US" i="1" dirty="0"/>
              <a:t>you</a:t>
            </a:r>
            <a:r>
              <a:rPr lang="en-US" dirty="0"/>
              <a:t> </a:t>
            </a:r>
            <a:r>
              <a:rPr lang="en-US" i="1" dirty="0"/>
              <a:t>know</a:t>
            </a:r>
            <a:r>
              <a:rPr lang="en-US" dirty="0"/>
              <a:t> </a:t>
            </a:r>
            <a:r>
              <a:rPr lang="en-US" i="1" dirty="0"/>
              <a:t>what</a:t>
            </a:r>
            <a:r>
              <a:rPr lang="en-US" dirty="0"/>
              <a:t> </a:t>
            </a:r>
            <a:r>
              <a:rPr lang="en-US" b="1" dirty="0" err="1"/>
              <a:t>disemvoweling</a:t>
            </a:r>
            <a:r>
              <a:rPr lang="en-US" dirty="0"/>
              <a:t> </a:t>
            </a:r>
            <a:r>
              <a:rPr lang="en-US" i="1" dirty="0"/>
              <a:t>means»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700" b="1" dirty="0" err="1" smtClean="0"/>
              <a:t>Disemvoweling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64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«</a:t>
            </a:r>
            <a:r>
              <a:rPr lang="en-US" sz="6000" b="1" dirty="0" smtClean="0"/>
              <a:t>Family</a:t>
            </a:r>
            <a:r>
              <a:rPr lang="ru-RU" sz="6000" b="1" dirty="0" smtClean="0"/>
              <a:t>» 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err="1" smtClean="0"/>
              <a:t>Fmly</a:t>
            </a:r>
            <a:r>
              <a:rPr lang="ru-RU" dirty="0"/>
              <a:t>, </a:t>
            </a:r>
            <a:r>
              <a:rPr lang="ru-RU" dirty="0" err="1"/>
              <a:t>rltv</a:t>
            </a:r>
            <a:r>
              <a:rPr lang="ru-RU" dirty="0"/>
              <a:t>, </a:t>
            </a:r>
            <a:r>
              <a:rPr lang="ru-RU" dirty="0" err="1"/>
              <a:t>prnts</a:t>
            </a:r>
            <a:r>
              <a:rPr lang="ru-RU" dirty="0"/>
              <a:t>, </a:t>
            </a:r>
            <a:r>
              <a:rPr lang="ru-RU" dirty="0" err="1"/>
              <a:t>mthr</a:t>
            </a:r>
            <a:r>
              <a:rPr lang="ru-RU" dirty="0"/>
              <a:t>, </a:t>
            </a:r>
            <a:r>
              <a:rPr lang="ru-RU" dirty="0" err="1"/>
              <a:t>fthr</a:t>
            </a:r>
            <a:r>
              <a:rPr lang="ru-RU" dirty="0"/>
              <a:t>, </a:t>
            </a:r>
            <a:r>
              <a:rPr lang="ru-RU" dirty="0" err="1"/>
              <a:t>wf</a:t>
            </a:r>
            <a:r>
              <a:rPr lang="ru-RU" dirty="0"/>
              <a:t>, </a:t>
            </a:r>
            <a:r>
              <a:rPr lang="ru-RU" dirty="0" err="1"/>
              <a:t>chldrn</a:t>
            </a:r>
            <a:r>
              <a:rPr lang="ru-RU" dirty="0"/>
              <a:t>, </a:t>
            </a:r>
            <a:r>
              <a:rPr lang="ru-RU" dirty="0" err="1" smtClean="0"/>
              <a:t>dghtr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Ответ</a:t>
            </a:r>
            <a:r>
              <a:rPr lang="ru-RU" dirty="0"/>
              <a:t>: </a:t>
            </a:r>
            <a:r>
              <a:rPr lang="ru-RU" dirty="0" err="1"/>
              <a:t>family</a:t>
            </a:r>
            <a:r>
              <a:rPr lang="ru-RU" dirty="0"/>
              <a:t>, </a:t>
            </a:r>
            <a:r>
              <a:rPr lang="ru-RU" dirty="0" err="1"/>
              <a:t>relative</a:t>
            </a:r>
            <a:r>
              <a:rPr lang="ru-RU" dirty="0"/>
              <a:t>, </a:t>
            </a:r>
            <a:r>
              <a:rPr lang="ru-RU" dirty="0" err="1"/>
              <a:t>parents</a:t>
            </a:r>
            <a:r>
              <a:rPr lang="ru-RU" dirty="0"/>
              <a:t>, </a:t>
            </a:r>
            <a:r>
              <a:rPr lang="ru-RU" dirty="0" err="1"/>
              <a:t>mother</a:t>
            </a:r>
            <a:r>
              <a:rPr lang="ru-RU" dirty="0"/>
              <a:t>, </a:t>
            </a:r>
            <a:r>
              <a:rPr lang="ru-RU" dirty="0" err="1"/>
              <a:t>father</a:t>
            </a:r>
            <a:r>
              <a:rPr lang="ru-RU" dirty="0"/>
              <a:t>, </a:t>
            </a:r>
            <a:r>
              <a:rPr lang="ru-RU" dirty="0" err="1"/>
              <a:t>wife</a:t>
            </a:r>
            <a:r>
              <a:rPr lang="ru-RU" dirty="0"/>
              <a:t>, </a:t>
            </a:r>
            <a:r>
              <a:rPr lang="ru-RU" dirty="0" err="1"/>
              <a:t>children</a:t>
            </a:r>
            <a:r>
              <a:rPr lang="ru-RU" dirty="0"/>
              <a:t>, </a:t>
            </a:r>
            <a:r>
              <a:rPr lang="ru-RU" dirty="0" err="1"/>
              <a:t>daughter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299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Tasks to the song </a:t>
            </a:r>
            <a:r>
              <a:rPr lang="en-US" b="1" i="1" dirty="0"/>
              <a:t>Last Christmas</a:t>
            </a:r>
            <a:r>
              <a:rPr lang="en-US" b="1" dirty="0"/>
              <a:t> by George Michael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2890"/>
            <a:ext cx="10515600" cy="48940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smtClean="0"/>
              <a:t>I. </a:t>
            </a:r>
            <a:r>
              <a:rPr lang="ru-RU" b="1" dirty="0" err="1" smtClean="0"/>
              <a:t>Introduction</a:t>
            </a:r>
            <a:endParaRPr lang="ru-RU" dirty="0"/>
          </a:p>
          <a:p>
            <a:r>
              <a:rPr lang="ru-RU" i="1" u="sng" dirty="0" err="1" smtClean="0"/>
              <a:t>Discussion</a:t>
            </a:r>
            <a:endParaRPr lang="ru-RU" dirty="0"/>
          </a:p>
          <a:p>
            <a:pPr lvl="0"/>
            <a:r>
              <a:rPr lang="en-US" dirty="0"/>
              <a:t>What associations have you got when you hear the word </a:t>
            </a:r>
            <a:r>
              <a:rPr lang="en-US" i="1" dirty="0"/>
              <a:t>Christmas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/>
              <a:t>Do you like this holiday? </a:t>
            </a:r>
            <a:r>
              <a:rPr lang="ru-RU" dirty="0" err="1"/>
              <a:t>Why</a:t>
            </a:r>
            <a:r>
              <a:rPr lang="ru-RU" dirty="0"/>
              <a:t>/</a:t>
            </a:r>
            <a:r>
              <a:rPr lang="ru-RU" dirty="0" err="1"/>
              <a:t>why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?</a:t>
            </a:r>
          </a:p>
          <a:p>
            <a:pPr lvl="0"/>
            <a:r>
              <a:rPr lang="en-US" dirty="0"/>
              <a:t>Can you name some positive/negative points about it?</a:t>
            </a:r>
            <a:endParaRPr lang="ru-RU" dirty="0"/>
          </a:p>
          <a:p>
            <a:pPr lvl="0"/>
            <a:r>
              <a:rPr lang="en-US" dirty="0"/>
              <a:t>What songs concerning Christmas do you know?</a:t>
            </a:r>
            <a:endParaRPr lang="ru-RU" dirty="0"/>
          </a:p>
          <a:p>
            <a:r>
              <a:rPr lang="en-US" dirty="0" smtClean="0"/>
              <a:t>Today </a:t>
            </a:r>
            <a:r>
              <a:rPr lang="en-US" dirty="0"/>
              <a:t>we’re going to listen to George Michael’s song </a:t>
            </a:r>
            <a:r>
              <a:rPr lang="en-US" i="1" dirty="0"/>
              <a:t>Last Christmas. 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you</a:t>
            </a:r>
            <a:r>
              <a:rPr lang="ru-RU" dirty="0"/>
              <a:t> </a:t>
            </a:r>
            <a:r>
              <a:rPr lang="ru-RU" dirty="0" err="1"/>
              <a:t>heard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? </a:t>
            </a:r>
            <a:r>
              <a:rPr lang="ru-RU" dirty="0" err="1"/>
              <a:t>Do</a:t>
            </a:r>
            <a:r>
              <a:rPr lang="ru-RU" dirty="0"/>
              <a:t> </a:t>
            </a:r>
            <a:r>
              <a:rPr lang="ru-RU" dirty="0" err="1"/>
              <a:t>you</a:t>
            </a:r>
            <a:r>
              <a:rPr lang="ru-RU" dirty="0"/>
              <a:t> </a:t>
            </a:r>
            <a:r>
              <a:rPr lang="ru-RU" dirty="0" err="1"/>
              <a:t>like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282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030" y="692671"/>
            <a:ext cx="10515600" cy="1040594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/>
              <a:t>II.</a:t>
            </a:r>
            <a:r>
              <a:rPr lang="en-US" sz="3600" dirty="0"/>
              <a:t> </a:t>
            </a:r>
            <a:r>
              <a:rPr lang="en-US" sz="3600" b="1" dirty="0"/>
              <a:t>Before-listening </a:t>
            </a:r>
            <a:r>
              <a:rPr lang="en-US" sz="3600" b="1" dirty="0" smtClean="0"/>
              <a:t>tasks</a:t>
            </a:r>
            <a:br>
              <a:rPr lang="en-US" sz="3600" b="1" dirty="0" smtClean="0"/>
            </a:br>
            <a:r>
              <a:rPr lang="en-US" sz="3600" b="1" i="1" u="sng" dirty="0" smtClean="0"/>
              <a:t>Match </a:t>
            </a:r>
            <a:r>
              <a:rPr lang="en-US" sz="3600" b="1" i="1" u="sng" dirty="0"/>
              <a:t>the words and phrases with their Russian equivalents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1030" y="1733265"/>
            <a:ext cx="3965812" cy="5016903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save me from tears </a:t>
            </a:r>
            <a:r>
              <a:rPr lang="en-US" dirty="0" smtClean="0"/>
              <a:t>           </a:t>
            </a:r>
          </a:p>
          <a:p>
            <a:pPr marL="514350" lvl="0" indent="-514350">
              <a:buAutoNum type="arabicPeriod"/>
            </a:pPr>
            <a:r>
              <a:rPr lang="en-US" dirty="0" smtClean="0"/>
              <a:t> </a:t>
            </a:r>
            <a:r>
              <a:rPr lang="ru-RU" dirty="0" smtClean="0"/>
              <a:t>о</a:t>
            </a:r>
            <a:r>
              <a:rPr lang="en-US" dirty="0" err="1"/>
              <a:t>nce</a:t>
            </a:r>
            <a:r>
              <a:rPr lang="en-US" dirty="0"/>
              <a:t> bitten and twice shy 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ru-RU" dirty="0" smtClean="0"/>
              <a:t>I</a:t>
            </a:r>
            <a:r>
              <a:rPr lang="ru-RU" dirty="0"/>
              <a:t> </a:t>
            </a:r>
            <a:r>
              <a:rPr lang="ru-RU" dirty="0" err="1"/>
              <a:t>keep</a:t>
            </a:r>
            <a:r>
              <a:rPr lang="ru-RU" dirty="0"/>
              <a:t> </a:t>
            </a:r>
            <a:r>
              <a:rPr lang="ru-RU" dirty="0" err="1"/>
              <a:t>my</a:t>
            </a:r>
            <a:r>
              <a:rPr lang="ru-RU" dirty="0"/>
              <a:t> </a:t>
            </a:r>
            <a:r>
              <a:rPr lang="ru-RU" dirty="0" err="1" smtClean="0"/>
              <a:t>distance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ru-RU" dirty="0" err="1" smtClean="0"/>
              <a:t>you</a:t>
            </a:r>
            <a:r>
              <a:rPr lang="ru-RU" dirty="0"/>
              <a:t> </a:t>
            </a:r>
            <a:r>
              <a:rPr lang="ru-RU" dirty="0" err="1"/>
              <a:t>still</a:t>
            </a:r>
            <a:r>
              <a:rPr lang="ru-RU" dirty="0"/>
              <a:t> </a:t>
            </a:r>
            <a:r>
              <a:rPr lang="ru-RU" dirty="0" err="1"/>
              <a:t>catch</a:t>
            </a:r>
            <a:r>
              <a:rPr lang="ru-RU" dirty="0"/>
              <a:t> </a:t>
            </a:r>
            <a:r>
              <a:rPr lang="ru-RU" dirty="0" err="1"/>
              <a:t>my</a:t>
            </a:r>
            <a:r>
              <a:rPr lang="ru-RU" dirty="0"/>
              <a:t> </a:t>
            </a:r>
            <a:r>
              <a:rPr lang="ru-RU" dirty="0" err="1"/>
              <a:t>eye</a:t>
            </a:r>
            <a:r>
              <a:rPr lang="ru-RU" dirty="0"/>
              <a:t> 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ru-RU" dirty="0" err="1" smtClean="0"/>
              <a:t>your</a:t>
            </a:r>
            <a:r>
              <a:rPr lang="ru-RU" dirty="0"/>
              <a:t> </a:t>
            </a:r>
            <a:r>
              <a:rPr lang="ru-RU" dirty="0" err="1"/>
              <a:t>soul</a:t>
            </a:r>
            <a:r>
              <a:rPr lang="ru-RU" dirty="0"/>
              <a:t> </a:t>
            </a:r>
            <a:r>
              <a:rPr lang="ru-RU" dirty="0" err="1"/>
              <a:t>of</a:t>
            </a:r>
            <a:r>
              <a:rPr lang="ru-RU" dirty="0"/>
              <a:t> </a:t>
            </a:r>
            <a:r>
              <a:rPr lang="ru-RU" dirty="0" err="1"/>
              <a:t>ice</a:t>
            </a:r>
            <a:r>
              <a:rPr lang="ru-RU" dirty="0"/>
              <a:t> 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en-US" dirty="0" smtClean="0"/>
              <a:t>someone </a:t>
            </a:r>
            <a:r>
              <a:rPr lang="en-US" dirty="0"/>
              <a:t>to rely on 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shoulder to cry on 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en-US" dirty="0" smtClean="0"/>
              <a:t>you’ll </a:t>
            </a:r>
            <a:r>
              <a:rPr lang="en-US" dirty="0"/>
              <a:t>never fool me again 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man undercover </a:t>
            </a:r>
            <a:endParaRPr lang="en-US" dirty="0" smtClean="0"/>
          </a:p>
          <a:p>
            <a:pPr marL="514350" lvl="0" indent="-514350">
              <a:buAutoNum type="arabicPeriod"/>
            </a:pPr>
            <a:r>
              <a:rPr lang="ru-RU" dirty="0" err="1" smtClean="0"/>
              <a:t>it’s</a:t>
            </a:r>
            <a:r>
              <a:rPr lang="ru-RU" dirty="0"/>
              <a:t> </a:t>
            </a:r>
            <a:r>
              <a:rPr lang="ru-RU" dirty="0" err="1"/>
              <a:t>been</a:t>
            </a:r>
            <a:r>
              <a:rPr lang="ru-RU" dirty="0"/>
              <a:t> a </a:t>
            </a:r>
            <a:r>
              <a:rPr lang="ru-RU" dirty="0" err="1"/>
              <a:t>year</a:t>
            </a:r>
            <a:r>
              <a:rPr lang="ru-RU" dirty="0"/>
              <a:t> 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340522" y="1160058"/>
            <a:ext cx="5013278" cy="50169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a) </a:t>
            </a:r>
            <a:r>
              <a:rPr lang="ru-RU" dirty="0" smtClean="0"/>
              <a:t>это</a:t>
            </a:r>
            <a:r>
              <a:rPr lang="en-US" dirty="0" smtClean="0"/>
              <a:t> </a:t>
            </a:r>
            <a:r>
              <a:rPr lang="ru-RU" dirty="0" smtClean="0"/>
              <a:t>было</a:t>
            </a:r>
            <a:r>
              <a:rPr lang="en-US" dirty="0" smtClean="0"/>
              <a:t> </a:t>
            </a:r>
            <a:r>
              <a:rPr lang="ru-RU" dirty="0" smtClean="0"/>
              <a:t>год</a:t>
            </a:r>
            <a:r>
              <a:rPr lang="en-US" dirty="0" smtClean="0"/>
              <a:t> </a:t>
            </a:r>
            <a:r>
              <a:rPr lang="ru-RU" dirty="0" smtClean="0"/>
              <a:t>назад</a:t>
            </a:r>
          </a:p>
          <a:p>
            <a:r>
              <a:rPr lang="en-US" dirty="0" smtClean="0"/>
              <a:t>b) </a:t>
            </a:r>
            <a:r>
              <a:rPr lang="ru-RU" dirty="0" smtClean="0"/>
              <a:t>твоя</a:t>
            </a:r>
            <a:r>
              <a:rPr lang="en-US" dirty="0" smtClean="0"/>
              <a:t> </a:t>
            </a:r>
            <a:r>
              <a:rPr lang="ru-RU" dirty="0" smtClean="0"/>
              <a:t>душа</a:t>
            </a:r>
            <a:r>
              <a:rPr lang="en-US" dirty="0" smtClean="0"/>
              <a:t> </a:t>
            </a:r>
            <a:r>
              <a:rPr lang="ru-RU" dirty="0" smtClean="0"/>
              <a:t>изо</a:t>
            </a:r>
            <a:r>
              <a:rPr lang="en-US" dirty="0" smtClean="0"/>
              <a:t> </a:t>
            </a:r>
            <a:r>
              <a:rPr lang="ru-RU" dirty="0" smtClean="0"/>
              <a:t>льда</a:t>
            </a:r>
          </a:p>
          <a:p>
            <a:r>
              <a:rPr lang="ru-RU" dirty="0" smtClean="0"/>
              <a:t>c) плечо, на котором можно поплакать</a:t>
            </a:r>
          </a:p>
          <a:p>
            <a:r>
              <a:rPr lang="ru-RU" dirty="0" smtClean="0"/>
              <a:t> d) однажды оступившись, впредь буду осторожней</a:t>
            </a:r>
          </a:p>
          <a:p>
            <a:r>
              <a:rPr lang="ru-RU" dirty="0" smtClean="0"/>
              <a:t>e) ты меня больше не одурачишь</a:t>
            </a:r>
          </a:p>
          <a:p>
            <a:r>
              <a:rPr lang="en-US" dirty="0" smtClean="0"/>
              <a:t>f) </a:t>
            </a:r>
            <a:r>
              <a:rPr lang="ru-RU" dirty="0" smtClean="0"/>
              <a:t>тайный</a:t>
            </a:r>
            <a:r>
              <a:rPr lang="en-US" dirty="0" smtClean="0"/>
              <a:t> </a:t>
            </a:r>
            <a:r>
              <a:rPr lang="ru-RU" dirty="0" smtClean="0"/>
              <a:t>человек</a:t>
            </a:r>
          </a:p>
          <a:p>
            <a:r>
              <a:rPr lang="en-US" dirty="0" smtClean="0"/>
              <a:t>g) </a:t>
            </a:r>
            <a:r>
              <a:rPr lang="ru-RU" dirty="0" smtClean="0"/>
              <a:t>я</a:t>
            </a:r>
            <a:r>
              <a:rPr lang="en-US" dirty="0" smtClean="0"/>
              <a:t> </a:t>
            </a:r>
            <a:r>
              <a:rPr lang="ru-RU" dirty="0" smtClean="0"/>
              <a:t>держусь</a:t>
            </a:r>
            <a:r>
              <a:rPr lang="en-US" dirty="0" smtClean="0"/>
              <a:t> </a:t>
            </a:r>
            <a:r>
              <a:rPr lang="ru-RU" dirty="0" smtClean="0"/>
              <a:t>подальше</a:t>
            </a:r>
          </a:p>
          <a:p>
            <a:r>
              <a:rPr lang="en-US" dirty="0" smtClean="0"/>
              <a:t>h) </a:t>
            </a:r>
            <a:r>
              <a:rPr lang="ru-RU" dirty="0" smtClean="0"/>
              <a:t>ты</a:t>
            </a:r>
            <a:r>
              <a:rPr lang="en-US" dirty="0" smtClean="0"/>
              <a:t> </a:t>
            </a:r>
            <a:r>
              <a:rPr lang="ru-RU" dirty="0" smtClean="0"/>
              <a:t>всё</a:t>
            </a:r>
            <a:r>
              <a:rPr lang="en-US" dirty="0" smtClean="0"/>
              <a:t> </a:t>
            </a:r>
            <a:r>
              <a:rPr lang="ru-RU" dirty="0" smtClean="0"/>
              <a:t>ещё</a:t>
            </a:r>
            <a:r>
              <a:rPr lang="en-US" dirty="0" smtClean="0"/>
              <a:t> </a:t>
            </a:r>
            <a:r>
              <a:rPr lang="ru-RU" dirty="0" smtClean="0"/>
              <a:t>привлекаешь</a:t>
            </a:r>
            <a:r>
              <a:rPr lang="en-US" dirty="0" smtClean="0"/>
              <a:t> </a:t>
            </a:r>
            <a:r>
              <a:rPr lang="ru-RU" dirty="0" smtClean="0"/>
              <a:t>моё</a:t>
            </a:r>
            <a:r>
              <a:rPr lang="en-US" dirty="0" smtClean="0"/>
              <a:t> </a:t>
            </a:r>
            <a:r>
              <a:rPr lang="ru-RU" dirty="0" smtClean="0"/>
              <a:t>внимание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) </a:t>
            </a:r>
            <a:r>
              <a:rPr lang="ru-RU" dirty="0" smtClean="0"/>
              <a:t>спасти себя от слёз</a:t>
            </a:r>
          </a:p>
          <a:p>
            <a:r>
              <a:rPr lang="ru-RU" dirty="0" smtClean="0"/>
              <a:t>j) тот, на кого можно положиться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442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/>
              <a:t>2. Make a rhyme for these words.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4962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Heart     day    tears   eyes   lover   undercover   stay   me ant   surprise   shy   cry   burn   </a:t>
            </a:r>
            <a:r>
              <a:rPr lang="en-US" sz="4000" dirty="0" smtClean="0"/>
              <a:t>eye   year    </a:t>
            </a:r>
            <a:r>
              <a:rPr lang="en-US" sz="4000" dirty="0"/>
              <a:t>apart   day   my   return    away   recognize   rely   sent   I   ice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38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65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III.</a:t>
            </a:r>
            <a:r>
              <a:rPr lang="en-US" dirty="0"/>
              <a:t> </a:t>
            </a:r>
            <a:r>
              <a:rPr lang="en-US" b="1" dirty="0"/>
              <a:t>While-listening </a:t>
            </a:r>
            <a:r>
              <a:rPr lang="en-US" b="1" dirty="0" smtClean="0"/>
              <a:t>tasks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4776"/>
            <a:ext cx="10515600" cy="4812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1</a:t>
            </a:r>
            <a:r>
              <a:rPr lang="en-US" b="1" dirty="0"/>
              <a:t>. Put the words into the right order (this is the chorus</a:t>
            </a:r>
            <a:r>
              <a:rPr lang="en-US" b="1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  <a:p>
            <a:r>
              <a:rPr lang="en-US" dirty="0"/>
              <a:t>_______ ___________ _____ ______ ______ ______ _______</a:t>
            </a:r>
            <a:endParaRPr lang="ru-RU" dirty="0"/>
          </a:p>
          <a:p>
            <a:r>
              <a:rPr lang="en-US" dirty="0"/>
              <a:t>(my Last you heart Christmas I gave)</a:t>
            </a:r>
            <a:endParaRPr lang="ru-RU" dirty="0"/>
          </a:p>
          <a:p>
            <a:r>
              <a:rPr lang="en-US" dirty="0"/>
              <a:t>_____ _____ ______ _______ _____ _____ ______ _____ ______</a:t>
            </a:r>
            <a:endParaRPr lang="ru-RU" dirty="0"/>
          </a:p>
          <a:p>
            <a:r>
              <a:rPr lang="en-US" dirty="0"/>
              <a:t>(gave but day the away very next you it)</a:t>
            </a:r>
            <a:endParaRPr lang="ru-RU" dirty="0"/>
          </a:p>
          <a:p>
            <a:r>
              <a:rPr lang="en-US" dirty="0"/>
              <a:t>_____ ______ _______ ________ _______ _______ ______</a:t>
            </a:r>
            <a:endParaRPr lang="ru-RU" dirty="0"/>
          </a:p>
          <a:p>
            <a:r>
              <a:rPr lang="en-US" dirty="0"/>
              <a:t>(save this to tears year from me)</a:t>
            </a:r>
            <a:endParaRPr lang="ru-RU" dirty="0"/>
          </a:p>
          <a:p>
            <a:r>
              <a:rPr lang="en-US" dirty="0"/>
              <a:t>______ _______ ______ _____ _________ __________</a:t>
            </a:r>
            <a:endParaRPr lang="ru-RU" dirty="0"/>
          </a:p>
          <a:p>
            <a:r>
              <a:rPr lang="en-US" dirty="0"/>
              <a:t>(special to I'll it give someone)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2026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639"/>
          </a:xfrm>
        </p:spPr>
        <p:txBody>
          <a:bodyPr/>
          <a:lstStyle/>
          <a:p>
            <a:pPr algn="ctr"/>
            <a:r>
              <a:rPr lang="en-US" b="1" dirty="0"/>
              <a:t>III.</a:t>
            </a:r>
            <a:r>
              <a:rPr lang="en-US" dirty="0"/>
              <a:t> </a:t>
            </a:r>
            <a:r>
              <a:rPr lang="en-US" b="1" dirty="0"/>
              <a:t>While-listening tasks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5718"/>
            <a:ext cx="10515600" cy="51042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2. Find English equivalents for these </a:t>
            </a:r>
            <a:r>
              <a:rPr lang="en-US" b="1" u="sng" dirty="0" smtClean="0"/>
              <a:t>phrases</a:t>
            </a:r>
            <a:endParaRPr lang="ru-RU" b="1" dirty="0"/>
          </a:p>
          <a:p>
            <a:pPr lvl="0"/>
            <a:r>
              <a:rPr lang="ru-RU" dirty="0"/>
              <a:t>Друзья с уставшими глазами</a:t>
            </a:r>
          </a:p>
          <a:p>
            <a:pPr lvl="0"/>
            <a:r>
              <a:rPr lang="ru-RU" dirty="0"/>
              <a:t>Комната, наполненная народом</a:t>
            </a:r>
          </a:p>
          <a:p>
            <a:pPr lvl="0"/>
            <a:r>
              <a:rPr lang="ru-RU" dirty="0"/>
              <a:t>Скажи, детка, ты узнаёшь меня?</a:t>
            </a:r>
          </a:p>
          <a:p>
            <a:pPr lvl="0"/>
            <a:r>
              <a:rPr lang="ru-RU" dirty="0"/>
              <a:t>Теперь я знаю, каким я был дураком</a:t>
            </a:r>
          </a:p>
          <a:p>
            <a:pPr lvl="0"/>
            <a:r>
              <a:rPr lang="ru-RU" dirty="0"/>
              <a:t>С огнём в его сердце</a:t>
            </a:r>
          </a:p>
          <a:p>
            <a:pPr lvl="0"/>
            <a:r>
              <a:rPr lang="ru-RU" dirty="0"/>
              <a:t>Я завернул его и послал</a:t>
            </a:r>
          </a:p>
          <a:p>
            <a:pPr lvl="0"/>
            <a:r>
              <a:rPr lang="ru-RU" dirty="0"/>
              <a:t>Я думал, ты была кем-то особенным</a:t>
            </a:r>
          </a:p>
          <a:p>
            <a:pPr lvl="0"/>
            <a:r>
              <a:rPr lang="ru-RU" dirty="0"/>
              <a:t>Со словами «Я люблю тебя»</a:t>
            </a:r>
          </a:p>
          <a:p>
            <a:pPr lvl="0"/>
            <a:r>
              <a:rPr lang="ru-RU" dirty="0"/>
              <a:t>Ты заставляешь меня страдать</a:t>
            </a:r>
          </a:p>
          <a:p>
            <a:pPr lvl="0"/>
            <a:r>
              <a:rPr lang="ru-RU" dirty="0"/>
              <a:t>Я прячусь от тебя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50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382" y="313899"/>
            <a:ext cx="10515600" cy="70804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IV.</a:t>
            </a:r>
            <a:r>
              <a:rPr lang="ru-RU" dirty="0"/>
              <a:t> </a:t>
            </a:r>
            <a:r>
              <a:rPr lang="ru-RU" b="1" dirty="0" err="1"/>
              <a:t>Post-listening</a:t>
            </a:r>
            <a:r>
              <a:rPr lang="ru-RU" b="1" dirty="0"/>
              <a:t> </a:t>
            </a:r>
            <a:r>
              <a:rPr lang="ru-RU" b="1" dirty="0" err="1" smtClean="0"/>
              <a:t>task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6162"/>
            <a:ext cx="10515600" cy="533080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</a:t>
            </a:r>
            <a:r>
              <a:rPr lang="en-US" b="1" dirty="0"/>
              <a:t>. Put down the missing words from </a:t>
            </a:r>
            <a:r>
              <a:rPr lang="en-US" b="1" dirty="0" smtClean="0"/>
              <a:t>memory</a:t>
            </a:r>
            <a:endParaRPr lang="ru-RU" b="1" dirty="0"/>
          </a:p>
          <a:p>
            <a:r>
              <a:rPr lang="en-US" dirty="0"/>
              <a:t>A ______ on a lover with a fire in his </a:t>
            </a:r>
            <a:r>
              <a:rPr lang="en-US" dirty="0" smtClean="0"/>
              <a:t>________</a:t>
            </a:r>
            <a:endParaRPr lang="ru-RU" dirty="0" smtClean="0"/>
          </a:p>
          <a:p>
            <a:r>
              <a:rPr lang="en-US" dirty="0" smtClean="0"/>
              <a:t>(Gave you my heart)</a:t>
            </a:r>
            <a:endParaRPr lang="ru-RU" dirty="0"/>
          </a:p>
          <a:p>
            <a:r>
              <a:rPr lang="en-US" dirty="0" smtClean="0"/>
              <a:t>A </a:t>
            </a:r>
            <a:r>
              <a:rPr lang="en-US" dirty="0"/>
              <a:t>man ____________ but you tore _____ apart</a:t>
            </a:r>
            <a:endParaRPr lang="ru-RU" dirty="0"/>
          </a:p>
          <a:p>
            <a:r>
              <a:rPr lang="en-US" dirty="0"/>
              <a:t>Next year</a:t>
            </a:r>
            <a:endParaRPr lang="ru-RU" dirty="0"/>
          </a:p>
          <a:p>
            <a:r>
              <a:rPr lang="en-US" dirty="0"/>
              <a:t>I'll give it to ____________, I'll give it to someone special</a:t>
            </a:r>
            <a:endParaRPr lang="ru-RU" dirty="0"/>
          </a:p>
          <a:p>
            <a:r>
              <a:rPr lang="en-US" dirty="0"/>
              <a:t>I'll give it to someone, I'll give it to someone ___________</a:t>
            </a:r>
            <a:endParaRPr lang="ru-RU" dirty="0"/>
          </a:p>
          <a:p>
            <a:r>
              <a:rPr lang="en-US" dirty="0"/>
              <a:t>who'll _______ me something in return</a:t>
            </a:r>
            <a:endParaRPr lang="ru-RU" dirty="0"/>
          </a:p>
          <a:p>
            <a:r>
              <a:rPr lang="en-US" dirty="0"/>
              <a:t>I'll give it to someone</a:t>
            </a:r>
            <a:endParaRPr lang="ru-RU" dirty="0"/>
          </a:p>
          <a:p>
            <a:r>
              <a:rPr lang="en-US" dirty="0"/>
              <a:t>hold my heart and watch it ________</a:t>
            </a:r>
            <a:endParaRPr lang="ru-RU" dirty="0"/>
          </a:p>
          <a:p>
            <a:r>
              <a:rPr lang="en-US" dirty="0"/>
              <a:t>I'll give it to someone, I'll give it to someone special</a:t>
            </a:r>
            <a:endParaRPr lang="ru-RU" dirty="0"/>
          </a:p>
          <a:p>
            <a:r>
              <a:rPr lang="en-US" dirty="0"/>
              <a:t>I've got _____ here to stay</a:t>
            </a:r>
            <a:endParaRPr lang="ru-RU" dirty="0"/>
          </a:p>
          <a:p>
            <a:r>
              <a:rPr lang="en-US" dirty="0"/>
              <a:t>I can _______ you for a day</a:t>
            </a:r>
            <a:endParaRPr lang="ru-RU" dirty="0"/>
          </a:p>
          <a:p>
            <a:r>
              <a:rPr lang="en-US" dirty="0"/>
              <a:t>I thought you were someone special</a:t>
            </a:r>
            <a:endParaRPr lang="ru-RU" dirty="0"/>
          </a:p>
          <a:p>
            <a:pPr fontAlgn="base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992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</a:t>
            </a:r>
            <a:r>
              <a:rPr lang="ru-RU" b="1" dirty="0" smtClean="0"/>
              <a:t>ексты </a:t>
            </a:r>
            <a:r>
              <a:rPr lang="ru-RU" b="1" dirty="0"/>
              <a:t>песен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>
                <a:hlinkClick r:id="rId2"/>
              </a:rPr>
              <a:t>Present Simple — Fool’s Garden: Yellow Lemon Tree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3"/>
              </a:rPr>
              <a:t>Present Continuous — Rod Stewart: Sailing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4"/>
              </a:rPr>
              <a:t>Past Simple — The Beatles: Yellow Submarine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5"/>
              </a:rPr>
              <a:t>1st Conditional — Cyndi </a:t>
            </a:r>
            <a:r>
              <a:rPr lang="en-US" u="sng" dirty="0" err="1">
                <a:hlinkClick r:id="rId5"/>
              </a:rPr>
              <a:t>Lauper</a:t>
            </a:r>
            <a:r>
              <a:rPr lang="en-US" u="sng" dirty="0">
                <a:hlinkClick r:id="rId5"/>
              </a:rPr>
              <a:t>: Time After Time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6"/>
              </a:rPr>
              <a:t>2nd Conditional — </a:t>
            </a:r>
            <a:r>
              <a:rPr lang="en-US" u="sng" dirty="0" err="1">
                <a:hlinkClick r:id="rId6"/>
              </a:rPr>
              <a:t>Barenaked</a:t>
            </a:r>
            <a:r>
              <a:rPr lang="en-US" u="sng" dirty="0">
                <a:hlinkClick r:id="rId6"/>
              </a:rPr>
              <a:t> Ladies: If I had a Million Dollar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7"/>
              </a:rPr>
              <a:t>3rd Conditional — Lisa </a:t>
            </a:r>
            <a:r>
              <a:rPr lang="en-US" u="sng" dirty="0" err="1">
                <a:hlinkClick r:id="rId7"/>
              </a:rPr>
              <a:t>Stansfield</a:t>
            </a:r>
            <a:r>
              <a:rPr lang="en-US" u="sng" dirty="0">
                <a:hlinkClick r:id="rId7"/>
              </a:rPr>
              <a:t>: Change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8"/>
              </a:rPr>
              <a:t>Present Perfect — U2: I Still Haven’t Found What I’m Looking For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9"/>
              </a:rPr>
              <a:t>Present Perfect — Rod Stewart: Have You Ever Seen the Rain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10"/>
              </a:rPr>
              <a:t>Future Time Clauses — The Beatles: When I’m 64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11"/>
              </a:rPr>
              <a:t>Used To — Erik Hassle: Hurtful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12"/>
              </a:rPr>
              <a:t>Question Tag — Beautiful South: A Little Time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032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Диагностика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Анкета для оценки уровня школьной мотивации </a:t>
            </a:r>
            <a:r>
              <a:rPr lang="ru-RU" dirty="0" smtClean="0"/>
              <a:t>(</a:t>
            </a:r>
            <a:r>
              <a:rPr lang="ru-RU" i="1" dirty="0" smtClean="0"/>
              <a:t>Н</a:t>
            </a:r>
            <a:r>
              <a:rPr lang="ru-RU" i="1" dirty="0"/>
              <a:t>. Г. </a:t>
            </a:r>
            <a:r>
              <a:rPr lang="ru-RU" i="1" dirty="0" err="1" smtClean="0"/>
              <a:t>Лусканова</a:t>
            </a:r>
            <a:r>
              <a:rPr lang="ru-RU" i="1" dirty="0" smtClean="0"/>
              <a:t>)</a:t>
            </a:r>
          </a:p>
          <a:p>
            <a:r>
              <a:rPr lang="ru-RU" b="1" dirty="0"/>
              <a:t>Анкета "Мотивация учения"</a:t>
            </a:r>
            <a:r>
              <a:rPr lang="ru-RU" dirty="0"/>
              <a:t> </a:t>
            </a:r>
            <a:r>
              <a:rPr lang="ru-RU" dirty="0" smtClean="0"/>
              <a:t>(Калинина Н.В., Лукьянова М.И.)</a:t>
            </a:r>
          </a:p>
          <a:p>
            <a:r>
              <a:rPr lang="ru-RU" b="1" dirty="0" smtClean="0"/>
              <a:t>Карта интересов для младших школьников </a:t>
            </a:r>
            <a:r>
              <a:rPr lang="ru-RU" dirty="0" smtClean="0"/>
              <a:t>(</a:t>
            </a:r>
            <a:r>
              <a:rPr lang="ru-RU" dirty="0" err="1" smtClean="0"/>
              <a:t>А.И.Савенков</a:t>
            </a:r>
            <a:r>
              <a:rPr lang="ru-RU" dirty="0" smtClean="0"/>
              <a:t>)</a:t>
            </a:r>
          </a:p>
          <a:p>
            <a:r>
              <a:rPr lang="ru-RU" b="1" dirty="0"/>
              <a:t>Карта </a:t>
            </a:r>
            <a:r>
              <a:rPr lang="ru-RU" b="1" dirty="0" smtClean="0"/>
              <a:t>интересов </a:t>
            </a:r>
            <a:r>
              <a:rPr lang="ru-RU" dirty="0"/>
              <a:t>(А. Е. </a:t>
            </a:r>
            <a:r>
              <a:rPr lang="ru-RU" dirty="0" err="1" smtClean="0"/>
              <a:t>Голомшток</a:t>
            </a:r>
            <a:r>
              <a:rPr lang="ru-RU" dirty="0"/>
              <a:t>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81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/>
          <a:lstStyle/>
          <a:p>
            <a:pPr algn="ctr"/>
            <a:r>
              <a:rPr lang="ru-RU" b="1" dirty="0" smtClean="0"/>
              <a:t>Установки </a:t>
            </a:r>
            <a:r>
              <a:rPr lang="ru-RU" b="1" dirty="0"/>
              <a:t>и действия учителя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1004"/>
            <a:ext cx="10515600" cy="49759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– </a:t>
            </a:r>
            <a:r>
              <a:rPr lang="ru-RU" b="1" dirty="0" smtClean="0"/>
              <a:t> </a:t>
            </a:r>
            <a:r>
              <a:rPr lang="ru-RU" dirty="0"/>
              <a:t>учет возрастных особенностей школьников;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 использование </a:t>
            </a:r>
            <a:r>
              <a:rPr lang="ru-RU" dirty="0"/>
              <a:t>проблемных ситуаций, споров, дискуссий;</a:t>
            </a:r>
          </a:p>
          <a:p>
            <a:pPr marL="0" indent="0">
              <a:buNone/>
            </a:pPr>
            <a:r>
              <a:rPr lang="ru-RU" dirty="0"/>
              <a:t>– выбор действия в соответствии с возможностями ученика;</a:t>
            </a:r>
          </a:p>
          <a:p>
            <a:pPr marL="0" indent="0">
              <a:buNone/>
            </a:pPr>
            <a:r>
              <a:rPr lang="ru-RU" dirty="0" smtClean="0"/>
              <a:t>- использование </a:t>
            </a:r>
            <a:r>
              <a:rPr lang="ru-RU" dirty="0"/>
              <a:t>игровых технологий;</a:t>
            </a:r>
          </a:p>
          <a:p>
            <a:pPr marL="0" indent="0">
              <a:buNone/>
            </a:pPr>
            <a:r>
              <a:rPr lang="ru-RU" dirty="0"/>
              <a:t>– нестандартная форма проведения уроков;</a:t>
            </a:r>
          </a:p>
          <a:p>
            <a:pPr marL="0" indent="0">
              <a:buNone/>
            </a:pPr>
            <a:r>
              <a:rPr lang="ru-RU" dirty="0"/>
              <a:t>– создание атмосферы взаимопонимания и сотрудничества; </a:t>
            </a:r>
          </a:p>
          <a:p>
            <a:pPr marL="0" indent="0">
              <a:buNone/>
            </a:pPr>
            <a:r>
              <a:rPr lang="ru-RU" dirty="0"/>
              <a:t>– создание ситуации успеха;</a:t>
            </a:r>
          </a:p>
          <a:p>
            <a:pPr marL="0" indent="0">
              <a:buNone/>
            </a:pPr>
            <a:r>
              <a:rPr lang="ru-RU" dirty="0"/>
              <a:t>– вера учителя в возможности ученика;</a:t>
            </a:r>
          </a:p>
          <a:p>
            <a:pPr marL="0" indent="0">
              <a:buNone/>
            </a:pPr>
            <a:r>
              <a:rPr lang="ru-RU" dirty="0"/>
              <a:t>– применение поощрения и порицания;</a:t>
            </a:r>
          </a:p>
          <a:p>
            <a:pPr marL="0" indent="0">
              <a:buNone/>
            </a:pPr>
            <a:r>
              <a:rPr lang="ru-RU" dirty="0"/>
              <a:t>– формирование адекватной самооценки у учащихся;</a:t>
            </a:r>
          </a:p>
          <a:p>
            <a:pPr marL="0" indent="0">
              <a:buNone/>
            </a:pPr>
            <a:r>
              <a:rPr lang="ru-RU" dirty="0"/>
              <a:t>– эмоциональная речь учителя.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7672"/>
            <a:ext cx="10515600" cy="121301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</a:t>
            </a:r>
            <a:r>
              <a:rPr lang="ru-RU" b="1" dirty="0" smtClean="0"/>
              <a:t>спользование </a:t>
            </a:r>
            <a:r>
              <a:rPr lang="ru-RU" b="1" dirty="0"/>
              <a:t>проблемных ситуаций, споров, </a:t>
            </a:r>
            <a:r>
              <a:rPr lang="ru-RU" b="1" dirty="0" smtClean="0"/>
              <a:t>дискуссий</a:t>
            </a:r>
            <a:br>
              <a:rPr lang="ru-RU" b="1" dirty="0" smtClean="0"/>
            </a:br>
            <a:r>
              <a:rPr lang="ru-RU" b="1" dirty="0" smtClean="0"/>
              <a:t>                             </a:t>
            </a:r>
            <a:r>
              <a:rPr lang="ru-RU" b="1" dirty="0" err="1" smtClean="0"/>
              <a:t>Wild</a:t>
            </a:r>
            <a:r>
              <a:rPr lang="ru-RU" b="1" dirty="0" smtClean="0"/>
              <a:t> </a:t>
            </a:r>
            <a:r>
              <a:rPr lang="ru-RU" b="1" dirty="0" err="1"/>
              <a:t>animals</a:t>
            </a:r>
            <a:r>
              <a:rPr lang="ru-RU" b="1" dirty="0"/>
              <a:t> </a:t>
            </a:r>
            <a:r>
              <a:rPr lang="ru-RU" b="1" dirty="0" err="1"/>
              <a:t>race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488140" cy="435133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en-US" dirty="0"/>
              <a:t>The monkey is </a:t>
            </a:r>
            <a:r>
              <a:rPr lang="ru-RU" dirty="0" smtClean="0"/>
              <a:t>…</a:t>
            </a:r>
            <a:endParaRPr lang="ru-RU" dirty="0"/>
          </a:p>
          <a:p>
            <a:r>
              <a:rPr lang="en-US" dirty="0" smtClean="0"/>
              <a:t>The elephant is</a:t>
            </a:r>
            <a:r>
              <a:rPr lang="ru-RU" dirty="0" smtClean="0"/>
              <a:t> … </a:t>
            </a:r>
          </a:p>
          <a:p>
            <a:r>
              <a:rPr lang="en-US" dirty="0" smtClean="0"/>
              <a:t>The </a:t>
            </a:r>
            <a:r>
              <a:rPr lang="en-US" dirty="0"/>
              <a:t>horse  is </a:t>
            </a:r>
            <a:r>
              <a:rPr lang="ru-RU" dirty="0" smtClean="0"/>
              <a:t>…. </a:t>
            </a:r>
            <a:endParaRPr lang="ru-RU" dirty="0"/>
          </a:p>
          <a:p>
            <a:r>
              <a:rPr lang="en-US" dirty="0"/>
              <a:t>The lion is </a:t>
            </a:r>
            <a:r>
              <a:rPr lang="ru-RU" dirty="0" smtClean="0"/>
              <a:t>… </a:t>
            </a:r>
            <a:endParaRPr lang="ru-RU" dirty="0"/>
          </a:p>
          <a:p>
            <a:r>
              <a:rPr lang="en-US" dirty="0"/>
              <a:t>The leopard  is </a:t>
            </a:r>
            <a:r>
              <a:rPr lang="ru-RU" dirty="0" smtClean="0"/>
              <a:t>… </a:t>
            </a:r>
            <a:endParaRPr lang="ru-RU" dirty="0"/>
          </a:p>
          <a:p>
            <a:r>
              <a:rPr lang="en-US" dirty="0"/>
              <a:t>The bear  is </a:t>
            </a:r>
            <a:r>
              <a:rPr lang="ru-RU" dirty="0" smtClean="0"/>
              <a:t>… </a:t>
            </a:r>
            <a:endParaRPr lang="ru-RU" dirty="0"/>
          </a:p>
          <a:p>
            <a:r>
              <a:rPr lang="en-US" dirty="0"/>
              <a:t>The ostrich </a:t>
            </a:r>
            <a:r>
              <a:rPr lang="en-US" dirty="0" smtClean="0"/>
              <a:t>is</a:t>
            </a:r>
            <a:r>
              <a:rPr lang="ru-RU" dirty="0" smtClean="0"/>
              <a:t>… 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221406" y="1825625"/>
            <a:ext cx="49970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 smtClean="0"/>
          </a:p>
          <a:p>
            <a:r>
              <a:rPr lang="en-US" dirty="0" smtClean="0"/>
              <a:t>The monkey is </a:t>
            </a:r>
            <a:r>
              <a:rPr lang="en-US" b="1" dirty="0"/>
              <a:t>the </a:t>
            </a:r>
            <a:r>
              <a:rPr lang="en-US" b="1" dirty="0" smtClean="0"/>
              <a:t>fif</a:t>
            </a:r>
            <a:r>
              <a:rPr lang="en-US" b="1" dirty="0" smtClean="0">
                <a:solidFill>
                  <a:srgbClr val="FF0000"/>
                </a:solidFill>
              </a:rPr>
              <a:t>th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en-US" dirty="0" smtClean="0"/>
              <a:t>The elephant is</a:t>
            </a:r>
            <a:r>
              <a:rPr lang="ru-RU" dirty="0" smtClean="0"/>
              <a:t> </a:t>
            </a:r>
            <a:r>
              <a:rPr lang="en-US" b="1" dirty="0"/>
              <a:t>the </a:t>
            </a:r>
            <a:r>
              <a:rPr lang="en-US" b="1" dirty="0" smtClean="0"/>
              <a:t>seven</a:t>
            </a:r>
            <a:r>
              <a:rPr lang="en-US" b="1" dirty="0" smtClean="0">
                <a:solidFill>
                  <a:srgbClr val="FF0000"/>
                </a:solidFill>
              </a:rPr>
              <a:t>th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en-US" dirty="0" smtClean="0"/>
              <a:t>The horse  is </a:t>
            </a:r>
            <a:r>
              <a:rPr lang="en-US" b="1" dirty="0" smtClean="0"/>
              <a:t>the third</a:t>
            </a:r>
            <a:endParaRPr lang="ru-RU" b="1" dirty="0" smtClean="0"/>
          </a:p>
          <a:p>
            <a:r>
              <a:rPr lang="en-US" dirty="0" smtClean="0"/>
              <a:t>The lion is</a:t>
            </a:r>
            <a:r>
              <a:rPr lang="ru-RU" dirty="0" smtClean="0"/>
              <a:t> </a:t>
            </a:r>
            <a:r>
              <a:rPr lang="en-US" b="1" dirty="0" smtClean="0"/>
              <a:t>the first</a:t>
            </a:r>
            <a:endParaRPr lang="ru-RU" b="1" dirty="0" smtClean="0"/>
          </a:p>
          <a:p>
            <a:r>
              <a:rPr lang="en-US" dirty="0" smtClean="0"/>
              <a:t>The leopard  is </a:t>
            </a:r>
            <a:r>
              <a:rPr lang="en-US" b="1" dirty="0" smtClean="0"/>
              <a:t>the second</a:t>
            </a:r>
            <a:endParaRPr lang="ru-RU" b="1" dirty="0" smtClean="0"/>
          </a:p>
          <a:p>
            <a:r>
              <a:rPr lang="en-US" dirty="0" smtClean="0"/>
              <a:t>The bear  is </a:t>
            </a:r>
            <a:r>
              <a:rPr lang="en-US" b="1" dirty="0" smtClean="0"/>
              <a:t>the four</a:t>
            </a:r>
            <a:r>
              <a:rPr lang="en-US" b="1" dirty="0" smtClean="0">
                <a:solidFill>
                  <a:srgbClr val="FF0000"/>
                </a:solidFill>
              </a:rPr>
              <a:t>th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The ostrich is </a:t>
            </a:r>
            <a:r>
              <a:rPr lang="en-US" b="1" dirty="0" smtClean="0"/>
              <a:t>the six</a:t>
            </a:r>
            <a:r>
              <a:rPr lang="en-US" b="1" dirty="0" smtClean="0">
                <a:solidFill>
                  <a:srgbClr val="FF0000"/>
                </a:solidFill>
              </a:rPr>
              <a:t>th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37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Нестандартная </a:t>
            </a:r>
            <a:r>
              <a:rPr lang="ru-RU" b="1" dirty="0"/>
              <a:t>форма проведения уроков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Неформальная беседа на перемене</a:t>
            </a:r>
          </a:p>
          <a:p>
            <a:r>
              <a:rPr lang="ru-RU" dirty="0" smtClean="0"/>
              <a:t>Прием </a:t>
            </a:r>
            <a:r>
              <a:rPr lang="ru-RU" dirty="0"/>
              <a:t>«Пароль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Информационные брошюры</a:t>
            </a:r>
          </a:p>
          <a:p>
            <a:r>
              <a:rPr lang="en-US" dirty="0" err="1" smtClean="0"/>
              <a:t>Disemvoweling</a:t>
            </a:r>
            <a:endParaRPr lang="en-US" dirty="0" smtClean="0"/>
          </a:p>
          <a:p>
            <a:r>
              <a:rPr lang="ru-RU" dirty="0" smtClean="0"/>
              <a:t>Видео-</a:t>
            </a:r>
            <a:r>
              <a:rPr lang="ru-RU" dirty="0" err="1" smtClean="0"/>
              <a:t>туториал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Песни</a:t>
            </a:r>
          </a:p>
        </p:txBody>
      </p:sp>
    </p:spTree>
    <p:extLst>
      <p:ext uri="{BB962C8B-B14F-4D97-AF65-F5344CB8AC3E}">
        <p14:creationId xmlns:p14="http://schemas.microsoft.com/office/powerpoint/2010/main" val="141628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15  неформальных сокращений в английском языке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1821"/>
            <a:ext cx="10515600" cy="5268036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en-US" b="1" dirty="0" err="1"/>
              <a:t>Gonna</a:t>
            </a:r>
            <a:r>
              <a:rPr lang="ru-RU" b="1" dirty="0"/>
              <a:t> = </a:t>
            </a:r>
            <a:r>
              <a:rPr lang="en-US" b="1" dirty="0"/>
              <a:t>Going to</a:t>
            </a:r>
            <a:endParaRPr lang="ru-RU" dirty="0"/>
          </a:p>
          <a:p>
            <a:pPr fontAlgn="base"/>
            <a:r>
              <a:rPr lang="en-US" b="1" dirty="0"/>
              <a:t>2. </a:t>
            </a:r>
            <a:r>
              <a:rPr lang="en-US" b="1" dirty="0" err="1"/>
              <a:t>Wanna</a:t>
            </a:r>
            <a:r>
              <a:rPr lang="en-US" b="1" dirty="0"/>
              <a:t> = Want to</a:t>
            </a:r>
            <a:endParaRPr lang="ru-RU" dirty="0"/>
          </a:p>
          <a:p>
            <a:pPr fontAlgn="base"/>
            <a:r>
              <a:rPr lang="en-US" b="1" dirty="0"/>
              <a:t>3. </a:t>
            </a:r>
            <a:r>
              <a:rPr lang="en-US" b="1" dirty="0" err="1"/>
              <a:t>Cuppa</a:t>
            </a:r>
            <a:r>
              <a:rPr lang="en-US" b="1" dirty="0"/>
              <a:t> = cup of</a:t>
            </a:r>
            <a:endParaRPr lang="ru-RU" dirty="0"/>
          </a:p>
          <a:p>
            <a:pPr fontAlgn="base"/>
            <a:r>
              <a:rPr lang="en-US" b="1" dirty="0"/>
              <a:t>4. </a:t>
            </a:r>
            <a:r>
              <a:rPr lang="en-US" b="1" dirty="0" err="1"/>
              <a:t>Gotta</a:t>
            </a:r>
            <a:r>
              <a:rPr lang="en-US" b="1" dirty="0"/>
              <a:t> = Have got to</a:t>
            </a:r>
            <a:endParaRPr lang="ru-RU" dirty="0"/>
          </a:p>
          <a:p>
            <a:pPr fontAlgn="base"/>
            <a:r>
              <a:rPr lang="en-US" b="1" dirty="0"/>
              <a:t>5. </a:t>
            </a:r>
            <a:r>
              <a:rPr lang="en-US" b="1" dirty="0" err="1"/>
              <a:t>Dunno</a:t>
            </a:r>
            <a:r>
              <a:rPr lang="en-US" b="1" dirty="0"/>
              <a:t> = do not know </a:t>
            </a:r>
            <a:endParaRPr lang="ru-RU" dirty="0"/>
          </a:p>
          <a:p>
            <a:pPr fontAlgn="base"/>
            <a:r>
              <a:rPr lang="en-US" b="1" dirty="0"/>
              <a:t>6. </a:t>
            </a:r>
            <a:r>
              <a:rPr lang="en-US" b="1" dirty="0" err="1"/>
              <a:t>Dontcha</a:t>
            </a:r>
            <a:r>
              <a:rPr lang="en-US" b="1" dirty="0"/>
              <a:t> = don’t you</a:t>
            </a:r>
            <a:endParaRPr lang="ru-RU" dirty="0"/>
          </a:p>
          <a:p>
            <a:pPr fontAlgn="base"/>
            <a:r>
              <a:rPr lang="en-US" b="1" dirty="0"/>
              <a:t>7. </a:t>
            </a:r>
            <a:r>
              <a:rPr lang="en-US" b="1" dirty="0" err="1"/>
              <a:t>Whatcha</a:t>
            </a:r>
            <a:r>
              <a:rPr lang="en-US" b="1" dirty="0"/>
              <a:t> = what are you…</a:t>
            </a:r>
            <a:endParaRPr lang="ru-RU" dirty="0"/>
          </a:p>
          <a:p>
            <a:pPr fontAlgn="base"/>
            <a:r>
              <a:rPr lang="en-US" b="1" dirty="0"/>
              <a:t>8. </a:t>
            </a:r>
            <a:r>
              <a:rPr lang="en-US" b="1" dirty="0" err="1"/>
              <a:t>Didja</a:t>
            </a:r>
            <a:r>
              <a:rPr lang="en-US" b="1" dirty="0"/>
              <a:t> = did you …</a:t>
            </a:r>
            <a:endParaRPr lang="ru-RU" dirty="0"/>
          </a:p>
          <a:p>
            <a:pPr fontAlgn="base"/>
            <a:r>
              <a:rPr lang="en-US" b="1" dirty="0"/>
              <a:t>9. </a:t>
            </a:r>
            <a:r>
              <a:rPr lang="en-US" b="1" dirty="0" err="1"/>
              <a:t>Gimme</a:t>
            </a:r>
            <a:r>
              <a:rPr lang="en-US" b="1" dirty="0"/>
              <a:t> = give me</a:t>
            </a:r>
            <a:endParaRPr lang="ru-RU" dirty="0"/>
          </a:p>
          <a:p>
            <a:pPr fontAlgn="base"/>
            <a:r>
              <a:rPr lang="en-US" b="1" dirty="0"/>
              <a:t>10. </a:t>
            </a:r>
            <a:r>
              <a:rPr lang="en-US" b="1" dirty="0" err="1"/>
              <a:t>Lemme</a:t>
            </a:r>
            <a:r>
              <a:rPr lang="en-US" b="1" dirty="0"/>
              <a:t> =let me</a:t>
            </a:r>
            <a:endParaRPr lang="ru-RU" dirty="0"/>
          </a:p>
          <a:p>
            <a:pPr fontAlgn="base"/>
            <a:r>
              <a:rPr lang="en-US" b="1" dirty="0"/>
              <a:t>11. Tell ’</a:t>
            </a:r>
            <a:r>
              <a:rPr lang="en-US" b="1" dirty="0" err="1"/>
              <a:t>em</a:t>
            </a:r>
            <a:r>
              <a:rPr lang="en-US" b="1" dirty="0"/>
              <a:t> = tell them</a:t>
            </a:r>
            <a:endParaRPr lang="ru-RU" dirty="0"/>
          </a:p>
          <a:p>
            <a:pPr fontAlgn="base"/>
            <a:r>
              <a:rPr lang="en-US" b="1" dirty="0"/>
              <a:t>12. C’mon = come on </a:t>
            </a:r>
            <a:endParaRPr lang="ru-RU" dirty="0"/>
          </a:p>
          <a:p>
            <a:pPr fontAlgn="base"/>
            <a:r>
              <a:rPr lang="en-US" b="1" dirty="0"/>
              <a:t>13. </a:t>
            </a:r>
            <a:r>
              <a:rPr lang="en-US" b="1" dirty="0" err="1"/>
              <a:t>Cuz</a:t>
            </a:r>
            <a:r>
              <a:rPr lang="en-US" b="1" dirty="0"/>
              <a:t> = ’</a:t>
            </a:r>
            <a:r>
              <a:rPr lang="en-US" b="1" dirty="0" err="1"/>
              <a:t>cos</a:t>
            </a:r>
            <a:r>
              <a:rPr lang="en-US" b="1" dirty="0"/>
              <a:t>  = ’coz  = ’cause = because</a:t>
            </a:r>
            <a:endParaRPr lang="ru-RU" dirty="0"/>
          </a:p>
          <a:p>
            <a:pPr fontAlgn="base"/>
            <a:r>
              <a:rPr lang="en-US" b="1" dirty="0"/>
              <a:t>14.  A </a:t>
            </a:r>
            <a:r>
              <a:rPr lang="en-US" b="1" dirty="0" err="1"/>
              <a:t>lotta</a:t>
            </a:r>
            <a:r>
              <a:rPr lang="en-US" b="1" dirty="0"/>
              <a:t> = a lot of ; </a:t>
            </a:r>
            <a:r>
              <a:rPr lang="en-US" b="1" dirty="0" err="1"/>
              <a:t>lotsa</a:t>
            </a:r>
            <a:r>
              <a:rPr lang="en-US" b="1" dirty="0"/>
              <a:t> = lots of</a:t>
            </a:r>
            <a:endParaRPr lang="ru-RU" dirty="0"/>
          </a:p>
          <a:p>
            <a:pPr fontAlgn="base"/>
            <a:r>
              <a:rPr lang="en-US" b="1" dirty="0"/>
              <a:t>15. </a:t>
            </a:r>
            <a:r>
              <a:rPr lang="en-US" b="1" dirty="0" err="1"/>
              <a:t>Ain’t</a:t>
            </a:r>
            <a:r>
              <a:rPr lang="en-US" b="1" dirty="0"/>
              <a:t> = am not, are not, is not, has not, have not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72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50376"/>
            <a:ext cx="10515600" cy="4913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Разговорные фразы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1696"/>
            <a:ext cx="10515600" cy="5235267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What for?</a:t>
            </a:r>
            <a:r>
              <a:rPr lang="ru-RU" b="1" dirty="0"/>
              <a:t> - Зачем?</a:t>
            </a:r>
            <a:endParaRPr lang="ru-RU" dirty="0"/>
          </a:p>
          <a:p>
            <a:pPr lvl="0"/>
            <a:r>
              <a:rPr lang="en-US" b="1" dirty="0"/>
              <a:t>So what</a:t>
            </a:r>
            <a:r>
              <a:rPr lang="ru-RU" b="1" dirty="0"/>
              <a:t>? – Ну и что?</a:t>
            </a:r>
            <a:endParaRPr lang="ru-RU" dirty="0"/>
          </a:p>
          <a:p>
            <a:pPr lvl="0"/>
            <a:r>
              <a:rPr lang="en-US" b="1" dirty="0"/>
              <a:t>What of it</a:t>
            </a:r>
            <a:r>
              <a:rPr lang="ru-RU" b="1" dirty="0"/>
              <a:t>? – И что из этого?</a:t>
            </a:r>
            <a:endParaRPr lang="ru-RU" dirty="0"/>
          </a:p>
          <a:p>
            <a:pPr lvl="0"/>
            <a:r>
              <a:rPr lang="en-US" b="1" dirty="0"/>
              <a:t>Do you agree?</a:t>
            </a:r>
            <a:r>
              <a:rPr lang="ru-RU" b="1" dirty="0"/>
              <a:t> – Вы согласны?</a:t>
            </a:r>
            <a:endParaRPr lang="ru-RU" dirty="0"/>
          </a:p>
          <a:p>
            <a:pPr lvl="0"/>
            <a:r>
              <a:rPr lang="en-US" b="1" dirty="0"/>
              <a:t>Are you for real? – </a:t>
            </a:r>
            <a:r>
              <a:rPr lang="ru-RU" b="1" dirty="0"/>
              <a:t>Ты серьезно</a:t>
            </a:r>
            <a:r>
              <a:rPr lang="en-US" b="1" dirty="0"/>
              <a:t>?</a:t>
            </a:r>
            <a:endParaRPr lang="ru-RU" dirty="0"/>
          </a:p>
          <a:p>
            <a:pPr lvl="0"/>
            <a:r>
              <a:rPr lang="en-US" b="1" dirty="0"/>
              <a:t>What are you driving at?- </a:t>
            </a:r>
            <a:r>
              <a:rPr lang="ru-RU" b="1" dirty="0"/>
              <a:t>К чему ты клонишь</a:t>
            </a:r>
            <a:r>
              <a:rPr lang="en-US" b="1" dirty="0"/>
              <a:t>?</a:t>
            </a:r>
            <a:endParaRPr lang="ru-RU" dirty="0"/>
          </a:p>
          <a:p>
            <a:pPr lvl="0"/>
            <a:r>
              <a:rPr lang="en-US" b="1" dirty="0"/>
              <a:t>Get it? – </a:t>
            </a:r>
            <a:r>
              <a:rPr lang="ru-RU" b="1" dirty="0"/>
              <a:t>Понимаешь?</a:t>
            </a:r>
            <a:endParaRPr lang="ru-RU" dirty="0"/>
          </a:p>
          <a:p>
            <a:pPr lvl="0"/>
            <a:r>
              <a:rPr lang="en-US" b="1" dirty="0"/>
              <a:t>How is that? – </a:t>
            </a:r>
            <a:r>
              <a:rPr lang="ru-RU" b="1" dirty="0"/>
              <a:t>Как это</a:t>
            </a:r>
            <a:r>
              <a:rPr lang="en-US" b="1" dirty="0"/>
              <a:t>?</a:t>
            </a:r>
            <a:endParaRPr lang="ru-RU" dirty="0"/>
          </a:p>
          <a:p>
            <a:pPr lvl="0"/>
            <a:r>
              <a:rPr lang="en-US" b="1" dirty="0"/>
              <a:t>Are you kidding? - </a:t>
            </a:r>
            <a:r>
              <a:rPr lang="ru-RU" b="1" dirty="0"/>
              <a:t>Ты шутишь</a:t>
            </a:r>
            <a:r>
              <a:rPr lang="en-US" b="1" dirty="0"/>
              <a:t>?</a:t>
            </a:r>
            <a:endParaRPr lang="ru-RU" dirty="0"/>
          </a:p>
          <a:p>
            <a:pPr lvl="0"/>
            <a:r>
              <a:rPr lang="en-US" b="1" dirty="0"/>
              <a:t>What</a:t>
            </a:r>
            <a:r>
              <a:rPr lang="ru-RU" b="1" dirty="0"/>
              <a:t>’</a:t>
            </a:r>
            <a:r>
              <a:rPr lang="en-US" b="1" dirty="0"/>
              <a:t>s going on</a:t>
            </a:r>
            <a:r>
              <a:rPr lang="ru-RU" b="1" dirty="0"/>
              <a:t>? – Что происходит?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99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183"/>
            <a:ext cx="4784678" cy="62370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pPr lvl="0"/>
            <a:r>
              <a:rPr lang="en-US" b="1" dirty="0"/>
              <a:t>I mean it! – </a:t>
            </a:r>
            <a:r>
              <a:rPr lang="ru-RU" b="1" dirty="0"/>
              <a:t>Я серьезно</a:t>
            </a:r>
            <a:endParaRPr lang="ru-RU" dirty="0"/>
          </a:p>
          <a:p>
            <a:pPr lvl="0"/>
            <a:r>
              <a:rPr lang="en-US" b="1" dirty="0"/>
              <a:t>It is up to you! – </a:t>
            </a:r>
            <a:r>
              <a:rPr lang="ru-RU" b="1" dirty="0"/>
              <a:t>Решай сам</a:t>
            </a:r>
            <a:endParaRPr lang="ru-RU" dirty="0"/>
          </a:p>
          <a:p>
            <a:pPr lvl="0"/>
            <a:r>
              <a:rPr lang="en-US" b="1" dirty="0"/>
              <a:t>No matter – </a:t>
            </a:r>
            <a:r>
              <a:rPr lang="ru-RU" b="1" dirty="0"/>
              <a:t>Не имеет значение</a:t>
            </a:r>
            <a:endParaRPr lang="ru-RU" dirty="0"/>
          </a:p>
          <a:p>
            <a:pPr lvl="0"/>
            <a:r>
              <a:rPr lang="en-US" b="1" dirty="0"/>
              <a:t>I see - </a:t>
            </a:r>
            <a:r>
              <a:rPr lang="ru-RU" b="1" dirty="0"/>
              <a:t>Понятно</a:t>
            </a:r>
            <a:endParaRPr lang="ru-RU" dirty="0"/>
          </a:p>
          <a:p>
            <a:pPr lvl="0"/>
            <a:r>
              <a:rPr lang="en-US" b="1" dirty="0"/>
              <a:t>I got it / got it – </a:t>
            </a:r>
            <a:r>
              <a:rPr lang="ru-RU" b="1" dirty="0"/>
              <a:t>Я понял</a:t>
            </a:r>
            <a:endParaRPr lang="ru-RU" dirty="0"/>
          </a:p>
          <a:p>
            <a:pPr lvl="0"/>
            <a:r>
              <a:rPr lang="en-US" b="1" dirty="0"/>
              <a:t>Not really</a:t>
            </a:r>
            <a:r>
              <a:rPr lang="ru-RU" b="1" dirty="0"/>
              <a:t> – Не совсем</a:t>
            </a:r>
            <a:endParaRPr lang="ru-RU" dirty="0"/>
          </a:p>
          <a:p>
            <a:pPr lvl="0"/>
            <a:r>
              <a:rPr lang="en-US" b="1" dirty="0"/>
              <a:t>I think so</a:t>
            </a:r>
            <a:r>
              <a:rPr lang="ru-RU" b="1" dirty="0"/>
              <a:t> – Думаю, что так</a:t>
            </a:r>
            <a:endParaRPr lang="ru-RU" dirty="0"/>
          </a:p>
          <a:p>
            <a:pPr lvl="0"/>
            <a:r>
              <a:rPr lang="en-US" b="1" dirty="0"/>
              <a:t>I wish I knew</a:t>
            </a:r>
            <a:r>
              <a:rPr lang="ru-RU" b="1" dirty="0"/>
              <a:t> – Хотел бы я знать</a:t>
            </a:r>
            <a:endParaRPr lang="ru-RU" dirty="0"/>
          </a:p>
          <a:p>
            <a:pPr lvl="0"/>
            <a:r>
              <a:rPr lang="en-US" b="1" dirty="0"/>
              <a:t>Bless you</a:t>
            </a:r>
            <a:r>
              <a:rPr lang="ru-RU" b="1" dirty="0"/>
              <a:t>! – Будь здоров!</a:t>
            </a:r>
            <a:r>
              <a:rPr lang="ru-RU" dirty="0"/>
              <a:t>(когда кто-то чихнул)</a:t>
            </a:r>
          </a:p>
          <a:p>
            <a:pPr lvl="0"/>
            <a:r>
              <a:rPr lang="en-US" b="1" dirty="0"/>
              <a:t>It all depends</a:t>
            </a:r>
            <a:r>
              <a:rPr lang="ru-RU" b="1" dirty="0"/>
              <a:t> –Посмотрим/Как сказать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012976" y="245660"/>
            <a:ext cx="4784678" cy="62370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en-US" b="1" dirty="0" smtClean="0"/>
              <a:t>It slipped my mind</a:t>
            </a:r>
            <a:r>
              <a:rPr lang="ru-RU" b="1" dirty="0" smtClean="0"/>
              <a:t>-Совсем вылетело из головы</a:t>
            </a:r>
            <a:endParaRPr lang="ru-RU" dirty="0" smtClean="0"/>
          </a:p>
          <a:p>
            <a:r>
              <a:rPr lang="en-US" b="1" dirty="0" smtClean="0"/>
              <a:t>Never mind</a:t>
            </a:r>
            <a:r>
              <a:rPr lang="ru-RU" b="1" dirty="0" smtClean="0"/>
              <a:t> – Неважно/Проехали</a:t>
            </a:r>
            <a:endParaRPr lang="ru-RU" dirty="0" smtClean="0"/>
          </a:p>
          <a:p>
            <a:r>
              <a:rPr lang="en-US" b="1" dirty="0" smtClean="0"/>
              <a:t>Whatever</a:t>
            </a:r>
            <a:r>
              <a:rPr lang="ru-RU" b="1" dirty="0" smtClean="0"/>
              <a:t> – Мне все равно/Дело  твое</a:t>
            </a:r>
            <a:endParaRPr lang="ru-RU" dirty="0" smtClean="0"/>
          </a:p>
          <a:p>
            <a:r>
              <a:rPr lang="en-US" b="1" dirty="0" smtClean="0"/>
              <a:t>It is new to me – </a:t>
            </a:r>
            <a:r>
              <a:rPr lang="ru-RU" b="1" dirty="0" smtClean="0"/>
              <a:t>Первый раз слышу</a:t>
            </a:r>
            <a:endParaRPr lang="ru-RU" dirty="0" smtClean="0"/>
          </a:p>
          <a:p>
            <a:r>
              <a:rPr lang="en-US" b="1" dirty="0" smtClean="0"/>
              <a:t>Don</a:t>
            </a:r>
            <a:r>
              <a:rPr lang="ru-RU" b="1" dirty="0" smtClean="0"/>
              <a:t>’</a:t>
            </a:r>
            <a:r>
              <a:rPr lang="en-US" b="1" dirty="0" smtClean="0"/>
              <a:t>t bother me</a:t>
            </a:r>
            <a:r>
              <a:rPr lang="ru-RU" b="1" dirty="0" smtClean="0"/>
              <a:t> -  Не раздражай меня</a:t>
            </a:r>
            <a:endParaRPr lang="ru-RU" dirty="0" smtClean="0"/>
          </a:p>
          <a:p>
            <a:r>
              <a:rPr lang="en-US" b="1" dirty="0" smtClean="0"/>
              <a:t>That won</a:t>
            </a:r>
            <a:r>
              <a:rPr lang="ru-RU" b="1" dirty="0" smtClean="0"/>
              <a:t>’</a:t>
            </a:r>
            <a:r>
              <a:rPr lang="en-US" b="1" dirty="0" smtClean="0"/>
              <a:t>t do</a:t>
            </a:r>
            <a:r>
              <a:rPr lang="ru-RU" b="1" dirty="0" smtClean="0"/>
              <a:t> – Так не пойдет</a:t>
            </a:r>
            <a:endParaRPr lang="ru-RU" dirty="0" smtClean="0"/>
          </a:p>
          <a:p>
            <a:r>
              <a:rPr lang="en-US" b="1" dirty="0" smtClean="0"/>
              <a:t>That does it! – </a:t>
            </a:r>
            <a:r>
              <a:rPr lang="ru-RU" b="1" dirty="0" smtClean="0"/>
              <a:t>С меня хватит</a:t>
            </a:r>
            <a:endParaRPr lang="ru-RU" dirty="0" smtClean="0"/>
          </a:p>
          <a:p>
            <a:r>
              <a:rPr lang="en-US" b="1" dirty="0" smtClean="0"/>
              <a:t>I have no clue</a:t>
            </a:r>
            <a:r>
              <a:rPr lang="ru-RU" b="1" dirty="0" smtClean="0"/>
              <a:t> – Понятия не имею</a:t>
            </a:r>
            <a:endParaRPr lang="ru-RU" dirty="0" smtClean="0"/>
          </a:p>
          <a:p>
            <a:r>
              <a:rPr lang="en-US" b="1" dirty="0" smtClean="0"/>
              <a:t>I</a:t>
            </a:r>
            <a:r>
              <a:rPr lang="ru-RU" b="1" dirty="0" smtClean="0"/>
              <a:t>’</a:t>
            </a:r>
            <a:r>
              <a:rPr lang="en-US" b="1" dirty="0" smtClean="0"/>
              <a:t>m all for it</a:t>
            </a:r>
            <a:r>
              <a:rPr lang="ru-RU" b="1" dirty="0" smtClean="0"/>
              <a:t>! –Я всеми руками за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53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 err="1" smtClean="0"/>
              <a:t>Disemvoweling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5400" i="1" dirty="0" smtClean="0"/>
              <a:t>f</a:t>
            </a:r>
            <a:r>
              <a:rPr lang="en-US" sz="5400" dirty="0"/>
              <a:t> </a:t>
            </a:r>
            <a:r>
              <a:rPr lang="en-US" sz="5400" i="1" dirty="0"/>
              <a:t>u</a:t>
            </a:r>
            <a:r>
              <a:rPr lang="en-US" sz="5400" dirty="0"/>
              <a:t> </a:t>
            </a:r>
            <a:r>
              <a:rPr lang="en-US" sz="5400" i="1" dirty="0" err="1"/>
              <a:t>cn</a:t>
            </a:r>
            <a:r>
              <a:rPr lang="en-US" sz="5400" dirty="0"/>
              <a:t> </a:t>
            </a:r>
            <a:r>
              <a:rPr lang="en-US" sz="5400" i="1" dirty="0" err="1"/>
              <a:t>rd</a:t>
            </a:r>
            <a:r>
              <a:rPr lang="en-US" sz="5400" dirty="0"/>
              <a:t> </a:t>
            </a:r>
            <a:r>
              <a:rPr lang="en-US" sz="5400" i="1" dirty="0" err="1"/>
              <a:t>ths</a:t>
            </a:r>
            <a:r>
              <a:rPr lang="en-US" sz="5400" i="1" dirty="0"/>
              <a:t>,</a:t>
            </a:r>
            <a:r>
              <a:rPr lang="en-US" sz="5400" dirty="0"/>
              <a:t> </a:t>
            </a:r>
            <a:r>
              <a:rPr lang="en-US" sz="5400" i="1" dirty="0"/>
              <a:t>u</a:t>
            </a:r>
            <a:r>
              <a:rPr lang="en-US" sz="5400" dirty="0"/>
              <a:t> </a:t>
            </a:r>
            <a:r>
              <a:rPr lang="en-US" sz="5400" i="1" dirty="0" err="1"/>
              <a:t>knw</a:t>
            </a:r>
            <a:r>
              <a:rPr lang="en-US" sz="5400" dirty="0"/>
              <a:t> </a:t>
            </a:r>
            <a:r>
              <a:rPr lang="en-US" sz="5400" i="1" dirty="0" err="1"/>
              <a:t>wt</a:t>
            </a:r>
            <a:r>
              <a:rPr lang="en-US" sz="5400" dirty="0"/>
              <a:t> </a:t>
            </a:r>
            <a:r>
              <a:rPr lang="en-US" sz="5400" i="1" dirty="0" err="1"/>
              <a:t>dsmvlng</a:t>
            </a:r>
            <a:r>
              <a:rPr lang="en-US" sz="5400" dirty="0"/>
              <a:t> </a:t>
            </a:r>
            <a:r>
              <a:rPr lang="en-US" sz="5400" i="1" dirty="0" err="1" smtClean="0"/>
              <a:t>mns</a:t>
            </a:r>
            <a:endParaRPr lang="en-US" sz="5400" i="1" dirty="0" smtClean="0"/>
          </a:p>
          <a:p>
            <a:endParaRPr lang="en-US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59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740</Words>
  <Application>Microsoft Office PowerPoint</Application>
  <PresentationFormat>Широкоэкранный</PresentationFormat>
  <Paragraphs>178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Способы повышения мотивации при обучении иностранному языку</vt:lpstr>
      <vt:lpstr>Диагностика</vt:lpstr>
      <vt:lpstr>Установки и действия учителя</vt:lpstr>
      <vt:lpstr>Использование проблемных ситуаций, споров, дискуссий                              Wild animals race </vt:lpstr>
      <vt:lpstr>Нестандартная форма проведения уроков</vt:lpstr>
      <vt:lpstr> 15  неформальных сокращений в английском языке  </vt:lpstr>
      <vt:lpstr>Разговорные фразы </vt:lpstr>
      <vt:lpstr>Презентация PowerPoint</vt:lpstr>
      <vt:lpstr>Disemvoweling </vt:lpstr>
      <vt:lpstr>Disemvoweling </vt:lpstr>
      <vt:lpstr>«Family» </vt:lpstr>
      <vt:lpstr>Tasks to the song Last Christmas by George Michael </vt:lpstr>
      <vt:lpstr>II. Before-listening tasks Match the words and phrases with their Russian equivalents  </vt:lpstr>
      <vt:lpstr>2. Make a rhyme for these words. </vt:lpstr>
      <vt:lpstr>III. While-listening tasks </vt:lpstr>
      <vt:lpstr>III. While-listening tasks</vt:lpstr>
      <vt:lpstr>IV. Post-listening task </vt:lpstr>
      <vt:lpstr>Тексты песен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повышения мотивации при обучении иностранному языку</dc:title>
  <dc:creator>Admin 2.7</dc:creator>
  <cp:lastModifiedBy>Граматикополо Юлия Георгиевна</cp:lastModifiedBy>
  <cp:revision>30</cp:revision>
  <dcterms:created xsi:type="dcterms:W3CDTF">2022-04-12T15:39:55Z</dcterms:created>
  <dcterms:modified xsi:type="dcterms:W3CDTF">2022-04-19T07:18:40Z</dcterms:modified>
</cp:coreProperties>
</file>