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71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7169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4170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489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0045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53360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1529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8870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689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9022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024715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988636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D930A00-4D1B-4CA2-84E4-CA75326BC34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B3E0EA0-3CDD-44FA-92D5-1DC92DEAB0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xmlns="" val="4073259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52;&#1077;&#1090;&#1086;&#1076;&#1080;&#1082;&#1072;%20&#1051;&#1080;&#1095;&#1085;&#1086;&#1089;&#1090;&#1085;&#1099;&#1081;%20&#1088;&#1086;&#1089;&#1090;.doc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6;&#1083;&#1086;&#1078;&#1077;&#1085;&#1080;&#1077;%20&#1086;%20&#1087;&#1086;&#1088;&#1090;&#1092;&#1086;&#1083;&#1080;&#1086;.doc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8A8444-9616-4110-9EC1-3A15F52743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1707" y="2241722"/>
            <a:ext cx="9068586" cy="2590800"/>
          </a:xfrm>
        </p:spPr>
        <p:txBody>
          <a:bodyPr/>
          <a:lstStyle/>
          <a:p>
            <a:r>
              <a:rPr lang="ru-RU" sz="3600" b="1" dirty="0">
                <a:solidFill>
                  <a:srgbClr val="FF0000"/>
                </a:solidFill>
              </a:rPr>
              <a:t>Оценка метапредметных и личностных результатов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в рамках ФГОС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(опыт </a:t>
            </a:r>
            <a:r>
              <a:rPr lang="ru-RU" sz="2800" b="1" dirty="0" err="1">
                <a:solidFill>
                  <a:srgbClr val="FF0000"/>
                </a:solidFill>
              </a:rPr>
              <a:t>мбоу</a:t>
            </a:r>
            <a:r>
              <a:rPr lang="ru-RU" sz="2800" b="1" dirty="0">
                <a:solidFill>
                  <a:srgbClr val="FF0000"/>
                </a:solidFill>
              </a:rPr>
              <a:t> лицея имени генерал-майора </a:t>
            </a:r>
            <a:r>
              <a:rPr lang="ru-RU" sz="2800" b="1" dirty="0" err="1">
                <a:solidFill>
                  <a:srgbClr val="FF0000"/>
                </a:solidFill>
              </a:rPr>
              <a:t>хисматулина</a:t>
            </a:r>
            <a:r>
              <a:rPr lang="ru-RU" sz="2800" b="1" dirty="0">
                <a:solidFill>
                  <a:srgbClr val="FF0000"/>
                </a:solidFill>
              </a:rPr>
              <a:t> В.И.)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2EC6072-7C5E-4F47-BF6C-583E161D94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0830" y="6012077"/>
            <a:ext cx="2030340" cy="457201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Март, 2018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C6A64B6-D8B5-4257-964F-87A2970B43A6}"/>
              </a:ext>
            </a:extLst>
          </p:cNvPr>
          <p:cNvSpPr txBox="1"/>
          <p:nvPr/>
        </p:nvSpPr>
        <p:spPr>
          <a:xfrm>
            <a:off x="1951315" y="464234"/>
            <a:ext cx="8678979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Городское методическое объединение специалистов, курирующих методическую работу</a:t>
            </a:r>
          </a:p>
        </p:txBody>
      </p:sp>
    </p:spTree>
    <p:extLst>
      <p:ext uri="{BB962C8B-B14F-4D97-AF65-F5344CB8AC3E}">
        <p14:creationId xmlns:p14="http://schemas.microsoft.com/office/powerpoint/2010/main" xmlns="" val="489250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BBB6B01-5B73-410C-B70E-8CF2FA470D1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27654" y="727628"/>
            <a:ext cx="5367164" cy="5415552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8712F587-12D0-435C-8E3F-F44C36EE71B8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5217" y="892220"/>
            <a:ext cx="5054517" cy="509708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pic>
        <p:nvPicPr>
          <p:cNvPr id="7" name="Picture 2" descr="http://nsportal.ru/sites/default/files/styles/large/public/media/2014/02/16/76388917.jpg?itok=wp3SsGzF">
            <a:extLst>
              <a:ext uri="{FF2B5EF4-FFF2-40B4-BE49-F238E27FC236}">
                <a16:creationId xmlns:a16="http://schemas.microsoft.com/office/drawing/2014/main" xmlns="" id="{B817CFD4-2FC2-4563-8043-7F5A12440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5256" y="1788186"/>
            <a:ext cx="3676233" cy="329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BCD99D5A-2537-4601-A11A-EC052CE2D6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819" y="337625"/>
            <a:ext cx="5679840" cy="5908430"/>
          </a:xfrm>
        </p:spPr>
        <p:txBody>
          <a:bodyPr>
            <a:noAutofit/>
          </a:bodyPr>
          <a:lstStyle/>
          <a:p>
            <a:pPr algn="ctr"/>
            <a:r>
              <a:rPr lang="ru-RU" sz="1700" b="1" dirty="0">
                <a:solidFill>
                  <a:schemeClr val="accent2">
                    <a:lumMod val="75000"/>
                  </a:schemeClr>
                </a:solidFill>
              </a:rPr>
              <a:t>Стандарт устанавливает требования к результатам освоения обучающимися основной образовательной программы </a:t>
            </a:r>
            <a:endParaRPr lang="ru-RU" sz="17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ru-RU" sz="1650" b="1" dirty="0" smtClean="0">
                <a:solidFill>
                  <a:schemeClr val="accent2">
                    <a:lumMod val="75000"/>
                  </a:schemeClr>
                </a:solidFill>
              </a:rPr>
              <a:t>предметным</a:t>
            </a:r>
            <a:endParaRPr lang="ru-RU" sz="165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ru-RU" sz="1650" b="1" dirty="0">
                <a:solidFill>
                  <a:schemeClr val="accent2">
                    <a:lumMod val="75000"/>
                  </a:schemeClr>
                </a:solidFill>
              </a:rPr>
              <a:t>личностным</a:t>
            </a:r>
            <a:r>
              <a:rPr lang="ru-RU" sz="1650" dirty="0"/>
              <a:t>, включающим готовность и способность обучающихся к саморазвитию и личностному самоопределению, сформированность их мотивации к обучению и целенаправленной познавательной деятельности, системы значимых социальных и межличностных отношений, ценностно-смысловых установок, отражающих личностные и гражданские позиции в деятельности, социальные компетенции, правосознание, способность ставить цели и строить жизненные планы, способность к осознанию российской идентичности в поликультурном социуме;</a:t>
            </a:r>
          </a:p>
          <a:p>
            <a:pPr algn="just"/>
            <a:r>
              <a:rPr lang="ru-RU" sz="1650" b="1" dirty="0">
                <a:solidFill>
                  <a:schemeClr val="accent2">
                    <a:lumMod val="75000"/>
                  </a:schemeClr>
                </a:solidFill>
              </a:rPr>
              <a:t>метапредметным,</a:t>
            </a:r>
            <a:r>
              <a:rPr lang="ru-RU" sz="165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50" dirty="0"/>
              <a:t>включающим освоенные обучающимися межпредметные понятия и универсальные учебные действия (регулятивные, познавательные, коммуникативные), способность их использования в учебной, познавательной и социальной практике, самостоятельность планирования и осуществления учебной деятельности и организации учебного сотрудничества с педагогами и сверстниками, построение индивидуальной образовательной траектории.</a:t>
            </a:r>
          </a:p>
        </p:txBody>
      </p:sp>
    </p:spTree>
    <p:extLst>
      <p:ext uri="{BB962C8B-B14F-4D97-AF65-F5344CB8AC3E}">
        <p14:creationId xmlns:p14="http://schemas.microsoft.com/office/powerpoint/2010/main" xmlns="" val="1451961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BCD0C11C-B0E4-4437-BDD9-8E6EA3E5A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47906"/>
            <a:ext cx="10058400" cy="75010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Оценка личностных результатов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3035314-C6A1-4E74-A5AF-2F6F7B570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448719"/>
            <a:ext cx="10576560" cy="501990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Опросник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hlinkClick r:id="rId2" action="ppaction://hlinkfile"/>
              </a:rPr>
              <a:t>«Личностный рост» </a:t>
            </a:r>
            <a:r>
              <a:rPr lang="ru-RU" sz="2800" dirty="0"/>
              <a:t>(Московский центр качества образования, институт теории и истории педагогики РАО. Авторы: Л.В. Алиева, Д.В. Григорьев, Н.Л. Селиванова, И.В. Степанова, П.В. Степанов)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Цель:  </a:t>
            </a:r>
            <a:r>
              <a:rPr lang="ru-RU" sz="2800" dirty="0"/>
              <a:t>выявление уровня сформированности ценностных отношений личности учащихся, оценка воспитательного влияния школы и классного руководителя на рост личности.</a:t>
            </a:r>
            <a:endParaRPr lang="ru-RU" sz="2800" b="1" dirty="0"/>
          </a:p>
          <a:p>
            <a:pPr marL="0" indent="0" algn="just"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Периодичность:</a:t>
            </a:r>
            <a:r>
              <a:rPr lang="ru-RU" sz="2800" dirty="0"/>
              <a:t> 1 раз в 2 года.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Ответственный за проведение: </a:t>
            </a:r>
            <a:r>
              <a:rPr lang="ru-RU" sz="2800" dirty="0"/>
              <a:t>педагог-психолог.</a:t>
            </a:r>
          </a:p>
        </p:txBody>
      </p:sp>
    </p:spTree>
    <p:extLst>
      <p:ext uri="{BB962C8B-B14F-4D97-AF65-F5344CB8AC3E}">
        <p14:creationId xmlns:p14="http://schemas.microsoft.com/office/powerpoint/2010/main" xmlns="" val="771303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2DA481-F933-4429-B0CE-6D17033DF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67976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Оценка личностных результатов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00A43A6-F221-4E83-93A8-039D97E87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911" y="1322363"/>
            <a:ext cx="11099409" cy="5176911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hlinkClick r:id="rId2" action="ppaction://hlinkfile"/>
              </a:rPr>
              <a:t>Портфолио</a:t>
            </a:r>
            <a:r>
              <a:rPr lang="ru-RU" sz="2200" dirty="0"/>
              <a:t>  – это совокупность индивидуальных достижений, выполняющих роль накопительной оценки; форма для организации промежуточного и итогового оценивания знаний, умений, ключевых компетентностей, опыта деятельности обучающихся, не подлежащих проверке в рамках государственной итоговой аттестации.</a:t>
            </a:r>
          </a:p>
          <a:p>
            <a:r>
              <a:rPr lang="ru-RU" sz="2200" b="1" dirty="0">
                <a:solidFill>
                  <a:schemeClr val="accent2">
                    <a:lumMod val="75000"/>
                  </a:schemeClr>
                </a:solidFill>
              </a:rPr>
              <a:t>Структура портфолио: </a:t>
            </a:r>
          </a:p>
          <a:p>
            <a:r>
              <a:rPr lang="ru-RU" sz="2200" dirty="0"/>
              <a:t>титульный лист </a:t>
            </a:r>
          </a:p>
          <a:p>
            <a:r>
              <a:rPr lang="ru-RU" sz="2200" dirty="0"/>
              <a:t>разделы    «Портрет»  (с целеполаганием на год)</a:t>
            </a:r>
          </a:p>
          <a:p>
            <a:r>
              <a:rPr lang="ru-RU" sz="2200" dirty="0"/>
              <a:t>                 «Коллектор»  (памятки, схемы, инструкции и пр.)</a:t>
            </a:r>
          </a:p>
          <a:p>
            <a:r>
              <a:rPr lang="ru-RU" sz="2200" dirty="0"/>
              <a:t>                 «Рабочие материалы» (реферативные,   проектные, контрольные работы, отзывы, рецензии)</a:t>
            </a:r>
          </a:p>
          <a:p>
            <a:r>
              <a:rPr lang="ru-RU" sz="2200" dirty="0"/>
              <a:t>                 «Мои достижения» (копии контрольных работ, грамоты, сертификаты)</a:t>
            </a:r>
          </a:p>
          <a:p>
            <a:r>
              <a:rPr lang="ru-RU" sz="2200" dirty="0"/>
              <a:t>                 «Чем я горжусь» (рефлексивный лист по итогам года)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9943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A4B4C0-2E44-4ADA-91AA-4440860F2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78302"/>
            <a:ext cx="10058400" cy="83451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Оценка метапредметных результатов</a:t>
            </a:r>
            <a:b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2017-2018 учебный год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460BC6B5-03CF-460B-B762-3FAC31D395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17760848"/>
              </p:ext>
            </p:extLst>
          </p:nvPr>
        </p:nvGraphicFramePr>
        <p:xfrm>
          <a:off x="407964" y="1186207"/>
          <a:ext cx="11437033" cy="5537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0079">
                  <a:extLst>
                    <a:ext uri="{9D8B030D-6E8A-4147-A177-3AD203B41FA5}">
                      <a16:colId xmlns:a16="http://schemas.microsoft.com/office/drawing/2014/main" xmlns="" val="2480191660"/>
                    </a:ext>
                  </a:extLst>
                </a:gridCol>
                <a:gridCol w="1606960">
                  <a:extLst>
                    <a:ext uri="{9D8B030D-6E8A-4147-A177-3AD203B41FA5}">
                      <a16:colId xmlns:a16="http://schemas.microsoft.com/office/drawing/2014/main" xmlns="" val="2139610460"/>
                    </a:ext>
                  </a:extLst>
                </a:gridCol>
                <a:gridCol w="6862152">
                  <a:extLst>
                    <a:ext uri="{9D8B030D-6E8A-4147-A177-3AD203B41FA5}">
                      <a16:colId xmlns:a16="http://schemas.microsoft.com/office/drawing/2014/main" xmlns="" val="3004024697"/>
                    </a:ext>
                  </a:extLst>
                </a:gridCol>
                <a:gridCol w="1997842">
                  <a:extLst>
                    <a:ext uri="{9D8B030D-6E8A-4147-A177-3AD203B41FA5}">
                      <a16:colId xmlns:a16="http://schemas.microsoft.com/office/drawing/2014/main" xmlns="" val="101493821"/>
                    </a:ext>
                  </a:extLst>
                </a:gridCol>
              </a:tblGrid>
              <a:tr h="380965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№п/п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Месяц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Мероприятие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Параллель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65136739"/>
                  </a:ext>
                </a:extLst>
              </a:tr>
              <a:tr h="35521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Сентябрь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Стартовая диагностика познавательных УУД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5-е классы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8448477"/>
                  </a:ext>
                </a:extLst>
              </a:tr>
              <a:tr h="35521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Октябрь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Диагностика регулятивных УУД (анализ портфолио)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6-7-е классы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5493474"/>
                  </a:ext>
                </a:extLst>
              </a:tr>
              <a:tr h="62162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Ноябрь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Диагностика  познавательных УУД с целью определения динамики (работа 6 класса)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7-е классы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57047598"/>
                  </a:ext>
                </a:extLst>
              </a:tr>
              <a:tr h="62162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Январь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Диагностика  познавательных УУД с целью определения динамики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6-е классы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52750723"/>
                  </a:ext>
                </a:extLst>
              </a:tr>
              <a:tr h="62162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Март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Диагностика  познавательных УУД с целью определения динамики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7-е классы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51309985"/>
                  </a:ext>
                </a:extLst>
              </a:tr>
              <a:tr h="62162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Апрель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Диагностика  познавательных УУД с целью определения динамики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5-е классы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72917628"/>
                  </a:ext>
                </a:extLst>
              </a:tr>
              <a:tr h="35521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Образовательное событие «Города-Герои» (диагностика продуктивной групповой </a:t>
                      </a:r>
                      <a:r>
                        <a:rPr lang="ru-RU" dirty="0" smtClean="0"/>
                        <a:t>коммуникации, регулятивных УУД)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5-е классы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60433560"/>
                  </a:ext>
                </a:extLst>
              </a:tr>
              <a:tr h="35521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Май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Образовательное событие «Югра – наш общий дом» (диагностика продуктивной групповой </a:t>
                      </a:r>
                      <a:r>
                        <a:rPr lang="ru-RU" dirty="0" smtClean="0"/>
                        <a:t>коммуникации, регулятивных УУД)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6-е классы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28562716"/>
                  </a:ext>
                </a:extLst>
              </a:tr>
              <a:tr h="584053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Май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Образовательное событие «Безопасный Интернет» (диагностика продуктивной групповой </a:t>
                      </a:r>
                      <a:r>
                        <a:rPr lang="ru-RU" dirty="0" smtClean="0"/>
                        <a:t>коммуникации, регулятивных УУД)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7-е классы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75404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87195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86AECF-2CCF-4017-8E22-E55CE1B2E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923948"/>
            <a:ext cx="10058400" cy="8204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Лаборатория учителей, реализующих ФГОС ООО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ABF6FAE-7D44-4222-9CBA-9791D9C2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744394"/>
            <a:ext cx="10058400" cy="4290646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2800" dirty="0"/>
              <a:t> -  развитие профессиональной компетенции педагога, реализующего ФГОС ООО. </a:t>
            </a:r>
          </a:p>
          <a:p>
            <a:pPr algn="just"/>
            <a:r>
              <a:rPr lang="ru-RU" sz="2800" dirty="0"/>
              <a:t>Под «профессиональной компетенцией» мы понимаем «овладение педагогами аналитическими умениями, подразумевающими как анализ собственной деятельности, так и анализ деятельности учащихся, моделирование индивидуальных траекторий развития  учащихся и своей собственной, планирование и прогнозирование развития компетентностей учащихся». </a:t>
            </a:r>
          </a:p>
          <a:p>
            <a:pPr algn="just"/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6677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1DF5C3-847B-4E18-8ED4-70D2E481E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64293"/>
            <a:ext cx="10058400" cy="91892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Лаборатория учителей, реализующих ФГОС ООО</a:t>
            </a: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5C9E979-B483-4E1F-BA15-12835F0F9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774" y="623753"/>
            <a:ext cx="11437033" cy="5971735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Руководитель: </a:t>
            </a:r>
            <a:r>
              <a:rPr lang="ru-RU" sz="2800" dirty="0" err="1"/>
              <a:t>Вакилова</a:t>
            </a:r>
            <a:r>
              <a:rPr lang="ru-RU" sz="2800" dirty="0"/>
              <a:t> Галина </a:t>
            </a:r>
            <a:r>
              <a:rPr lang="ru-RU" sz="2800" dirty="0" err="1"/>
              <a:t>Рагиповна</a:t>
            </a:r>
            <a:r>
              <a:rPr lang="ru-RU" sz="2800" dirty="0"/>
              <a:t>, учитель русского языка и литературы высшей квалификационной категории</a:t>
            </a:r>
          </a:p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Участники:</a:t>
            </a:r>
            <a:r>
              <a:rPr lang="ru-RU" sz="2800" dirty="0"/>
              <a:t> учителя-предметники, реализующие ФГОС ООО, педагог-психолог, социальный педагог, заместитель директора по УВР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Результаты работы:</a:t>
            </a:r>
          </a:p>
          <a:p>
            <a:r>
              <a:rPr lang="ru-RU" sz="2800" dirty="0"/>
              <a:t>•	В лицее  5 лет функционирует лаборатория педагогов, реализующих ФГОС ООО;</a:t>
            </a:r>
          </a:p>
          <a:p>
            <a:r>
              <a:rPr lang="ru-RU" sz="2800" dirty="0"/>
              <a:t>•	Разработано положение о творческой лаборатории;</a:t>
            </a:r>
          </a:p>
          <a:p>
            <a:r>
              <a:rPr lang="ru-RU" sz="2800" dirty="0"/>
              <a:t>•	На базе  лаборатории проводятся в соответствии с  графиком  </a:t>
            </a:r>
            <a:r>
              <a:rPr lang="ru-RU" sz="2800" dirty="0" err="1"/>
              <a:t>оргдеятельностные</a:t>
            </a:r>
            <a:r>
              <a:rPr lang="ru-RU" sz="2800" dirty="0"/>
              <a:t> семинары, мастер-классы.</a:t>
            </a:r>
          </a:p>
          <a:p>
            <a:r>
              <a:rPr lang="ru-RU" sz="2800" dirty="0"/>
              <a:t>•	Участникам творческой лаборатории предоставлена возможность для обмена педагогическим опытом  в рамках лаборатории и вне ее;</a:t>
            </a:r>
          </a:p>
          <a:p>
            <a:r>
              <a:rPr lang="ru-RU" sz="2800" dirty="0"/>
              <a:t>•	Создан банк контрольно-измерительных материалов по отслеживанию уровня развития  метапредметных результатов обучающихся  (познавательных, коммуникативных, регулятивных), апробирована методика анализа на основе составления индивидуальных и групповых профилей обучающихся.</a:t>
            </a:r>
          </a:p>
          <a:p>
            <a:r>
              <a:rPr lang="ru-RU" sz="2800" u="sng" dirty="0"/>
              <a:t>Показатели индивидуального развития:  </a:t>
            </a:r>
            <a:r>
              <a:rPr lang="ru-RU" sz="2800" dirty="0"/>
              <a:t>учитель  овладел  способами оценки уровня развития  метапредметных результатов.</a:t>
            </a:r>
          </a:p>
          <a:p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7843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B0359C-838A-4AAF-A1E4-8253062D6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545" y="290902"/>
            <a:ext cx="10058400" cy="104552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Алгоритм проведения оценки метапредметных результатов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AC34C32-C4D6-4F5C-B4FB-4B7DDE15C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453" y="1448971"/>
            <a:ext cx="10860258" cy="4909625"/>
          </a:xfrm>
        </p:spPr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ru-RU" sz="2000" dirty="0"/>
              <a:t>На сайте ОО в разделе «Для учащихся» размещается демоверсия диагностической работы (отв. рук-ль Лаборатории, заместитель директора по УВР, учитель информатики)</a:t>
            </a:r>
          </a:p>
          <a:p>
            <a:pPr marL="342900" indent="-342900">
              <a:buAutoNum type="arabicPeriod"/>
            </a:pPr>
            <a:r>
              <a:rPr lang="ru-RU" sz="2000" dirty="0"/>
              <a:t>Родители и учащиеся информируются через дневник о предстоящей диагностике и размещении демоверсии (отв. классный руководитель)</a:t>
            </a:r>
          </a:p>
          <a:p>
            <a:pPr marL="342900" indent="-342900">
              <a:buAutoNum type="arabicPeriod"/>
            </a:pPr>
            <a:r>
              <a:rPr lang="ru-RU" sz="2000" dirty="0"/>
              <a:t>Проводится диагностическая работа (отв. рук-ль Лаборатории, заместитель директора по УВР)</a:t>
            </a:r>
          </a:p>
          <a:p>
            <a:pPr marL="342900" indent="-342900">
              <a:buAutoNum type="arabicPeriod"/>
            </a:pPr>
            <a:r>
              <a:rPr lang="ru-RU" sz="2000" dirty="0"/>
              <a:t>Проводится обработка работ учащихся (отв. участники Лаборатории)</a:t>
            </a:r>
          </a:p>
          <a:p>
            <a:pPr marL="342900" indent="-342900">
              <a:buAutoNum type="arabicPeriod"/>
            </a:pPr>
            <a:r>
              <a:rPr lang="ru-RU" sz="2000" dirty="0"/>
              <a:t>Составляется аналитическая справка (отв. классные руководители, рук-ль Лаборатории)</a:t>
            </a:r>
          </a:p>
          <a:p>
            <a:pPr marL="342900" indent="-342900">
              <a:buFont typeface="Garamond" pitchFamily="18" charset="0"/>
              <a:buAutoNum type="arabicPeriod"/>
            </a:pPr>
            <a:r>
              <a:rPr lang="ru-RU" sz="2000" dirty="0"/>
              <a:t>Родители и учащиеся информируются через дневник об уровне сформированности УУД по итогам диагностики: </a:t>
            </a:r>
            <a:r>
              <a:rPr lang="ru-RU" sz="2000" dirty="0" smtClean="0"/>
              <a:t>выше </a:t>
            </a:r>
            <a:r>
              <a:rPr lang="ru-RU" sz="2000" dirty="0"/>
              <a:t>базового, базовый, ниже </a:t>
            </a:r>
            <a:r>
              <a:rPr lang="ru-RU" sz="2000" dirty="0" smtClean="0"/>
              <a:t>базового, критический </a:t>
            </a:r>
            <a:r>
              <a:rPr lang="ru-RU" sz="2000" dirty="0"/>
              <a:t>(отв. классный руководитель)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Родители и учащиеся </a:t>
            </a:r>
            <a:r>
              <a:rPr lang="ru-RU" sz="2000" dirty="0"/>
              <a:t>получают анализ сформированности </a:t>
            </a:r>
            <a:r>
              <a:rPr lang="ru-RU" sz="2000"/>
              <a:t>УУД </a:t>
            </a:r>
            <a:r>
              <a:rPr lang="ru-RU" sz="2000" smtClean="0"/>
              <a:t>на </a:t>
            </a:r>
            <a:r>
              <a:rPr lang="ru-RU" sz="2000" dirty="0"/>
              <a:t>общешкольном или классном родительском собрании (отв. классные руководители, заместитель директора по УВР)</a:t>
            </a:r>
          </a:p>
        </p:txBody>
      </p:sp>
    </p:spTree>
    <p:extLst>
      <p:ext uri="{BB962C8B-B14F-4D97-AF65-F5344CB8AC3E}">
        <p14:creationId xmlns:p14="http://schemas.microsoft.com/office/powerpoint/2010/main" xmlns="" val="28890142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Савон">
      <a:majorFont>
        <a:latin typeface="Garamon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151</TotalTime>
  <Words>704</Words>
  <Application>Microsoft Office PowerPoint</Application>
  <PresentationFormat>Произвольный</PresentationFormat>
  <Paragraphs>84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Савон</vt:lpstr>
      <vt:lpstr>Оценка метапредметных и личностных результатов  в рамках ФГОС (опыт мбоу лицея имени генерал-майора хисматулина В.И.)</vt:lpstr>
      <vt:lpstr>Слайд 2</vt:lpstr>
      <vt:lpstr>Оценка личностных результатов</vt:lpstr>
      <vt:lpstr>Оценка личностных результатов</vt:lpstr>
      <vt:lpstr>Оценка метапредметных результатов 2017-2018 учебный год</vt:lpstr>
      <vt:lpstr>Лаборатория учителей, реализующих ФГОС ООО </vt:lpstr>
      <vt:lpstr>Лаборатория учителей, реализующих ФГОС ООО</vt:lpstr>
      <vt:lpstr>Алгоритм проведения оценки метапредметных результатов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метапредметных и личностных результатов  в рамках ФГОС</dc:title>
  <dc:creator>Инна Бекреева</dc:creator>
  <cp:lastModifiedBy>on</cp:lastModifiedBy>
  <cp:revision>16</cp:revision>
  <dcterms:created xsi:type="dcterms:W3CDTF">2018-03-27T13:59:18Z</dcterms:created>
  <dcterms:modified xsi:type="dcterms:W3CDTF">2018-03-28T03:19:58Z</dcterms:modified>
</cp:coreProperties>
</file>