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5" r:id="rId2"/>
    <p:sldId id="261" r:id="rId3"/>
    <p:sldId id="259" r:id="rId4"/>
    <p:sldId id="267" r:id="rId5"/>
    <p:sldId id="268" r:id="rId6"/>
    <p:sldId id="271" r:id="rId7"/>
    <p:sldId id="269" r:id="rId8"/>
    <p:sldId id="270" r:id="rId9"/>
    <p:sldId id="276" r:id="rId10"/>
    <p:sldId id="273" r:id="rId11"/>
    <p:sldId id="274" r:id="rId12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5" autoAdjust="0"/>
  </p:normalViewPr>
  <p:slideViewPr>
    <p:cSldViewPr>
      <p:cViewPr>
        <p:scale>
          <a:sx n="100" d="100"/>
          <a:sy n="100" d="100"/>
        </p:scale>
        <p:origin x="-141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9A2B2-6AF0-44EF-98F4-F908C38AC28C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8186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186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83C4D-22B5-4A7B-901D-1E643F5054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120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104215"/>
            <a:ext cx="8640960" cy="4421129"/>
          </a:xfrm>
        </p:spPr>
        <p:txBody>
          <a:bodyPr>
            <a:normAutofit fontScale="92500"/>
          </a:bodyPr>
          <a:lstStyle/>
          <a:p>
            <a:pPr marL="13716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+mj-lt"/>
              </a:rPr>
              <a:t>1. Краткий 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анализ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работы ГМО 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за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2015-2016 уч. г.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+mj-lt"/>
              </a:rPr>
              <a:t>2. Приоритетные направления </a:t>
            </a:r>
          </a:p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   совершенствования 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технологического</a:t>
            </a:r>
          </a:p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   образования в условиях реализации ФГОС</a:t>
            </a:r>
          </a:p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   ООО.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+mj-lt"/>
              </a:rPr>
              <a:t>3. Планирование деятельности ГМО на 2016-2017 </a:t>
            </a:r>
          </a:p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   учебный год.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+mj-lt"/>
              </a:rPr>
              <a:t>4. Семинарское занятие: 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«Стендовый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урок</a:t>
            </a:r>
          </a:p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   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технологии для 6-х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классов».</a:t>
            </a:r>
          </a:p>
          <a:p>
            <a:pPr marL="137160" indent="0">
              <a:buNone/>
            </a:pPr>
            <a:endParaRPr lang="ru-RU" sz="24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Городское методическое объединение </a:t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учителей технического труда </a:t>
            </a:r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Основные вопросы заседания ГМО:</a:t>
            </a:r>
            <a:endParaRPr lang="ru-RU" sz="280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121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Задачи на следующий учебный </a:t>
            </a:r>
            <a:r>
              <a:rPr lang="ru-RU" sz="3200" dirty="0" smtClean="0">
                <a:solidFill>
                  <a:srgbClr val="FFFF00"/>
                </a:solidFill>
              </a:rPr>
              <a:t>год по основным направлениям </a:t>
            </a:r>
            <a:r>
              <a:rPr lang="ru-RU" sz="3200" dirty="0">
                <a:solidFill>
                  <a:srgbClr val="FFFF00"/>
                </a:solidFill>
              </a:rPr>
              <a:t>деятельности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78389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1. Запланировать и провести: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- </a:t>
            </a:r>
            <a:r>
              <a:rPr lang="ru-RU" sz="2400" dirty="0"/>
              <a:t>семинарские </a:t>
            </a:r>
            <a:r>
              <a:rPr lang="ru-RU" sz="2400" dirty="0" smtClean="0"/>
              <a:t>занятия:  </a:t>
            </a:r>
            <a:r>
              <a:rPr lang="ru-RU" sz="2400" dirty="0"/>
              <a:t>"Организация деятельности </a:t>
            </a:r>
            <a:r>
              <a:rPr lang="ru-RU" sz="2400" dirty="0" smtClean="0"/>
              <a:t>учителя</a:t>
            </a:r>
          </a:p>
          <a:p>
            <a:r>
              <a:rPr lang="ru-RU" sz="2400" dirty="0" smtClean="0"/>
              <a:t>     </a:t>
            </a:r>
            <a:r>
              <a:rPr lang="ru-RU" sz="2400" dirty="0" smtClean="0"/>
              <a:t>технологии </a:t>
            </a:r>
            <a:r>
              <a:rPr lang="ru-RU" sz="2400" dirty="0"/>
              <a:t>в условиях </a:t>
            </a:r>
            <a:r>
              <a:rPr lang="ru-RU" sz="2400" dirty="0" smtClean="0"/>
              <a:t>реализации ФГОС ООО";</a:t>
            </a:r>
            <a:endParaRPr lang="ru-RU" sz="2400" dirty="0"/>
          </a:p>
          <a:p>
            <a:r>
              <a:rPr lang="ru-RU" sz="2400" dirty="0"/>
              <a:t> </a:t>
            </a:r>
            <a:r>
              <a:rPr lang="ru-RU" sz="2400" dirty="0" smtClean="0"/>
              <a:t>  - </a:t>
            </a:r>
            <a:r>
              <a:rPr lang="ru-RU" sz="2400" dirty="0"/>
              <a:t>консультации  психолога  "</a:t>
            </a:r>
            <a:r>
              <a:rPr lang="ru-RU" sz="2400" dirty="0" smtClean="0"/>
              <a:t>Психолого-педагогическое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сопровождение </a:t>
            </a:r>
            <a:r>
              <a:rPr lang="ru-RU" sz="2400" dirty="0"/>
              <a:t>деятельности начинающего учителя</a:t>
            </a:r>
            <a:r>
              <a:rPr lang="ru-RU" sz="2400" dirty="0" smtClean="0"/>
              <a:t>".</a:t>
            </a:r>
            <a:endParaRPr lang="ru-RU" sz="1200" dirty="0" smtClean="0"/>
          </a:p>
          <a:p>
            <a:endParaRPr lang="ru-RU" sz="1200" dirty="0" smtClean="0"/>
          </a:p>
          <a:p>
            <a:r>
              <a:rPr lang="ru-RU" sz="2400" dirty="0" smtClean="0"/>
              <a:t>2</a:t>
            </a:r>
            <a:r>
              <a:rPr lang="ru-RU" sz="2400" dirty="0"/>
              <a:t>. Привлекать начинающих учителей  к участию в работе </a:t>
            </a:r>
            <a:r>
              <a:rPr lang="ru-RU" sz="2400" dirty="0" smtClean="0"/>
              <a:t>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"</a:t>
            </a:r>
            <a:r>
              <a:rPr lang="ru-RU" sz="2400" dirty="0"/>
              <a:t>Декада молодых </a:t>
            </a:r>
            <a:r>
              <a:rPr lang="ru-RU" sz="2400" dirty="0" smtClean="0"/>
              <a:t>специалистов".</a:t>
            </a:r>
          </a:p>
          <a:p>
            <a:endParaRPr lang="ru-RU" sz="1200" dirty="0"/>
          </a:p>
          <a:p>
            <a:r>
              <a:rPr lang="ru-RU" sz="2400" dirty="0"/>
              <a:t>3. Презентовать ТКУ открытых уроков технологии на </a:t>
            </a:r>
            <a:r>
              <a:rPr lang="ru-RU" sz="2400" dirty="0" smtClean="0"/>
              <a:t>предмет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</a:t>
            </a:r>
            <a:r>
              <a:rPr lang="ru-RU" sz="2400" dirty="0"/>
              <a:t>формирования УУД </a:t>
            </a:r>
            <a:r>
              <a:rPr lang="ru-RU" sz="2400" dirty="0" smtClean="0"/>
              <a:t>учащихся 6-х классов.  </a:t>
            </a:r>
            <a:endParaRPr lang="ru-RU" sz="2400" dirty="0" smtClean="0"/>
          </a:p>
          <a:p>
            <a:endParaRPr lang="ru-RU" sz="1200" dirty="0"/>
          </a:p>
          <a:p>
            <a:r>
              <a:rPr lang="ru-RU" sz="2400" dirty="0" smtClean="0"/>
              <a:t>4</a:t>
            </a:r>
            <a:r>
              <a:rPr lang="ru-RU" sz="2400" dirty="0"/>
              <a:t>. Привлекать начинающих  учителей технологии к  участию </a:t>
            </a:r>
            <a:r>
              <a:rPr lang="ru-RU" sz="2400" dirty="0" smtClean="0"/>
              <a:t>в</a:t>
            </a:r>
          </a:p>
          <a:p>
            <a:r>
              <a:rPr lang="ru-RU" sz="2400" dirty="0" smtClean="0"/>
              <a:t>    </a:t>
            </a:r>
            <a:r>
              <a:rPr lang="ru-RU" sz="2400" dirty="0"/>
              <a:t>мероприятиях </a:t>
            </a:r>
            <a:r>
              <a:rPr lang="ru-RU" sz="2400" dirty="0" smtClean="0"/>
              <a:t>инженерно-технического направления. </a:t>
            </a:r>
            <a:endParaRPr lang="ru-RU" sz="24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89376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Задачи на следующий учебный </a:t>
            </a:r>
            <a:r>
              <a:rPr lang="ru-RU" sz="3200" dirty="0" smtClean="0">
                <a:solidFill>
                  <a:srgbClr val="FFFF00"/>
                </a:solidFill>
              </a:rPr>
              <a:t>год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по работе </a:t>
            </a:r>
            <a:r>
              <a:rPr lang="ru-RU" sz="3200" dirty="0">
                <a:solidFill>
                  <a:srgbClr val="FFFF00"/>
                </a:solidFill>
              </a:rPr>
              <a:t>с одаренными </a:t>
            </a:r>
            <a:r>
              <a:rPr lang="ru-RU" sz="3200" dirty="0" smtClean="0">
                <a:solidFill>
                  <a:srgbClr val="FFFF00"/>
                </a:solidFill>
              </a:rPr>
              <a:t>детьми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268760"/>
            <a:ext cx="849694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1. Усилить </a:t>
            </a:r>
            <a:r>
              <a:rPr lang="ru-RU" sz="2400" dirty="0"/>
              <a:t>методическую работу по подготовке участников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   - </a:t>
            </a:r>
            <a:r>
              <a:rPr lang="ru-RU" sz="2400" dirty="0"/>
              <a:t>конференции молодых исследователей «Шаг в будущее»;</a:t>
            </a:r>
          </a:p>
          <a:p>
            <a:r>
              <a:rPr lang="ru-RU" sz="2400" dirty="0" smtClean="0"/>
              <a:t>   - </a:t>
            </a:r>
            <a:r>
              <a:rPr lang="ru-RU" sz="2400" dirty="0"/>
              <a:t>всероссийской олимпиады школьников по технологии </a:t>
            </a:r>
            <a:r>
              <a:rPr lang="ru-RU" sz="2400" dirty="0" smtClean="0"/>
              <a:t>в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</a:t>
            </a:r>
            <a:r>
              <a:rPr lang="ru-RU" sz="2400" dirty="0" smtClean="0"/>
              <a:t>2016-2017 </a:t>
            </a:r>
            <a:r>
              <a:rPr lang="ru-RU" sz="2400" dirty="0" err="1"/>
              <a:t>у.г</a:t>
            </a:r>
            <a:r>
              <a:rPr lang="ru-RU" sz="2400" dirty="0"/>
              <a:t>.;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- </a:t>
            </a:r>
            <a:r>
              <a:rPr lang="ru-RU" sz="2400" dirty="0"/>
              <a:t>городского соревнования юных исследователей «Шаг </a:t>
            </a:r>
            <a:r>
              <a:rPr lang="ru-RU" sz="2400" dirty="0" smtClean="0"/>
              <a:t>в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будущее</a:t>
            </a:r>
            <a:r>
              <a:rPr lang="ru-RU" sz="2400" dirty="0"/>
              <a:t>. Юниор»;  </a:t>
            </a:r>
          </a:p>
          <a:p>
            <a:r>
              <a:rPr lang="ru-RU" sz="2400" dirty="0" smtClean="0"/>
              <a:t>   - </a:t>
            </a:r>
            <a:r>
              <a:rPr lang="ru-RU" sz="2400" dirty="0"/>
              <a:t>выставки технического творчества «От идеи до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воплощения</a:t>
            </a:r>
            <a:r>
              <a:rPr lang="ru-RU" sz="2400" dirty="0"/>
              <a:t>»;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- </a:t>
            </a:r>
            <a:r>
              <a:rPr lang="ru-RU" sz="2400" dirty="0"/>
              <a:t>городских соревнований по радиоуправляемым </a:t>
            </a:r>
            <a:r>
              <a:rPr lang="ru-RU" sz="2400" dirty="0" smtClean="0"/>
              <a:t>моделям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«</a:t>
            </a:r>
            <a:r>
              <a:rPr lang="ru-RU" sz="2400" dirty="0"/>
              <a:t>Автогонки – </a:t>
            </a:r>
            <a:r>
              <a:rPr lang="ru-RU" sz="2400" dirty="0" smtClean="0"/>
              <a:t>2017»;</a:t>
            </a:r>
            <a:endParaRPr lang="ru-RU" sz="2400" dirty="0" smtClean="0"/>
          </a:p>
          <a:p>
            <a:r>
              <a:rPr lang="ru-RU" sz="2400" dirty="0"/>
              <a:t>   -  </a:t>
            </a:r>
            <a:r>
              <a:rPr lang="ru-RU" sz="2400" dirty="0" smtClean="0"/>
              <a:t>конкурса </a:t>
            </a:r>
            <a:r>
              <a:rPr lang="ru-RU" sz="2400" dirty="0"/>
              <a:t>«Чудеса науки и техники» для учащихся 5-8 </a:t>
            </a:r>
            <a:r>
              <a:rPr lang="ru-RU" sz="2400" dirty="0" err="1" smtClean="0"/>
              <a:t>кл</a:t>
            </a:r>
            <a:r>
              <a:rPr lang="ru-RU" sz="2400" dirty="0" smtClean="0"/>
              <a:t>.</a:t>
            </a:r>
            <a:endParaRPr lang="ru-RU" sz="2400" dirty="0"/>
          </a:p>
          <a:p>
            <a:endParaRPr lang="ru-RU" sz="1200" dirty="0" smtClean="0"/>
          </a:p>
          <a:p>
            <a:pPr marL="457200" indent="-457200">
              <a:buAutoNum type="arabicPeriod" startAt="2"/>
            </a:pPr>
            <a:r>
              <a:rPr lang="ru-RU" sz="2400" dirty="0" smtClean="0"/>
              <a:t>Организовать проведение </a:t>
            </a:r>
            <a:r>
              <a:rPr lang="ru-RU" sz="2400" dirty="0"/>
              <a:t>семинаров-практикумов, </a:t>
            </a:r>
            <a:endParaRPr lang="ru-RU" sz="2400" dirty="0" smtClean="0"/>
          </a:p>
          <a:p>
            <a:r>
              <a:rPr lang="ru-RU" sz="2400" dirty="0" smtClean="0"/>
              <a:t>     практических </a:t>
            </a:r>
            <a:r>
              <a:rPr lang="ru-RU" sz="2400" dirty="0"/>
              <a:t>занятий  по передаче опыта по работе с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талантливой </a:t>
            </a:r>
            <a:r>
              <a:rPr lang="ru-RU" sz="2400" dirty="0"/>
              <a:t>молодежью</a:t>
            </a:r>
            <a:r>
              <a:rPr lang="ru-RU" sz="2400" dirty="0" smtClean="0"/>
              <a:t>. </a:t>
            </a:r>
            <a:endParaRPr lang="ru-RU" sz="1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44114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30534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24296"/>
            <a:ext cx="8229600" cy="2476912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4000" b="1" dirty="0" smtClean="0">
                <a:solidFill>
                  <a:srgbClr val="FFFF00"/>
                </a:solidFill>
                <a:latin typeface="+mj-lt"/>
              </a:rPr>
              <a:t>Краткий </a:t>
            </a:r>
            <a:r>
              <a:rPr lang="ru-RU" sz="4000" b="1" dirty="0">
                <a:solidFill>
                  <a:srgbClr val="FFFF00"/>
                </a:solidFill>
                <a:latin typeface="+mj-lt"/>
              </a:rPr>
              <a:t>анализ работы за </a:t>
            </a:r>
            <a:r>
              <a:rPr lang="ru-RU" sz="4000" b="1" dirty="0" smtClean="0">
                <a:solidFill>
                  <a:srgbClr val="FFFF00"/>
                </a:solidFill>
                <a:latin typeface="+mj-lt"/>
              </a:rPr>
              <a:t>2015-2016 </a:t>
            </a:r>
            <a:r>
              <a:rPr lang="ru-RU" sz="4000" b="1" dirty="0">
                <a:solidFill>
                  <a:srgbClr val="FFFF00"/>
                </a:solidFill>
                <a:latin typeface="+mj-lt"/>
              </a:rPr>
              <a:t>учебный </a:t>
            </a:r>
            <a:r>
              <a:rPr lang="ru-RU" sz="4000" b="1" dirty="0" smtClean="0">
                <a:solidFill>
                  <a:srgbClr val="FFFF00"/>
                </a:solidFill>
                <a:latin typeface="+mj-lt"/>
              </a:rPr>
              <a:t>год</a:t>
            </a:r>
            <a:endParaRPr lang="ru-RU" sz="40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Городское методическое объединение </a:t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учителей технического труда </a:t>
            </a:r>
            <a:endParaRPr lang="ru-RU" sz="32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5334307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+mj-lt"/>
              </a:rPr>
              <a:t>Руководитель городского  методического </a:t>
            </a:r>
            <a:r>
              <a:rPr lang="ru-RU" sz="2400" dirty="0" smtClean="0">
                <a:latin typeface="+mj-lt"/>
              </a:rPr>
              <a:t>объединения:  </a:t>
            </a:r>
            <a:r>
              <a:rPr lang="ru-RU" sz="2400" dirty="0" err="1">
                <a:latin typeface="+mj-lt"/>
              </a:rPr>
              <a:t>Станкевский</a:t>
            </a:r>
            <a:r>
              <a:rPr lang="ru-RU" sz="2400" dirty="0">
                <a:latin typeface="+mj-lt"/>
              </a:rPr>
              <a:t> Николай Михайлович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4463" y="228600"/>
            <a:ext cx="3127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24936" cy="1224136"/>
          </a:xfrm>
        </p:spPr>
        <p:txBody>
          <a:bodyPr>
            <a:normAutofit/>
          </a:bodyPr>
          <a:lstStyle/>
          <a:p>
            <a:r>
              <a:rPr lang="ru-RU" sz="32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Основные направления </a:t>
            </a: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деятельности профессионального сообщества </a:t>
            </a:r>
            <a:endParaRPr lang="ru-RU" sz="32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1844824"/>
            <a:ext cx="8496944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Нормативно-правовое и информационное обеспечение</a:t>
            </a:r>
            <a:r>
              <a:rPr kumimoji="0" lang="ru-RU" sz="2600" b="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26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деятельности  </a:t>
            </a:r>
            <a:r>
              <a:rPr lang="ru-RU" sz="2600" dirty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учителей </a:t>
            </a:r>
            <a:r>
              <a:rPr lang="ru-RU" sz="26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технологии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ru-RU" sz="1200" dirty="0" smtClean="0">
              <a:solidFill>
                <a:srgbClr val="FFFF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171450" marR="0" lvl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ru-RU" sz="1000" dirty="0" smtClean="0">
              <a:solidFill>
                <a:srgbClr val="FFFF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Повышение профессиональной компетенции     </a:t>
            </a:r>
            <a:r>
              <a:rPr lang="ru-RU" sz="26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учителей технологии в условиях введения ФГОС ООО</a:t>
            </a:r>
          </a:p>
          <a:p>
            <a:pPr marL="171450" marR="0" lvl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Организация работы с одаренными детьми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Организация работы с молодыми специалистами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26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Реализация </a:t>
            </a:r>
            <a:r>
              <a:rPr lang="ru-RU" sz="2600" dirty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инженерно-технического </a:t>
            </a:r>
            <a:r>
              <a:rPr lang="ru-RU" sz="26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направления</a:t>
            </a: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6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   в образовании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Нормативно-правовое и информационное обеспечение деятельности  учителей технологии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420888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+mj-lt"/>
              </a:rPr>
              <a:t>Нормативно-правовое </a:t>
            </a:r>
            <a:r>
              <a:rPr lang="ru-RU" sz="2800" dirty="0">
                <a:latin typeface="+mj-lt"/>
              </a:rPr>
              <a:t>и информационное обеспечение </a:t>
            </a:r>
            <a:r>
              <a:rPr lang="ru-RU" sz="2800" dirty="0" smtClean="0">
                <a:latin typeface="+mj-lt"/>
              </a:rPr>
              <a:t>деятельности учителей технологии в рамках заседаний ГМО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800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+mj-lt"/>
              </a:rPr>
              <a:t>Размещение </a:t>
            </a:r>
            <a:r>
              <a:rPr lang="ru-RU" sz="2800" dirty="0">
                <a:latin typeface="+mj-lt"/>
              </a:rPr>
              <a:t>на сайте </a:t>
            </a:r>
            <a:r>
              <a:rPr lang="ru-RU" sz="2800" dirty="0" err="1">
                <a:latin typeface="+mj-lt"/>
              </a:rPr>
              <a:t>СурВики</a:t>
            </a:r>
            <a:r>
              <a:rPr lang="ru-RU" sz="2800" dirty="0">
                <a:latin typeface="+mj-lt"/>
              </a:rPr>
              <a:t> нормативно-правовых и официальных  документов, информационных материалов, методических рекомендаций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2372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Повышение профессиональной </a:t>
            </a:r>
            <a:r>
              <a:rPr lang="ru-RU" sz="3200" dirty="0" smtClean="0">
                <a:solidFill>
                  <a:srgbClr val="FFFF00"/>
                </a:solidFill>
              </a:rPr>
              <a:t>компетенции учителей </a:t>
            </a:r>
            <a:r>
              <a:rPr lang="ru-RU" sz="3200" dirty="0">
                <a:solidFill>
                  <a:srgbClr val="FFFF00"/>
                </a:solidFill>
              </a:rPr>
              <a:t>технологии </a:t>
            </a:r>
            <a:r>
              <a:rPr lang="ru-RU" sz="3200" dirty="0" smtClean="0">
                <a:solidFill>
                  <a:srgbClr val="FFFF00"/>
                </a:solidFill>
              </a:rPr>
              <a:t/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в </a:t>
            </a:r>
            <a:r>
              <a:rPr lang="ru-RU" sz="3200" dirty="0">
                <a:solidFill>
                  <a:srgbClr val="FFFF00"/>
                </a:solidFill>
              </a:rPr>
              <a:t>условиях введения ФГОС ООО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840737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+mj-lt"/>
              </a:rPr>
              <a:t>Обучение новым технологиям, современным формам и методам работы, направленным на реализацию ФГОС </a:t>
            </a:r>
            <a:r>
              <a:rPr lang="ru-RU" sz="2800" dirty="0" smtClean="0">
                <a:latin typeface="+mj-lt"/>
              </a:rPr>
              <a:t>ООО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+mj-lt"/>
              </a:rPr>
              <a:t>Оказание информационной поддержки учителям в реализации государственных образовательных стандартов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9783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Организация работы </a:t>
            </a:r>
            <a:r>
              <a:rPr lang="ru-RU" sz="3200" dirty="0" smtClean="0">
                <a:solidFill>
                  <a:srgbClr val="FFFF00"/>
                </a:solidFill>
              </a:rPr>
              <a:t>в </a:t>
            </a:r>
            <a:r>
              <a:rPr lang="ru-RU" sz="3200" dirty="0">
                <a:solidFill>
                  <a:srgbClr val="FFFF00"/>
                </a:solidFill>
              </a:rPr>
              <a:t>условиях реализации </a:t>
            </a:r>
            <a:r>
              <a:rPr lang="ru-RU" sz="3200" dirty="0" smtClean="0">
                <a:solidFill>
                  <a:srgbClr val="FFFF00"/>
                </a:solidFill>
              </a:rPr>
              <a:t>ФГОС ООО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058069"/>
            <a:ext cx="892899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+mj-lt"/>
              </a:rPr>
              <a:t>Семинар-практикум: Современный </a:t>
            </a:r>
            <a:r>
              <a:rPr lang="ru-RU" sz="2400" dirty="0">
                <a:latin typeface="+mj-lt"/>
              </a:rPr>
              <a:t>урок технологии в </a:t>
            </a:r>
            <a:r>
              <a:rPr lang="ru-RU" sz="2400" dirty="0" smtClean="0">
                <a:latin typeface="+mj-lt"/>
              </a:rPr>
              <a:t>       5 </a:t>
            </a:r>
            <a:r>
              <a:rPr lang="ru-RU" sz="2400" dirty="0">
                <a:latin typeface="+mj-lt"/>
              </a:rPr>
              <a:t>классе по теме: «Содержание работ в слесарной мастерской. </a:t>
            </a:r>
            <a:r>
              <a:rPr lang="ru-RU" sz="2400" dirty="0" smtClean="0">
                <a:latin typeface="+mj-lt"/>
              </a:rPr>
              <a:t>ТБ </a:t>
            </a:r>
            <a:r>
              <a:rPr lang="ru-RU" sz="2400" dirty="0">
                <a:latin typeface="+mj-lt"/>
              </a:rPr>
              <a:t>при ручной обработке металлов и искусственных материалов» (МБОУ СОШ №7</a:t>
            </a:r>
            <a:r>
              <a:rPr lang="ru-RU" sz="2400" dirty="0" smtClean="0">
                <a:latin typeface="+mj-lt"/>
              </a:rPr>
              <a:t>).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+mj-lt"/>
              </a:rPr>
              <a:t>Семинар-практикум: Инновационные педагогические методики и технологии для 5-х </a:t>
            </a:r>
            <a:r>
              <a:rPr lang="ru-RU" sz="2400" dirty="0" smtClean="0">
                <a:latin typeface="+mj-lt"/>
              </a:rPr>
              <a:t>классов: </a:t>
            </a:r>
            <a:r>
              <a:rPr lang="ru-RU" sz="2400" dirty="0">
                <a:latin typeface="+mj-lt"/>
              </a:rPr>
              <a:t>«Возможности использования технопарка 3D моделирования на уроках технологии» (МБОУ СОШ №4</a:t>
            </a:r>
            <a:r>
              <a:rPr lang="ru-RU" sz="2400" dirty="0" smtClean="0">
                <a:latin typeface="+mj-lt"/>
              </a:rPr>
              <a:t>).</a:t>
            </a:r>
          </a:p>
          <a:p>
            <a:pPr marL="457200" indent="-457200">
              <a:buAutoNum type="arabicPeriod" startAt="3"/>
            </a:pPr>
            <a:r>
              <a:rPr lang="ru-RU" sz="2400" dirty="0">
                <a:latin typeface="+mj-lt"/>
              </a:rPr>
              <a:t>Семинар-практикум: пути повышения эффективности урока </a:t>
            </a:r>
            <a:r>
              <a:rPr lang="ru-RU" sz="2400" dirty="0" smtClean="0">
                <a:latin typeface="+mj-lt"/>
              </a:rPr>
              <a:t>технологии: «</a:t>
            </a:r>
            <a:r>
              <a:rPr lang="ru-RU" sz="2400" dirty="0">
                <a:latin typeface="+mj-lt"/>
              </a:rPr>
              <a:t>Формирование регулятивных УУД </a:t>
            </a:r>
            <a:r>
              <a:rPr lang="ru-RU" sz="2400" dirty="0" smtClean="0">
                <a:latin typeface="+mj-lt"/>
              </a:rPr>
              <a:t> при </a:t>
            </a:r>
            <a:r>
              <a:rPr lang="ru-RU" sz="2400" dirty="0">
                <a:latin typeface="+mj-lt"/>
              </a:rPr>
              <a:t>изготовлении объектов труда из металла» (МБОУ СОШ №46 с УИОП</a:t>
            </a:r>
            <a:r>
              <a:rPr lang="ru-RU" sz="2400" dirty="0" smtClean="0">
                <a:latin typeface="+mj-lt"/>
              </a:rPr>
              <a:t>). </a:t>
            </a:r>
          </a:p>
          <a:p>
            <a:pPr marL="457200" indent="-457200">
              <a:buAutoNum type="arabicPeriod" startAt="3"/>
            </a:pPr>
            <a:r>
              <a:rPr lang="ru-RU" sz="2400" dirty="0" smtClean="0">
                <a:latin typeface="+mj-lt"/>
              </a:rPr>
              <a:t>Семинар-практикум</a:t>
            </a:r>
            <a:r>
              <a:rPr lang="ru-RU" sz="2400" dirty="0">
                <a:latin typeface="+mj-lt"/>
              </a:rPr>
              <a:t>: Использование </a:t>
            </a:r>
            <a:r>
              <a:rPr lang="ru-RU" sz="2400" dirty="0" smtClean="0">
                <a:latin typeface="+mj-lt"/>
              </a:rPr>
              <a:t>ЭФУ (</a:t>
            </a:r>
            <a:r>
              <a:rPr lang="ru-RU" sz="2400" dirty="0">
                <a:latin typeface="+mj-lt"/>
              </a:rPr>
              <a:t>электронных форм учебников</a:t>
            </a:r>
            <a:r>
              <a:rPr lang="ru-RU" sz="2400" dirty="0" smtClean="0">
                <a:latin typeface="+mj-lt"/>
              </a:rPr>
              <a:t>) в образовательной </a:t>
            </a:r>
            <a:r>
              <a:rPr lang="ru-RU" sz="2400" dirty="0">
                <a:latin typeface="+mj-lt"/>
              </a:rPr>
              <a:t>деятельности учителя </a:t>
            </a:r>
            <a:r>
              <a:rPr lang="ru-RU" sz="2400" dirty="0" smtClean="0">
                <a:latin typeface="+mj-lt"/>
              </a:rPr>
              <a:t>технологии: «Апробация </a:t>
            </a:r>
            <a:r>
              <a:rPr lang="ru-RU" sz="2400" dirty="0">
                <a:latin typeface="+mj-lt"/>
              </a:rPr>
              <a:t>ЭФУ в МБОУ СОШ №</a:t>
            </a:r>
            <a:r>
              <a:rPr lang="ru-RU" sz="2400" dirty="0" smtClean="0">
                <a:latin typeface="+mj-lt"/>
              </a:rPr>
              <a:t>7»</a:t>
            </a:r>
            <a:endParaRPr lang="ru-RU" sz="2400" dirty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 </a:t>
            </a:r>
            <a:endParaRPr lang="ru-RU" sz="2400" dirty="0">
              <a:latin typeface="+mj-lt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800" kern="0" dirty="0">
                <a:solidFill>
                  <a:srgbClr val="000000"/>
                </a:solidFill>
              </a:rPr>
              <a:t>5</a:t>
            </a:r>
            <a:endParaRPr kumimoji="0" lang="ru-RU" alt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01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Организация работы </a:t>
            </a:r>
            <a:r>
              <a:rPr lang="ru-RU" sz="3200" dirty="0" smtClean="0">
                <a:solidFill>
                  <a:srgbClr val="FFFF00"/>
                </a:solidFill>
              </a:rPr>
              <a:t>с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одаренными детьми </a:t>
            </a:r>
            <a:r>
              <a:rPr lang="ru-RU" sz="3200" dirty="0">
                <a:solidFill>
                  <a:srgbClr val="FFFF00"/>
                </a:solidFill>
              </a:rPr>
              <a:t>в </a:t>
            </a:r>
            <a:r>
              <a:rPr lang="ru-RU" sz="3200" dirty="0" smtClean="0">
                <a:solidFill>
                  <a:srgbClr val="FFFF00"/>
                </a:solidFill>
              </a:rPr>
              <a:t>2015-2016 </a:t>
            </a:r>
            <a:r>
              <a:rPr lang="ru-RU" sz="3200" dirty="0" err="1">
                <a:solidFill>
                  <a:srgbClr val="FFFF00"/>
                </a:solidFill>
              </a:rPr>
              <a:t>у.г</a:t>
            </a:r>
            <a:r>
              <a:rPr lang="ru-RU" sz="3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646798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Подготовка </a:t>
            </a:r>
            <a:r>
              <a:rPr lang="ru-RU" sz="2400" dirty="0"/>
              <a:t>участников к  конференции молодых исследователей «Шаг в будущее».                                </a:t>
            </a:r>
            <a:endParaRPr lang="ru-RU" sz="2400" dirty="0" smtClean="0"/>
          </a:p>
          <a:p>
            <a:pPr marL="342900" indent="-342900">
              <a:buAutoNum type="arabicPeriod"/>
            </a:pPr>
            <a:r>
              <a:rPr lang="ru-RU" sz="2400" dirty="0" smtClean="0"/>
              <a:t>Подготовка </a:t>
            </a:r>
            <a:r>
              <a:rPr lang="ru-RU" sz="2400" dirty="0"/>
              <a:t>участников  всероссийской олимпиады школьников по </a:t>
            </a:r>
            <a:r>
              <a:rPr lang="ru-RU" sz="2400" dirty="0" smtClean="0"/>
              <a:t>технологии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Подготовка </a:t>
            </a:r>
            <a:r>
              <a:rPr lang="ru-RU" sz="2400" dirty="0"/>
              <a:t>участников городского соревнования юных исследователей «Шаг в будущее. Юниор». 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Подготовка </a:t>
            </a:r>
            <a:r>
              <a:rPr lang="ru-RU" sz="2400" dirty="0"/>
              <a:t>участников городской выставки технического творчества «От идеи до воплощения»                                                           </a:t>
            </a:r>
            <a:endParaRPr lang="ru-RU" sz="2400" dirty="0" smtClean="0"/>
          </a:p>
          <a:p>
            <a:pPr marL="342900" indent="-342900">
              <a:buAutoNum type="arabicPeriod"/>
            </a:pPr>
            <a:r>
              <a:rPr lang="ru-RU" sz="2400" dirty="0" smtClean="0"/>
              <a:t>Подготовка </a:t>
            </a:r>
            <a:r>
              <a:rPr lang="ru-RU" sz="2400" dirty="0"/>
              <a:t>участников городских соревнований по радиоуправляемым моделям «Автогонки – </a:t>
            </a:r>
            <a:r>
              <a:rPr lang="ru-RU" sz="2400" dirty="0" smtClean="0"/>
              <a:t>2016».                                                                         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Подготовка </a:t>
            </a:r>
            <a:r>
              <a:rPr lang="ru-RU" sz="2400" dirty="0"/>
              <a:t>участников к  </a:t>
            </a:r>
            <a:r>
              <a:rPr lang="ru-RU" sz="2400" dirty="0" smtClean="0"/>
              <a:t>Фестивалю </a:t>
            </a:r>
            <a:r>
              <a:rPr lang="ru-RU" sz="2400" dirty="0"/>
              <a:t>научно-технического </a:t>
            </a:r>
            <a:r>
              <a:rPr lang="ru-RU" sz="2400" dirty="0" smtClean="0"/>
              <a:t>творчества.</a:t>
            </a:r>
            <a:endParaRPr lang="ru-RU" sz="24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85101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Результаты </a:t>
            </a:r>
            <a:r>
              <a:rPr lang="ru-RU" sz="3200" dirty="0">
                <a:solidFill>
                  <a:srgbClr val="FFFF00"/>
                </a:solidFill>
              </a:rPr>
              <a:t>работы </a:t>
            </a:r>
            <a:r>
              <a:rPr lang="ru-RU" sz="3200" dirty="0" smtClean="0">
                <a:solidFill>
                  <a:srgbClr val="FFFF00"/>
                </a:solidFill>
              </a:rPr>
              <a:t>с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одаренными детьми в 2015-2016 </a:t>
            </a:r>
            <a:r>
              <a:rPr lang="ru-RU" sz="3200" dirty="0" err="1" smtClean="0">
                <a:solidFill>
                  <a:srgbClr val="FFFF00"/>
                </a:solidFill>
              </a:rPr>
              <a:t>у.г</a:t>
            </a:r>
            <a:r>
              <a:rPr lang="ru-RU" sz="3200" dirty="0" smtClean="0">
                <a:solidFill>
                  <a:srgbClr val="FFFF00"/>
                </a:solidFill>
              </a:rPr>
              <a:t>.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7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4463" y="908720"/>
            <a:ext cx="8892033" cy="60016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b="1" dirty="0">
                <a:solidFill>
                  <a:prstClr val="white"/>
                </a:solidFill>
              </a:rPr>
              <a:t>Победитель и призер </a:t>
            </a:r>
            <a:r>
              <a:rPr lang="ru-RU" sz="2400" dirty="0">
                <a:solidFill>
                  <a:prstClr val="white"/>
                </a:solidFill>
              </a:rPr>
              <a:t>Всероссийского форума научной молодежи «Шаг в будущее» (Слета О.А</a:t>
            </a:r>
            <a:r>
              <a:rPr lang="ru-RU" sz="2400" dirty="0" smtClean="0">
                <a:solidFill>
                  <a:prstClr val="white"/>
                </a:solidFill>
              </a:rPr>
              <a:t>. МБОУ </a:t>
            </a:r>
            <a:r>
              <a:rPr lang="ru-RU" sz="2400" dirty="0">
                <a:solidFill>
                  <a:prstClr val="white"/>
                </a:solidFill>
              </a:rPr>
              <a:t>СОШ №46,  с УИОП). </a:t>
            </a:r>
            <a:endParaRPr lang="ru-RU" sz="2400" dirty="0" smtClean="0">
              <a:solidFill>
                <a:prstClr val="white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2400" b="1" dirty="0">
                <a:solidFill>
                  <a:prstClr val="white"/>
                </a:solidFill>
              </a:rPr>
              <a:t>Призёр заключительного этапа всероссийской олимпиады школьников по технологии </a:t>
            </a:r>
            <a:r>
              <a:rPr lang="ru-RU" sz="2400" dirty="0">
                <a:solidFill>
                  <a:prstClr val="white"/>
                </a:solidFill>
              </a:rPr>
              <a:t>(Слета О.А</a:t>
            </a:r>
            <a:r>
              <a:rPr lang="ru-RU" sz="2400" dirty="0" smtClean="0">
                <a:solidFill>
                  <a:prstClr val="white"/>
                </a:solidFill>
              </a:rPr>
              <a:t>. МБОУ </a:t>
            </a:r>
            <a:r>
              <a:rPr lang="ru-RU" sz="2400" dirty="0">
                <a:solidFill>
                  <a:prstClr val="white"/>
                </a:solidFill>
              </a:rPr>
              <a:t>СОШ </a:t>
            </a:r>
            <a:r>
              <a:rPr lang="ru-RU" sz="2400" dirty="0" smtClean="0">
                <a:solidFill>
                  <a:prstClr val="white"/>
                </a:solidFill>
              </a:rPr>
              <a:t>№46,  </a:t>
            </a:r>
            <a:r>
              <a:rPr lang="ru-RU" sz="2400" dirty="0">
                <a:solidFill>
                  <a:prstClr val="white"/>
                </a:solidFill>
              </a:rPr>
              <a:t>с УИОП). </a:t>
            </a:r>
          </a:p>
          <a:p>
            <a:pPr marL="342900" indent="-342900">
              <a:buFontTx/>
              <a:buAutoNum type="arabicPeriod"/>
            </a:pPr>
            <a:r>
              <a:rPr lang="ru-RU" sz="2400" b="1" dirty="0">
                <a:solidFill>
                  <a:prstClr val="white"/>
                </a:solidFill>
              </a:rPr>
              <a:t>Призер окружной выставки научно-технического творчества </a:t>
            </a:r>
            <a:r>
              <a:rPr lang="ru-RU" sz="2400" dirty="0">
                <a:solidFill>
                  <a:prstClr val="white"/>
                </a:solidFill>
              </a:rPr>
              <a:t>(Слета О.А</a:t>
            </a:r>
            <a:r>
              <a:rPr lang="ru-RU" sz="2400" dirty="0" smtClean="0">
                <a:solidFill>
                  <a:prstClr val="white"/>
                </a:solidFill>
              </a:rPr>
              <a:t>. МБОУ </a:t>
            </a:r>
            <a:r>
              <a:rPr lang="ru-RU" sz="2400" dirty="0">
                <a:solidFill>
                  <a:prstClr val="white"/>
                </a:solidFill>
              </a:rPr>
              <a:t>СОШ №46,  с УИОП</a:t>
            </a:r>
            <a:r>
              <a:rPr lang="ru-RU" sz="2400" dirty="0" smtClean="0">
                <a:solidFill>
                  <a:prstClr val="white"/>
                </a:solidFill>
              </a:rPr>
              <a:t>).</a:t>
            </a:r>
          </a:p>
          <a:p>
            <a:pPr marL="342900" indent="-342900">
              <a:buFontTx/>
              <a:buAutoNum type="arabicPeriod"/>
            </a:pPr>
            <a:r>
              <a:rPr lang="ru-RU" sz="2400" b="1" dirty="0">
                <a:solidFill>
                  <a:prstClr val="white"/>
                </a:solidFill>
              </a:rPr>
              <a:t>Победитель окружной выставки научно-технического творчества </a:t>
            </a:r>
            <a:r>
              <a:rPr lang="ru-RU" sz="2400" dirty="0">
                <a:solidFill>
                  <a:prstClr val="white"/>
                </a:solidFill>
              </a:rPr>
              <a:t>(</a:t>
            </a:r>
            <a:r>
              <a:rPr lang="ru-RU" sz="2400" dirty="0" err="1">
                <a:solidFill>
                  <a:prstClr val="white"/>
                </a:solidFill>
              </a:rPr>
              <a:t>Нурисламов</a:t>
            </a:r>
            <a:r>
              <a:rPr lang="ru-RU" sz="2400" dirty="0">
                <a:solidFill>
                  <a:prstClr val="white"/>
                </a:solidFill>
              </a:rPr>
              <a:t> С.Ф</a:t>
            </a:r>
            <a:r>
              <a:rPr lang="ru-RU" sz="2400" dirty="0" smtClean="0">
                <a:solidFill>
                  <a:prstClr val="white"/>
                </a:solidFill>
              </a:rPr>
              <a:t>. МБОУ </a:t>
            </a:r>
            <a:r>
              <a:rPr lang="ru-RU" sz="2400" dirty="0">
                <a:solidFill>
                  <a:prstClr val="white"/>
                </a:solidFill>
              </a:rPr>
              <a:t>СОШ №10,  с УИОП</a:t>
            </a:r>
            <a:r>
              <a:rPr lang="ru-RU" sz="2400" dirty="0" smtClean="0">
                <a:solidFill>
                  <a:prstClr val="white"/>
                </a:solidFill>
              </a:rPr>
              <a:t>).</a:t>
            </a:r>
          </a:p>
          <a:p>
            <a:pPr marL="342900" indent="-342900">
              <a:buFontTx/>
              <a:buAutoNum type="arabicPeriod"/>
            </a:pPr>
            <a:r>
              <a:rPr lang="ru-RU" sz="2400" b="1" dirty="0">
                <a:solidFill>
                  <a:prstClr val="white"/>
                </a:solidFill>
              </a:rPr>
              <a:t>Победитель 5 Окружной научной конференции "Новое поколение и общество знаний" </a:t>
            </a:r>
            <a:r>
              <a:rPr lang="ru-RU" sz="2400" dirty="0">
                <a:solidFill>
                  <a:prstClr val="white"/>
                </a:solidFill>
              </a:rPr>
              <a:t>(</a:t>
            </a:r>
            <a:r>
              <a:rPr lang="ru-RU" sz="2400" dirty="0" err="1">
                <a:solidFill>
                  <a:prstClr val="white"/>
                </a:solidFill>
              </a:rPr>
              <a:t>Нурисламов</a:t>
            </a:r>
            <a:r>
              <a:rPr lang="ru-RU" sz="2400" dirty="0">
                <a:solidFill>
                  <a:prstClr val="white"/>
                </a:solidFill>
              </a:rPr>
              <a:t> С.Ф</a:t>
            </a:r>
            <a:r>
              <a:rPr lang="ru-RU" sz="2400" dirty="0" smtClean="0">
                <a:solidFill>
                  <a:prstClr val="white"/>
                </a:solidFill>
              </a:rPr>
              <a:t>. МБОУ </a:t>
            </a:r>
            <a:r>
              <a:rPr lang="ru-RU" sz="2400" dirty="0">
                <a:solidFill>
                  <a:prstClr val="white"/>
                </a:solidFill>
              </a:rPr>
              <a:t>СОШ №10 с УИОП). </a:t>
            </a:r>
            <a:endParaRPr lang="ru-RU" sz="2400" dirty="0" smtClean="0">
              <a:solidFill>
                <a:prstClr val="white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2400" b="1" dirty="0">
                <a:solidFill>
                  <a:prstClr val="white"/>
                </a:solidFill>
              </a:rPr>
              <a:t>Победитель окружной конференции "Молодые изобретатели - будущее </a:t>
            </a:r>
            <a:r>
              <a:rPr lang="ru-RU" sz="2400" b="1" dirty="0" smtClean="0">
                <a:solidFill>
                  <a:prstClr val="white"/>
                </a:solidFill>
              </a:rPr>
              <a:t>России" </a:t>
            </a:r>
            <a:r>
              <a:rPr lang="ru-RU" sz="2400" dirty="0">
                <a:solidFill>
                  <a:prstClr val="white"/>
                </a:solidFill>
              </a:rPr>
              <a:t>(</a:t>
            </a:r>
            <a:r>
              <a:rPr lang="ru-RU" sz="2400" dirty="0" err="1">
                <a:solidFill>
                  <a:prstClr val="white"/>
                </a:solidFill>
              </a:rPr>
              <a:t>Нурисламов</a:t>
            </a:r>
            <a:r>
              <a:rPr lang="ru-RU" sz="2400" dirty="0">
                <a:solidFill>
                  <a:prstClr val="white"/>
                </a:solidFill>
              </a:rPr>
              <a:t> С.Ф</a:t>
            </a:r>
            <a:r>
              <a:rPr lang="ru-RU" sz="2400" dirty="0" smtClean="0">
                <a:solidFill>
                  <a:prstClr val="white"/>
                </a:solidFill>
              </a:rPr>
              <a:t>. МБОУ </a:t>
            </a:r>
            <a:r>
              <a:rPr lang="ru-RU" sz="2400" dirty="0">
                <a:solidFill>
                  <a:prstClr val="white"/>
                </a:solidFill>
              </a:rPr>
              <a:t>СОШ №10 с УИОП). </a:t>
            </a:r>
            <a:endParaRPr lang="ru-RU" sz="24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1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Результаты </a:t>
            </a:r>
            <a:r>
              <a:rPr lang="ru-RU" sz="3200" dirty="0">
                <a:solidFill>
                  <a:srgbClr val="FFFF00"/>
                </a:solidFill>
              </a:rPr>
              <a:t>работы </a:t>
            </a:r>
            <a:r>
              <a:rPr lang="ru-RU" sz="3200" dirty="0" smtClean="0">
                <a:solidFill>
                  <a:srgbClr val="FFFF00"/>
                </a:solidFill>
              </a:rPr>
              <a:t>с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одаренными детьми в 2015-2016 </a:t>
            </a:r>
            <a:r>
              <a:rPr lang="ru-RU" sz="3200" dirty="0" err="1" smtClean="0">
                <a:solidFill>
                  <a:srgbClr val="FFFF00"/>
                </a:solidFill>
              </a:rPr>
              <a:t>у.г</a:t>
            </a:r>
            <a:r>
              <a:rPr lang="ru-RU" sz="3200" dirty="0">
                <a:solidFill>
                  <a:srgbClr val="FFFF00"/>
                </a:solidFill>
              </a:rPr>
              <a:t>.</a:t>
            </a:r>
            <a:br>
              <a:rPr lang="ru-RU" sz="3200" dirty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(инженерно-техническое направление)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8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4463" y="1801554"/>
            <a:ext cx="8820025" cy="4939814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100" dirty="0" smtClean="0"/>
              <a:t>             </a:t>
            </a:r>
            <a:r>
              <a:rPr lang="ru-RU" sz="2100" b="1" dirty="0" smtClean="0">
                <a:solidFill>
                  <a:srgbClr val="FF0000"/>
                </a:solidFill>
              </a:rPr>
              <a:t>Участие </a:t>
            </a:r>
            <a:r>
              <a:rPr lang="ru-RU" sz="2100" b="1" dirty="0">
                <a:solidFill>
                  <a:srgbClr val="FF0000"/>
                </a:solidFill>
              </a:rPr>
              <a:t>в городских соревнованиях по робототехнике:</a:t>
            </a:r>
          </a:p>
          <a:p>
            <a:r>
              <a:rPr lang="ru-RU" sz="2100" dirty="0"/>
              <a:t> </a:t>
            </a:r>
            <a:r>
              <a:rPr lang="ru-RU" sz="2100" dirty="0" smtClean="0"/>
              <a:t>            </a:t>
            </a:r>
            <a:r>
              <a:rPr lang="ru-RU" sz="2100" b="1" dirty="0" smtClean="0"/>
              <a:t>Диплом </a:t>
            </a:r>
            <a:r>
              <a:rPr lang="ru-RU" sz="2100" b="1" dirty="0"/>
              <a:t>1 степени: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100" dirty="0"/>
              <a:t> </a:t>
            </a:r>
            <a:r>
              <a:rPr lang="ru-RU" sz="2100" dirty="0" smtClean="0"/>
              <a:t>МБОУ </a:t>
            </a:r>
            <a:r>
              <a:rPr lang="ru-RU" sz="2100" dirty="0"/>
              <a:t>СОШ №4 младшая группа, Дубовик С.В., учитель технологии</a:t>
            </a:r>
            <a:r>
              <a:rPr lang="ru-RU" sz="2100" dirty="0" smtClean="0"/>
              <a:t>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100" dirty="0" smtClean="0"/>
              <a:t> МБОУ </a:t>
            </a:r>
            <a:r>
              <a:rPr lang="ru-RU" sz="2100" dirty="0"/>
              <a:t>СОШ №5 младшая группа, Лучик С.Г., учитель технологии;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100" dirty="0"/>
              <a:t> </a:t>
            </a:r>
            <a:r>
              <a:rPr lang="ru-RU" sz="2100" dirty="0" smtClean="0"/>
              <a:t>МБОУ </a:t>
            </a:r>
            <a:r>
              <a:rPr lang="ru-RU" sz="2100" dirty="0"/>
              <a:t>СОШ №5 старшая группа, Лучик С.Г., учитель технологии.</a:t>
            </a:r>
          </a:p>
          <a:p>
            <a:r>
              <a:rPr lang="ru-RU" sz="2100" dirty="0"/>
              <a:t> </a:t>
            </a:r>
            <a:r>
              <a:rPr lang="ru-RU" sz="2100" dirty="0" smtClean="0"/>
              <a:t>            </a:t>
            </a:r>
            <a:r>
              <a:rPr lang="ru-RU" sz="2100" b="1" dirty="0" smtClean="0"/>
              <a:t>Диплом </a:t>
            </a:r>
            <a:r>
              <a:rPr lang="ru-RU" sz="2100" b="1" dirty="0"/>
              <a:t>3 степени: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100" dirty="0"/>
              <a:t> </a:t>
            </a:r>
            <a:r>
              <a:rPr lang="ru-RU" sz="2100" dirty="0" smtClean="0"/>
              <a:t>МБОУ </a:t>
            </a:r>
            <a:r>
              <a:rPr lang="ru-RU" sz="2100" dirty="0"/>
              <a:t>СОШ №5 младшая группа, Лучик С.Г., учитель технологии.</a:t>
            </a:r>
          </a:p>
          <a:p>
            <a:r>
              <a:rPr lang="ru-RU" sz="2100" dirty="0"/>
              <a:t> </a:t>
            </a:r>
            <a:r>
              <a:rPr lang="ru-RU" sz="2100" dirty="0" smtClean="0"/>
              <a:t>            </a:t>
            </a:r>
            <a:r>
              <a:rPr lang="ru-RU" sz="2100" b="1" dirty="0" smtClean="0"/>
              <a:t>Список </a:t>
            </a:r>
            <a:r>
              <a:rPr lang="ru-RU" sz="2100" b="1" dirty="0"/>
              <a:t>команд, победителей, награжденных кубками: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100" dirty="0"/>
              <a:t> </a:t>
            </a:r>
            <a:r>
              <a:rPr lang="ru-RU" sz="2100" dirty="0" smtClean="0"/>
              <a:t>МБОУ </a:t>
            </a:r>
            <a:r>
              <a:rPr lang="ru-RU" sz="2100" dirty="0"/>
              <a:t>СОШ №4 младшая группа, Дубовик С.В., учитель технологии;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100" dirty="0"/>
              <a:t> </a:t>
            </a:r>
            <a:r>
              <a:rPr lang="ru-RU" sz="2100" dirty="0" smtClean="0"/>
              <a:t>МБОУ </a:t>
            </a:r>
            <a:r>
              <a:rPr lang="ru-RU" sz="2100" dirty="0"/>
              <a:t>СОШ №5 младшая группа, Лучик С.Г., учитель технологии;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100" dirty="0"/>
              <a:t> </a:t>
            </a:r>
            <a:r>
              <a:rPr lang="ru-RU" sz="2100" dirty="0" smtClean="0"/>
              <a:t>МБОУ </a:t>
            </a:r>
            <a:r>
              <a:rPr lang="ru-RU" sz="2100" dirty="0"/>
              <a:t>СОШ №5 старшая группа, Лучик С.Г., учитель технологии</a:t>
            </a:r>
            <a:r>
              <a:rPr lang="ru-RU" sz="2100" dirty="0" smtClean="0"/>
              <a:t>.</a:t>
            </a:r>
          </a:p>
          <a:p>
            <a:r>
              <a:rPr lang="ru-RU" sz="2100" b="1" dirty="0" smtClean="0">
                <a:solidFill>
                  <a:srgbClr val="FF0000"/>
                </a:solidFill>
              </a:rPr>
              <a:t>              Участие </a:t>
            </a:r>
            <a:r>
              <a:rPr lang="ru-RU" sz="2100" b="1" dirty="0">
                <a:solidFill>
                  <a:srgbClr val="FF0000"/>
                </a:solidFill>
              </a:rPr>
              <a:t>в городских соревнованиях </a:t>
            </a:r>
            <a:r>
              <a:rPr lang="ru-RU" sz="2100" b="1" dirty="0" smtClean="0">
                <a:solidFill>
                  <a:srgbClr val="FF0000"/>
                </a:solidFill>
              </a:rPr>
              <a:t>«Автогонки – 2016»: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100" dirty="0">
                <a:solidFill>
                  <a:schemeClr val="bg1"/>
                </a:solidFill>
              </a:rPr>
              <a:t>Призёр городских соревнований по радиоуправляемым моделям </a:t>
            </a:r>
            <a:r>
              <a:rPr lang="ru-RU" sz="2100" dirty="0" smtClean="0">
                <a:solidFill>
                  <a:schemeClr val="bg1"/>
                </a:solidFill>
              </a:rPr>
              <a:t>«Автогонки – 2016» </a:t>
            </a:r>
            <a:r>
              <a:rPr lang="ru-RU" sz="2100" dirty="0">
                <a:solidFill>
                  <a:schemeClr val="bg1"/>
                </a:solidFill>
              </a:rPr>
              <a:t>МБОУ СОШ №31, руководитель </a:t>
            </a:r>
            <a:r>
              <a:rPr lang="ru-RU" sz="2100" dirty="0" err="1">
                <a:solidFill>
                  <a:schemeClr val="bg1"/>
                </a:solidFill>
              </a:rPr>
              <a:t>Писковитин</a:t>
            </a:r>
            <a:r>
              <a:rPr lang="ru-RU" sz="2100" dirty="0">
                <a:solidFill>
                  <a:schemeClr val="bg1"/>
                </a:solidFill>
              </a:rPr>
              <a:t> А.В., учитель технологии.</a:t>
            </a:r>
          </a:p>
        </p:txBody>
      </p:sp>
    </p:spTree>
    <p:extLst>
      <p:ext uri="{BB962C8B-B14F-4D97-AF65-F5344CB8AC3E}">
        <p14:creationId xmlns:p14="http://schemas.microsoft.com/office/powerpoint/2010/main" val="293506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1157</TotalTime>
  <Words>848</Words>
  <Application>Microsoft Office PowerPoint</Application>
  <PresentationFormat>Экран (4:3)</PresentationFormat>
  <Paragraphs>108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Городское методическое объединение  учителей технического труда   Основные вопросы заседания ГМО:</vt:lpstr>
      <vt:lpstr>Городское методическое объединение  учителей технического труда </vt:lpstr>
      <vt:lpstr>Основные направления деятельности профессионального сообщества </vt:lpstr>
      <vt:lpstr>Нормативно-правовое и информационное обеспечение деятельности  учителей технологии </vt:lpstr>
      <vt:lpstr>Повышение профессиональной компетенции учителей технологии  в условиях введения ФГОС ООО</vt:lpstr>
      <vt:lpstr>Организация работы в условиях реализации ФГОС ООО</vt:lpstr>
      <vt:lpstr>Организация работы с  одаренными детьми в 2015-2016 у.г.</vt:lpstr>
      <vt:lpstr>Результаты работы с  одаренными детьми в 2015-2016 у.г.</vt:lpstr>
      <vt:lpstr>Результаты работы с  одаренными детьми в 2015-2016 у.г. (инженерно-техническое направление)</vt:lpstr>
      <vt:lpstr>Задачи на следующий учебный год по основным направлениям деятельности</vt:lpstr>
      <vt:lpstr>Задачи на следующий учебный год  по работе с одаренными детьми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 Неривенько</dc:creator>
  <cp:lastModifiedBy>HomePWR</cp:lastModifiedBy>
  <cp:revision>103</cp:revision>
  <cp:lastPrinted>2014-10-10T05:08:23Z</cp:lastPrinted>
  <dcterms:created xsi:type="dcterms:W3CDTF">2014-09-26T04:33:44Z</dcterms:created>
  <dcterms:modified xsi:type="dcterms:W3CDTF">2016-09-27T17:00:33Z</dcterms:modified>
</cp:coreProperties>
</file>