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63" r:id="rId2"/>
    <p:sldId id="277" r:id="rId3"/>
    <p:sldId id="295" r:id="rId4"/>
    <p:sldId id="279" r:id="rId5"/>
    <p:sldId id="280" r:id="rId6"/>
    <p:sldId id="257" r:id="rId7"/>
    <p:sldId id="265" r:id="rId8"/>
    <p:sldId id="284" r:id="rId9"/>
    <p:sldId id="283" r:id="rId10"/>
    <p:sldId id="281" r:id="rId11"/>
    <p:sldId id="282" r:id="rId12"/>
    <p:sldId id="285" r:id="rId13"/>
    <p:sldId id="278" r:id="rId14"/>
    <p:sldId id="286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74" r:id="rId23"/>
    <p:sldId id="275" r:id="rId24"/>
    <p:sldId id="271" r:id="rId25"/>
    <p:sldId id="273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4598E8-011C-4FC7-8A37-8C304D5E4586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C4BD51-A32B-4405-806F-FEDE6937887B}">
      <dgm:prSet phldrT="[Текст]"/>
      <dgm:spPr/>
      <dgm:t>
        <a:bodyPr/>
        <a:lstStyle/>
        <a:p>
          <a:r>
            <a:rPr lang="ru-RU" dirty="0" smtClean="0"/>
            <a:t>Я</a:t>
          </a:r>
          <a:endParaRPr lang="ru-RU" dirty="0"/>
        </a:p>
      </dgm:t>
    </dgm:pt>
    <dgm:pt modelId="{713CC8FE-5F26-4FF1-9ABE-9DBCF86380B9}" type="parTrans" cxnId="{4C852E34-6745-4A81-BE18-9DF860218B43}">
      <dgm:prSet/>
      <dgm:spPr/>
      <dgm:t>
        <a:bodyPr/>
        <a:lstStyle/>
        <a:p>
          <a:endParaRPr lang="ru-RU"/>
        </a:p>
      </dgm:t>
    </dgm:pt>
    <dgm:pt modelId="{3BC175FD-5E48-4045-BDF5-1DF79E3682B3}" type="sibTrans" cxnId="{4C852E34-6745-4A81-BE18-9DF860218B43}">
      <dgm:prSet/>
      <dgm:spPr/>
      <dgm:t>
        <a:bodyPr/>
        <a:lstStyle/>
        <a:p>
          <a:endParaRPr lang="ru-RU"/>
        </a:p>
      </dgm:t>
    </dgm:pt>
    <dgm:pt modelId="{485BFABE-33B7-4CF6-B97A-50ABD490DCA6}">
      <dgm:prSet phldrT="[Текст]" phldr="1"/>
      <dgm:spPr/>
      <dgm:t>
        <a:bodyPr/>
        <a:lstStyle/>
        <a:p>
          <a:endParaRPr lang="ru-RU"/>
        </a:p>
      </dgm:t>
    </dgm:pt>
    <dgm:pt modelId="{AC0BE962-D5F9-498A-9554-4013612CD424}" type="parTrans" cxnId="{40785329-2DD0-44DF-BEFC-AB113B49FDDB}">
      <dgm:prSet/>
      <dgm:spPr/>
      <dgm:t>
        <a:bodyPr/>
        <a:lstStyle/>
        <a:p>
          <a:endParaRPr lang="ru-RU"/>
        </a:p>
      </dgm:t>
    </dgm:pt>
    <dgm:pt modelId="{C58D80C7-A482-45C1-B7C5-6DA1C65BC6D1}" type="sibTrans" cxnId="{40785329-2DD0-44DF-BEFC-AB113B49FDDB}">
      <dgm:prSet/>
      <dgm:spPr/>
      <dgm:t>
        <a:bodyPr/>
        <a:lstStyle/>
        <a:p>
          <a:endParaRPr lang="ru-RU"/>
        </a:p>
      </dgm:t>
    </dgm:pt>
    <dgm:pt modelId="{DF577436-0235-41FA-B4BB-068A58043DF8}">
      <dgm:prSet phldrT="[Текст]"/>
      <dgm:spPr/>
      <dgm:t>
        <a:bodyPr/>
        <a:lstStyle/>
        <a:p>
          <a:r>
            <a:rPr lang="ru-RU" dirty="0" smtClean="0"/>
            <a:t>Планировала</a:t>
          </a:r>
          <a:endParaRPr lang="ru-RU" dirty="0"/>
        </a:p>
      </dgm:t>
    </dgm:pt>
    <dgm:pt modelId="{D1CAC59C-DC9D-4C25-AEF2-FAF456E1D11E}" type="parTrans" cxnId="{1B269407-2886-48A6-9979-E557412462F1}">
      <dgm:prSet/>
      <dgm:spPr/>
      <dgm:t>
        <a:bodyPr/>
        <a:lstStyle/>
        <a:p>
          <a:endParaRPr lang="ru-RU"/>
        </a:p>
      </dgm:t>
    </dgm:pt>
    <dgm:pt modelId="{78F46F96-FCB7-4ECD-A515-284B1E987D99}" type="sibTrans" cxnId="{1B269407-2886-48A6-9979-E557412462F1}">
      <dgm:prSet/>
      <dgm:spPr/>
      <dgm:t>
        <a:bodyPr/>
        <a:lstStyle/>
        <a:p>
          <a:endParaRPr lang="ru-RU"/>
        </a:p>
      </dgm:t>
    </dgm:pt>
    <dgm:pt modelId="{04D83739-C852-4813-A9F4-0313D05CD47B}">
      <dgm:prSet phldrT="[Текст]" phldr="1"/>
      <dgm:spPr/>
      <dgm:t>
        <a:bodyPr/>
        <a:lstStyle/>
        <a:p>
          <a:endParaRPr lang="ru-RU"/>
        </a:p>
      </dgm:t>
    </dgm:pt>
    <dgm:pt modelId="{7447A615-CBF7-4F7E-ABF1-410422BED6D4}" type="parTrans" cxnId="{F808283D-330F-4B1E-85FE-704FA3091650}">
      <dgm:prSet/>
      <dgm:spPr/>
      <dgm:t>
        <a:bodyPr/>
        <a:lstStyle/>
        <a:p>
          <a:endParaRPr lang="ru-RU"/>
        </a:p>
      </dgm:t>
    </dgm:pt>
    <dgm:pt modelId="{06FC5424-7338-444F-85D7-E78BAED629A5}" type="sibTrans" cxnId="{F808283D-330F-4B1E-85FE-704FA3091650}">
      <dgm:prSet/>
      <dgm:spPr/>
      <dgm:t>
        <a:bodyPr/>
        <a:lstStyle/>
        <a:p>
          <a:endParaRPr lang="ru-RU"/>
        </a:p>
      </dgm:t>
    </dgm:pt>
    <dgm:pt modelId="{09522865-B127-4FBC-81A6-529A3BEB5F89}">
      <dgm:prSet phldrT="[Текст]"/>
      <dgm:spPr/>
      <dgm:t>
        <a:bodyPr/>
        <a:lstStyle/>
        <a:p>
          <a:r>
            <a:rPr lang="ru-RU" dirty="0" smtClean="0"/>
            <a:t>Делала</a:t>
          </a:r>
          <a:endParaRPr lang="ru-RU" dirty="0"/>
        </a:p>
      </dgm:t>
    </dgm:pt>
    <dgm:pt modelId="{2B0B86E5-8418-4A89-85BB-BA8D34C01661}" type="parTrans" cxnId="{AFAA4D6F-363C-43A2-95E3-B4810BF20FF9}">
      <dgm:prSet/>
      <dgm:spPr/>
      <dgm:t>
        <a:bodyPr/>
        <a:lstStyle/>
        <a:p>
          <a:endParaRPr lang="ru-RU"/>
        </a:p>
      </dgm:t>
    </dgm:pt>
    <dgm:pt modelId="{7B59557C-5C10-4201-BCC7-C6D286CD3E2E}" type="sibTrans" cxnId="{AFAA4D6F-363C-43A2-95E3-B4810BF20FF9}">
      <dgm:prSet/>
      <dgm:spPr/>
      <dgm:t>
        <a:bodyPr/>
        <a:lstStyle/>
        <a:p>
          <a:endParaRPr lang="ru-RU"/>
        </a:p>
      </dgm:t>
    </dgm:pt>
    <dgm:pt modelId="{C0B7FEAB-494E-4A35-AC77-84C24179572E}">
      <dgm:prSet phldrT="[Текст]" phldr="1"/>
      <dgm:spPr/>
      <dgm:t>
        <a:bodyPr/>
        <a:lstStyle/>
        <a:p>
          <a:endParaRPr lang="ru-RU"/>
        </a:p>
      </dgm:t>
    </dgm:pt>
    <dgm:pt modelId="{5D226740-C70C-44D1-943B-8F21A062E9C7}" type="parTrans" cxnId="{C09A4150-A3A9-4A9F-91B2-CA128C2E4967}">
      <dgm:prSet/>
      <dgm:spPr/>
      <dgm:t>
        <a:bodyPr/>
        <a:lstStyle/>
        <a:p>
          <a:endParaRPr lang="ru-RU"/>
        </a:p>
      </dgm:t>
    </dgm:pt>
    <dgm:pt modelId="{AFA032B8-A11F-4459-8584-9C9A6DDD092D}" type="sibTrans" cxnId="{C09A4150-A3A9-4A9F-91B2-CA128C2E4967}">
      <dgm:prSet/>
      <dgm:spPr/>
      <dgm:t>
        <a:bodyPr/>
        <a:lstStyle/>
        <a:p>
          <a:endParaRPr lang="ru-RU"/>
        </a:p>
      </dgm:t>
    </dgm:pt>
    <dgm:pt modelId="{074676EA-E262-443E-8834-230A436F89A3}">
      <dgm:prSet/>
      <dgm:spPr/>
      <dgm:t>
        <a:bodyPr/>
        <a:lstStyle/>
        <a:p>
          <a:r>
            <a:rPr lang="ru-RU" dirty="0" smtClean="0"/>
            <a:t>Получила результаты</a:t>
          </a:r>
          <a:endParaRPr lang="ru-RU" dirty="0"/>
        </a:p>
      </dgm:t>
    </dgm:pt>
    <dgm:pt modelId="{2311FC99-B4E0-42A9-B7CE-B7AC6B7A314F}" type="parTrans" cxnId="{3A84A263-F74B-4BBB-9DBD-686DAE3873B0}">
      <dgm:prSet/>
      <dgm:spPr/>
      <dgm:t>
        <a:bodyPr/>
        <a:lstStyle/>
        <a:p>
          <a:endParaRPr lang="ru-RU"/>
        </a:p>
      </dgm:t>
    </dgm:pt>
    <dgm:pt modelId="{1A45E045-3B3E-458B-B3D6-6EBBD08B7D92}" type="sibTrans" cxnId="{3A84A263-F74B-4BBB-9DBD-686DAE3873B0}">
      <dgm:prSet/>
      <dgm:spPr/>
      <dgm:t>
        <a:bodyPr/>
        <a:lstStyle/>
        <a:p>
          <a:endParaRPr lang="ru-RU"/>
        </a:p>
      </dgm:t>
    </dgm:pt>
    <dgm:pt modelId="{5E177D4E-8656-40F8-B7E4-A34CCB944776}">
      <dgm:prSet/>
      <dgm:spPr/>
      <dgm:t>
        <a:bodyPr/>
        <a:lstStyle/>
        <a:p>
          <a:r>
            <a:rPr lang="ru-RU" dirty="0" smtClean="0"/>
            <a:t>Планирую дальше</a:t>
          </a:r>
          <a:endParaRPr lang="ru-RU" dirty="0"/>
        </a:p>
      </dgm:t>
    </dgm:pt>
    <dgm:pt modelId="{9C6CFDDD-A791-4498-A657-BE0E081356D8}" type="parTrans" cxnId="{D9FBBE8E-DD14-4AA1-AB9F-D680638C72B9}">
      <dgm:prSet/>
      <dgm:spPr/>
      <dgm:t>
        <a:bodyPr/>
        <a:lstStyle/>
        <a:p>
          <a:endParaRPr lang="ru-RU"/>
        </a:p>
      </dgm:t>
    </dgm:pt>
    <dgm:pt modelId="{C85D4EF7-932A-459D-B618-9459D55117CC}" type="sibTrans" cxnId="{D9FBBE8E-DD14-4AA1-AB9F-D680638C72B9}">
      <dgm:prSet/>
      <dgm:spPr/>
      <dgm:t>
        <a:bodyPr/>
        <a:lstStyle/>
        <a:p>
          <a:endParaRPr lang="ru-RU"/>
        </a:p>
      </dgm:t>
    </dgm:pt>
    <dgm:pt modelId="{5FC65D85-DC6C-4ED7-B017-F23C441789C3}" type="pres">
      <dgm:prSet presAssocID="{C04598E8-011C-4FC7-8A37-8C304D5E4586}" presName="rootnode" presStyleCnt="0">
        <dgm:presLayoutVars>
          <dgm:chMax/>
          <dgm:chPref/>
          <dgm:dir/>
          <dgm:animLvl val="lvl"/>
        </dgm:presLayoutVars>
      </dgm:prSet>
      <dgm:spPr/>
    </dgm:pt>
    <dgm:pt modelId="{54993D55-2817-4A78-9281-38B842B864BD}" type="pres">
      <dgm:prSet presAssocID="{81C4BD51-A32B-4405-806F-FEDE6937887B}" presName="composite" presStyleCnt="0"/>
      <dgm:spPr/>
    </dgm:pt>
    <dgm:pt modelId="{0EE56FBB-01F2-4A72-9289-6A296D4EEDC9}" type="pres">
      <dgm:prSet presAssocID="{81C4BD51-A32B-4405-806F-FEDE6937887B}" presName="bentUpArrow1" presStyleLbl="alignImgPlace1" presStyleIdx="0" presStyleCnt="4" custLinFactNeighborX="-74906" custLinFactNeighborY="24156"/>
      <dgm:spPr/>
    </dgm:pt>
    <dgm:pt modelId="{0D3F9F15-6940-4787-B773-2C1710132567}" type="pres">
      <dgm:prSet presAssocID="{81C4BD51-A32B-4405-806F-FEDE6937887B}" presName="ParentText" presStyleLbl="node1" presStyleIdx="0" presStyleCnt="5" custScaleX="149553" custLinFactX="-13363" custLinFactNeighborX="-100000" custLinFactNeighborY="14259">
        <dgm:presLayoutVars>
          <dgm:chMax val="1"/>
          <dgm:chPref val="1"/>
          <dgm:bulletEnabled val="1"/>
        </dgm:presLayoutVars>
      </dgm:prSet>
      <dgm:spPr/>
    </dgm:pt>
    <dgm:pt modelId="{5D26A3CA-0725-49FF-9F0A-03C6D62420D9}" type="pres">
      <dgm:prSet presAssocID="{81C4BD51-A32B-4405-806F-FEDE6937887B}" presName="Child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6990214C-6032-4949-84BB-325AB8E74A1D}" type="pres">
      <dgm:prSet presAssocID="{3BC175FD-5E48-4045-BDF5-1DF79E3682B3}" presName="sibTrans" presStyleCnt="0"/>
      <dgm:spPr/>
    </dgm:pt>
    <dgm:pt modelId="{7F99929E-B587-4A0E-8114-652A5EBA674D}" type="pres">
      <dgm:prSet presAssocID="{DF577436-0235-41FA-B4BB-068A58043DF8}" presName="composite" presStyleCnt="0"/>
      <dgm:spPr/>
    </dgm:pt>
    <dgm:pt modelId="{0A777BD5-5413-4FBC-8549-88EA6D1CC08A}" type="pres">
      <dgm:prSet presAssocID="{DF577436-0235-41FA-B4BB-068A58043DF8}" presName="bentUpArrow1" presStyleLbl="alignImgPlace1" presStyleIdx="1" presStyleCnt="4" custLinFactNeighborX="-14319" custLinFactNeighborY="16920"/>
      <dgm:spPr/>
    </dgm:pt>
    <dgm:pt modelId="{B2929EC5-9834-42C4-A353-31C2F357710D}" type="pres">
      <dgm:prSet presAssocID="{DF577436-0235-41FA-B4BB-068A58043DF8}" presName="ParentText" presStyleLbl="node1" presStyleIdx="1" presStyleCnt="5" custScaleX="183610" custLinFactNeighborX="-23330" custLinFactNeighborY="811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74886-8514-4B27-A996-F8C6C9520ACF}" type="pres">
      <dgm:prSet presAssocID="{DF577436-0235-41FA-B4BB-068A58043DF8}" presName="Child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52B05417-FBA6-4F12-9F5E-457F03DF48E5}" type="pres">
      <dgm:prSet presAssocID="{78F46F96-FCB7-4ECD-A515-284B1E987D99}" presName="sibTrans" presStyleCnt="0"/>
      <dgm:spPr/>
    </dgm:pt>
    <dgm:pt modelId="{78C143B8-1C1E-4A1C-B29A-5FA09CF44B84}" type="pres">
      <dgm:prSet presAssocID="{09522865-B127-4FBC-81A6-529A3BEB5F89}" presName="composite" presStyleCnt="0"/>
      <dgm:spPr/>
    </dgm:pt>
    <dgm:pt modelId="{CF5A246D-8C42-4386-BF13-E434BCEA6B3D}" type="pres">
      <dgm:prSet presAssocID="{09522865-B127-4FBC-81A6-529A3BEB5F89}" presName="bentUpArrow1" presStyleLbl="alignImgPlace1" presStyleIdx="2" presStyleCnt="4" custLinFactNeighborX="18790" custLinFactNeighborY="30538"/>
      <dgm:spPr/>
    </dgm:pt>
    <dgm:pt modelId="{07F25F32-690D-422B-968F-22DFA562EBC8}" type="pres">
      <dgm:prSet presAssocID="{09522865-B127-4FBC-81A6-529A3BEB5F89}" presName="ParentText" presStyleLbl="node1" presStyleIdx="2" presStyleCnt="5" custScaleX="186720" custLinFactNeighborX="24333" custLinFactNeighborY="19675">
        <dgm:presLayoutVars>
          <dgm:chMax val="1"/>
          <dgm:chPref val="1"/>
          <dgm:bulletEnabled val="1"/>
        </dgm:presLayoutVars>
      </dgm:prSet>
      <dgm:spPr/>
    </dgm:pt>
    <dgm:pt modelId="{58E96BD5-58FA-4FD0-AF99-99B6EF92DABE}" type="pres">
      <dgm:prSet presAssocID="{09522865-B127-4FBC-81A6-529A3BEB5F89}" presName="Child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5D220A50-0B82-4300-A9AF-38DE0E0CB9DD}" type="pres">
      <dgm:prSet presAssocID="{7B59557C-5C10-4201-BCC7-C6D286CD3E2E}" presName="sibTrans" presStyleCnt="0"/>
      <dgm:spPr/>
    </dgm:pt>
    <dgm:pt modelId="{03FB59E5-C0EB-4228-AC65-D87F3C6E7E5F}" type="pres">
      <dgm:prSet presAssocID="{074676EA-E262-443E-8834-230A436F89A3}" presName="composite" presStyleCnt="0"/>
      <dgm:spPr/>
    </dgm:pt>
    <dgm:pt modelId="{99219E84-43D0-4B88-9172-1C61F9C5DEB9}" type="pres">
      <dgm:prSet presAssocID="{074676EA-E262-443E-8834-230A436F89A3}" presName="bentUpArrow1" presStyleLbl="alignImgPlace1" presStyleIdx="3" presStyleCnt="4" custLinFactNeighborX="43485" custLinFactNeighborY="24122"/>
      <dgm:spPr/>
    </dgm:pt>
    <dgm:pt modelId="{3DD5ECF7-D6E0-4EA5-A861-425089547ECA}" type="pres">
      <dgm:prSet presAssocID="{074676EA-E262-443E-8834-230A436F89A3}" presName="ParentText" presStyleLbl="node1" presStyleIdx="3" presStyleCnt="5" custScaleX="184934" custLinFactNeighborX="48149" custLinFactNeighborY="13534">
        <dgm:presLayoutVars>
          <dgm:chMax val="1"/>
          <dgm:chPref val="1"/>
          <dgm:bulletEnabled val="1"/>
        </dgm:presLayoutVars>
      </dgm:prSet>
      <dgm:spPr/>
    </dgm:pt>
    <dgm:pt modelId="{3554A9F5-B36E-4BB1-B405-6E6DEF6FCDAF}" type="pres">
      <dgm:prSet presAssocID="{074676EA-E262-443E-8834-230A436F89A3}" presName="ChildText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B78306C1-C4FF-4B94-B781-9323392A14D4}" type="pres">
      <dgm:prSet presAssocID="{1A45E045-3B3E-458B-B3D6-6EBBD08B7D92}" presName="sibTrans" presStyleCnt="0"/>
      <dgm:spPr/>
    </dgm:pt>
    <dgm:pt modelId="{93EBBCCA-1CC2-4544-9E88-E2894035F713}" type="pres">
      <dgm:prSet presAssocID="{5E177D4E-8656-40F8-B7E4-A34CCB944776}" presName="composite" presStyleCnt="0"/>
      <dgm:spPr/>
    </dgm:pt>
    <dgm:pt modelId="{DDE27349-7577-4F9E-BE8B-6869550CEA5C}" type="pres">
      <dgm:prSet presAssocID="{5E177D4E-8656-40F8-B7E4-A34CCB944776}" presName="ParentText" presStyleLbl="node1" presStyleIdx="4" presStyleCnt="5" custScaleX="161943" custLinFactX="18670" custLinFactNeighborX="100000" custLinFactNeighborY="7393">
        <dgm:presLayoutVars>
          <dgm:chMax val="1"/>
          <dgm:chPref val="1"/>
          <dgm:bulletEnabled val="1"/>
        </dgm:presLayoutVars>
      </dgm:prSet>
      <dgm:spPr/>
    </dgm:pt>
  </dgm:ptLst>
  <dgm:cxnLst>
    <dgm:cxn modelId="{502CCF6C-0DB3-4148-A095-DF545E117415}" type="presOf" srcId="{81C4BD51-A32B-4405-806F-FEDE6937887B}" destId="{0D3F9F15-6940-4787-B773-2C1710132567}" srcOrd="0" destOrd="0" presId="urn:microsoft.com/office/officeart/2005/8/layout/StepDownProcess"/>
    <dgm:cxn modelId="{767C1037-2BA0-4E80-8A6C-FBA5116FEF30}" type="presOf" srcId="{C0B7FEAB-494E-4A35-AC77-84C24179572E}" destId="{58E96BD5-58FA-4FD0-AF99-99B6EF92DABE}" srcOrd="0" destOrd="0" presId="urn:microsoft.com/office/officeart/2005/8/layout/StepDownProcess"/>
    <dgm:cxn modelId="{F808283D-330F-4B1E-85FE-704FA3091650}" srcId="{DF577436-0235-41FA-B4BB-068A58043DF8}" destId="{04D83739-C852-4813-A9F4-0313D05CD47B}" srcOrd="0" destOrd="0" parTransId="{7447A615-CBF7-4F7E-ABF1-410422BED6D4}" sibTransId="{06FC5424-7338-444F-85D7-E78BAED629A5}"/>
    <dgm:cxn modelId="{2D37449A-01A0-416E-A317-EC715797D470}" type="presOf" srcId="{5E177D4E-8656-40F8-B7E4-A34CCB944776}" destId="{DDE27349-7577-4F9E-BE8B-6869550CEA5C}" srcOrd="0" destOrd="0" presId="urn:microsoft.com/office/officeart/2005/8/layout/StepDownProcess"/>
    <dgm:cxn modelId="{AFAA4D6F-363C-43A2-95E3-B4810BF20FF9}" srcId="{C04598E8-011C-4FC7-8A37-8C304D5E4586}" destId="{09522865-B127-4FBC-81A6-529A3BEB5F89}" srcOrd="2" destOrd="0" parTransId="{2B0B86E5-8418-4A89-85BB-BA8D34C01661}" sibTransId="{7B59557C-5C10-4201-BCC7-C6D286CD3E2E}"/>
    <dgm:cxn modelId="{3A84A263-F74B-4BBB-9DBD-686DAE3873B0}" srcId="{C04598E8-011C-4FC7-8A37-8C304D5E4586}" destId="{074676EA-E262-443E-8834-230A436F89A3}" srcOrd="3" destOrd="0" parTransId="{2311FC99-B4E0-42A9-B7CE-B7AC6B7A314F}" sibTransId="{1A45E045-3B3E-458B-B3D6-6EBBD08B7D92}"/>
    <dgm:cxn modelId="{4C852E34-6745-4A81-BE18-9DF860218B43}" srcId="{C04598E8-011C-4FC7-8A37-8C304D5E4586}" destId="{81C4BD51-A32B-4405-806F-FEDE6937887B}" srcOrd="0" destOrd="0" parTransId="{713CC8FE-5F26-4FF1-9ABE-9DBCF86380B9}" sibTransId="{3BC175FD-5E48-4045-BDF5-1DF79E3682B3}"/>
    <dgm:cxn modelId="{40785329-2DD0-44DF-BEFC-AB113B49FDDB}" srcId="{81C4BD51-A32B-4405-806F-FEDE6937887B}" destId="{485BFABE-33B7-4CF6-B97A-50ABD490DCA6}" srcOrd="0" destOrd="0" parTransId="{AC0BE962-D5F9-498A-9554-4013612CD424}" sibTransId="{C58D80C7-A482-45C1-B7C5-6DA1C65BC6D1}"/>
    <dgm:cxn modelId="{D9FBBE8E-DD14-4AA1-AB9F-D680638C72B9}" srcId="{C04598E8-011C-4FC7-8A37-8C304D5E4586}" destId="{5E177D4E-8656-40F8-B7E4-A34CCB944776}" srcOrd="4" destOrd="0" parTransId="{9C6CFDDD-A791-4498-A657-BE0E081356D8}" sibTransId="{C85D4EF7-932A-459D-B618-9459D55117CC}"/>
    <dgm:cxn modelId="{C09A4150-A3A9-4A9F-91B2-CA128C2E4967}" srcId="{09522865-B127-4FBC-81A6-529A3BEB5F89}" destId="{C0B7FEAB-494E-4A35-AC77-84C24179572E}" srcOrd="0" destOrd="0" parTransId="{5D226740-C70C-44D1-943B-8F21A062E9C7}" sibTransId="{AFA032B8-A11F-4459-8584-9C9A6DDD092D}"/>
    <dgm:cxn modelId="{5D57345B-E251-4FAF-BF0C-07D770B072D6}" type="presOf" srcId="{DF577436-0235-41FA-B4BB-068A58043DF8}" destId="{B2929EC5-9834-42C4-A353-31C2F357710D}" srcOrd="0" destOrd="0" presId="urn:microsoft.com/office/officeart/2005/8/layout/StepDownProcess"/>
    <dgm:cxn modelId="{E3D1F9AB-D0D5-47A5-878C-20F188A1F26B}" type="presOf" srcId="{09522865-B127-4FBC-81A6-529A3BEB5F89}" destId="{07F25F32-690D-422B-968F-22DFA562EBC8}" srcOrd="0" destOrd="0" presId="urn:microsoft.com/office/officeart/2005/8/layout/StepDownProcess"/>
    <dgm:cxn modelId="{7B074D6A-10F3-43A2-A9DC-B0B19E6D204F}" type="presOf" srcId="{485BFABE-33B7-4CF6-B97A-50ABD490DCA6}" destId="{5D26A3CA-0725-49FF-9F0A-03C6D62420D9}" srcOrd="0" destOrd="0" presId="urn:microsoft.com/office/officeart/2005/8/layout/StepDownProcess"/>
    <dgm:cxn modelId="{D7913BA8-12FB-4123-BE2F-FA1348888858}" type="presOf" srcId="{C04598E8-011C-4FC7-8A37-8C304D5E4586}" destId="{5FC65D85-DC6C-4ED7-B017-F23C441789C3}" srcOrd="0" destOrd="0" presId="urn:microsoft.com/office/officeart/2005/8/layout/StepDownProcess"/>
    <dgm:cxn modelId="{1B269407-2886-48A6-9979-E557412462F1}" srcId="{C04598E8-011C-4FC7-8A37-8C304D5E4586}" destId="{DF577436-0235-41FA-B4BB-068A58043DF8}" srcOrd="1" destOrd="0" parTransId="{D1CAC59C-DC9D-4C25-AEF2-FAF456E1D11E}" sibTransId="{78F46F96-FCB7-4ECD-A515-284B1E987D99}"/>
    <dgm:cxn modelId="{6620CD39-7879-413E-A5C8-59ACFAAF424D}" type="presOf" srcId="{074676EA-E262-443E-8834-230A436F89A3}" destId="{3DD5ECF7-D6E0-4EA5-A861-425089547ECA}" srcOrd="0" destOrd="0" presId="urn:microsoft.com/office/officeart/2005/8/layout/StepDownProcess"/>
    <dgm:cxn modelId="{17783C4C-E89E-40DB-8EB4-01574A8B1851}" type="presOf" srcId="{04D83739-C852-4813-A9F4-0313D05CD47B}" destId="{51574886-8514-4B27-A996-F8C6C9520ACF}" srcOrd="0" destOrd="0" presId="urn:microsoft.com/office/officeart/2005/8/layout/StepDownProcess"/>
    <dgm:cxn modelId="{94E5C205-E2C3-47EE-B7EE-2FDDB96D406F}" type="presParOf" srcId="{5FC65D85-DC6C-4ED7-B017-F23C441789C3}" destId="{54993D55-2817-4A78-9281-38B842B864BD}" srcOrd="0" destOrd="0" presId="urn:microsoft.com/office/officeart/2005/8/layout/StepDownProcess"/>
    <dgm:cxn modelId="{3B0064AF-780F-42AC-89FD-FEBDB3ED1229}" type="presParOf" srcId="{54993D55-2817-4A78-9281-38B842B864BD}" destId="{0EE56FBB-01F2-4A72-9289-6A296D4EEDC9}" srcOrd="0" destOrd="0" presId="urn:microsoft.com/office/officeart/2005/8/layout/StepDownProcess"/>
    <dgm:cxn modelId="{97B34453-C3B3-43A3-95FB-A6AF15097E65}" type="presParOf" srcId="{54993D55-2817-4A78-9281-38B842B864BD}" destId="{0D3F9F15-6940-4787-B773-2C1710132567}" srcOrd="1" destOrd="0" presId="urn:microsoft.com/office/officeart/2005/8/layout/StepDownProcess"/>
    <dgm:cxn modelId="{C1FEFE58-3F1B-4399-A3C9-8BA44286BAE9}" type="presParOf" srcId="{54993D55-2817-4A78-9281-38B842B864BD}" destId="{5D26A3CA-0725-49FF-9F0A-03C6D62420D9}" srcOrd="2" destOrd="0" presId="urn:microsoft.com/office/officeart/2005/8/layout/StepDownProcess"/>
    <dgm:cxn modelId="{A759B30F-C84B-4F9E-89D2-47B942B2F43C}" type="presParOf" srcId="{5FC65D85-DC6C-4ED7-B017-F23C441789C3}" destId="{6990214C-6032-4949-84BB-325AB8E74A1D}" srcOrd="1" destOrd="0" presId="urn:microsoft.com/office/officeart/2005/8/layout/StepDownProcess"/>
    <dgm:cxn modelId="{D3FC8529-4EA6-4207-9E81-924BA859E422}" type="presParOf" srcId="{5FC65D85-DC6C-4ED7-B017-F23C441789C3}" destId="{7F99929E-B587-4A0E-8114-652A5EBA674D}" srcOrd="2" destOrd="0" presId="urn:microsoft.com/office/officeart/2005/8/layout/StepDownProcess"/>
    <dgm:cxn modelId="{2D1A056D-70F2-4873-91E5-B5122594CFF5}" type="presParOf" srcId="{7F99929E-B587-4A0E-8114-652A5EBA674D}" destId="{0A777BD5-5413-4FBC-8549-88EA6D1CC08A}" srcOrd="0" destOrd="0" presId="urn:microsoft.com/office/officeart/2005/8/layout/StepDownProcess"/>
    <dgm:cxn modelId="{67486C2D-39FF-4908-9B64-649AA301501E}" type="presParOf" srcId="{7F99929E-B587-4A0E-8114-652A5EBA674D}" destId="{B2929EC5-9834-42C4-A353-31C2F357710D}" srcOrd="1" destOrd="0" presId="urn:microsoft.com/office/officeart/2005/8/layout/StepDownProcess"/>
    <dgm:cxn modelId="{17A054D0-A587-4609-AA03-4A4904D5426F}" type="presParOf" srcId="{7F99929E-B587-4A0E-8114-652A5EBA674D}" destId="{51574886-8514-4B27-A996-F8C6C9520ACF}" srcOrd="2" destOrd="0" presId="urn:microsoft.com/office/officeart/2005/8/layout/StepDownProcess"/>
    <dgm:cxn modelId="{A7775BB9-738C-4C80-9C78-11D016489F87}" type="presParOf" srcId="{5FC65D85-DC6C-4ED7-B017-F23C441789C3}" destId="{52B05417-FBA6-4F12-9F5E-457F03DF48E5}" srcOrd="3" destOrd="0" presId="urn:microsoft.com/office/officeart/2005/8/layout/StepDownProcess"/>
    <dgm:cxn modelId="{9526FA82-B151-48F4-B848-A69C2DDB1D31}" type="presParOf" srcId="{5FC65D85-DC6C-4ED7-B017-F23C441789C3}" destId="{78C143B8-1C1E-4A1C-B29A-5FA09CF44B84}" srcOrd="4" destOrd="0" presId="urn:microsoft.com/office/officeart/2005/8/layout/StepDownProcess"/>
    <dgm:cxn modelId="{46C64CFC-E4DC-4A5E-A21D-F7BF1DF88B33}" type="presParOf" srcId="{78C143B8-1C1E-4A1C-B29A-5FA09CF44B84}" destId="{CF5A246D-8C42-4386-BF13-E434BCEA6B3D}" srcOrd="0" destOrd="0" presId="urn:microsoft.com/office/officeart/2005/8/layout/StepDownProcess"/>
    <dgm:cxn modelId="{AFB8CB3E-FDA0-40EF-AAAD-512F866A481B}" type="presParOf" srcId="{78C143B8-1C1E-4A1C-B29A-5FA09CF44B84}" destId="{07F25F32-690D-422B-968F-22DFA562EBC8}" srcOrd="1" destOrd="0" presId="urn:microsoft.com/office/officeart/2005/8/layout/StepDownProcess"/>
    <dgm:cxn modelId="{CD2438AE-9B70-42D1-97E9-ED3A0EB518E7}" type="presParOf" srcId="{78C143B8-1C1E-4A1C-B29A-5FA09CF44B84}" destId="{58E96BD5-58FA-4FD0-AF99-99B6EF92DABE}" srcOrd="2" destOrd="0" presId="urn:microsoft.com/office/officeart/2005/8/layout/StepDownProcess"/>
    <dgm:cxn modelId="{9886457F-3B79-487B-8E2C-2617AF94D71C}" type="presParOf" srcId="{5FC65D85-DC6C-4ED7-B017-F23C441789C3}" destId="{5D220A50-0B82-4300-A9AF-38DE0E0CB9DD}" srcOrd="5" destOrd="0" presId="urn:microsoft.com/office/officeart/2005/8/layout/StepDownProcess"/>
    <dgm:cxn modelId="{A2AB0948-61BF-4457-B759-421E856EF1F2}" type="presParOf" srcId="{5FC65D85-DC6C-4ED7-B017-F23C441789C3}" destId="{03FB59E5-C0EB-4228-AC65-D87F3C6E7E5F}" srcOrd="6" destOrd="0" presId="urn:microsoft.com/office/officeart/2005/8/layout/StepDownProcess"/>
    <dgm:cxn modelId="{F21BFD7F-91CB-4D6C-BB10-87CEEB60C78C}" type="presParOf" srcId="{03FB59E5-C0EB-4228-AC65-D87F3C6E7E5F}" destId="{99219E84-43D0-4B88-9172-1C61F9C5DEB9}" srcOrd="0" destOrd="0" presId="urn:microsoft.com/office/officeart/2005/8/layout/StepDownProcess"/>
    <dgm:cxn modelId="{13D28EA8-40EA-4730-BBA6-2E934ECCD16B}" type="presParOf" srcId="{03FB59E5-C0EB-4228-AC65-D87F3C6E7E5F}" destId="{3DD5ECF7-D6E0-4EA5-A861-425089547ECA}" srcOrd="1" destOrd="0" presId="urn:microsoft.com/office/officeart/2005/8/layout/StepDownProcess"/>
    <dgm:cxn modelId="{4FE2A933-5B9B-42FC-9806-BA2692DDAA8B}" type="presParOf" srcId="{03FB59E5-C0EB-4228-AC65-D87F3C6E7E5F}" destId="{3554A9F5-B36E-4BB1-B405-6E6DEF6FCDAF}" srcOrd="2" destOrd="0" presId="urn:microsoft.com/office/officeart/2005/8/layout/StepDownProcess"/>
    <dgm:cxn modelId="{333C9989-BFBA-4CAD-9E50-55A1C8D70916}" type="presParOf" srcId="{5FC65D85-DC6C-4ED7-B017-F23C441789C3}" destId="{B78306C1-C4FF-4B94-B781-9323392A14D4}" srcOrd="7" destOrd="0" presId="urn:microsoft.com/office/officeart/2005/8/layout/StepDownProcess"/>
    <dgm:cxn modelId="{114BA795-2800-4259-A9D0-567D52067466}" type="presParOf" srcId="{5FC65D85-DC6C-4ED7-B017-F23C441789C3}" destId="{93EBBCCA-1CC2-4544-9E88-E2894035F713}" srcOrd="8" destOrd="0" presId="urn:microsoft.com/office/officeart/2005/8/layout/StepDownProcess"/>
    <dgm:cxn modelId="{4084612E-7169-4D4A-B06E-86C9DC7E1A78}" type="presParOf" srcId="{93EBBCCA-1CC2-4544-9E88-E2894035F713}" destId="{DDE27349-7577-4F9E-BE8B-6869550CEA5C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E56FBB-01F2-4A72-9289-6A296D4EEDC9}">
      <dsp:nvSpPr>
        <dsp:cNvPr id="0" name=""/>
        <dsp:cNvSpPr/>
      </dsp:nvSpPr>
      <dsp:spPr>
        <a:xfrm rot="5400000">
          <a:off x="578036" y="1069488"/>
          <a:ext cx="769079" cy="8755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3F9F15-6940-4787-B773-2C1710132567}">
      <dsp:nvSpPr>
        <dsp:cNvPr id="0" name=""/>
        <dsp:cNvSpPr/>
      </dsp:nvSpPr>
      <dsp:spPr>
        <a:xfrm>
          <a:off x="0" y="160389"/>
          <a:ext cx="1936227" cy="90623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Я</a:t>
          </a:r>
          <a:endParaRPr lang="ru-RU" sz="2300" kern="1200" dirty="0"/>
        </a:p>
      </dsp:txBody>
      <dsp:txXfrm>
        <a:off x="44247" y="204636"/>
        <a:ext cx="1847733" cy="817737"/>
      </dsp:txXfrm>
    </dsp:sp>
    <dsp:sp modelId="{5D26A3CA-0725-49FF-9F0A-03C6D62420D9}">
      <dsp:nvSpPr>
        <dsp:cNvPr id="0" name=""/>
        <dsp:cNvSpPr/>
      </dsp:nvSpPr>
      <dsp:spPr>
        <a:xfrm>
          <a:off x="2324807" y="117599"/>
          <a:ext cx="941624" cy="732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/>
        </a:p>
      </dsp:txBody>
      <dsp:txXfrm>
        <a:off x="2324807" y="117599"/>
        <a:ext cx="941624" cy="732456"/>
      </dsp:txXfrm>
    </dsp:sp>
    <dsp:sp modelId="{0A777BD5-5413-4FBC-8549-88EA6D1CC08A}">
      <dsp:nvSpPr>
        <dsp:cNvPr id="0" name=""/>
        <dsp:cNvSpPr/>
      </dsp:nvSpPr>
      <dsp:spPr>
        <a:xfrm rot="5400000">
          <a:off x="2556378" y="2031834"/>
          <a:ext cx="769079" cy="8755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929EC5-9834-42C4-A353-31C2F357710D}">
      <dsp:nvSpPr>
        <dsp:cNvPr id="0" name=""/>
        <dsp:cNvSpPr/>
      </dsp:nvSpPr>
      <dsp:spPr>
        <a:xfrm>
          <a:off x="1634704" y="1122734"/>
          <a:ext cx="2377155" cy="90623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Планировала</a:t>
          </a:r>
          <a:endParaRPr lang="ru-RU" sz="2300" kern="1200" dirty="0"/>
        </a:p>
      </dsp:txBody>
      <dsp:txXfrm>
        <a:off x="1678951" y="1166981"/>
        <a:ext cx="2288661" cy="817737"/>
      </dsp:txXfrm>
    </dsp:sp>
    <dsp:sp modelId="{51574886-8514-4B27-A996-F8C6C9520ACF}">
      <dsp:nvSpPr>
        <dsp:cNvPr id="0" name=""/>
        <dsp:cNvSpPr/>
      </dsp:nvSpPr>
      <dsp:spPr>
        <a:xfrm>
          <a:off x="3772668" y="1135596"/>
          <a:ext cx="941624" cy="732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/>
        </a:p>
      </dsp:txBody>
      <dsp:txXfrm>
        <a:off x="3772668" y="1135596"/>
        <a:ext cx="941624" cy="732456"/>
      </dsp:txXfrm>
    </dsp:sp>
    <dsp:sp modelId="{CF5A246D-8C42-4386-BF13-E434BCEA6B3D}">
      <dsp:nvSpPr>
        <dsp:cNvPr id="0" name=""/>
        <dsp:cNvSpPr/>
      </dsp:nvSpPr>
      <dsp:spPr>
        <a:xfrm rot="5400000">
          <a:off x="4093799" y="3154565"/>
          <a:ext cx="769079" cy="8755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F25F32-690D-422B-968F-22DFA562EBC8}">
      <dsp:nvSpPr>
        <dsp:cNvPr id="0" name=""/>
        <dsp:cNvSpPr/>
      </dsp:nvSpPr>
      <dsp:spPr>
        <a:xfrm>
          <a:off x="3479182" y="2245465"/>
          <a:ext cx="2417420" cy="90623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Делала</a:t>
          </a:r>
          <a:endParaRPr lang="ru-RU" sz="2300" kern="1200" dirty="0"/>
        </a:p>
      </dsp:txBody>
      <dsp:txXfrm>
        <a:off x="3523429" y="2289712"/>
        <a:ext cx="2328926" cy="817737"/>
      </dsp:txXfrm>
    </dsp:sp>
    <dsp:sp modelId="{58E96BD5-58FA-4FD0-AF99-99B6EF92DABE}">
      <dsp:nvSpPr>
        <dsp:cNvPr id="0" name=""/>
        <dsp:cNvSpPr/>
      </dsp:nvSpPr>
      <dsp:spPr>
        <a:xfrm>
          <a:off x="5020197" y="2153594"/>
          <a:ext cx="941624" cy="732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/>
        </a:p>
      </dsp:txBody>
      <dsp:txXfrm>
        <a:off x="5020197" y="2153594"/>
        <a:ext cx="941624" cy="732456"/>
      </dsp:txXfrm>
    </dsp:sp>
    <dsp:sp modelId="{99219E84-43D0-4B88-9172-1C61F9C5DEB9}">
      <dsp:nvSpPr>
        <dsp:cNvPr id="0" name=""/>
        <dsp:cNvSpPr/>
      </dsp:nvSpPr>
      <dsp:spPr>
        <a:xfrm rot="5400000">
          <a:off x="5525856" y="4123218"/>
          <a:ext cx="769079" cy="8755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D5ECF7-D6E0-4EA5-A861-425089547ECA}">
      <dsp:nvSpPr>
        <dsp:cNvPr id="0" name=""/>
        <dsp:cNvSpPr/>
      </dsp:nvSpPr>
      <dsp:spPr>
        <a:xfrm>
          <a:off x="5014919" y="3207810"/>
          <a:ext cx="2394297" cy="90623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Получила результаты</a:t>
          </a:r>
          <a:endParaRPr lang="ru-RU" sz="2300" kern="1200" dirty="0"/>
        </a:p>
      </dsp:txBody>
      <dsp:txXfrm>
        <a:off x="5059166" y="3252057"/>
        <a:ext cx="2305803" cy="817737"/>
      </dsp:txXfrm>
    </dsp:sp>
    <dsp:sp modelId="{3554A9F5-B36E-4BB1-B405-6E6DEF6FCDAF}">
      <dsp:nvSpPr>
        <dsp:cNvPr id="0" name=""/>
        <dsp:cNvSpPr/>
      </dsp:nvSpPr>
      <dsp:spPr>
        <a:xfrm>
          <a:off x="6236032" y="3171591"/>
          <a:ext cx="941624" cy="732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E27349-7577-4F9E-BE8B-6869550CEA5C}">
      <dsp:nvSpPr>
        <dsp:cNvPr id="0" name=""/>
        <dsp:cNvSpPr/>
      </dsp:nvSpPr>
      <dsp:spPr>
        <a:xfrm>
          <a:off x="6328297" y="4134328"/>
          <a:ext cx="2096638" cy="90623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Планирую дальше</a:t>
          </a:r>
          <a:endParaRPr lang="ru-RU" sz="2300" kern="1200" dirty="0"/>
        </a:p>
      </dsp:txBody>
      <dsp:txXfrm>
        <a:off x="6372544" y="4178575"/>
        <a:ext cx="2008144" cy="8177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E1258F-1329-4F86-9900-E1A3E268F5D1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95A36-978D-4D81-B23B-7326BE647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758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95A36-978D-4D81-B23B-7326BE64772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474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40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82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289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48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088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22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762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474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166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647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79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6а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bousoksh4.ru/p10aa1.html" TargetMode="External"/><Relationship Id="rId2" Type="http://schemas.openxmlformats.org/officeDocument/2006/relationships/hyperlink" Target="http://www.mbousoksh4.ru/p1aa1.html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91;&#1082;&#1090;&#1091;&#1088;&#1072;%20&#1086;&#1090;&#1095;&#1077;&#1090;&#1072;%20&#1086;%20&#1089;&#1072;&#1084;&#1086;&#1086;&#1073;&#1089;&#1083;&#1077;&#1076;&#1086;&#1074;&#1072;&#1085;&#1080;&#1080;.do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Отчет о </a:t>
            </a:r>
            <a:r>
              <a:rPr lang="ru-RU" sz="3200" b="1" dirty="0" err="1" smtClean="0">
                <a:solidFill>
                  <a:schemeClr val="tx1"/>
                </a:solidFill>
              </a:rPr>
              <a:t>самообследовании</a:t>
            </a:r>
            <a:r>
              <a:rPr lang="ru-RU" sz="3200" b="1" dirty="0" smtClean="0">
                <a:solidFill>
                  <a:schemeClr val="tx1"/>
                </a:solidFill>
              </a:rPr>
              <a:t>: типичные затруднения и рекомендации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656"/>
            <a:ext cx="331236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52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</a:rPr>
              <a:t>Раздел 2. </a:t>
            </a:r>
            <a:r>
              <a:rPr lang="ru-RU" sz="2800" b="1" dirty="0">
                <a:solidFill>
                  <a:prstClr val="black"/>
                </a:solidFill>
                <a:hlinkClick r:id="rId2" action="ppaction://hlinkfile"/>
              </a:rPr>
              <a:t>Представление о педагогической профессии и профессиональной миссии</a:t>
            </a: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1800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368462"/>
              </p:ext>
            </p:extLst>
          </p:nvPr>
        </p:nvGraphicFramePr>
        <p:xfrm>
          <a:off x="467544" y="980728"/>
          <a:ext cx="8208912" cy="6316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7513"/>
                <a:gridCol w="3591399"/>
              </a:tblGrid>
              <a:tr h="2171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Участие в 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проектировании и реализации педагогических инициатив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связанных с 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образованием обучающихся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Подготовка учебных материалов и организация всего хода обучения в соответствии с учебными целями.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2171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Участие в </a:t>
                      </a:r>
                      <a:r>
                        <a:rPr lang="ru-RU" sz="2000" b="1" dirty="0" smtClean="0"/>
                        <a:t>проектировании и реализации педагогических инициатив</a:t>
                      </a:r>
                      <a:r>
                        <a:rPr lang="ru-RU" sz="2000" dirty="0" smtClean="0"/>
                        <a:t>, связанных с эффективностью работы </a:t>
                      </a:r>
                      <a:r>
                        <a:rPr lang="ru-RU" sz="2000" b="1" dirty="0" smtClean="0"/>
                        <a:t>образовательной организации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Включение деятельности учителя в программу школы («я в среде»). Хорошо, если будет ссылка на подтверждение (приказ о создании рабочей группы, план…).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  <a:tr h="1873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Участие в </a:t>
                      </a:r>
                      <a:r>
                        <a:rPr lang="ru-RU" sz="2000" b="1" dirty="0" smtClean="0"/>
                        <a:t>проектировании и реализации педагогических инициатив </a:t>
                      </a:r>
                      <a:r>
                        <a:rPr lang="ru-RU" sz="2000" dirty="0" smtClean="0"/>
                        <a:t>по развитию взаимодействия</a:t>
                      </a:r>
                      <a:r>
                        <a:rPr lang="ru-RU" sz="2000" b="1" dirty="0" smtClean="0"/>
                        <a:t> с социальными партнерами организации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Системность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- не количество, а структура деятельности: цель-реализация-результаты.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722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</a:rPr>
              <a:t>Раздел 2. </a:t>
            </a:r>
            <a:r>
              <a:rPr lang="ru-RU" sz="2800" b="1" dirty="0">
                <a:solidFill>
                  <a:prstClr val="black"/>
                </a:solidFill>
                <a:hlinkClick r:id="rId2" action="ppaction://hlinkfile"/>
              </a:rPr>
              <a:t>Представление о педагогической профессии и профессиональной миссии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030992"/>
              </p:ext>
            </p:extLst>
          </p:nvPr>
        </p:nvGraphicFramePr>
        <p:xfrm>
          <a:off x="251520" y="1412776"/>
          <a:ext cx="8712968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484"/>
                <a:gridCol w="4356484"/>
              </a:tblGrid>
              <a:tr h="18760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Участие в </a:t>
                      </a:r>
                      <a:r>
                        <a:rPr lang="ru-RU" sz="2400" b="1" dirty="0" smtClean="0"/>
                        <a:t>проектировании и реализации педагогических инициатив </a:t>
                      </a:r>
                      <a:r>
                        <a:rPr lang="ru-RU" sz="2400" dirty="0" smtClean="0"/>
                        <a:t>по развитию взаимодействия</a:t>
                      </a:r>
                      <a:r>
                        <a:rPr lang="ru-RU" sz="2400" b="1" dirty="0" smtClean="0"/>
                        <a:t> с родителями обучающихся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Системность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- не количество, а структура деятельности: цель-реализация-результаты.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  <a:tr h="169909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Согласованность инициатив 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 стратегическими ориентирами развития образования в автономном округе</a:t>
                      </a:r>
                    </a:p>
                    <a:p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В соответствии со ФГОС (Программой…) мною разработан элективный курс «…»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6193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отмеченных профессиональных достижений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Даны госструктурами (не относятся гранты)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17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sz="4000" b="1" dirty="0" smtClean="0"/>
              <a:t>Раздел 3. </a:t>
            </a:r>
            <a:r>
              <a:rPr lang="ru-RU" sz="4000" b="1" dirty="0" smtClean="0">
                <a:hlinkClick r:id="rId2" action="ppaction://hlinkfile"/>
              </a:rPr>
              <a:t>Профессиональная деятельность аттестуемого</a:t>
            </a:r>
            <a:r>
              <a:rPr lang="ru-RU" sz="4000" b="1" dirty="0" smtClean="0"/>
              <a:t>:</a:t>
            </a:r>
            <a:endParaRPr lang="ru-RU" sz="4000" dirty="0" smtClean="0"/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780641"/>
              </p:ext>
            </p:extLst>
          </p:nvPr>
        </p:nvGraphicFramePr>
        <p:xfrm>
          <a:off x="323528" y="1397001"/>
          <a:ext cx="8496944" cy="57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210317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Обеспечение образовательного процесса программно-методической документаций</a:t>
                      </a: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Образовательная программа, рабочая программа, методическое обеспечение (перечислить и указать, что есть авторская корректировка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примерной 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программы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). Технологические карты занятий и т.д.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52696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Использование современных оценочных средств для определения успешности учащихся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Каким образом аттестуемый организует образовательный процесс и строит взаимодействие с его участниками: система оценивания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пример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20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(«считаю, что наиболее  эффективным для моей системы работы будет модель оценивания…»)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95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8734425" cy="1296988"/>
          </a:xfrm>
          <a:prstGeom prst="horizontalScroll">
            <a:avLst>
              <a:gd name="adj" fmla="val 12500"/>
            </a:avLst>
          </a:prstGeom>
          <a:solidFill>
            <a:srgbClr val="66CCFF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2800" b="1"/>
              <a:t>Основные подходы к оценке </a:t>
            </a:r>
            <a:br>
              <a:rPr lang="ru-RU" sz="2800" b="1"/>
            </a:br>
            <a:r>
              <a:rPr lang="ru-RU" sz="2800" b="1"/>
              <a:t>образовательных достижений:</a:t>
            </a:r>
            <a:r>
              <a:rPr lang="ru-RU" sz="4000"/>
              <a:t> </a:t>
            </a: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179388" y="1844675"/>
            <a:ext cx="2735262" cy="936625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Критериально-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ориентированный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3276600" y="1844675"/>
            <a:ext cx="2808288" cy="936625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0000"/>
                </a:solidFill>
              </a:rPr>
              <a:t>Ориентированный на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0000"/>
                </a:solidFill>
              </a:rPr>
              <a:t>индивидуальные нормы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0000"/>
                </a:solidFill>
              </a:rPr>
              <a:t>конкретного ученика</a:t>
            </a:r>
          </a:p>
        </p:txBody>
      </p:sp>
      <p:sp>
        <p:nvSpPr>
          <p:cNvPr id="107527" name="Rectangle 7"/>
          <p:cNvSpPr>
            <a:spLocks noChangeArrowheads="1"/>
          </p:cNvSpPr>
          <p:nvPr/>
        </p:nvSpPr>
        <p:spPr bwMode="auto">
          <a:xfrm>
            <a:off x="6372225" y="1844675"/>
            <a:ext cx="2555875" cy="936625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Нормативно-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ориентированный</a:t>
            </a:r>
          </a:p>
        </p:txBody>
      </p:sp>
      <p:sp>
        <p:nvSpPr>
          <p:cNvPr id="107531" name="Rectangle 11"/>
          <p:cNvSpPr>
            <a:spLocks noChangeArrowheads="1"/>
          </p:cNvSpPr>
          <p:nvPr/>
        </p:nvSpPr>
        <p:spPr bwMode="auto">
          <a:xfrm>
            <a:off x="250825" y="2997200"/>
            <a:ext cx="2592388" cy="35274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Результаты могут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интерпретироваться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двумя способами: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1) делается вывод о том,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освоен или не освоен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проверяемый материал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(достиг стандарта или нет),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2)  дается уровень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или процент освоения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проверяемого материала.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В данном случае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определяется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уровень качественной,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абсолютной успеваемости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rgbClr val="000000"/>
                </a:solidFill>
              </a:rPr>
              <a:t>и степень обученности</a:t>
            </a:r>
          </a:p>
        </p:txBody>
      </p:sp>
      <p:sp>
        <p:nvSpPr>
          <p:cNvPr id="107532" name="Rectangle 12"/>
          <p:cNvSpPr>
            <a:spLocks noChangeArrowheads="1"/>
          </p:cNvSpPr>
          <p:nvPr/>
        </p:nvSpPr>
        <p:spPr bwMode="auto">
          <a:xfrm>
            <a:off x="3348038" y="2997200"/>
            <a:ext cx="2663825" cy="35290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Результатом оценки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является темп усвоения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и объем усвоенного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материала по сравнению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с начальным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стартовым уровнем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ученика</a:t>
            </a:r>
          </a:p>
        </p:txBody>
      </p:sp>
      <p:sp>
        <p:nvSpPr>
          <p:cNvPr id="107533" name="Rectangle 13"/>
          <p:cNvSpPr>
            <a:spLocks noChangeArrowheads="1"/>
          </p:cNvSpPr>
          <p:nvPr/>
        </p:nvSpPr>
        <p:spPr bwMode="auto">
          <a:xfrm>
            <a:off x="6443663" y="2997200"/>
            <a:ext cx="2449512" cy="35274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Учебные достижения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отдельного ученика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интерпретируется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в зависимости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от достижений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всей совокупности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учащихся,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выше или ниже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среднего показателя 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нормы.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Происходит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распределение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rgbClr val="000000"/>
                </a:solidFill>
              </a:rPr>
              <a:t>учащихся по рангам</a:t>
            </a:r>
            <a:endParaRPr lang="ru-RU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14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sz="4000" b="1" dirty="0" smtClean="0"/>
              <a:t>Раздел 3. </a:t>
            </a:r>
            <a:r>
              <a:rPr lang="ru-RU" sz="4000" b="1" dirty="0" smtClean="0">
                <a:hlinkClick r:id="rId2" action="ppaction://hlinkfile"/>
              </a:rPr>
              <a:t>Профессиональная деятельность аттестуемого</a:t>
            </a:r>
            <a:r>
              <a:rPr lang="ru-RU" sz="4000" b="1" dirty="0" smtClean="0"/>
              <a:t>:</a:t>
            </a:r>
            <a:endParaRPr lang="ru-RU" sz="4000" dirty="0" smtClean="0"/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070106"/>
              </p:ext>
            </p:extLst>
          </p:nvPr>
        </p:nvGraphicFramePr>
        <p:xfrm>
          <a:off x="323528" y="1397001"/>
          <a:ext cx="8496944" cy="5096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186973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Учет индивидуальных особенностей учащихся в построении образовательного процесса, выборе технологий, методик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ВЫБОР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диагностик и методик оценивания, индивидуального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подхода</a:t>
                      </a:r>
                      <a:endParaRPr kumimoji="0" lang="ru-RU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149875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Участие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в инновационной или экспериментальной деятельности (до 01.09.2013), в работе </a:t>
                      </a:r>
                      <a:r>
                        <a:rPr kumimoji="0" lang="ru-RU" sz="19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стажировочных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и пилотных площадок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Реализация инновационного проекта в школе (приказ по школе). 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68785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Транслирование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в педагогических коллективах опыта своей профессиональной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8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Участие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в проектах, мероприятиях очно, заочно по предмету и как классный руководитель. Указать уровень (школа, город, регион)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386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sz="4000" b="1" dirty="0" smtClean="0"/>
              <a:t>Раздел 3. </a:t>
            </a:r>
            <a:r>
              <a:rPr lang="ru-RU" sz="4000" b="1" dirty="0" smtClean="0">
                <a:hlinkClick r:id="rId2" action="ppaction://hlinkfile"/>
              </a:rPr>
              <a:t>Профессиональная деятельность аттестуемого</a:t>
            </a:r>
            <a:r>
              <a:rPr lang="ru-RU" sz="4000" b="1" dirty="0" smtClean="0"/>
              <a:t>:</a:t>
            </a:r>
            <a:endParaRPr lang="ru-RU" sz="4000" dirty="0" smtClean="0"/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909174"/>
              </p:ext>
            </p:extLst>
          </p:nvPr>
        </p:nvGraphicFramePr>
        <p:xfrm>
          <a:off x="323528" y="1397000"/>
          <a:ext cx="8496944" cy="5356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173345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Участие обучающихся 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олимпиадах … по профилю профессиональной деятельности педагога</a:t>
                      </a: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По предмету (очно, заочно)</a:t>
                      </a:r>
                    </a:p>
                    <a:p>
                      <a:r>
                        <a:rPr lang="ru-RU" sz="1800" u="sng" dirty="0" smtClean="0">
                          <a:solidFill>
                            <a:schemeClr val="bg1"/>
                          </a:solidFill>
                        </a:rPr>
                        <a:t>Участие, а не призовые</a:t>
                      </a:r>
                      <a:endParaRPr lang="ru-RU" sz="1800" u="sng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73345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Участие обучающихся 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 внеурочной деятельности…по профилю профессиональной деятельности педагога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Можно не по предмету, а как классный руководитель</a:t>
                      </a:r>
                      <a:endParaRPr lang="ru-RU" sz="1800" dirty="0"/>
                    </a:p>
                  </a:txBody>
                  <a:tcPr/>
                </a:tc>
              </a:tr>
              <a:tr h="173345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Экспертная деятельность 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….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Указать уровень (школа, город, регион)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468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Раздел 4. </a:t>
            </a:r>
            <a:r>
              <a:rPr lang="ru-RU" sz="4000" b="1" dirty="0" smtClean="0">
                <a:hlinkClick r:id="rId2" action="ppaction://hlinkfile"/>
              </a:rPr>
              <a:t>Результаты профессиональной </a:t>
            </a:r>
            <a:r>
              <a:rPr lang="ru-RU" sz="4000" b="1" dirty="0" smtClean="0">
                <a:hlinkClick r:id="rId2" action="ppaction://hlinkfile"/>
              </a:rPr>
              <a:t>деятельности</a:t>
            </a:r>
            <a:endParaRPr lang="ru-RU" sz="4000" dirty="0" smtClean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909860"/>
              </p:ext>
            </p:extLst>
          </p:nvPr>
        </p:nvGraphicFramePr>
        <p:xfrm>
          <a:off x="395536" y="1556792"/>
          <a:ext cx="8568952" cy="4842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476"/>
                <a:gridCol w="4284476"/>
              </a:tblGrid>
              <a:tr h="16134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Результаты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освоения обучающимися ОП по итогам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мониторингов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проводимых организацией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Результаты внутренней аттестация (качество знаний, их динамика по сравнению со входным, с прошлым годом и прочее). Воспитатели: динамика развития.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  <a:tr h="16134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Результаты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освоения обучающимися ОП по итогам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мониторинга системы образования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Результаты внешней аттестации. Можно показать себя на фоне города, округа, РФ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  <a:tr h="16134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Результаты участия обучающихся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очных предметных олимпиадах … по профилю профессиональной деятельности педагога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Результаты мероприятий, конкурсов и прочего (учредитель: государство)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37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Раздел 4. </a:t>
            </a:r>
            <a:r>
              <a:rPr lang="ru-RU" sz="4000" b="1" dirty="0" smtClean="0">
                <a:hlinkClick r:id="rId2" action="ppaction://hlinkfile"/>
              </a:rPr>
              <a:t>Результаты профессиональной </a:t>
            </a:r>
            <a:r>
              <a:rPr lang="ru-RU" sz="4000" b="1" dirty="0" smtClean="0">
                <a:hlinkClick r:id="rId2" action="ppaction://hlinkfile"/>
              </a:rPr>
              <a:t>деятельности</a:t>
            </a:r>
            <a:endParaRPr lang="ru-RU" sz="4000" dirty="0" smtClean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37547"/>
              </p:ext>
            </p:extLst>
          </p:nvPr>
        </p:nvGraphicFramePr>
        <p:xfrm>
          <a:off x="395536" y="1628800"/>
          <a:ext cx="8424936" cy="455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3960440"/>
              </a:tblGrid>
              <a:tr h="22853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Результаты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внеурочной деятельности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обучающихся, дополнительного образования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…по профилю профессиональной деятельности педагога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+ негосударственные, заочные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  <a:tr h="22669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реализованных значимых для организации инициатив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 взаимодействии с коллегами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Взаимодействия с коллегами: метапредметные проекты, бинарные уроки, Успешное чтение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67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Раздел 4. </a:t>
            </a:r>
            <a:r>
              <a:rPr lang="ru-RU" sz="4000" b="1" dirty="0" smtClean="0">
                <a:hlinkClick r:id="rId2" action="ppaction://hlinkfile"/>
              </a:rPr>
              <a:t>Результаты профессиональной </a:t>
            </a:r>
            <a:r>
              <a:rPr lang="ru-RU" sz="4000" b="1" dirty="0" smtClean="0">
                <a:hlinkClick r:id="rId2" action="ppaction://hlinkfile"/>
              </a:rPr>
              <a:t>деятельности</a:t>
            </a:r>
            <a:endParaRPr lang="ru-RU" sz="4000" dirty="0" smtClean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821194"/>
              </p:ext>
            </p:extLst>
          </p:nvPr>
        </p:nvGraphicFramePr>
        <p:xfrm>
          <a:off x="323528" y="1556792"/>
          <a:ext cx="8568952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476"/>
                <a:gridCol w="4284476"/>
              </a:tblGrid>
              <a:tr h="24631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реализованных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значимых для организации результатов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 взаимодействии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 социальными партнерами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Результаты социального партнерства: Филармония, библиотека, вузы, 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ТОСы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, геронтологический центр, СЮН…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Возможны отзывы, благодарственные письма, негосударственные награды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  <a:tr h="22174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alt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</a:t>
                      </a:r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преодоленных </a:t>
                      </a:r>
                      <a:r>
                        <a:rPr kumimoji="0" lang="ru-RU" alt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 взаимодействии с родителями проблем учащихся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Изучение удовлетворенности родителей деятельностью образовательного учреждения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67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dirty="0">
                <a:solidFill>
                  <a:prstClr val="black"/>
                </a:solidFill>
              </a:rPr>
              <a:t>Раздел 5. </a:t>
            </a:r>
            <a:r>
              <a:rPr lang="ru-RU" altLang="ru-RU" sz="3200" b="1" dirty="0">
                <a:solidFill>
                  <a:prstClr val="black"/>
                </a:solidFill>
                <a:hlinkClick r:id="rId2" action="ppaction://hlinkfile"/>
              </a:rPr>
              <a:t>Перспективы развития профессиональной деятельности</a:t>
            </a:r>
            <a:r>
              <a:rPr lang="ru-RU" altLang="ru-RU" sz="3200" b="1" dirty="0">
                <a:solidFill>
                  <a:prstClr val="black"/>
                </a:solidFill>
              </a:rPr>
              <a:t>: критерии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3501255"/>
              </p:ext>
            </p:extLst>
          </p:nvPr>
        </p:nvGraphicFramePr>
        <p:xfrm>
          <a:off x="251520" y="1340768"/>
          <a:ext cx="8712968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6264696"/>
              </a:tblGrid>
              <a:tr h="525658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</a:t>
                      </a:r>
                      <a:r>
                        <a:rPr kumimoji="0" lang="ru-RU" sz="3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диагностично</a:t>
                      </a: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заданных целей саморазвития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5.1. Цели и задачи развития собственной профессиональной деятельности: внедрение новых стандартов образования, основанных на </a:t>
                      </a:r>
                      <a:r>
                        <a:rPr kumimoji="0" lang="ru-RU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компетентностном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подходе требует от педагога пересмотра подходов к организации контрольно-оценочной деятельности обучающихся. Исходя из этого, цель совершенствования профессионализма формулирую так: овладеть технологиями создания новых оценочных средств в условиях внедрения ФГОС. Задачи: изучить наработки </a:t>
                      </a:r>
                      <a:r>
                        <a:rPr kumimoji="0" lang="ru-RU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учѐных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по проблеме, внести изменения в содержание рабочих программ и технологических карт уроков, усовершенствовать формы и методы организации контрольно-оценочной деятельности, осуществлять диагностику и коррекцию учебной деятельности. 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867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750" y="1336675"/>
          <a:ext cx="7993063" cy="44164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76066"/>
                <a:gridCol w="1872208"/>
                <a:gridCol w="1872208"/>
                <a:gridCol w="1872581"/>
              </a:tblGrid>
              <a:tr h="10516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Этапы аттестации 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Максимум</a:t>
                      </a:r>
                      <a:r>
                        <a:rPr lang="ru-RU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 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категория (минимум) 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Высшая 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категория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(минимум) 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10516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Баллы, полученные за отчет о </a:t>
                      </a:r>
                      <a:r>
                        <a:rPr lang="ru-RU" sz="2000" dirty="0" err="1">
                          <a:effectLst/>
                        </a:rPr>
                        <a:t>самообследовании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50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60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8409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Баллы, полученные за решение задачи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12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16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63096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Итого: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95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62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84128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Что составляет: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менее </a:t>
                      </a: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65% 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 максимума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менее </a:t>
                      </a: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80% </a:t>
                      </a: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 максимума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sp>
        <p:nvSpPr>
          <p:cNvPr id="2358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264697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dirty="0">
                <a:solidFill>
                  <a:prstClr val="black"/>
                </a:solidFill>
              </a:rPr>
              <a:t>Раздел 5. </a:t>
            </a:r>
            <a:r>
              <a:rPr lang="ru-RU" altLang="ru-RU" sz="3200" b="1" dirty="0">
                <a:solidFill>
                  <a:prstClr val="black"/>
                </a:solidFill>
                <a:hlinkClick r:id="rId2" action="ppaction://hlinkfile"/>
              </a:rPr>
              <a:t>Перспективы развития профессиональной деятельности</a:t>
            </a:r>
            <a:r>
              <a:rPr lang="ru-RU" altLang="ru-RU" sz="3200" b="1" dirty="0">
                <a:solidFill>
                  <a:prstClr val="black"/>
                </a:solidFill>
              </a:rPr>
              <a:t>: критерии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1676050"/>
              </p:ext>
            </p:extLst>
          </p:nvPr>
        </p:nvGraphicFramePr>
        <p:xfrm>
          <a:off x="457200" y="1600200"/>
          <a:ext cx="8229600" cy="4637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6648"/>
                <a:gridCol w="5482952"/>
              </a:tblGrid>
              <a:tr h="463711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путей самосовершенствования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5.2. Наиболее эффективные пути самосовершенствования профессиональной деятельности, на мой взгляд, это: курсовая подготовка по актуальной тематике, самообразование, собственно инновационная деятельность. </a:t>
                      </a:r>
                      <a:endParaRPr kumimoji="0" lang="ru-RU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537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dirty="0">
                <a:solidFill>
                  <a:prstClr val="black"/>
                </a:solidFill>
              </a:rPr>
              <a:t>Раздел 5. </a:t>
            </a:r>
            <a:r>
              <a:rPr lang="ru-RU" altLang="ru-RU" sz="3200" b="1" dirty="0">
                <a:solidFill>
                  <a:prstClr val="black"/>
                </a:solidFill>
                <a:hlinkClick r:id="rId2" action="ppaction://hlinkfile"/>
              </a:rPr>
              <a:t>Перспективы развития профессиональной деятельности</a:t>
            </a:r>
            <a:r>
              <a:rPr lang="ru-RU" altLang="ru-RU" sz="3200" b="1" dirty="0">
                <a:solidFill>
                  <a:prstClr val="black"/>
                </a:solidFill>
              </a:rPr>
              <a:t>: критерии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0101509"/>
              </p:ext>
            </p:extLst>
          </p:nvPr>
        </p:nvGraphicFramePr>
        <p:xfrm>
          <a:off x="457200" y="1600200"/>
          <a:ext cx="8435280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679"/>
                <a:gridCol w="5767601"/>
              </a:tblGrid>
              <a:tr h="485313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Способы организации собственного профессионального развития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5.3. Способы организации собственного профессионального развития: очная и дистанционная формы курсовой подготовки, участие в деятельности педагогических советов и научно-методических совещаний, изучение практического опыта коллег через сетевое взаимодействие, посещение мероприятий по обмену опытом, разработка и внедрение новых форм и методов осуществления контрольно-оценочной деятельности, анализ и диагностирование полученных результатов, выработка методических рекомендаций. Считаю, что обозначенные перспективы развития профессиональной деятельности соответствуют стратегии развития образования организации и региона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537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Подтверждение результатов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 3" pitchFamily="18" charset="2"/>
              <a:buNone/>
              <a:defRPr/>
            </a:pPr>
            <a:r>
              <a:rPr lang="ru-RU" sz="2000" b="1" dirty="0" smtClean="0"/>
              <a:t>ССЫЛКИ </a:t>
            </a:r>
          </a:p>
          <a:p>
            <a:pPr>
              <a:defRPr/>
            </a:pPr>
            <a:r>
              <a:rPr lang="ru-RU" sz="2000" dirty="0" smtClean="0"/>
              <a:t>Ссылка на </a:t>
            </a:r>
            <a:r>
              <a:rPr lang="ru-RU" sz="2000" b="1" dirty="0" smtClean="0"/>
              <a:t>официальный сайт образовательной организации </a:t>
            </a:r>
            <a:r>
              <a:rPr lang="ru-RU" sz="2000" dirty="0" smtClean="0"/>
              <a:t>(информация о педагогических кадрах)</a:t>
            </a:r>
          </a:p>
          <a:p>
            <a:pPr>
              <a:defRPr/>
            </a:pPr>
            <a:r>
              <a:rPr lang="ru-RU" sz="2000" dirty="0" smtClean="0"/>
              <a:t>Ссылка на </a:t>
            </a:r>
            <a:r>
              <a:rPr lang="ru-RU" sz="2000" b="1" dirty="0" smtClean="0"/>
              <a:t>официальный сайт образовательной организации  </a:t>
            </a:r>
            <a:r>
              <a:rPr lang="ru-RU" sz="2000" dirty="0" smtClean="0"/>
              <a:t>- на </a:t>
            </a:r>
            <a:r>
              <a:rPr lang="ru-RU" sz="2000" b="1" dirty="0" smtClean="0"/>
              <a:t>публичный отчет </a:t>
            </a:r>
            <a:r>
              <a:rPr lang="ru-RU" sz="2000" dirty="0" smtClean="0"/>
              <a:t>организации (целесообразно давать ссылку на конкретные разделы и страницы отчета)</a:t>
            </a:r>
          </a:p>
          <a:p>
            <a:pPr>
              <a:defRPr/>
            </a:pPr>
            <a:r>
              <a:rPr lang="ru-RU" sz="2000" dirty="0" smtClean="0"/>
              <a:t>По усмотрению педагога информация об описанной педагогом деятельности может подтверждаться </a:t>
            </a:r>
            <a:r>
              <a:rPr lang="ru-RU" sz="2000" b="1" dirty="0" smtClean="0"/>
              <a:t>дополнительными ссылками на сайты: </a:t>
            </a:r>
            <a:r>
              <a:rPr lang="ru-RU" sz="2000" dirty="0" smtClean="0"/>
              <a:t>1) органов исполнительной власти; 2) муниципальных образований; 3) организаций-инициаторов олимпиад, конкурсов, фестивалей, соревнований; 4) сетевых педагогических сообществ; 5) иных институтов.</a:t>
            </a:r>
          </a:p>
          <a:p>
            <a:pPr marL="0" indent="0">
              <a:buFont typeface="Wingdings 3" pitchFamily="18" charset="2"/>
              <a:buNone/>
              <a:defRPr/>
            </a:pPr>
            <a:r>
              <a:rPr lang="ru-RU" sz="2000" b="1" dirty="0" smtClean="0"/>
              <a:t>ПРИЛОЖЕНИЕ К ОТЧЕТУ </a:t>
            </a:r>
            <a:r>
              <a:rPr lang="ru-RU" sz="2000" dirty="0" smtClean="0"/>
              <a:t>– объемом не более основой части отчета, содержащее количественные данные в таблицах и графиках, подтверждающие содержание отчета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835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Грамотная ссылка на интернет-ресурс </a:t>
            </a:r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В тексте указывает ссылка на № источника в библиографии (списку использованных источников, списку ссылок) к тексту – в скобках (квадратных и круглых): </a:t>
            </a:r>
            <a:r>
              <a:rPr lang="en-US" sz="2400" dirty="0" smtClean="0"/>
              <a:t>[</a:t>
            </a:r>
            <a:r>
              <a:rPr lang="ru-RU" sz="2400" dirty="0" smtClean="0"/>
              <a:t>3</a:t>
            </a:r>
            <a:r>
              <a:rPr lang="en-US" sz="2400" dirty="0" smtClean="0"/>
              <a:t>]</a:t>
            </a:r>
            <a:r>
              <a:rPr lang="ru-RU" sz="2400" dirty="0" smtClean="0"/>
              <a:t> или (3)</a:t>
            </a:r>
          </a:p>
          <a:p>
            <a:r>
              <a:rPr lang="ru-RU" sz="2400" dirty="0" smtClean="0"/>
              <a:t>В библиографии (списке использованных источников, списке ссылок):</a:t>
            </a:r>
          </a:p>
          <a:p>
            <a:r>
              <a:rPr lang="ru-RU" sz="2400" dirty="0" smtClean="0"/>
              <a:t>Официальный сайт МБОУ СОКШ №4. Доступ: </a:t>
            </a:r>
            <a:r>
              <a:rPr lang="en-US" sz="2400" dirty="0" smtClean="0">
                <a:hlinkClick r:id="rId2"/>
              </a:rPr>
              <a:t>http://www.mbousoksh4.ru/p1aa1.html</a:t>
            </a:r>
            <a:r>
              <a:rPr lang="ru-RU" sz="2400" dirty="0" smtClean="0"/>
              <a:t> (дата обращения - 26.11.2014)</a:t>
            </a:r>
          </a:p>
          <a:p>
            <a:r>
              <a:rPr lang="ru-RU" sz="2400" dirty="0" smtClean="0"/>
              <a:t>Публичный отчет. Официальный сайт МБОУ СОКШ №4. Доступ: </a:t>
            </a:r>
            <a:r>
              <a:rPr lang="en-US" sz="2400" dirty="0" smtClean="0">
                <a:hlinkClick r:id="rId3"/>
              </a:rPr>
              <a:t>http://www.mbousoksh4.ru/p10aa1.html</a:t>
            </a:r>
            <a:r>
              <a:rPr lang="ru-RU" sz="2400" dirty="0" smtClean="0"/>
              <a:t>  (дата обращения - 26.11.2014)</a:t>
            </a:r>
          </a:p>
        </p:txBody>
      </p:sp>
    </p:spTree>
    <p:extLst>
      <p:ext uri="{BB962C8B-B14F-4D97-AF65-F5344CB8AC3E}">
        <p14:creationId xmlns:p14="http://schemas.microsoft.com/office/powerpoint/2010/main" val="246369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Типичные ошибки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800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«В </a:t>
            </a:r>
            <a:r>
              <a:rPr lang="ru-RU" sz="18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самообследовании</a:t>
            </a:r>
            <a:r>
              <a:rPr lang="ru-RU" sz="1800" i="1" dirty="0">
                <a:solidFill>
                  <a:srgbClr val="000000"/>
                </a:solidFill>
                <a:latin typeface="Times New Roman"/>
                <a:ea typeface="Times New Roman"/>
              </a:rPr>
              <a:t> аттестуемый демонстрирует активную профессиональную позицию, но недостаточно полно и качественно описывает свою деятельность: образовательные инициативы указаны, но описаны фрагментарно, что затрудняет соотнесение их содержания с заявленной целью.  В частности указано, что педагог является автором программы, но о самой программе в </a:t>
            </a:r>
            <a:r>
              <a:rPr lang="ru-RU" sz="18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самообследовании</a:t>
            </a:r>
            <a:r>
              <a:rPr lang="ru-RU" sz="1800" i="1" dirty="0">
                <a:solidFill>
                  <a:srgbClr val="000000"/>
                </a:solidFill>
                <a:latin typeface="Times New Roman"/>
                <a:ea typeface="Times New Roman"/>
              </a:rPr>
              <a:t> ничего не сказано, отсутствует ссылка на данную программу. Являясь представителем пилотной площадки по внедрению ФГОС, педагог  тем не менее допускает методические ошибки, связанные с описанием деятельности по развитию УУД. Также учитель испытывает сложности с целеполаганием, цели определены </a:t>
            </a:r>
            <a:r>
              <a:rPr lang="ru-RU" sz="18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недиагностично</a:t>
            </a:r>
            <a:r>
              <a:rPr lang="ru-RU" sz="1800" i="1" dirty="0">
                <a:solidFill>
                  <a:srgbClr val="000000"/>
                </a:solidFill>
                <a:latin typeface="Times New Roman"/>
                <a:ea typeface="Times New Roman"/>
              </a:rPr>
              <a:t>, громоздко и содержат в себе задачи. Часть отчета написана в третьем лице, что выбивается из логики </a:t>
            </a:r>
            <a:r>
              <a:rPr lang="ru-RU" sz="1800" i="1" u="sng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само</a:t>
            </a:r>
            <a:r>
              <a:rPr lang="ru-RU" sz="1800" i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обследования</a:t>
            </a:r>
            <a:r>
              <a:rPr lang="ru-RU" sz="1800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».</a:t>
            </a:r>
            <a:endParaRPr lang="ru-RU" sz="1800" i="1" dirty="0">
              <a:solidFill>
                <a:srgbClr val="000000"/>
              </a:solidFill>
              <a:latin typeface="Times New Roman"/>
              <a:ea typeface="Arial Unicode MS"/>
            </a:endParaRPr>
          </a:p>
          <a:p>
            <a:endParaRPr lang="ru-RU" sz="1800" i="1" dirty="0"/>
          </a:p>
        </p:txBody>
      </p:sp>
    </p:spTree>
    <p:extLst>
      <p:ext uri="{BB962C8B-B14F-4D97-AF65-F5344CB8AC3E}">
        <p14:creationId xmlns:p14="http://schemas.microsoft.com/office/powerpoint/2010/main" val="26317420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Типичные ошибки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i="1" dirty="0" smtClean="0">
                <a:latin typeface="Times New Roman"/>
                <a:ea typeface="Times New Roman"/>
              </a:rPr>
              <a:t>«При </a:t>
            </a:r>
            <a:r>
              <a:rPr lang="ru-RU" sz="2000" i="1" dirty="0">
                <a:latin typeface="Times New Roman"/>
                <a:ea typeface="Times New Roman"/>
              </a:rPr>
              <a:t>том, что деятельность аттестуемого полностью совпадает с квалификационными требованиями к высшей категории приказа МО РФ № 276, есть некоторые замечания к качеству описания своей деятельности педагогом. Учитель ориентируется в современных психолого - педагогических концепциях обучения, согласует свою деятельность с целями образовательной организации, но в п.2.2 описывает условия, а не формулирует цели, а в п. 2.3. не указывает конкретные педагогические инициативы, хотя при знакомстве с результативностью они прослеживаются. Типичным недочетом </a:t>
            </a:r>
            <a:r>
              <a:rPr lang="ru-RU" sz="2000" i="1" dirty="0" err="1">
                <a:latin typeface="Times New Roman"/>
                <a:ea typeface="Times New Roman"/>
              </a:rPr>
              <a:t>аттестующихся</a:t>
            </a:r>
            <a:r>
              <a:rPr lang="ru-RU" sz="2000" i="1" dirty="0">
                <a:latin typeface="Times New Roman"/>
                <a:ea typeface="Times New Roman"/>
              </a:rPr>
              <a:t> является отсутствие в описании обоснованности </a:t>
            </a:r>
            <a:r>
              <a:rPr lang="ru-RU" sz="2000" b="1" i="1" dirty="0">
                <a:latin typeface="Times New Roman"/>
                <a:ea typeface="Times New Roman"/>
              </a:rPr>
              <a:t>выбора</a:t>
            </a:r>
            <a:r>
              <a:rPr lang="ru-RU" sz="2000" i="1" dirty="0">
                <a:latin typeface="Times New Roman"/>
                <a:ea typeface="Times New Roman"/>
              </a:rPr>
              <a:t> образовательных технологий, методик по оценке успешности обучающихся и по учету индивидуальных особенностей</a:t>
            </a:r>
            <a:r>
              <a:rPr lang="ru-RU" sz="2000" i="1" dirty="0" smtClean="0">
                <a:latin typeface="Times New Roman"/>
                <a:ea typeface="Times New Roman"/>
              </a:rPr>
              <a:t>.»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417277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Типичные ошибки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i="1" dirty="0" smtClean="0">
                <a:latin typeface="Times New Roman"/>
                <a:ea typeface="Times New Roman"/>
              </a:rPr>
              <a:t>«Цель </a:t>
            </a:r>
            <a:r>
              <a:rPr lang="ru-RU" sz="2400" i="1" dirty="0">
                <a:latin typeface="Times New Roman"/>
                <a:ea typeface="Times New Roman"/>
              </a:rPr>
              <a:t>деятельности определена </a:t>
            </a:r>
            <a:r>
              <a:rPr lang="ru-RU" sz="2400" i="1" dirty="0" err="1">
                <a:latin typeface="Times New Roman"/>
                <a:ea typeface="Times New Roman"/>
              </a:rPr>
              <a:t>недиагностично</a:t>
            </a:r>
            <a:r>
              <a:rPr lang="ru-RU" sz="2400" i="1" dirty="0">
                <a:latin typeface="Times New Roman"/>
                <a:ea typeface="Times New Roman"/>
              </a:rPr>
              <a:t>; информация  о взаимодействии с родителями обучающихся </a:t>
            </a:r>
            <a:r>
              <a:rPr lang="ru-RU" sz="2400" i="1" dirty="0" err="1">
                <a:latin typeface="Times New Roman"/>
                <a:ea typeface="Times New Roman"/>
              </a:rPr>
              <a:t>подразумевется</a:t>
            </a:r>
            <a:r>
              <a:rPr lang="ru-RU" sz="2400" i="1" dirty="0">
                <a:latin typeface="Times New Roman"/>
                <a:ea typeface="Times New Roman"/>
              </a:rPr>
              <a:t>, но не описана; образовательные инициативы описаны </a:t>
            </a:r>
            <a:r>
              <a:rPr lang="ru-RU" sz="2400" i="1" dirty="0" err="1">
                <a:latin typeface="Times New Roman"/>
                <a:ea typeface="Times New Roman"/>
              </a:rPr>
              <a:t>несистемно</a:t>
            </a:r>
            <a:r>
              <a:rPr lang="ru-RU" sz="2400" i="1" dirty="0">
                <a:latin typeface="Times New Roman"/>
                <a:ea typeface="Times New Roman"/>
              </a:rPr>
              <a:t>, что дает о них фрагментарное представление; в </a:t>
            </a:r>
            <a:r>
              <a:rPr lang="ru-RU" sz="2400" i="1" dirty="0" err="1">
                <a:latin typeface="Times New Roman"/>
                <a:ea typeface="Times New Roman"/>
              </a:rPr>
              <a:t>самообследовании</a:t>
            </a:r>
            <a:r>
              <a:rPr lang="ru-RU" sz="2400" i="1" dirty="0">
                <a:latin typeface="Times New Roman"/>
                <a:ea typeface="Times New Roman"/>
              </a:rPr>
              <a:t> педагог не демонстрирует применение современных оценочных средств и не представляет критериев их отбора; хорошо определяя зоны профессиональных затруднений, педагог размыто проектирует практические шаги по их преодолению</a:t>
            </a:r>
            <a:r>
              <a:rPr lang="ru-RU" sz="2400" i="1" dirty="0" smtClean="0">
                <a:latin typeface="Times New Roman"/>
                <a:ea typeface="Times New Roman"/>
              </a:rPr>
              <a:t>.» 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745129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Модель </a:t>
            </a:r>
            <a:r>
              <a:rPr lang="ru-RU" dirty="0" err="1" smtClean="0"/>
              <a:t>самообследования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2380907"/>
              </p:ext>
            </p:extLst>
          </p:nvPr>
        </p:nvGraphicFramePr>
        <p:xfrm>
          <a:off x="467544" y="1556792"/>
          <a:ext cx="842493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913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dirty="0">
                <a:solidFill>
                  <a:prstClr val="black"/>
                </a:solidFill>
              </a:rPr>
              <a:t>Раздел 1. </a:t>
            </a:r>
            <a:r>
              <a:rPr lang="ru-RU" sz="2900" b="1" dirty="0">
                <a:solidFill>
                  <a:prstClr val="black"/>
                </a:solidFill>
                <a:hlinkClick r:id="rId2" action="ppaction://hlinkfile"/>
              </a:rPr>
              <a:t>Профессиональное образование:</a:t>
            </a:r>
            <a:r>
              <a:rPr lang="ru-RU" sz="2900" b="1" dirty="0">
                <a:solidFill>
                  <a:prstClr val="black"/>
                </a:solidFill>
              </a:rPr>
              <a:t> критерии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4453163"/>
              </p:ext>
            </p:extLst>
          </p:nvPr>
        </p:nvGraphicFramePr>
        <p:xfrm>
          <a:off x="467544" y="1340768"/>
          <a:ext cx="8352928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8181"/>
                <a:gridCol w="4844747"/>
              </a:tblGrid>
              <a:tr h="281770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образования по профилю профессиональной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Обязательно указать о себе краткую информацию: базовое профессиональное образование; получение академических (бакалавра, магистра) и ученых (кандидата, доктора наук) степеней, полученных аттестуемым по профилю профессиональной деятельности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236687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Соответствие дополнительного профессионального образования профилю профессиональной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Курсы повышения квалификации и переподготовки в соответствии с профилем профессиональной деятельности,  освоенные в </a:t>
                      </a:r>
                      <a:r>
                        <a:rPr kumimoji="0" lang="ru-RU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межаттестационный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период очно или заочно:  указать название, часы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276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b="1" dirty="0">
                <a:solidFill>
                  <a:prstClr val="black"/>
                </a:solidFill>
              </a:rPr>
              <a:t>Раздел 1. </a:t>
            </a:r>
            <a:r>
              <a:rPr lang="ru-RU" sz="2900" b="1" dirty="0">
                <a:solidFill>
                  <a:prstClr val="black"/>
                </a:solidFill>
                <a:hlinkClick r:id="rId2" action="ppaction://hlinkfile"/>
              </a:rPr>
              <a:t>Профессиональное образование</a:t>
            </a:r>
            <a:r>
              <a:rPr lang="ru-RU" sz="2900" b="1" dirty="0" smtClean="0">
                <a:solidFill>
                  <a:prstClr val="black"/>
                </a:solidFill>
                <a:hlinkClick r:id="rId2" action="ppaction://hlinkfile"/>
              </a:rPr>
              <a:t>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1407097"/>
              </p:ext>
            </p:extLst>
          </p:nvPr>
        </p:nvGraphicFramePr>
        <p:xfrm>
          <a:off x="457200" y="1600200"/>
          <a:ext cx="8291264" cy="4781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5632"/>
                <a:gridCol w="4145632"/>
              </a:tblGrid>
              <a:tr h="159370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Применение результатов дополнительного образования в педагогической деятельности</a:t>
                      </a:r>
                    </a:p>
                    <a:p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Показать, что результаты курсов внедрены в практику и дают результаты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  <a:tr h="12230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Системность профессионального развития 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Показать, что повышение квалификации </a:t>
                      </a:r>
                      <a:r>
                        <a:rPr kumimoji="0" lang="ru-RU" sz="20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системно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(результаты тоже постоянны) 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  <a:tr h="196433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Соответствие планируемого самообразования, ПК профилю профессиональной деятельности  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Указание  направления и содержания планируемого в дальнейшем аттестуемым повышения квалификации и переподготовки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94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ea typeface="Calibri"/>
                <a:cs typeface="Times New Roman"/>
              </a:rPr>
              <a:t> </a:t>
            </a:r>
            <a:r>
              <a:rPr lang="ru-RU" b="1" dirty="0">
                <a:ea typeface="Calibri"/>
                <a:cs typeface="Times New Roman"/>
              </a:rPr>
              <a:t>Приоритетные направления повышения квалификации в ХМАО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616624"/>
          </a:xfrm>
        </p:spPr>
        <p:txBody>
          <a:bodyPr>
            <a:normAutofit fontScale="25000" lnSpcReduction="20000"/>
          </a:bodyPr>
          <a:lstStyle/>
          <a:p>
            <a:pPr lvl="8" algn="ctr">
              <a:spcBef>
                <a:spcPts val="4500"/>
              </a:spcBef>
            </a:pPr>
            <a:endParaRPr lang="ru-RU" sz="2400" dirty="0">
              <a:ea typeface="Calibri"/>
              <a:cs typeface="Times New Roman"/>
            </a:endParaRP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Организация и технологии образовательного процесса в дошкольном образовании в контексте ФГОС ДО.</a:t>
            </a: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Психолого-педагогические	технологии	реализации </a:t>
            </a:r>
            <a:r>
              <a:rPr lang="ru-RU" sz="7200" dirty="0" err="1">
                <a:ea typeface="Calibri"/>
                <a:cs typeface="Times New Roman"/>
              </a:rPr>
              <a:t>деятельностного</a:t>
            </a:r>
            <a:r>
              <a:rPr lang="ru-RU" sz="7200" dirty="0">
                <a:ea typeface="Calibri"/>
                <a:cs typeface="Times New Roman"/>
              </a:rPr>
              <a:t> подхода в условиях внедрения ФГОС нового поколения (общего и профессионального образования).</a:t>
            </a: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Психолого-педагогические технологии работы с одаренными детьми.</a:t>
            </a: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Управление образовательной организацией в условиях внедрения ФГОС и профессионального стандарта педагога.</a:t>
            </a: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Технологии организации воспитательной работы в условиях введения ФГОС.</a:t>
            </a: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Технологии реализации коррекционного и инклюзивного образования (на всех уровнях общего образования: дошкольного; начального общего; основного общего; среднего общего).</a:t>
            </a: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Концепция развития дополнительного образования детей. Принципы, подходы, технологии.</a:t>
            </a: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Организация психолого-педагогического сопровождения несовершеннолетних с </a:t>
            </a:r>
            <a:r>
              <a:rPr lang="ru-RU" sz="7200" dirty="0" err="1">
                <a:ea typeface="Calibri"/>
                <a:cs typeface="Times New Roman"/>
              </a:rPr>
              <a:t>девиантным</a:t>
            </a:r>
            <a:r>
              <a:rPr lang="ru-RU" sz="7200" dirty="0">
                <a:ea typeface="Calibri"/>
                <a:cs typeface="Times New Roman"/>
              </a:rPr>
              <a:t> поведением.</a:t>
            </a: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Образовательная робототехника.</a:t>
            </a:r>
          </a:p>
          <a:p>
            <a:pPr marR="190500" lvl="0" algn="just">
              <a:lnSpc>
                <a:spcPts val="1535"/>
              </a:lnSpc>
              <a:spcBef>
                <a:spcPts val="1500"/>
              </a:spcBef>
              <a:buFont typeface="+mj-lt"/>
              <a:buAutoNum type="arabicPeriod"/>
              <a:tabLst>
                <a:tab pos="457200" algn="l"/>
                <a:tab pos="862965" algn="l"/>
              </a:tabLst>
            </a:pPr>
            <a:r>
              <a:rPr lang="ru-RU" sz="7200" dirty="0">
                <a:ea typeface="Calibri"/>
                <a:cs typeface="Times New Roman"/>
              </a:rPr>
              <a:t>Организация образовательной деятельности в рамках введения ФГОС для детей с ОВЗ.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42193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Раздел 2. </a:t>
            </a:r>
            <a:r>
              <a:rPr lang="ru-RU" sz="2800" b="1" dirty="0" smtClean="0">
                <a:hlinkClick r:id="rId2" action="ppaction://hlinkfile"/>
              </a:rPr>
              <a:t>Представление о педагогической профессии и профессиональной миссии</a:t>
            </a:r>
            <a:endParaRPr lang="ru-RU" sz="28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539978"/>
              </p:ext>
            </p:extLst>
          </p:nvPr>
        </p:nvGraphicFramePr>
        <p:xfrm>
          <a:off x="323528" y="1196753"/>
          <a:ext cx="8640960" cy="5399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34791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Формулирование </a:t>
                      </a:r>
                      <a:r>
                        <a:rPr lang="ru-RU" sz="2000" b="1" dirty="0" err="1" smtClean="0"/>
                        <a:t>диагностичных</a:t>
                      </a:r>
                      <a:r>
                        <a:rPr lang="ru-RU" sz="2000" b="1" dirty="0" smtClean="0"/>
                        <a:t> целей </a:t>
                      </a:r>
                      <a:r>
                        <a:rPr lang="ru-RU" sz="2000" dirty="0" smtClean="0"/>
                        <a:t>профессиональной деятельности, связанных с </a:t>
                      </a:r>
                      <a:r>
                        <a:rPr lang="ru-RU" sz="2000" b="1" dirty="0" smtClean="0"/>
                        <a:t>образованием обучающихся 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Описание целей, мотивов, ценностей своей профессиональной деятельности: цель должна быть не размыта, ее можно измерить и указать, как буду отслеживать результаты постановка целей и их максимальное уточнение, формулировка учебных целей с ориентацией на достижение результатов.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пример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</a:tr>
              <a:tr h="18494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Формулирование </a:t>
                      </a:r>
                      <a:r>
                        <a:rPr lang="ru-RU" sz="2000" b="1" dirty="0" err="1" smtClean="0"/>
                        <a:t>диагностичных</a:t>
                      </a:r>
                      <a:r>
                        <a:rPr lang="ru-RU" sz="2000" b="1" dirty="0" smtClean="0"/>
                        <a:t> целей </a:t>
                      </a:r>
                      <a:r>
                        <a:rPr lang="ru-RU" sz="2000" dirty="0" smtClean="0"/>
                        <a:t>профессиональной деятельности, связанных с эффективностью работы </a:t>
                      </a:r>
                      <a:r>
                        <a:rPr lang="ru-RU" sz="2000" b="1" dirty="0" smtClean="0"/>
                        <a:t>образовательной организации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Цель школы конкретизировать в своей деятельности (цель Образовательной программы</a:t>
                      </a:r>
                      <a:r>
                        <a:rPr lang="ru-RU" sz="2000" baseline="0" dirty="0" smtClean="0"/>
                        <a:t> и  свой вклад в нее)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04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Характеристики цели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/>
          <a:lstStyle/>
          <a:p>
            <a:r>
              <a:rPr lang="ru-RU" dirty="0" smtClean="0"/>
              <a:t>1. Актуальность (соответствует определенной потребности)</a:t>
            </a:r>
          </a:p>
          <a:p>
            <a:r>
              <a:rPr lang="ru-RU" dirty="0" smtClean="0"/>
              <a:t>2. </a:t>
            </a:r>
            <a:r>
              <a:rPr lang="ru-RU" dirty="0" err="1" smtClean="0"/>
              <a:t>Операциональность</a:t>
            </a:r>
            <a:r>
              <a:rPr lang="ru-RU" dirty="0" smtClean="0"/>
              <a:t> (определена так, что можно сопоставить с результатом, который получился)</a:t>
            </a:r>
          </a:p>
          <a:p>
            <a:r>
              <a:rPr lang="ru-RU" dirty="0" smtClean="0"/>
              <a:t>3. Сроки и место получения желаемого результата</a:t>
            </a:r>
          </a:p>
          <a:p>
            <a:r>
              <a:rPr lang="ru-RU" dirty="0" smtClean="0"/>
              <a:t>4. Реалистичность (выполнима за 5- летний срок)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051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Примерное определение цели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«…за счет таких-то изменений к такому-то сроку получить следующие результаты…»</a:t>
            </a:r>
          </a:p>
          <a:p>
            <a:r>
              <a:rPr lang="ru-RU" dirty="0" smtClean="0"/>
              <a:t>«…за счет реализации таких-то мер получить в такой-то срок такие-то результаты…»</a:t>
            </a:r>
          </a:p>
          <a:p>
            <a:r>
              <a:rPr lang="ru-RU" dirty="0" smtClean="0"/>
              <a:t>«создание к такому-то сроку … с такими-то качествами, использование которого позволит получить такие-то результаты…»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1254341"/>
      </p:ext>
    </p:extLst>
  </p:cSld>
  <p:clrMapOvr>
    <a:masterClrMapping/>
  </p:clrMapOvr>
</p:sld>
</file>

<file path=ppt/theme/theme1.xml><?xml version="1.0" encoding="utf-8"?>
<a:theme xmlns:a="http://schemas.openxmlformats.org/drawingml/2006/main" name="Сухих Е.В.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1793</Words>
  <Application>Microsoft Office PowerPoint</Application>
  <PresentationFormat>Экран (4:3)</PresentationFormat>
  <Paragraphs>209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Сухих Е.В.2</vt:lpstr>
      <vt:lpstr>Презентация PowerPoint</vt:lpstr>
      <vt:lpstr>Презентация PowerPoint</vt:lpstr>
      <vt:lpstr>Модель самообследования</vt:lpstr>
      <vt:lpstr>Раздел 1. Профессиональное образование: критерии</vt:lpstr>
      <vt:lpstr>Раздел 1. Профессиональное образование:</vt:lpstr>
      <vt:lpstr> Приоритетные направления повышения квалификации в ХМАО </vt:lpstr>
      <vt:lpstr>Раздел 2. Представление о педагогической профессии и профессиональной миссии</vt:lpstr>
      <vt:lpstr>Характеристики цели</vt:lpstr>
      <vt:lpstr>Примерное определение цели</vt:lpstr>
      <vt:lpstr>Раздел 2. Представление о педагогической профессии и профессиональной миссии</vt:lpstr>
      <vt:lpstr>Раздел 2. Представление о педагогической профессии и профессиональной миссии</vt:lpstr>
      <vt:lpstr>Раздел 3. Профессиональная деятельность аттестуемого:</vt:lpstr>
      <vt:lpstr>Основные подходы к оценке  образовательных достижений: </vt:lpstr>
      <vt:lpstr>Раздел 3. Профессиональная деятельность аттестуемого:</vt:lpstr>
      <vt:lpstr>Раздел 3. Профессиональная деятельность аттестуемого:</vt:lpstr>
      <vt:lpstr>Раздел 4. Результаты профессиональной деятельности</vt:lpstr>
      <vt:lpstr>Раздел 4. Результаты профессиональной деятельности</vt:lpstr>
      <vt:lpstr>Раздел 4. Результаты профессиональной деятельности</vt:lpstr>
      <vt:lpstr>Раздел 5. Перспективы развития профессиональной деятельности: критерии</vt:lpstr>
      <vt:lpstr>Раздел 5. Перспективы развития профессиональной деятельности: критерии</vt:lpstr>
      <vt:lpstr>Раздел 5. Перспективы развития профессиональной деятельности: критерии</vt:lpstr>
      <vt:lpstr>Подтверждение результатов </vt:lpstr>
      <vt:lpstr>Грамотная ссылка на интернет-ресурс </vt:lpstr>
      <vt:lpstr>Типичные ошибки </vt:lpstr>
      <vt:lpstr>Типичные ошибки</vt:lpstr>
      <vt:lpstr>Типичные ошибки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Профессиональное образование</dc:title>
  <cp:lastModifiedBy>Сухих</cp:lastModifiedBy>
  <cp:revision>19</cp:revision>
  <dcterms:modified xsi:type="dcterms:W3CDTF">2015-10-15T13:27:46Z</dcterms:modified>
</cp:coreProperties>
</file>