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86" r:id="rId11"/>
    <p:sldId id="280" r:id="rId12"/>
    <p:sldId id="277" r:id="rId13"/>
    <p:sldId id="263" r:id="rId14"/>
    <p:sldId id="264" r:id="rId15"/>
    <p:sldId id="265" r:id="rId16"/>
    <p:sldId id="273" r:id="rId17"/>
    <p:sldId id="274" r:id="rId18"/>
    <p:sldId id="276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3" autoAdjust="0"/>
    <p:restoredTop sz="94660"/>
  </p:normalViewPr>
  <p:slideViewPr>
    <p:cSldViewPr>
      <p:cViewPr>
        <p:scale>
          <a:sx n="70" d="100"/>
          <a:sy n="70" d="100"/>
        </p:scale>
        <p:origin x="-1362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AD61-6E0A-41D9-B083-913D9370B560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D3930-10C2-4F69-9A79-C6A43590AE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AD61-6E0A-41D9-B083-913D9370B560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D3930-10C2-4F69-9A79-C6A43590AE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AD61-6E0A-41D9-B083-913D9370B560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D3930-10C2-4F69-9A79-C6A43590AE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AD61-6E0A-41D9-B083-913D9370B560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D3930-10C2-4F69-9A79-C6A43590AE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AD61-6E0A-41D9-B083-913D9370B560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D3930-10C2-4F69-9A79-C6A43590AE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AD61-6E0A-41D9-B083-913D9370B560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D3930-10C2-4F69-9A79-C6A43590AE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AD61-6E0A-41D9-B083-913D9370B560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D3930-10C2-4F69-9A79-C6A43590AE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AD61-6E0A-41D9-B083-913D9370B560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D3930-10C2-4F69-9A79-C6A43590AE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AD61-6E0A-41D9-B083-913D9370B560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D3930-10C2-4F69-9A79-C6A43590AE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AD61-6E0A-41D9-B083-913D9370B560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D3930-10C2-4F69-9A79-C6A43590AE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AD61-6E0A-41D9-B083-913D9370B560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D3930-10C2-4F69-9A79-C6A43590AE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54AD61-6E0A-41D9-B083-913D9370B560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D3930-10C2-4F69-9A79-C6A43590AE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redmetconcept.ru/subject-form/technology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pedrazvitie.ru/Konkursy_uchitelej/shagi_k_uspehu" TargetMode="External"/><Relationship Id="rId2" Type="http://schemas.openxmlformats.org/officeDocument/2006/relationships/hyperlink" Target="http://pedrazvitie.ru/konkursy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edrazvitie.ru/Konkursy_uchitelej/festival_obrazovatelnyh_programm_page1.php" TargetMode="External"/><Relationship Id="rId5" Type="http://schemas.openxmlformats.org/officeDocument/2006/relationships/hyperlink" Target="http://pedrazvitie.ru/Konkursy_uchitelej/shag_v_budushhee_page1.php" TargetMode="External"/><Relationship Id="rId4" Type="http://schemas.openxmlformats.org/officeDocument/2006/relationships/hyperlink" Target="http://pedrazvitie.ru/Konkursy_uchitelej/festival_page1.php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moyaugra.ru/" TargetMode="External"/><Relationship Id="rId2" Type="http://schemas.openxmlformats.org/officeDocument/2006/relationships/hyperlink" Target="http://konkurs.sertification.org/new_store/open.ht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t-education.ru/" TargetMode="External"/><Relationship Id="rId2" Type="http://schemas.openxmlformats.org/officeDocument/2006/relationships/hyperlink" Target="http://www.art-teacher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kmspb.narod.ru/posobie/raft.htm" TargetMode="External"/><Relationship Id="rId5" Type="http://schemas.openxmlformats.org/officeDocument/2006/relationships/hyperlink" Target="http://nsportal.ru/user/154803/page/aktualnye-konkursyproekty" TargetMode="External"/><Relationship Id="rId4" Type="http://schemas.openxmlformats.org/officeDocument/2006/relationships/hyperlink" Target="http://ae.cis.iite.unesco.org/observatory/index.php/ru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surgutteatr.ru/repertoire/5season/228-mercsveti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dmetconcept.ru/public/f48/download/Koncepcija_predmetnoj_oblasti_Tehnologija.pdf" TargetMode="External"/><Relationship Id="rId7" Type="http://schemas.openxmlformats.org/officeDocument/2006/relationships/image" Target="../media/image3.png"/><Relationship Id="rId2" Type="http://schemas.openxmlformats.org/officeDocument/2006/relationships/hyperlink" Target="http://www.predmetconcept.ru/news/view/id/117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edmetconcept.ru/public/f48/download/Analiticheskaja_statja_Tehnologija.pdf" TargetMode="External"/><Relationship Id="rId5" Type="http://schemas.openxmlformats.org/officeDocument/2006/relationships/hyperlink" Target="http://www.predmetconcept.ru/public/f48/download/Koncepcija_Tehnologija_02_09_16.pdf" TargetMode="External"/><Relationship Id="rId4" Type="http://schemas.openxmlformats.org/officeDocument/2006/relationships/hyperlink" Target="http://www.predmetconcept.ru/public/f48/download/Kontceptciia_Tekhnologiia_itog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stemcentre.ru/history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GR\Desktop\фон на август-20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307"/>
            <a:ext cx="91901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772816"/>
            <a:ext cx="7772400" cy="281465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ЗАСЕДАНИЕ №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ГОРОДСКОГО ПРОФЕССИОНАЛЬНОГО ОБЪЕДИНЕНИЯ УЧИТЕЛЕЙ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ТЕХНОЛОГИИ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260648"/>
            <a:ext cx="6400800" cy="1224136"/>
          </a:xfrm>
        </p:spPr>
        <p:txBody>
          <a:bodyPr>
            <a:normAutofit/>
          </a:bodyPr>
          <a:lstStyle/>
          <a:p>
            <a:r>
              <a:rPr lang="ru-RU" sz="2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Департамент образования Администрации города </a:t>
            </a:r>
            <a:br>
              <a:rPr lang="ru-RU" sz="2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МКУ «Информационно-методический центр»</a:t>
            </a:r>
            <a:br>
              <a:rPr lang="ru-RU" sz="2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2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СОШ № 7</a:t>
            </a:r>
            <a:endParaRPr lang="ru-RU" sz="21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52099" y="5445223"/>
            <a:ext cx="228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2016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Сургут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5184576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новой Концепции предметной области «Технология» представляет собой выбор приоритетов в технологической подготовке школьников. В зависимости от этого выбора технология как предмет и как практико-ориентированная область подготовки обучающихся будет ориентирована на изучение тех или иных технологий, технических систем, интегрировать в своей деятельности теоретические знания естественных, гуманитарных наук, математики, обеспечивать профориентацию в той или иной сфере профессионально деятельности и пр.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812360" cy="778098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Приглашаем принять участие в обсуждении 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://www.predmetconcept.ru/subject-form/technology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8964488" cy="5661248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Предложения по модернизации содержания и технологий обучения, совершенствованию подходов к преподаванию предметной области «Технология» для Министерства образования и науки Российской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</a:t>
            </a:r>
          </a:p>
          <a:p>
            <a:pPr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Предложения по модернизации содержания и технологий обучения, совершенствованию подходов к преподаванию предметной области «Технология» для региональных и территориальных органов управления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образованием</a:t>
            </a:r>
          </a:p>
          <a:p>
            <a:pPr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3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по модернизации содержания и технологий обучения, совершенствованию подходов к преподаванию предметной области «Технология» для ассоциаций учителей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</a:p>
          <a:p>
            <a:pPr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4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по модернизации содержания и технологий обучения, совершенствованию подходов к преподаванию предметной области «Технология» для ассоциаций учителей Технологии в адрес руководителей общеобразовательных организаций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889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концепции технологического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в системе общего образования в Российской Федерации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506916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Включить в образовательную область «Технология» предмет «Черчение». Учитывая, что черчение предмет важный для технологического образования, сложный для изучения, так как в основу его положена математика (начертательная геометрия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еобходимо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Черчение как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самостоятельный предмет. Изучение в 8-м, 9-м классах.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непрерывность профессионального развития учителей технологии через различные формы дополнительного и внутрифирменного образования.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мониторинг существующей материально-технической базы учреждений с целью выявления потребности в оборудовании в условиях реализации предложенной Концепции. Результатом мониторинга должна являться не таблица, запрошенная от педагога, а акт, составленный в ходе реальной проверки.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для учителей технологии обучение по программам переподготовки в соответствии с требованиями нового времени.</a:t>
            </a:r>
          </a:p>
        </p:txBody>
      </p:sp>
    </p:spTree>
    <p:extLst>
      <p:ext uri="{BB962C8B-B14F-4D97-AF65-F5344CB8AC3E}">
        <p14:creationId xmlns:p14="http://schemas.microsoft.com/office/powerpoint/2010/main" val="294935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92696"/>
            <a:ext cx="7704856" cy="216024"/>
          </a:xfrm>
        </p:spPr>
        <p:txBody>
          <a:bodyPr>
            <a:normAutofit fontScale="90000"/>
          </a:bodyPr>
          <a:lstStyle/>
          <a:p>
            <a:r>
              <a:rPr lang="ru-RU" sz="4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Конкурсы для педагогов и учащихся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rmAutofit/>
          </a:bodyPr>
          <a:lstStyle/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Всероссийские конкурсы для воспитателей, учителей и детей «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ПЕДРАЗВИТИЕ» </a:t>
            </a: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://pedrazvitie.ru/konkursy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2016г. - 19 января 2017г.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«Шаги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успеху»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(Фестиваль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 идей.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Читать далее 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2015г. -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2016г. «Педагогическое развитие»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(Фестиваль.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Читать далее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декабря 2015г. - 31 декабря 2016г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«Шаг в будущее"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(Фестиваль педагогических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проектов.</a:t>
            </a:r>
            <a:r>
              <a:rPr lang="ru-RU" sz="2400" dirty="0">
                <a:hlinkClick r:id="rId5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Читать далее 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2016г. - 03 февраля 2017г.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«Образовательные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(Всероссийский Фестиваль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Читать далее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)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816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7488832" cy="634082"/>
          </a:xfrm>
        </p:spPr>
        <p:txBody>
          <a:bodyPr>
            <a:noAutofit/>
          </a:bodyPr>
          <a:lstStyle/>
          <a:p>
            <a:r>
              <a:rPr lang="ru-RU" sz="3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Конкурсы для педагогов и учащихся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5589240"/>
          </a:xfrm>
        </p:spPr>
        <p:txBody>
          <a:bodyPr>
            <a:normAutofit/>
          </a:bodyPr>
          <a:lstStyle/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Конкурсы для учителей и учащихся «ССИТ»</a:t>
            </a:r>
          </a:p>
          <a:p>
            <a:pPr marL="0" indent="0"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(система сертификации информационных технологий)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http://konkurs.sertification.org/new_store/open.htm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и педагогов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Моя Югра»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http://moyaugra.ru/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766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7211144" cy="706090"/>
          </a:xfrm>
        </p:spPr>
        <p:txBody>
          <a:bodyPr>
            <a:normAutofit/>
          </a:bodyPr>
          <a:lstStyle/>
          <a:p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етевые образовательные порталы</a:t>
            </a:r>
            <a:endParaRPr lang="ru-RU" sz="3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1196752"/>
            <a:ext cx="8640960" cy="5661248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сетевой образовательный журнал ART TEACHER (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www.art-teacher.ru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художественного образования и культурологии Российской Академии Образования 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://www.art-education.ru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Обсерватория художественного образования государств-участников СНГ     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http://ae.cis.iite.unesco.org/observatory/index.php/ru/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Международные, Всероссийские конкурсы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Положения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«Союза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педагогов-художников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(</a:t>
            </a:r>
            <a:r>
              <a:rPr lang="en-US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://</a:t>
            </a:r>
            <a:r>
              <a:rPr lang="en-US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nsportal.ru/user/154803/page/aktualnye-konkursyproekty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банк современного учителя (региональный центр РКМ. СПб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      (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://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www.kmspb.narod.ru/posobie/raft.htm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u="sng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670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283152" cy="114300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Культурная жизнь города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Галерея современного искусства «СТЕРХ»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3394948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5976" y="198884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работает с 11.00 до 18.00, выходные дни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понедельник, вторник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Вход – 200 р. (взрослый), 150 р. (детский),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Экскурсионное сопровождение (от 5 до 25 чел.) – 1500 р.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Справки и запись по тел. 350-978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72855" y="1170284"/>
            <a:ext cx="2520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Магистральная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 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79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9840" y="28418"/>
            <a:ext cx="7211144" cy="1024317"/>
          </a:xfrm>
        </p:spPr>
        <p:txBody>
          <a:bodyPr>
            <a:noAutofit/>
          </a:bodyPr>
          <a:lstStyle/>
          <a:p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Сургутский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художественный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30 лет Победы, 21/2, Музейный центр, 3 этаж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19" y="4620408"/>
            <a:ext cx="5832649" cy="25530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билетов: взрослый – 80 рублей, детский – 50 рублей. </a:t>
            </a:r>
          </a:p>
          <a:p>
            <a:pPr marL="0" indent="0">
              <a:buNone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работы: среда - пятница с 10:00 до 17:00 (касса в будни до 16:30)   четверг с 12.00 до 19.00. (касса до 18:30) суббота - воскресенье с 10:00 до 17:30 (касса до 17:00)  понедельник - вторник - выходные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дни</a:t>
            </a:r>
          </a:p>
          <a:p>
            <a:pPr marL="0" indent="0">
              <a:buNone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.: 51-68-10; 51-68-11; 51-68-13 </a:t>
            </a:r>
          </a:p>
        </p:txBody>
      </p:sp>
      <p:pic>
        <p:nvPicPr>
          <p:cNvPr id="2050" name="Picture 2" descr="афиша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243360"/>
            <a:ext cx="2808312" cy="3982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mini Афиша cop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240940"/>
            <a:ext cx="2520280" cy="337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Афиша мини Возвращение в Я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16" y="1252194"/>
            <a:ext cx="2389610" cy="3368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72199" y="5517231"/>
            <a:ext cx="25922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билетов: взрослый – 300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  <a:p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200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922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692696"/>
            <a:ext cx="8229600" cy="724942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КЦ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«Порт»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(Майская, 10)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686800" cy="108012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сентября — 6 октября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Персональная юбилейная выставка Натальи Горды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pp.vk.me/c630919/v630919839/463c0/TmH1vL29PS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72816"/>
            <a:ext cx="7416825" cy="466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60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7488832" cy="864096"/>
          </a:xfrm>
        </p:spPr>
        <p:txBody>
          <a:bodyPr>
            <a:normAutofit fontScale="90000"/>
          </a:bodyPr>
          <a:lstStyle/>
          <a:p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Сургутский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музыкально-драматический театр</a:t>
            </a:r>
            <a:r>
              <a:rPr lang="ru-RU" dirty="0"/>
              <a:t/>
            </a:r>
            <a:br>
              <a:rPr lang="ru-RU" dirty="0"/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Адрес: ул. Грибоедова,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3808" y="1484783"/>
            <a:ext cx="5616624" cy="4536505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«Среди миров, в мерцании светил…» (12+)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Поэтический спектакль по произведениям поэтов Серебряного века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режиссер Т.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Лычкатая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01.10.2016 г. 12.00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13.00</a:t>
            </a:r>
          </a:p>
        </p:txBody>
      </p:sp>
      <p:pic>
        <p:nvPicPr>
          <p:cNvPr id="3077" name="Picture 5" descr="https://pp.vk.me/c1496/g733319/a_4bac8ff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84783"/>
            <a:ext cx="3147890" cy="288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822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20 июля 2016 года в Российской академии образования состоялся экспертный семинар по предмету «Технология»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семинара проходило обсуждение перспектив изменения концептуальных подходов к реализации технологического образования в школе и были сформулированы практические выводы и предложения по модернизации содержания и технологий обучения, совершенствованию подходов к преподаванию предметной области «Технология» в адрес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России, региональных и муниципальных органов управления образованием, ассоциаций учителей-предметников, руководителей общеобразовательных организаций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Концепция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преподавания предметной области «Технология» (проект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)</a:t>
            </a:r>
            <a:endParaRPr lang="ru-RU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Проект научно-обоснованной концепции модернизации содержания и технологий преподавания предметной области «Технология»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Концепция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технологического образования в системе общего образования в Российской Федерации (проект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)</a:t>
            </a:r>
            <a:endParaRPr lang="ru-RU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1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Аналитическая статья «Подходы к модернизации содержания и технологий обучения в предметной области «Технология». </a:t>
            </a:r>
            <a:r>
              <a:rPr lang="ru-RU" sz="31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А</a:t>
            </a:r>
            <a:r>
              <a:rPr lang="ru-RU" sz="31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. К. Орешкина, Д. А. Махотин, О. Н. </a:t>
            </a:r>
            <a:r>
              <a:rPr lang="ru-RU" sz="31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Логвинова</a:t>
            </a:r>
            <a:endParaRPr lang="ru-RU" sz="31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1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www.predmetconcept.ru/public/f48/img/logo_tex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10593"/>
            <a:ext cx="7551486" cy="687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598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706090"/>
          </a:xfrm>
        </p:spPr>
        <p:txBody>
          <a:bodyPr>
            <a:normAutofit fontScale="90000"/>
          </a:bodyPr>
          <a:lstStyle/>
          <a:p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экспертного семинара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8445624" cy="5184576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и черчения, представители региональных ассоциаций педагогов, руководители общеобразовательных организаций, преподаватели и руководители образовательных организаций высшего образования и дополнительного профессионального образования, руководители и эксперты предметной олимпиады школьников по технологии, работники организаций дополнительного образования детей, центров научно-технического творчества, центров молодежного инновационного творчества, представители издательств и средств массовой информации, представители научных организаций, представители региональных и муниципальных органов управления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образованием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506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обсуждения были затронуты следующие вопросы: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5256584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и перспективы технологического образования в постиндустриальном обществе;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Предмет «Технология» глазами экспертов, педагогов, детей и их родителей: результаты региональных исследований;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образования: вызовы технократов;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Технологическое образование школьников – кто заказчик и кто исполнитель?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Программа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JuniorSkills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ресурс модернизации предметной области «Технология»;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Перспективы Всероссийской олимпиады школьников по технологии;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Пути разрешения противоречий и риски внедрения нового содержания технологического образования школьников;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Концепции нового содержания обучения технологии в общеобразовательной школе;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Технологическая подготовка школьников как основа формирования инженерных классов.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3712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139136" cy="207424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причины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модернизации содержания и технологий в технологическом образовании школьников, создания новой концепции предметной области «Технология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(опрос экспертов)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435280" cy="432048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несоответствие существующего содержания обучения школьников современным технологиям и материалам (43%),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уровень технологической подготовки школьников, снижающий эффективность их профессиональной подготовки в колледжах, вузах (32%),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 требования постиндустриального общества к грамотности и компетентности личности (30%),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статус предметной области «Технология» в школе и в обществе (29%).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584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проблемы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технологического образования в школе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(видение экспертов)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44824"/>
            <a:ext cx="8784976" cy="5472608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недостаточное материально-техническое оснащение (60%), </a:t>
            </a:r>
          </a:p>
          <a:p>
            <a:pPr marL="0" indent="0" algn="just">
              <a:buNone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уровень подготовки педагогов технологического образования (51%), </a:t>
            </a:r>
          </a:p>
          <a:p>
            <a:pPr marL="0" indent="0" algn="just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отсутствие возможностей по привлечению к преподаванию технологии специалистов (инженеров, преподавателей вузов и пр.), по организации практики и стажировки на производстве и учебно-производственных площадках (в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технопарков, инновационных структурах), экскурсий как компонента технологической подготовки (31%), </a:t>
            </a:r>
          </a:p>
          <a:p>
            <a:pPr marL="0" indent="0" algn="just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устаревшее содержание подготовки школьников (29%),</a:t>
            </a:r>
          </a:p>
          <a:p>
            <a:pPr marL="0" indent="0" algn="just">
              <a:buNone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недостаточное внимание администрации школ и региональных органов </a:t>
            </a:r>
          </a:p>
          <a:p>
            <a:pPr marL="0" indent="0" algn="just">
              <a:buNone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к технологической подготовке школьников (26%), </a:t>
            </a:r>
          </a:p>
          <a:p>
            <a:pPr marL="0" indent="0" algn="just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недостаточная интеграция предметного содержания с «теоретическими» предметами (физика, химия, математика и пр.) (26%), </a:t>
            </a:r>
          </a:p>
          <a:p>
            <a:pPr marL="0" indent="0" algn="just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недостаточное финансирование (в том числе часов по учебному плану) технологической подготовки (23%).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4148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ехнологическое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в школе должно реализовываться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средствами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(мнение экспертов):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3960441"/>
          </a:xfrm>
        </p:spPr>
        <p:txBody>
          <a:bodyPr>
            <a:normAutofit lnSpcReduction="10000"/>
          </a:bodyPr>
          <a:lstStyle/>
          <a:p>
            <a:endParaRPr lang="ru-RU" dirty="0"/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уроков технологии, внеурочной деятельности и дополнительного образования технико-технологической направленности (60%); 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учебных предметов, в основе которой будет лежать проектная, конструкторская и исследовательская деятельность (54%).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 международный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STEM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stemcentre.ru/history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7483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32656"/>
            <a:ext cx="7139136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разработки новой концепции предметной области «Технология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/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(мнение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экспертов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8517632" cy="4209331"/>
          </a:xfrm>
        </p:spPr>
        <p:txBody>
          <a:bodyPr>
            <a:normAutofit fontScale="92500"/>
          </a:bodyPr>
          <a:lstStyle/>
          <a:p>
            <a:endParaRPr lang="ru-RU" dirty="0"/>
          </a:p>
          <a:p>
            <a:pPr algn="just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техники и технологий в контексте развития всех типов организационной культуры (традиционной, ремесленной, профессиональной, проектно-технологической) (71%); </a:t>
            </a:r>
          </a:p>
          <a:p>
            <a:pPr algn="just"/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раскрытие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компонентов технологической культуры (включающей культуру труда, графическую культуру, проектную культуру, предпринимательскую культуру и пр.) (60%). </a:t>
            </a:r>
          </a:p>
          <a:p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4000640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581528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квозные» линии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содержания технологической подготовки школьников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4857403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  <a:p>
            <a:pPr marL="0" indent="0" algn="just">
              <a:buNone/>
            </a:pPr>
            <a:r>
              <a:rPr lang="ru-RU" dirty="0"/>
              <a:t>•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научно-технической информацией и технологической документацией,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технологические процессы и системы,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конструирование и моделирование,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дизайн,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семейная (домашняя) экономика,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технологическое предпринимательство,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ТРИЗ (и подобные им методы творческого решения проблем),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технологии обработки материалов,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производства и использования энергии,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робототехника.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90975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3767</TotalTime>
  <Words>1294</Words>
  <Application>Microsoft Office PowerPoint</Application>
  <PresentationFormat>Экран (4:3)</PresentationFormat>
  <Paragraphs>118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ЗАСЕДАНИЕ №1   ГОРОДСКОГО ПРОФЕССИОНАЛЬНОГО ОБЪЕДИНЕНИЯ УЧИТЕЛЕЙ ТЕХНОЛОГИИ </vt:lpstr>
      <vt:lpstr>Презентация PowerPoint</vt:lpstr>
      <vt:lpstr>Участники экспертного семинара</vt:lpstr>
      <vt:lpstr>В процессе обсуждения были затронуты следующие вопросы:  </vt:lpstr>
      <vt:lpstr>Главные причины модернизации содержания и технологий в технологическом образовании школьников, создания новой концепции предметной области «Технология» (опрос экспертов)</vt:lpstr>
      <vt:lpstr>Основные проблемы реализации технологического образования в школе (видение экспертов)</vt:lpstr>
      <vt:lpstr>Технологическое образование в школе должно реализовываться средствами  (мнение экспертов):</vt:lpstr>
      <vt:lpstr>Основание для разработки новой концепции предметной области «Технология»  (мнение экспертов )</vt:lpstr>
      <vt:lpstr>«Сквозные» линии нового содержания технологической подготовки школьников </vt:lpstr>
      <vt:lpstr>Презентация PowerPoint</vt:lpstr>
      <vt:lpstr>Приглашаем принять участие в обсуждении  http://www.predmetconcept.ru/subject-form/technology </vt:lpstr>
      <vt:lpstr>Обсуждение  проекта концепции технологического образования в системе общего образования в Российской Федерации</vt:lpstr>
      <vt:lpstr>Конкурсы для педагогов и учащихся </vt:lpstr>
      <vt:lpstr>Конкурсы для педагогов и учащихся</vt:lpstr>
      <vt:lpstr>Сетевые образовательные порталы</vt:lpstr>
      <vt:lpstr>Культурная жизнь города Галерея современного искусства «СТЕРХ»</vt:lpstr>
      <vt:lpstr>Сургутский художественный музей ул. 30 лет Победы, 21/2, Музейный центр, 3 этаж</vt:lpstr>
      <vt:lpstr>КЦ «Порт» (Майская, 10)   </vt:lpstr>
      <vt:lpstr>Сургутский музыкально-драматический театр Адрес: ул. Грибоедова, 12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KGR</dc:creator>
  <cp:lastModifiedBy>Администратор</cp:lastModifiedBy>
  <cp:revision>90</cp:revision>
  <dcterms:created xsi:type="dcterms:W3CDTF">2016-08-19T06:35:18Z</dcterms:created>
  <dcterms:modified xsi:type="dcterms:W3CDTF">2016-09-30T06:52:39Z</dcterms:modified>
</cp:coreProperties>
</file>