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1" r:id="rId3"/>
    <p:sldId id="257" r:id="rId4"/>
    <p:sldId id="273" r:id="rId5"/>
    <p:sldId id="260" r:id="rId6"/>
    <p:sldId id="276" r:id="rId7"/>
    <p:sldId id="259" r:id="rId8"/>
    <p:sldId id="275" r:id="rId9"/>
    <p:sldId id="265" r:id="rId10"/>
    <p:sldId id="266" r:id="rId11"/>
    <p:sldId id="26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496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34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A6C513-6B2A-425A-BC61-3808AAC72FCE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7531DD-8655-410B-B4D6-4DFAC52C3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095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531DD-8655-410B-B4D6-4DFAC52C360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101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75E0-D051-4DBA-9FDA-68747DD6CA3C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60F57-F402-4CAE-971B-8AD9536E21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699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75E0-D051-4DBA-9FDA-68747DD6CA3C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60F57-F402-4CAE-971B-8AD9536E21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597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75E0-D051-4DBA-9FDA-68747DD6CA3C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60F57-F402-4CAE-971B-8AD9536E21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468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75E0-D051-4DBA-9FDA-68747DD6CA3C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60F57-F402-4CAE-971B-8AD9536E21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324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75E0-D051-4DBA-9FDA-68747DD6CA3C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60F57-F402-4CAE-971B-8AD9536E21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824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75E0-D051-4DBA-9FDA-68747DD6CA3C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60F57-F402-4CAE-971B-8AD9536E21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362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75E0-D051-4DBA-9FDA-68747DD6CA3C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60F57-F402-4CAE-971B-8AD9536E21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576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75E0-D051-4DBA-9FDA-68747DD6CA3C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60F57-F402-4CAE-971B-8AD9536E21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519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75E0-D051-4DBA-9FDA-68747DD6CA3C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60F57-F402-4CAE-971B-8AD9536E21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508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75E0-D051-4DBA-9FDA-68747DD6CA3C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60F57-F402-4CAE-971B-8AD9536E21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975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75E0-D051-4DBA-9FDA-68747DD6CA3C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60F57-F402-4CAE-971B-8AD9536E21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751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975E0-D051-4DBA-9FDA-68747DD6CA3C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60F57-F402-4CAE-971B-8AD9536E21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742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5910" y="614997"/>
            <a:ext cx="10441858" cy="5097825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  <a:ea typeface="+mj-ea"/>
                <a:cs typeface="Times New Roman" panose="02020603050405020304" pitchFamily="18" charset="0"/>
              </a:rPr>
              <a:t>Городской фестиваль - марафон</a:t>
            </a:r>
            <a:endParaRPr lang="en-US" b="1" dirty="0" smtClean="0">
              <a:solidFill>
                <a:srgbClr val="C00000"/>
              </a:solidFill>
              <a:latin typeface="Georgia" panose="02040502050405020303" pitchFamily="18" charset="0"/>
              <a:ea typeface="+mj-ea"/>
              <a:cs typeface="Times New Roman" panose="02020603050405020304" pitchFamily="18" charset="0"/>
            </a:endParaRPr>
          </a:p>
          <a:p>
            <a:endParaRPr lang="ru-RU" sz="2800" dirty="0" smtClean="0">
              <a:solidFill>
                <a:prstClr val="black"/>
              </a:solidFill>
              <a:latin typeface="Georgia" panose="02040502050405020303" pitchFamily="18" charset="0"/>
              <a:ea typeface="+mj-ea"/>
              <a:cs typeface="Times New Roman" panose="02020603050405020304" pitchFamily="18" charset="0"/>
            </a:endParaRPr>
          </a:p>
          <a:p>
            <a:endParaRPr lang="ru-RU" sz="2800" b="1" dirty="0" smtClean="0">
              <a:solidFill>
                <a:srgbClr val="002060"/>
              </a:solidFill>
              <a:latin typeface="Georgia" panose="02040502050405020303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  <a:ea typeface="+mj-ea"/>
                <a:cs typeface="Times New Roman" panose="02020603050405020304" pitchFamily="18" charset="0"/>
              </a:rPr>
              <a:t>«Развитие 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  <a:ea typeface="+mj-ea"/>
                <a:cs typeface="Times New Roman" panose="02020603050405020304" pitchFamily="18" charset="0"/>
              </a:rPr>
              <a:t>читательской грамотности учащихся среднего звена в рамках 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  <a:ea typeface="+mj-ea"/>
                <a:cs typeface="Times New Roman" panose="02020603050405020304" pitchFamily="18" charset="0"/>
              </a:rPr>
              <a:t>Всероссийского проекта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Georgia" panose="02040502050405020303" pitchFamily="18" charset="0"/>
                <a:ea typeface="+mj-ea"/>
                <a:cs typeface="Times New Roman" panose="02020603050405020304" pitchFamily="18" charset="0"/>
              </a:rPr>
              <a:t>«Народное чтение»</a:t>
            </a:r>
          </a:p>
          <a:p>
            <a:endParaRPr lang="ru-RU" sz="2800" b="1" dirty="0" smtClean="0">
              <a:solidFill>
                <a:srgbClr val="002060"/>
              </a:solidFill>
              <a:latin typeface="Georgia" panose="02040502050405020303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Georgia" panose="02040502050405020303" pitchFamily="18" charset="0"/>
              </a:rPr>
              <a:t>                                                              </a:t>
            </a:r>
            <a:r>
              <a:rPr lang="ru-RU" sz="2000" b="1" dirty="0" err="1" smtClean="0">
                <a:latin typeface="Georgia" panose="02040502050405020303" pitchFamily="18" charset="0"/>
              </a:rPr>
              <a:t>Сагаева</a:t>
            </a:r>
            <a:r>
              <a:rPr lang="ru-RU" sz="2000" b="1" dirty="0" smtClean="0">
                <a:latin typeface="Georgia" panose="02040502050405020303" pitchFamily="18" charset="0"/>
              </a:rPr>
              <a:t> Лилия Борисовна,</a:t>
            </a:r>
            <a:endParaRPr lang="ru-RU" sz="2000" b="1" dirty="0">
              <a:latin typeface="Georgia" panose="02040502050405020303" pitchFamily="18" charset="0"/>
            </a:endParaRPr>
          </a:p>
          <a:p>
            <a:r>
              <a:rPr lang="ru-RU" sz="2000" b="1" dirty="0">
                <a:latin typeface="Georgia" panose="02040502050405020303" pitchFamily="18" charset="0"/>
              </a:rPr>
              <a:t>                     </a:t>
            </a:r>
            <a:r>
              <a:rPr lang="ru-RU" sz="2000" b="1" dirty="0" smtClean="0">
                <a:latin typeface="Georgia" panose="02040502050405020303" pitchFamily="18" charset="0"/>
              </a:rPr>
              <a:t>                           </a:t>
            </a:r>
            <a:r>
              <a:rPr lang="ru-RU" sz="2000" b="1" dirty="0">
                <a:latin typeface="Georgia" panose="02040502050405020303" pitchFamily="18" charset="0"/>
              </a:rPr>
              <a:t>учитель </a:t>
            </a:r>
            <a:r>
              <a:rPr lang="ru-RU" sz="2000" b="1" dirty="0" smtClean="0">
                <a:latin typeface="Georgia" panose="02040502050405020303" pitchFamily="18" charset="0"/>
              </a:rPr>
              <a:t>русского языка и литературы</a:t>
            </a:r>
            <a:endParaRPr lang="ru-RU" sz="2000" b="1" dirty="0">
              <a:latin typeface="Georgia" panose="02040502050405020303" pitchFamily="18" charset="0"/>
            </a:endParaRPr>
          </a:p>
          <a:p>
            <a:r>
              <a:rPr lang="ru-RU" sz="2000" b="1" dirty="0">
                <a:latin typeface="Georgia" panose="02040502050405020303" pitchFamily="18" charset="0"/>
              </a:rPr>
              <a:t>                                                                      МБОУ СОШ №5, г. Сургут</a:t>
            </a:r>
            <a:endParaRPr lang="ru-RU" sz="20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23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" t="1684" r="5409" b="16132"/>
          <a:stretch/>
        </p:blipFill>
        <p:spPr>
          <a:xfrm>
            <a:off x="1681316" y="978160"/>
            <a:ext cx="4070555" cy="4832703"/>
          </a:xfrm>
        </p:spPr>
      </p:pic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5" t="2418" r="2121" b="299"/>
          <a:stretch/>
        </p:blipFill>
        <p:spPr>
          <a:xfrm>
            <a:off x="6234575" y="856629"/>
            <a:ext cx="3676339" cy="480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18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7969" y="346229"/>
            <a:ext cx="10625831" cy="5830734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40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Продолжение следует…</a:t>
            </a:r>
          </a:p>
          <a:p>
            <a:pPr marL="0" indent="0">
              <a:buNone/>
            </a:pPr>
            <a:endParaRPr lang="ru-RU" sz="4000" b="1" i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 descr="https://cdn.pixabay.com/photo/2018/06/24/23/13/book-3495713_128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743" y="1862342"/>
            <a:ext cx="5939790" cy="3959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416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106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12607" y="766916"/>
            <a:ext cx="1003856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Чтение</a:t>
            </a:r>
            <a:r>
              <a:rPr lang="ru-RU" sz="2800" dirty="0">
                <a:solidFill>
                  <a:prstClr val="black"/>
                </a:solidFill>
                <a:latin typeface="Georgia" panose="02040502050405020303" pitchFamily="18" charset="0"/>
              </a:rPr>
              <a:t> является пока единственной интеллектуальной технологией освоения накопленного человечеством знания в самом широком смысле этого понятия.</a:t>
            </a:r>
          </a:p>
          <a:p>
            <a:pPr lvl="0"/>
            <a:r>
              <a:rPr lang="ru-RU" sz="2800" dirty="0">
                <a:solidFill>
                  <a:prstClr val="black"/>
                </a:solidFill>
                <a:latin typeface="Georgia" panose="02040502050405020303" pitchFamily="18" charset="0"/>
              </a:rPr>
              <a:t>                                                              </a:t>
            </a:r>
            <a:r>
              <a:rPr lang="ru-RU" sz="2800" dirty="0" smtClean="0">
                <a:solidFill>
                  <a:prstClr val="black"/>
                </a:solidFill>
                <a:latin typeface="Georgia" panose="02040502050405020303" pitchFamily="18" charset="0"/>
              </a:rPr>
              <a:t>                  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Ю.П. Мелентьева</a:t>
            </a:r>
          </a:p>
        </p:txBody>
      </p:sp>
      <p:pic>
        <p:nvPicPr>
          <p:cNvPr id="5" name="Объект 4" descr="https://www.culture.ru/storage/images/3bef6f441bef87e2fb8b539227152ef1/edc32cbc2632814d52adc7d3aca6fea3.jpe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406" y="2772696"/>
            <a:ext cx="5776442" cy="35420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42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442452"/>
            <a:ext cx="10872019" cy="5734511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sz="2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Проект «Народное </a:t>
            </a:r>
            <a:r>
              <a:rPr lang="ru-RU" sz="2600" b="1" dirty="0">
                <a:solidFill>
                  <a:srgbClr val="C00000"/>
                </a:solidFill>
                <a:latin typeface="Georgia" panose="02040502050405020303" pitchFamily="18" charset="0"/>
              </a:rPr>
              <a:t>чтение»</a:t>
            </a:r>
          </a:p>
          <a:p>
            <a:pPr marL="0" lvl="0" indent="0" algn="just">
              <a:buNone/>
            </a:pPr>
            <a:r>
              <a:rPr lang="ru-RU" sz="2000" dirty="0" smtClean="0">
                <a:solidFill>
                  <a:prstClr val="black"/>
                </a:solidFill>
                <a:latin typeface="Georgia" panose="02040502050405020303" pitchFamily="18" charset="0"/>
              </a:rPr>
              <a:t>   Пять лет </a:t>
            </a:r>
            <a:r>
              <a:rPr lang="ru-RU" sz="2000" dirty="0">
                <a:solidFill>
                  <a:prstClr val="black"/>
                </a:solidFill>
                <a:latin typeface="Georgia" panose="02040502050405020303" pitchFamily="18" charset="0"/>
              </a:rPr>
              <a:t>по пять книг малой прозы. Издание и прочтение произведений классиков русской советской литературы </a:t>
            </a:r>
            <a:r>
              <a:rPr lang="en-US" sz="2000" dirty="0">
                <a:solidFill>
                  <a:prstClr val="black"/>
                </a:solidFill>
                <a:latin typeface="Georgia" panose="02040502050405020303" pitchFamily="18" charset="0"/>
              </a:rPr>
              <a:t>XIX – XX </a:t>
            </a:r>
            <a:r>
              <a:rPr lang="ru-RU" sz="2000" dirty="0" err="1" smtClean="0">
                <a:solidFill>
                  <a:prstClr val="black"/>
                </a:solidFill>
                <a:latin typeface="Georgia" panose="02040502050405020303" pitchFamily="18" charset="0"/>
              </a:rPr>
              <a:t>в.в</a:t>
            </a:r>
            <a:r>
              <a:rPr lang="ru-RU" sz="2000" dirty="0" smtClean="0">
                <a:solidFill>
                  <a:prstClr val="black"/>
                </a:solidFill>
                <a:latin typeface="Georgia" panose="02040502050405020303" pitchFamily="18" charset="0"/>
              </a:rPr>
              <a:t>. </a:t>
            </a:r>
            <a:r>
              <a:rPr lang="ru-RU" sz="2000" dirty="0">
                <a:solidFill>
                  <a:prstClr val="black"/>
                </a:solidFill>
                <a:latin typeface="Georgia" panose="02040502050405020303" pitchFamily="18" charset="0"/>
              </a:rPr>
              <a:t>на волнующие во все времена темы добра и зла, веры и неверия, возмездия и покаяния, добродетелей и пороков. </a:t>
            </a:r>
            <a:r>
              <a:rPr lang="ru-RU" sz="2000" dirty="0" smtClean="0">
                <a:solidFill>
                  <a:prstClr val="black"/>
                </a:solidFill>
                <a:latin typeface="Georgia" panose="02040502050405020303" pitchFamily="18" charset="0"/>
              </a:rPr>
              <a:t>Но </a:t>
            </a:r>
            <a:r>
              <a:rPr lang="ru-RU" sz="2000" dirty="0">
                <a:solidFill>
                  <a:prstClr val="black"/>
                </a:solidFill>
                <a:latin typeface="Georgia" panose="02040502050405020303" pitchFamily="18" charset="0"/>
              </a:rPr>
              <a:t>главное – о любви! </a:t>
            </a:r>
            <a:r>
              <a:rPr lang="ru-RU" sz="2000" dirty="0" smtClean="0">
                <a:solidFill>
                  <a:prstClr val="black"/>
                </a:solidFill>
                <a:latin typeface="Georgia" panose="02040502050405020303" pitchFamily="18" charset="0"/>
              </a:rPr>
              <a:t> Обсуждаем </a:t>
            </a:r>
            <a:r>
              <a:rPr lang="ru-RU" sz="2000" dirty="0">
                <a:solidFill>
                  <a:prstClr val="black"/>
                </a:solidFill>
                <a:latin typeface="Georgia" panose="02040502050405020303" pitchFamily="18" charset="0"/>
              </a:rPr>
              <a:t>произведения в общественных пространствах города.</a:t>
            </a:r>
            <a:endParaRPr lang="ru-RU" sz="2000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https://gazetargub.ru/wp-content/uploads/2017/05/02-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852" y="2467992"/>
            <a:ext cx="4640158" cy="32121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304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5815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«Творец народной книги»</a:t>
            </a:r>
            <a:endParaRPr lang="ru-RU" sz="28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172200" y="1430593"/>
            <a:ext cx="5181600" cy="47463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400" b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Иван Дмитриевич Сытин</a:t>
            </a:r>
          </a:p>
          <a:p>
            <a:pPr marL="0" indent="0" algn="ctr">
              <a:buNone/>
            </a:pPr>
            <a:r>
              <a:rPr lang="ru-RU" sz="1800" b="1" dirty="0" smtClean="0">
                <a:latin typeface="Georgia" panose="02040502050405020303" pitchFamily="18" charset="0"/>
              </a:rPr>
              <a:t>5 февраля </a:t>
            </a:r>
            <a:r>
              <a:rPr lang="ru-RU" sz="1800" b="1" dirty="0">
                <a:latin typeface="Georgia" panose="02040502050405020303" pitchFamily="18" charset="0"/>
              </a:rPr>
              <a:t>1851 — 23 ноября </a:t>
            </a:r>
            <a:r>
              <a:rPr lang="ru-RU" sz="1800" b="1" dirty="0" smtClean="0">
                <a:latin typeface="Georgia" panose="02040502050405020303" pitchFamily="18" charset="0"/>
              </a:rPr>
              <a:t>1934</a:t>
            </a:r>
          </a:p>
          <a:p>
            <a:pPr marL="0" indent="0" algn="ctr">
              <a:buNone/>
            </a:pPr>
            <a:endParaRPr lang="ru-RU" sz="1800" b="1" dirty="0" smtClean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ru-RU" sz="1800" dirty="0">
                <a:latin typeface="Georgia" panose="02040502050405020303" pitchFamily="18" charset="0"/>
              </a:rPr>
              <a:t>Русский предприниматель, </a:t>
            </a:r>
            <a:r>
              <a:rPr lang="ru-RU" sz="1800" dirty="0" smtClean="0">
                <a:latin typeface="Georgia" panose="02040502050405020303" pitchFamily="18" charset="0"/>
              </a:rPr>
              <a:t>книгоиздатель, просветитель</a:t>
            </a:r>
            <a:r>
              <a:rPr lang="ru-RU" sz="1800" dirty="0">
                <a:latin typeface="Georgia" panose="02040502050405020303" pitchFamily="18" charset="0"/>
              </a:rPr>
              <a:t>, основатель первого издательства литературы массовыми тиражами «Посредник». Инициатор нескольких </a:t>
            </a:r>
            <a:r>
              <a:rPr lang="ru-RU" sz="1800" dirty="0" smtClean="0">
                <a:latin typeface="Georgia" panose="02040502050405020303" pitchFamily="18" charset="0"/>
              </a:rPr>
              <a:t>десятков, </a:t>
            </a:r>
            <a:r>
              <a:rPr lang="ru-RU" sz="1800" dirty="0">
                <a:latin typeface="Georgia" panose="02040502050405020303" pitchFamily="18" charset="0"/>
              </a:rPr>
              <a:t>получивших широкую </a:t>
            </a:r>
            <a:r>
              <a:rPr lang="ru-RU" sz="1800" dirty="0" smtClean="0">
                <a:latin typeface="Georgia" panose="02040502050405020303" pitchFamily="18" charset="0"/>
              </a:rPr>
              <a:t>известность, </a:t>
            </a:r>
            <a:r>
              <a:rPr lang="ru-RU" sz="1800" dirty="0">
                <a:latin typeface="Georgia" panose="02040502050405020303" pitchFamily="18" charset="0"/>
              </a:rPr>
              <a:t>издательских проектов.</a:t>
            </a:r>
            <a:endParaRPr lang="ru-RU" sz="18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Объект 6" descr="https://www.azovmuseum.ru/upload/medialibrary/f3a/f3a64667b76a66dba4aab280d5b792de.jpg"/>
          <p:cNvPicPr>
            <a:picLocks noGrp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3" t="11737" r="16467"/>
          <a:stretch/>
        </p:blipFill>
        <p:spPr bwMode="auto">
          <a:xfrm>
            <a:off x="1722268" y="1238866"/>
            <a:ext cx="3646146" cy="47047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8864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917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Рисунок 3" descr="https://info67.ru/uploads/posts/2021-07/1625329373_3194963_162250280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2433">
            <a:off x="536462" y="1766942"/>
            <a:ext cx="5305630" cy="328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4" descr="https://www.kinozoopark.ru/wp-content/uploads/2018/04/IMG-20180428-WA0004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022" y="1997544"/>
            <a:ext cx="5191433" cy="32037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845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0015"/>
          </a:xfrm>
        </p:spPr>
        <p:txBody>
          <a:bodyPr>
            <a:normAutofit/>
          </a:bodyPr>
          <a:lstStyle/>
          <a:p>
            <a:pPr marL="0" indent="0" algn="ctr"/>
            <a:r>
              <a:rPr lang="ru-RU" sz="2000" b="1" dirty="0">
                <a:solidFill>
                  <a:srgbClr val="C00000"/>
                </a:solidFill>
                <a:latin typeface="Georgia" panose="02040502050405020303" pitchFamily="18" charset="0"/>
              </a:rPr>
              <a:t>Индикатор качества и </a:t>
            </a:r>
            <a:r>
              <a:rPr lang="ru-RU" sz="2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эффективности образования!</a:t>
            </a:r>
            <a:r>
              <a:rPr lang="ru-RU" sz="2000" b="1" dirty="0">
                <a:solidFill>
                  <a:srgbClr val="C00000"/>
                </a:solidFill>
                <a:latin typeface="Georgia" panose="02040502050405020303" pitchFamily="18" charset="0"/>
              </a:rPr>
              <a:t/>
            </a:r>
            <a:br>
              <a:rPr lang="ru-RU" sz="2000" b="1" dirty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Georgia" panose="02040502050405020303" pitchFamily="18" charset="0"/>
              </a:rPr>
              <a:t>Равенство доступам к </a:t>
            </a:r>
            <a:r>
              <a:rPr lang="ru-RU" sz="2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образованию!</a:t>
            </a:r>
            <a:r>
              <a:rPr lang="ru-RU" sz="2000" dirty="0">
                <a:solidFill>
                  <a:srgbClr val="C00000"/>
                </a:solidFill>
                <a:latin typeface="Georgia" panose="02040502050405020303" pitchFamily="18" charset="0"/>
              </a:rPr>
              <a:t/>
            </a:r>
            <a:br>
              <a:rPr lang="ru-RU" sz="2000" dirty="0">
                <a:solidFill>
                  <a:srgbClr val="C00000"/>
                </a:solidFill>
                <a:latin typeface="Georgia" panose="02040502050405020303" pitchFamily="18" charset="0"/>
              </a:rPr>
            </a:br>
            <a:endParaRPr lang="ru-RU" sz="2000" b="1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55140"/>
            <a:ext cx="10515600" cy="4821823"/>
          </a:xfrm>
        </p:spPr>
        <p:txBody>
          <a:bodyPr/>
          <a:lstStyle/>
          <a:p>
            <a:pPr marL="0" indent="0">
              <a:buNone/>
            </a:pPr>
            <a:endParaRPr lang="ru-RU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489" y="1850326"/>
            <a:ext cx="4798095" cy="3406622"/>
          </a:xfrm>
          <a:prstGeom prst="rect">
            <a:avLst/>
          </a:prstGeom>
        </p:spPr>
      </p:pic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60" t="29169" r="9891" b="22538"/>
          <a:stretch/>
        </p:blipFill>
        <p:spPr>
          <a:xfrm>
            <a:off x="1526959" y="2062090"/>
            <a:ext cx="3855771" cy="319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701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v2.litres.ru/pub/c/elektronnaya-kniga/cover_max1500/9364325-mihail-sholohov-sudba-cheloveka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4186">
            <a:off x="1657042" y="1056325"/>
            <a:ext cx="3962093" cy="502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Повесть Н. С. Лескова «Зверь» с иллюстрациями Б. М. Кустодиева, 19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310" y="1056325"/>
            <a:ext cx="3638550" cy="519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2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1330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2955" y="988142"/>
            <a:ext cx="10940845" cy="518882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Стратегия не есть простое применение средства на основе единственного правила. Это – группа действий и операций, организованных для достижения цели, подчинённых движению к общей конечной цели.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                                           </a:t>
            </a:r>
            <a:endParaRPr lang="ru-RU" sz="2000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sz="2000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                                                                                                                </a:t>
            </a:r>
            <a:r>
              <a:rPr lang="ru-RU" sz="20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Н.Н</a:t>
            </a:r>
            <a:r>
              <a:rPr lang="ru-RU" sz="2000" b="1" i="1" dirty="0">
                <a:solidFill>
                  <a:srgbClr val="002060"/>
                </a:solidFill>
                <a:latin typeface="Georgia" panose="02040502050405020303" pitchFamily="18" charset="0"/>
              </a:rPr>
              <a:t>. </a:t>
            </a:r>
            <a:r>
              <a:rPr lang="ru-RU" sz="2000" b="1" i="1" dirty="0" err="1">
                <a:solidFill>
                  <a:srgbClr val="002060"/>
                </a:solidFill>
                <a:latin typeface="Georgia" panose="02040502050405020303" pitchFamily="18" charset="0"/>
              </a:rPr>
              <a:t>Сметанникова</a:t>
            </a:r>
            <a:endParaRPr lang="ru-RU" sz="2000" b="1" i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0" lvl="0" indent="0">
              <a:buNone/>
            </a:pPr>
            <a:r>
              <a:rPr lang="ru-RU" sz="2000" b="1" dirty="0">
                <a:solidFill>
                  <a:srgbClr val="C00000"/>
                </a:solidFill>
                <a:latin typeface="Georgia" panose="02040502050405020303" pitchFamily="18" charset="0"/>
              </a:rPr>
              <a:t>1. «Чтение с остановками»</a:t>
            </a:r>
          </a:p>
          <a:p>
            <a:pPr marL="0" indent="0">
              <a:buNone/>
            </a:pPr>
            <a:r>
              <a:rPr lang="ru-RU" sz="2000" i="1" dirty="0">
                <a:latin typeface="Georgia" panose="02040502050405020303" pitchFamily="18" charset="0"/>
              </a:rPr>
              <a:t>(по проведённому в 2007-2008 </a:t>
            </a:r>
            <a:r>
              <a:rPr lang="ru-RU" sz="2000" i="1" dirty="0" err="1">
                <a:latin typeface="Georgia" panose="02040502050405020303" pitchFamily="18" charset="0"/>
              </a:rPr>
              <a:t>г.г</a:t>
            </a:r>
            <a:r>
              <a:rPr lang="ru-RU" sz="2000" i="1" dirty="0">
                <a:latin typeface="Georgia" panose="02040502050405020303" pitchFamily="18" charset="0"/>
              </a:rPr>
              <a:t>. исследованию,  эта стратегия признана учителями многих стран одной из самых эффективных при работе со слабо </a:t>
            </a:r>
            <a:r>
              <a:rPr lang="ru-RU" sz="2000" i="1" dirty="0" smtClean="0">
                <a:latin typeface="Georgia" panose="02040502050405020303" pitchFamily="18" charset="0"/>
              </a:rPr>
              <a:t>читающими</a:t>
            </a:r>
            <a:r>
              <a:rPr lang="en-US" sz="2000" i="1" dirty="0" smtClean="0">
                <a:latin typeface="Georgia" panose="02040502050405020303" pitchFamily="18" charset="0"/>
              </a:rPr>
              <a:t> </a:t>
            </a:r>
            <a:r>
              <a:rPr lang="ru-RU" sz="2000" i="1" dirty="0" smtClean="0">
                <a:latin typeface="Georgia" panose="02040502050405020303" pitchFamily="18" charset="0"/>
              </a:rPr>
              <a:t>учащимися</a:t>
            </a:r>
            <a:r>
              <a:rPr lang="ru-RU" sz="2000" i="1" dirty="0">
                <a:latin typeface="Georgia" panose="02040502050405020303" pitchFamily="18" charset="0"/>
              </a:rPr>
              <a:t>)</a:t>
            </a:r>
          </a:p>
          <a:p>
            <a:pPr marL="0" lvl="0" indent="0">
              <a:buNone/>
            </a:pPr>
            <a:r>
              <a:rPr lang="ru-RU" sz="2000" b="1" dirty="0">
                <a:solidFill>
                  <a:srgbClr val="C00000"/>
                </a:solidFill>
                <a:latin typeface="Georgia" panose="02040502050405020303" pitchFamily="18" charset="0"/>
              </a:rPr>
              <a:t>2. «Отношение между вопросом и ответом</a:t>
            </a:r>
            <a:r>
              <a:rPr lang="ru-RU" sz="2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»</a:t>
            </a:r>
          </a:p>
          <a:p>
            <a:pPr marL="0" lvl="0" indent="0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3. «</a:t>
            </a:r>
            <a:r>
              <a:rPr lang="ru-RU" sz="2000" b="1" dirty="0">
                <a:solidFill>
                  <a:srgbClr val="C00000"/>
                </a:solidFill>
                <a:latin typeface="Georgia" panose="02040502050405020303" pitchFamily="18" charset="0"/>
              </a:rPr>
              <a:t>Карта </a:t>
            </a:r>
            <a:r>
              <a:rPr lang="ru-RU" sz="2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произведения»</a:t>
            </a:r>
            <a:endParaRPr lang="ru-RU" sz="2000" b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sz="2000" dirty="0">
              <a:latin typeface="Georgia" panose="02040502050405020303" pitchFamily="18" charset="0"/>
            </a:endParaRPr>
          </a:p>
          <a:p>
            <a:pPr marL="0" lv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7010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main-cdn.sbermegamarket.ru/hlr-system/16656161129/100025488168b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8386">
            <a:off x="2580509" y="3237826"/>
            <a:ext cx="2763300" cy="330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2807" y="504521"/>
            <a:ext cx="2277621" cy="26788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4252" y="227243"/>
            <a:ext cx="2335728" cy="2956155"/>
          </a:xfrm>
          <a:prstGeom prst="rect">
            <a:avLst/>
          </a:prstGeom>
        </p:spPr>
      </p:pic>
      <p:pic>
        <p:nvPicPr>
          <p:cNvPr id="1026" name="Picture 2" descr="http://www.nisso.net/shosai/201006/20100604143645427_00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511" y="3642536"/>
            <a:ext cx="2394375" cy="305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knigogid.ru/storage/books/2/f/0811dc1d96931020b312eac993e7f4bf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1" b="8255"/>
          <a:stretch/>
        </p:blipFill>
        <p:spPr bwMode="auto">
          <a:xfrm>
            <a:off x="9194268" y="1042336"/>
            <a:ext cx="2344330" cy="328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76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257</Words>
  <Application>Microsoft Office PowerPoint</Application>
  <PresentationFormat>Произвольный</PresentationFormat>
  <Paragraphs>30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«Творец народной книги»</vt:lpstr>
      <vt:lpstr>Презентация PowerPoint</vt:lpstr>
      <vt:lpstr>Индикатор качества и эффективности образования! Равенство доступам к образованию!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Ученик 9</cp:lastModifiedBy>
  <cp:revision>31</cp:revision>
  <dcterms:created xsi:type="dcterms:W3CDTF">2022-04-07T04:22:05Z</dcterms:created>
  <dcterms:modified xsi:type="dcterms:W3CDTF">2022-04-08T06:30:27Z</dcterms:modified>
</cp:coreProperties>
</file>