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69" r:id="rId3"/>
    <p:sldId id="271" r:id="rId4"/>
    <p:sldId id="279" r:id="rId5"/>
    <p:sldId id="270" r:id="rId6"/>
    <p:sldId id="272" r:id="rId7"/>
    <p:sldId id="273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99036-AD59-4BCA-95FE-EA986673A5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ECE0F-B3B3-4EB5-A913-DA02F212A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9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72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9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0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08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9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6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26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254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04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5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05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4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41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83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0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72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0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975F96-38F3-457D-9246-E0A6CF14531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5A14CF8-14A1-4BD5-97A0-A6A7E59BEAE5}"/>
              </a:ext>
            </a:extLst>
          </p:cNvPr>
          <p:cNvSpPr txBox="1">
            <a:spLocks/>
          </p:cNvSpPr>
          <p:nvPr/>
        </p:nvSpPr>
        <p:spPr>
          <a:xfrm>
            <a:off x="547787" y="1448067"/>
            <a:ext cx="11184081" cy="18962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/>
              <a:t>Проектная и исследовательская деятельность </a:t>
            </a:r>
          </a:p>
          <a:p>
            <a:r>
              <a:rPr lang="ru-RU" sz="4000" b="1" dirty="0" smtClean="0"/>
              <a:t>младших школьников</a:t>
            </a:r>
            <a:endParaRPr lang="ru-RU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19558" y="3159651"/>
            <a:ext cx="524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семинар- практикум для учителей начальных классов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47406" y="5776547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 ноября 2021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6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245" y="1532553"/>
            <a:ext cx="105976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405">
              <a:lnSpc>
                <a:spcPts val="182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65405">
              <a:lnSpc>
                <a:spcPts val="1820"/>
              </a:lnSpc>
              <a:spcBef>
                <a:spcPts val="5"/>
              </a:spcBef>
              <a:spcAft>
                <a:spcPts val="0"/>
              </a:spcAft>
            </a:pPr>
            <a:endParaRPr lang="ru-RU" b="1" i="1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5405">
              <a:lnSpc>
                <a:spcPts val="182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Показать</a:t>
            </a:r>
            <a:r>
              <a:rPr lang="ru-RU" sz="2000" i="1" spc="2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связь</a:t>
            </a:r>
            <a:r>
              <a:rPr lang="ru-RU" sz="2000" i="1" spc="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истории</a:t>
            </a:r>
            <a:r>
              <a:rPr lang="ru-RU" sz="2000" i="1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моей</a:t>
            </a:r>
            <a:r>
              <a:rPr lang="ru-RU" sz="2000" i="1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семьи</a:t>
            </a:r>
            <a:r>
              <a:rPr lang="ru-RU" sz="2000" i="1" spc="2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прадедушки</a:t>
            </a:r>
            <a:r>
              <a:rPr lang="ru-RU" sz="2000" i="1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i="1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прабабушки</a:t>
            </a:r>
            <a:r>
              <a:rPr lang="ru-RU" sz="2000" i="1" spc="2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i="1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историей</a:t>
            </a:r>
            <a:r>
              <a:rPr lang="ru-RU" sz="2000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страны</a:t>
            </a:r>
            <a:r>
              <a:rPr lang="ru-RU" sz="2000" i="1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1569" y="687950"/>
            <a:ext cx="9111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Примеры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формулировок целей школьных проектов,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соответствующих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критериям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endParaRPr lang="ru-RU" b="1" dirty="0"/>
          </a:p>
        </p:txBody>
      </p:sp>
      <p:sp>
        <p:nvSpPr>
          <p:cNvPr id="4" name="docshape52"/>
          <p:cNvSpPr txBox="1">
            <a:spLocks noChangeArrowheads="1"/>
          </p:cNvSpPr>
          <p:nvPr/>
        </p:nvSpPr>
        <p:spPr bwMode="auto">
          <a:xfrm>
            <a:off x="881818" y="2907298"/>
            <a:ext cx="10425087" cy="1058033"/>
          </a:xfrm>
          <a:prstGeom prst="rect">
            <a:avLst/>
          </a:prstGeom>
          <a:noFill/>
          <a:ln w="6097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65405">
              <a:lnSpc>
                <a:spcPts val="182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</a:t>
            </a:r>
            <a:r>
              <a:rPr lang="ru-RU" sz="1600" b="1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b="1" spc="-9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5405">
              <a:lnSpc>
                <a:spcPts val="1820"/>
              </a:lnSpc>
              <a:spcBef>
                <a:spcPts val="5"/>
              </a:spcBef>
              <a:spcAft>
                <a:spcPts val="0"/>
              </a:spcAft>
            </a:pPr>
            <a:endParaRPr lang="ru-RU" sz="1600" b="1" spc="-9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5405">
              <a:lnSpc>
                <a:spcPts val="182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</a:t>
            </a:r>
            <a:r>
              <a:rPr lang="ru-RU" sz="2000" i="1" spc="9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видового</a:t>
            </a:r>
            <a:r>
              <a:rPr lang="ru-RU" sz="2000" i="1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состава</a:t>
            </a:r>
            <a:r>
              <a:rPr lang="ru-RU" sz="2000" i="1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высших</a:t>
            </a:r>
            <a:r>
              <a:rPr lang="ru-RU" sz="2000" i="1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сосудистых</a:t>
            </a:r>
            <a:r>
              <a:rPr lang="ru-RU" sz="2000" i="1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растений</a:t>
            </a:r>
            <a:r>
              <a:rPr lang="ru-RU" sz="2000" i="1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побе</a:t>
            </a:r>
            <a:r>
              <a:rPr lang="ru-RU" sz="2000" i="1" spc="-3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режья</a:t>
            </a:r>
            <a:r>
              <a:rPr lang="ru-RU" sz="20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озера</a:t>
            </a:r>
            <a:r>
              <a:rPr lang="ru-RU" sz="2000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Касарги</a:t>
            </a:r>
            <a:r>
              <a:rPr lang="ru-RU" sz="2000" i="1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docshape52"/>
          <p:cNvSpPr txBox="1">
            <a:spLocks noChangeArrowheads="1"/>
          </p:cNvSpPr>
          <p:nvPr/>
        </p:nvSpPr>
        <p:spPr bwMode="auto">
          <a:xfrm>
            <a:off x="795531" y="1395179"/>
            <a:ext cx="10425087" cy="1058033"/>
          </a:xfrm>
          <a:prstGeom prst="rect">
            <a:avLst/>
          </a:prstGeom>
          <a:noFill/>
          <a:ln w="6097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65405">
              <a:lnSpc>
                <a:spcPts val="182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973539"/>
              </p:ext>
            </p:extLst>
          </p:nvPr>
        </p:nvGraphicFramePr>
        <p:xfrm>
          <a:off x="3137360" y="4163606"/>
          <a:ext cx="6121400" cy="18675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121400">
                  <a:extLst>
                    <a:ext uri="{9D8B030D-6E8A-4147-A177-3AD203B41FA5}">
                      <a16:colId xmlns:a16="http://schemas.microsoft.com/office/drawing/2014/main" val="2745999385"/>
                    </a:ext>
                  </a:extLst>
                </a:gridCol>
              </a:tblGrid>
              <a:tr h="467360">
                <a:tc>
                  <a:txBody>
                    <a:bodyPr/>
                    <a:lstStyle/>
                    <a:p>
                      <a:pPr marL="67945">
                        <a:lnSpc>
                          <a:spcPts val="179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Как</a:t>
                      </a:r>
                      <a:r>
                        <a:rPr lang="ru-RU" sz="1600" spc="-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цель</a:t>
                      </a:r>
                      <a:r>
                        <a:rPr lang="ru-RU" sz="1600" spc="-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связана</a:t>
                      </a:r>
                      <a:r>
                        <a:rPr lang="ru-RU" sz="1600" spc="-2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с</a:t>
                      </a:r>
                      <a:r>
                        <a:rPr lang="ru-RU" sz="1600" spc="-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проблемой?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8815436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marL="67945">
                        <a:lnSpc>
                          <a:spcPts val="1795"/>
                        </a:lnSpc>
                        <a:spcAft>
                          <a:spcPts val="0"/>
                        </a:spcAft>
                      </a:pPr>
                      <a:r>
                        <a:rPr lang="ru-RU" sz="1600" spc="-40">
                          <a:effectLst/>
                        </a:rPr>
                        <a:t>Содержит</a:t>
                      </a:r>
                      <a:r>
                        <a:rPr lang="ru-RU" sz="1600" spc="-55">
                          <a:effectLst/>
                        </a:rPr>
                        <a:t> </a:t>
                      </a:r>
                      <a:r>
                        <a:rPr lang="ru-RU" sz="1600" spc="-35">
                          <a:effectLst/>
                        </a:rPr>
                        <a:t>ли</a:t>
                      </a:r>
                      <a:r>
                        <a:rPr lang="ru-RU" sz="1600" spc="-55">
                          <a:effectLst/>
                        </a:rPr>
                        <a:t> </a:t>
                      </a:r>
                      <a:r>
                        <a:rPr lang="ru-RU" sz="1600" spc="-35">
                          <a:effectLst/>
                        </a:rPr>
                        <a:t>цель</a:t>
                      </a:r>
                      <a:r>
                        <a:rPr lang="ru-RU" sz="1600" spc="-45">
                          <a:effectLst/>
                        </a:rPr>
                        <a:t> </a:t>
                      </a:r>
                      <a:r>
                        <a:rPr lang="ru-RU" sz="1600" spc="-35">
                          <a:effectLst/>
                        </a:rPr>
                        <a:t>указание</a:t>
                      </a:r>
                      <a:r>
                        <a:rPr lang="ru-RU" sz="1600" spc="-55">
                          <a:effectLst/>
                        </a:rPr>
                        <a:t> </a:t>
                      </a:r>
                      <a:r>
                        <a:rPr lang="ru-RU" sz="1600" spc="-35">
                          <a:effectLst/>
                        </a:rPr>
                        <a:t>на</a:t>
                      </a:r>
                      <a:r>
                        <a:rPr lang="ru-RU" sz="1600" spc="-65">
                          <a:effectLst/>
                        </a:rPr>
                        <a:t> </a:t>
                      </a:r>
                      <a:r>
                        <a:rPr lang="ru-RU" sz="1600" spc="-35">
                          <a:effectLst/>
                        </a:rPr>
                        <a:t>будущий</a:t>
                      </a:r>
                      <a:r>
                        <a:rPr lang="ru-RU" sz="1600" spc="-65">
                          <a:effectLst/>
                        </a:rPr>
                        <a:t> </a:t>
                      </a:r>
                      <a:r>
                        <a:rPr lang="ru-RU" sz="1600" spc="-35">
                          <a:effectLst/>
                        </a:rPr>
                        <a:t>результат</a:t>
                      </a:r>
                      <a:r>
                        <a:rPr lang="ru-RU" sz="1600" spc="-55">
                          <a:effectLst/>
                        </a:rPr>
                        <a:t> </a:t>
                      </a:r>
                      <a:r>
                        <a:rPr lang="ru-RU" sz="1600" spc="-35">
                          <a:effectLst/>
                        </a:rPr>
                        <a:t>–</a:t>
                      </a:r>
                      <a:r>
                        <a:rPr lang="ru-RU" sz="1600" spc="-60">
                          <a:effectLst/>
                        </a:rPr>
                        <a:t> </a:t>
                      </a:r>
                      <a:r>
                        <a:rPr lang="ru-RU" sz="1600" spc="-35">
                          <a:effectLst/>
                        </a:rPr>
                        <a:t>продукт</a:t>
                      </a:r>
                      <a:r>
                        <a:rPr lang="ru-RU" sz="1600" spc="-50">
                          <a:effectLst/>
                        </a:rPr>
                        <a:t> </a:t>
                      </a:r>
                      <a:r>
                        <a:rPr lang="ru-RU" sz="1600" spc="-35">
                          <a:effectLst/>
                        </a:rPr>
                        <a:t>проекта?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662729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67945">
                        <a:lnSpc>
                          <a:spcPts val="181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Может</a:t>
                      </a:r>
                      <a:r>
                        <a:rPr lang="ru-RU" sz="1600" spc="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ли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формулировка цели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включать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в себя способ</a:t>
                      </a:r>
                      <a:r>
                        <a:rPr lang="ru-RU" sz="1600" spc="1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ее достижения?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6765109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67945">
                        <a:lnSpc>
                          <a:spcPts val="179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Какова</a:t>
                      </a:r>
                      <a:r>
                        <a:rPr lang="ru-RU" sz="1600" spc="-5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цель</a:t>
                      </a:r>
                      <a:r>
                        <a:rPr lang="ru-RU" sz="1600" spc="-5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твоей</a:t>
                      </a:r>
                      <a:r>
                        <a:rPr lang="ru-RU" sz="1600" spc="-5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работы?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973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31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324" y="1440511"/>
            <a:ext cx="1025637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>
              <a:spcAft>
                <a:spcPts val="0"/>
              </a:spcAft>
            </a:pPr>
            <a:r>
              <a:rPr lang="ru-RU" b="1" dirty="0" smtClean="0"/>
              <a:t>Пример </a:t>
            </a:r>
          </a:p>
          <a:p>
            <a:pPr marL="67945">
              <a:spcAft>
                <a:spcPts val="0"/>
              </a:spcAft>
            </a:pPr>
            <a:endParaRPr lang="ru-RU" b="1" dirty="0" smtClean="0"/>
          </a:p>
          <a:p>
            <a:pPr marL="67945">
              <a:spcAft>
                <a:spcPts val="0"/>
              </a:spcAft>
            </a:pPr>
            <a:r>
              <a:rPr lang="ru-RU" b="1" dirty="0" smtClean="0"/>
              <a:t>Тема:</a:t>
            </a:r>
            <a:r>
              <a:rPr lang="ru-RU" dirty="0" smtClean="0"/>
              <a:t> клуб «</a:t>
            </a:r>
            <a:r>
              <a:rPr lang="ru-RU" dirty="0" err="1" smtClean="0"/>
              <a:t>Почита</a:t>
            </a:r>
            <a:r>
              <a:rPr lang="ru-RU" spc="-385" dirty="0" smtClean="0"/>
              <a:t> </a:t>
            </a:r>
            <a:r>
              <a:rPr lang="ru-RU" dirty="0" err="1" smtClean="0"/>
              <a:t>лочки</a:t>
            </a:r>
            <a:r>
              <a:rPr lang="ru-RU" dirty="0" smtClean="0"/>
              <a:t>»</a:t>
            </a:r>
            <a:r>
              <a:rPr lang="ru-RU" spc="-5" dirty="0" smtClean="0"/>
              <a:t> </a:t>
            </a:r>
            <a:r>
              <a:rPr lang="ru-RU" dirty="0" smtClean="0"/>
              <a:t>как средство повышения мотивации к чтению обучающихся младшего школьного возраста.</a:t>
            </a:r>
            <a:endParaRPr lang="ru-RU" sz="800" dirty="0"/>
          </a:p>
          <a:p>
            <a:pPr marL="67945">
              <a:spcAft>
                <a:spcPts val="0"/>
              </a:spcAft>
            </a:pPr>
            <a:r>
              <a:rPr lang="ru-RU" b="1" dirty="0"/>
              <a:t>Цель</a:t>
            </a:r>
            <a:r>
              <a:rPr lang="ru-RU" b="1" spc="165" dirty="0"/>
              <a:t> </a:t>
            </a:r>
            <a:r>
              <a:rPr lang="ru-RU" b="1" dirty="0"/>
              <a:t>проекта</a:t>
            </a:r>
            <a:r>
              <a:rPr lang="ru-RU" dirty="0"/>
              <a:t>:</a:t>
            </a:r>
            <a:r>
              <a:rPr lang="ru-RU" spc="180" dirty="0"/>
              <a:t> </a:t>
            </a:r>
            <a:r>
              <a:rPr lang="ru-RU" dirty="0"/>
              <a:t>создать</a:t>
            </a:r>
            <a:r>
              <a:rPr lang="ru-RU" spc="170" dirty="0"/>
              <a:t> </a:t>
            </a:r>
            <a:r>
              <a:rPr lang="ru-RU" dirty="0"/>
              <a:t>клуба</a:t>
            </a:r>
            <a:r>
              <a:rPr lang="ru-RU" spc="190" dirty="0"/>
              <a:t> </a:t>
            </a:r>
            <a:r>
              <a:rPr lang="ru-RU" dirty="0"/>
              <a:t>«</a:t>
            </a:r>
            <a:r>
              <a:rPr lang="ru-RU" dirty="0" err="1"/>
              <a:t>Почиталочки</a:t>
            </a:r>
            <a:r>
              <a:rPr lang="ru-RU" dirty="0"/>
              <a:t>»</a:t>
            </a:r>
            <a:r>
              <a:rPr lang="ru-RU" spc="150" dirty="0"/>
              <a:t> </a:t>
            </a:r>
            <a:r>
              <a:rPr lang="ru-RU" dirty="0"/>
              <a:t>для</a:t>
            </a:r>
            <a:r>
              <a:rPr lang="ru-RU" spc="160" dirty="0"/>
              <a:t> </a:t>
            </a:r>
            <a:r>
              <a:rPr lang="ru-RU" dirty="0"/>
              <a:t>повышения</a:t>
            </a:r>
            <a:r>
              <a:rPr lang="ru-RU" spc="170" dirty="0"/>
              <a:t> </a:t>
            </a:r>
            <a:r>
              <a:rPr lang="ru-RU" dirty="0" err="1" smtClean="0"/>
              <a:t>моти</a:t>
            </a:r>
            <a:r>
              <a:rPr lang="ru-RU" spc="-385" dirty="0" smtClean="0"/>
              <a:t> </a:t>
            </a:r>
            <a:r>
              <a:rPr lang="ru-RU" dirty="0" err="1"/>
              <a:t>вации</a:t>
            </a:r>
            <a:r>
              <a:rPr lang="ru-RU" spc="15" dirty="0"/>
              <a:t> </a:t>
            </a:r>
            <a:r>
              <a:rPr lang="ru-RU" dirty="0"/>
              <a:t>к</a:t>
            </a:r>
            <a:r>
              <a:rPr lang="ru-RU" spc="25" dirty="0"/>
              <a:t> </a:t>
            </a:r>
            <a:r>
              <a:rPr lang="ru-RU" dirty="0"/>
              <a:t>чтению</a:t>
            </a:r>
            <a:r>
              <a:rPr lang="ru-RU" spc="25" dirty="0"/>
              <a:t> </a:t>
            </a:r>
            <a:r>
              <a:rPr lang="ru-RU" dirty="0"/>
              <a:t>обучающихся младшего школьного возраста. </a:t>
            </a:r>
            <a:endParaRPr lang="ru-RU" dirty="0" smtClean="0"/>
          </a:p>
          <a:p>
            <a:pPr marL="67945">
              <a:spcAft>
                <a:spcPts val="0"/>
              </a:spcAft>
            </a:pPr>
            <a:endParaRPr lang="ru-RU" sz="800" dirty="0"/>
          </a:p>
          <a:p>
            <a:pPr marL="67945">
              <a:lnSpc>
                <a:spcPts val="1780"/>
              </a:lnSpc>
              <a:spcAft>
                <a:spcPts val="0"/>
              </a:spcAft>
            </a:pP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3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106" y="-215525"/>
            <a:ext cx="4018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семинара: </a:t>
            </a:r>
            <a:endParaRPr lang="ru-RU" sz="32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537" y="615472"/>
            <a:ext cx="1141049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Организация проектной  деятельности младших школьников в образовательной </a:t>
            </a:r>
          </a:p>
          <a:p>
            <a:r>
              <a:rPr lang="ru-RU" sz="2400" dirty="0" smtClean="0"/>
              <a:t>деятельности </a:t>
            </a:r>
          </a:p>
          <a:p>
            <a:r>
              <a:rPr lang="ru-RU" sz="2400" dirty="0" smtClean="0"/>
              <a:t>                                     (</a:t>
            </a:r>
            <a:r>
              <a:rPr lang="ru-RU" dirty="0" smtClean="0"/>
              <a:t>отв. </a:t>
            </a:r>
            <a:r>
              <a:rPr lang="ru-RU" b="1" dirty="0" smtClean="0"/>
              <a:t>Загретдинова С.А</a:t>
            </a:r>
            <a:r>
              <a:rPr lang="ru-RU" dirty="0" smtClean="0"/>
              <a:t>., </a:t>
            </a:r>
            <a:r>
              <a:rPr lang="ru-RU" sz="1400" dirty="0" smtClean="0"/>
              <a:t>ЗД УВР МБОУ НШ №30, руководитель ГМО учителей начальных классов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2. </a:t>
            </a:r>
            <a:r>
              <a:rPr lang="ru-RU" sz="2400" dirty="0"/>
              <a:t>Использование метода «Зеркало прогрессивных преобразований» в написании </a:t>
            </a:r>
          </a:p>
          <a:p>
            <a:r>
              <a:rPr lang="ru-RU" sz="2400" dirty="0"/>
              <a:t> проектных работ младших школьников, в том числе, с применением возможностей </a:t>
            </a:r>
          </a:p>
          <a:p>
            <a:r>
              <a:rPr lang="ru-RU" sz="2400" dirty="0"/>
              <a:t>цифровых сред</a:t>
            </a:r>
          </a:p>
          <a:p>
            <a:r>
              <a:rPr lang="ru-RU" sz="2400" dirty="0"/>
              <a:t>                                                       </a:t>
            </a:r>
            <a:r>
              <a:rPr lang="ru-RU" sz="2400" dirty="0" smtClean="0"/>
              <a:t>(</a:t>
            </a:r>
            <a:r>
              <a:rPr lang="ru-RU" sz="2400" dirty="0"/>
              <a:t>отв. </a:t>
            </a:r>
            <a:r>
              <a:rPr lang="ru-RU" sz="2400" b="1" dirty="0"/>
              <a:t>Лапина О.В</a:t>
            </a:r>
            <a:r>
              <a:rPr lang="ru-RU" sz="2400" dirty="0"/>
              <a:t>., </a:t>
            </a:r>
            <a:r>
              <a:rPr lang="ru-RU" sz="1400" dirty="0"/>
              <a:t>учитель начальных классов МБОУ СОШ №46 с УИОП</a:t>
            </a:r>
            <a:r>
              <a:rPr lang="ru-RU" sz="2400" dirty="0"/>
              <a:t>)</a:t>
            </a:r>
          </a:p>
          <a:p>
            <a:r>
              <a:rPr lang="ru-RU" sz="2400" dirty="0" smtClean="0"/>
              <a:t>  3. Алгоритм сопровождения написания проектной и исследовательской работы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младших школьников 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		                                                      (</a:t>
            </a:r>
            <a:r>
              <a:rPr lang="ru-RU" dirty="0" smtClean="0"/>
              <a:t>отв. </a:t>
            </a:r>
            <a:r>
              <a:rPr lang="ru-RU" b="1" dirty="0" err="1" smtClean="0"/>
              <a:t>Тухтубаева</a:t>
            </a:r>
            <a:r>
              <a:rPr lang="ru-RU" b="1" dirty="0" smtClean="0"/>
              <a:t> Э.А</a:t>
            </a:r>
            <a:r>
              <a:rPr lang="ru-RU" dirty="0" smtClean="0"/>
              <a:t>., </a:t>
            </a:r>
            <a:r>
              <a:rPr lang="ru-RU" sz="1400" dirty="0" smtClean="0"/>
              <a:t>учитель начальных классов МБОУ «СТШ»)</a:t>
            </a:r>
            <a:endParaRPr lang="ru-RU" dirty="0" smtClean="0"/>
          </a:p>
          <a:p>
            <a:r>
              <a:rPr lang="ru-RU" sz="2400" dirty="0" smtClean="0"/>
              <a:t>  4. Применение на уроке и в урочной деятельности метода проектов </a:t>
            </a:r>
          </a:p>
          <a:p>
            <a:r>
              <a:rPr lang="ru-RU" sz="2400" dirty="0" smtClean="0"/>
              <a:t>и технологий организации исследовательской деятельности</a:t>
            </a:r>
          </a:p>
          <a:p>
            <a:r>
              <a:rPr lang="ru-RU" sz="3200" dirty="0" smtClean="0"/>
              <a:t> 			                                     </a:t>
            </a:r>
            <a:r>
              <a:rPr lang="ru-RU" sz="2000" dirty="0" smtClean="0"/>
              <a:t>(</a:t>
            </a:r>
            <a:r>
              <a:rPr lang="ru-RU" dirty="0"/>
              <a:t>отв. </a:t>
            </a:r>
            <a:r>
              <a:rPr lang="ru-RU" b="1" dirty="0" smtClean="0"/>
              <a:t>Карпова Л.Л</a:t>
            </a:r>
            <a:r>
              <a:rPr lang="ru-RU" dirty="0" smtClean="0"/>
              <a:t>., </a:t>
            </a:r>
            <a:r>
              <a:rPr lang="ru-RU" sz="1400" dirty="0"/>
              <a:t>учитель начальных классов МБОУ </a:t>
            </a:r>
            <a:r>
              <a:rPr lang="ru-RU" sz="1400" dirty="0" smtClean="0"/>
              <a:t>«Перспектива</a:t>
            </a:r>
            <a:r>
              <a:rPr lang="ru-RU" dirty="0" smtClean="0"/>
              <a:t>»</a:t>
            </a:r>
            <a:r>
              <a:rPr lang="ru-RU" sz="1600" dirty="0" smtClean="0"/>
              <a:t>)</a:t>
            </a:r>
          </a:p>
          <a:p>
            <a:r>
              <a:rPr lang="ru-RU" sz="2000" dirty="0" smtClean="0"/>
              <a:t>  5. Организация проектно- исследовательской деятельности в цифровой образовательной среде МЭО,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в том числе для обучающихся с ОВЗ.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06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7118" y="97712"/>
            <a:ext cx="1103727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400" b="1" dirty="0" smtClean="0"/>
              <a:t>Организация проектной  деятельности младших школьников </a:t>
            </a:r>
          </a:p>
          <a:p>
            <a:pPr algn="ctr"/>
            <a:r>
              <a:rPr lang="ru-RU" sz="2400" b="1" dirty="0" smtClean="0"/>
              <a:t>     в образовательной деятельности </a:t>
            </a:r>
          </a:p>
          <a:p>
            <a:r>
              <a:rPr lang="ru-RU" dirty="0" smtClean="0"/>
              <a:t>                                                             </a:t>
            </a:r>
          </a:p>
          <a:p>
            <a:pPr algn="r"/>
            <a:r>
              <a:rPr lang="ru-RU" b="1" dirty="0" smtClean="0"/>
              <a:t>Загретдинова С.А</a:t>
            </a:r>
            <a:r>
              <a:rPr lang="ru-RU" dirty="0" smtClean="0"/>
              <a:t>., </a:t>
            </a:r>
          </a:p>
          <a:p>
            <a:pPr algn="r"/>
            <a:r>
              <a:rPr lang="ru-RU" sz="1100" dirty="0" smtClean="0"/>
              <a:t>ЗД УВР МБОУ НШ №30, руководитель ГМО учителей начальных классов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4753" y="2748417"/>
            <a:ext cx="10298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indent="25146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Исследовательская деятельность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образовательная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технология, использующая в качестве главного средства достижения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 задач учебное исследование.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4753" y="3394748"/>
            <a:ext cx="10474570" cy="292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444500" indent="251460" algn="just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Отличие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исследовательской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проектной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конструктивной</a:t>
            </a:r>
          </a:p>
          <a:p>
            <a:pPr marL="322580" algn="just">
              <a:lnSpc>
                <a:spcPts val="177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2580" algn="just">
              <a:lnSpc>
                <a:spcPts val="177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</a:t>
            </a:r>
            <a:r>
              <a:rPr lang="ru-RU" spc="1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результатом</a:t>
            </a:r>
            <a:r>
              <a:rPr lang="ru-RU" spc="5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исследовательской</a:t>
            </a:r>
            <a:r>
              <a:rPr lang="ru-RU" spc="5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pc="5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интеллектуальный продукт (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устанавливающий ту или иную истину в</a:t>
            </a:r>
            <a:r>
              <a:rPr lang="ru-RU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процедуры исследования и представленный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стандартном </a:t>
            </a:r>
            <a:r>
              <a:rPr lang="ru-RU" spc="-38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Проектная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исследовательская деятельности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отличаются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своими этапами.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Результатом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проектной деятельности является продукт (запланированный! заранее известный!)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0548" y="1727773"/>
            <a:ext cx="10747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530" marR="80645" indent="251460" algn="just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проект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совместная учебно-познавательная, творческая</a:t>
            </a:r>
            <a:r>
              <a:rPr lang="ru-RU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обучающихся, имеющая общую цель и согласованные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способы,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направленная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общего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решению</a:t>
            </a:r>
            <a:r>
              <a:rPr lang="ru-RU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какой-либо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34853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504023"/>
              </p:ext>
            </p:extLst>
          </p:nvPr>
        </p:nvGraphicFramePr>
        <p:xfrm>
          <a:off x="583221" y="527538"/>
          <a:ext cx="10890741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2475">
                  <a:extLst>
                    <a:ext uri="{9D8B030D-6E8A-4147-A177-3AD203B41FA5}">
                      <a16:colId xmlns:a16="http://schemas.microsoft.com/office/drawing/2014/main" val="2653894025"/>
                    </a:ext>
                  </a:extLst>
                </a:gridCol>
                <a:gridCol w="2975991">
                  <a:extLst>
                    <a:ext uri="{9D8B030D-6E8A-4147-A177-3AD203B41FA5}">
                      <a16:colId xmlns:a16="http://schemas.microsoft.com/office/drawing/2014/main" val="2352999972"/>
                    </a:ext>
                  </a:extLst>
                </a:gridCol>
                <a:gridCol w="2632275">
                  <a:extLst>
                    <a:ext uri="{9D8B030D-6E8A-4147-A177-3AD203B41FA5}">
                      <a16:colId xmlns:a16="http://schemas.microsoft.com/office/drawing/2014/main" val="432081717"/>
                    </a:ext>
                  </a:extLst>
                </a:gridCol>
              </a:tblGrid>
              <a:tr h="378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работ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работ младших школьников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9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Техника и инженерное дело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(3 работы)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887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Физика и познание мира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 (3 работы)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5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Математика. Информатика и информационные технологии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(2 работы)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22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15 (3 работы)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43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16(3 работы)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513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Химия и химические технологии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(3 работы)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859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Русский язык и литература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(3 работы)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20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(3 работы)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45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 (4 работы)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8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Социология и психология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 (4 работы)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304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Культурология, искусство и дизайн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7(3 работы)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73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Финансовая грамотность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(3 работы)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447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0852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19245" y="55304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Шаг в будущее. </a:t>
            </a:r>
            <a:r>
              <a:rPr lang="ru-RU" b="1" dirty="0" smtClean="0"/>
              <a:t>Юниор (2020-2021 </a:t>
            </a:r>
            <a:r>
              <a:rPr lang="ru-RU" b="1" dirty="0" err="1" smtClean="0"/>
              <a:t>уч.г</a:t>
            </a:r>
            <a:r>
              <a:rPr lang="ru-RU" b="1" dirty="0" smtClean="0"/>
              <a:t>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368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96032"/>
              </p:ext>
            </p:extLst>
          </p:nvPr>
        </p:nvGraphicFramePr>
        <p:xfrm>
          <a:off x="857529" y="729760"/>
          <a:ext cx="10431793" cy="55659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22546">
                  <a:extLst>
                    <a:ext uri="{9D8B030D-6E8A-4147-A177-3AD203B41FA5}">
                      <a16:colId xmlns:a16="http://schemas.microsoft.com/office/drawing/2014/main" val="472117789"/>
                    </a:ext>
                  </a:extLst>
                </a:gridCol>
                <a:gridCol w="2619575">
                  <a:extLst>
                    <a:ext uri="{9D8B030D-6E8A-4147-A177-3AD203B41FA5}">
                      <a16:colId xmlns:a16="http://schemas.microsoft.com/office/drawing/2014/main" val="1731713581"/>
                    </a:ext>
                  </a:extLst>
                </a:gridCol>
                <a:gridCol w="1342235">
                  <a:extLst>
                    <a:ext uri="{9D8B030D-6E8A-4147-A177-3AD203B41FA5}">
                      <a16:colId xmlns:a16="http://schemas.microsoft.com/office/drawing/2014/main" val="1032552634"/>
                    </a:ext>
                  </a:extLst>
                </a:gridCol>
                <a:gridCol w="3452388">
                  <a:extLst>
                    <a:ext uri="{9D8B030D-6E8A-4147-A177-3AD203B41FA5}">
                      <a16:colId xmlns:a16="http://schemas.microsoft.com/office/drawing/2014/main" val="2835038626"/>
                    </a:ext>
                  </a:extLst>
                </a:gridCol>
                <a:gridCol w="995049">
                  <a:extLst>
                    <a:ext uri="{9D8B030D-6E8A-4147-A177-3AD203B41FA5}">
                      <a16:colId xmlns:a16="http://schemas.microsoft.com/office/drawing/2014/main" val="284903809"/>
                    </a:ext>
                  </a:extLst>
                </a:gridCol>
              </a:tblGrid>
              <a:tr h="899489">
                <a:tc rowSpan="2">
                  <a:txBody>
                    <a:bodyPr/>
                    <a:lstStyle/>
                    <a:p>
                      <a:pPr marL="6794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3185" marR="74930" indent="1155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r>
                        <a:rPr lang="en-US" sz="20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431800" marR="43434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</a:t>
                      </a:r>
                      <a:r>
                        <a:rPr lang="ru-RU" sz="20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учебно-познавательная</a:t>
                      </a:r>
                      <a:r>
                        <a:rPr lang="ru-RU" sz="20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(поисковая)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1800" marR="43180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537939"/>
                  </a:ext>
                </a:extLst>
              </a:tr>
              <a:tr h="880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23545" marR="42418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3545" marR="422275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89940" marR="79248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90575" marR="79248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518598"/>
                  </a:ext>
                </a:extLst>
              </a:tr>
              <a:tr h="462186">
                <a:tc>
                  <a:txBody>
                    <a:bodyPr/>
                    <a:lstStyle/>
                    <a:p>
                      <a:pPr marL="67945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7945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Обнаружение</a:t>
                      </a:r>
                      <a:r>
                        <a:rPr lang="ru-RU" sz="20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</a:t>
                      </a:r>
                      <a:r>
                        <a:rPr lang="ru-RU" sz="20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lang="ru-RU" sz="20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43178"/>
                  </a:ext>
                </a:extLst>
              </a:tr>
              <a:tr h="658815">
                <a:tc>
                  <a:txBody>
                    <a:bodyPr/>
                    <a:lstStyle/>
                    <a:p>
                      <a:pPr marL="6794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80"/>
                        </a:lnSpc>
                        <a:spcAft>
                          <a:spcPts val="0"/>
                        </a:spcAft>
                        <a:tabLst>
                          <a:tab pos="850900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	(новое,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6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неизвестное)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40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заранее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675">
                        <a:lnSpc>
                          <a:spcPts val="1680"/>
                        </a:lnSpc>
                        <a:spcAft>
                          <a:spcPts val="0"/>
                        </a:spcAft>
                        <a:tabLst>
                          <a:tab pos="883285" algn="l"/>
                          <a:tab pos="168402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	(заранее	известный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6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запланированный</a:t>
                      </a:r>
                      <a:r>
                        <a:rPr lang="ru-RU" sz="2000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987336"/>
                  </a:ext>
                </a:extLst>
              </a:tr>
              <a:tr h="990613">
                <a:tc>
                  <a:txBody>
                    <a:bodyPr/>
                    <a:lstStyle/>
                    <a:p>
                      <a:pPr marL="6794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680"/>
                        </a:lnSpc>
                        <a:spcAft>
                          <a:spcPts val="0"/>
                        </a:spcAft>
                        <a:tabLst>
                          <a:tab pos="172847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	искать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1595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r>
                        <a:rPr lang="ru-RU" sz="2000" spc="1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spc="1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загадки</a:t>
                      </a:r>
                      <a:r>
                        <a:rPr lang="ru-RU" sz="2000" spc="1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мира,</a:t>
                      </a:r>
                      <a:r>
                        <a:rPr lang="ru-RU" sz="2000" spc="1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от-</a:t>
                      </a:r>
                      <a:r>
                        <a:rPr lang="ru-RU" sz="2000" spc="-36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крывать</a:t>
                      </a: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 marR="67310">
                        <a:spcAft>
                          <a:spcPts val="0"/>
                        </a:spcAft>
                        <a:tabLst>
                          <a:tab pos="786765" algn="l"/>
                          <a:tab pos="111569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Влиять	на	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ситуацию,</a:t>
                      </a:r>
                      <a:r>
                        <a:rPr lang="ru-RU" sz="2000" spc="-3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нять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действительность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изме-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8176773"/>
                  </a:ext>
                </a:extLst>
              </a:tr>
              <a:tr h="1674480">
                <a:tc>
                  <a:txBody>
                    <a:bodyPr/>
                    <a:lstStyle/>
                    <a:p>
                      <a:pPr marL="6794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945" marR="6159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Решить</a:t>
                      </a:r>
                      <a:r>
                        <a:rPr lang="en-US" sz="2000" spc="1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когнитивную</a:t>
                      </a:r>
                      <a:r>
                        <a:rPr lang="en-US" sz="2000" spc="1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про-</a:t>
                      </a:r>
                      <a:r>
                        <a:rPr lang="en-US" sz="2000" spc="-36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блему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6675" marR="67945">
                        <a:lnSpc>
                          <a:spcPct val="98000"/>
                        </a:lnSpc>
                        <a:spcAft>
                          <a:spcPts val="0"/>
                        </a:spcAft>
                        <a:tabLst>
                          <a:tab pos="108712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Изменить	действительность</a:t>
                      </a:r>
                      <a:r>
                        <a:rPr lang="ru-RU" sz="2000" spc="-3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(ситуацию)</a:t>
                      </a:r>
                      <a:r>
                        <a:rPr lang="ru-RU" sz="2000" spc="1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spc="1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помощью</a:t>
                      </a:r>
                      <a:r>
                        <a:rPr lang="ru-RU" sz="2000" spc="1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циально</a:t>
                      </a:r>
                      <a:r>
                        <a:rPr lang="en-US" sz="20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созданного</a:t>
                      </a:r>
                      <a:r>
                        <a:rPr lang="en-US" sz="20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625930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958892" y="169352"/>
            <a:ext cx="7319315" cy="56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4207" tIns="6348" rIns="68241" bIns="0" numCol="1" anchor="ctr" anchorCtr="0" compatLnSpc="1">
            <a:prstTxWarp prst="textNoShape">
              <a:avLst/>
            </a:prstTxWarp>
            <a:spAutoFit/>
          </a:bodyPr>
          <a:lstStyle>
            <a:lvl1pPr indent="115888" eaLnBrk="0" fontAlgn="base" hangingPunct="0">
              <a:spcBef>
                <a:spcPct val="0"/>
              </a:spcBef>
              <a:spcAft>
                <a:spcPct val="0"/>
              </a:spcAft>
              <a:tabLst>
                <a:tab pos="1087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7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7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7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7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7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7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7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7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5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исследовательской и проектной деятельности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15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749195"/>
              </p:ext>
            </p:extLst>
          </p:nvPr>
        </p:nvGraphicFramePr>
        <p:xfrm>
          <a:off x="125020" y="86461"/>
          <a:ext cx="11867687" cy="66660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5140">
                  <a:extLst>
                    <a:ext uri="{9D8B030D-6E8A-4147-A177-3AD203B41FA5}">
                      <a16:colId xmlns:a16="http://schemas.microsoft.com/office/drawing/2014/main" val="718955531"/>
                    </a:ext>
                  </a:extLst>
                </a:gridCol>
                <a:gridCol w="5442938">
                  <a:extLst>
                    <a:ext uri="{9D8B030D-6E8A-4147-A177-3AD203B41FA5}">
                      <a16:colId xmlns:a16="http://schemas.microsoft.com/office/drawing/2014/main" val="3069677805"/>
                    </a:ext>
                  </a:extLst>
                </a:gridCol>
                <a:gridCol w="5059609">
                  <a:extLst>
                    <a:ext uri="{9D8B030D-6E8A-4147-A177-3AD203B41FA5}">
                      <a16:colId xmlns:a16="http://schemas.microsoft.com/office/drawing/2014/main" val="2191969053"/>
                    </a:ext>
                  </a:extLst>
                </a:gridCol>
              </a:tblGrid>
              <a:tr h="254308">
                <a:tc>
                  <a:txBody>
                    <a:bodyPr/>
                    <a:lstStyle/>
                    <a:p>
                      <a:pPr marL="67945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Действия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044700"/>
                  </a:ext>
                </a:extLst>
              </a:tr>
              <a:tr h="427939">
                <a:tc rowSpan="9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 indent="0" algn="l" defTabSz="457200" rtl="0" eaLnBrk="1" fontAlgn="auto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Анализ</a:t>
                      </a:r>
                      <a:r>
                        <a:rPr lang="en-US" sz="1800" spc="365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когнитивной</a:t>
                      </a:r>
                      <a:r>
                        <a:rPr lang="en-US" sz="1800" spc="355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про</a:t>
                      </a: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блемы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 indent="0" algn="l" defTabSz="457200" rtl="0" eaLnBrk="1" fontAlgn="auto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26820" algn="l"/>
                          <a:tab pos="2020570" algn="l"/>
                        </a:tabLst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Анализ</a:t>
                      </a:r>
                      <a:r>
                        <a:rPr lang="en-US" sz="1800" spc="-25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ситуации</a:t>
                      </a:r>
                      <a:r>
                        <a:rPr lang="en-US" sz="1800" dirty="0" smtClean="0">
                          <a:effectLst/>
                        </a:rPr>
                        <a:t>,</a:t>
                      </a:r>
                      <a:r>
                        <a:rPr lang="en-US" sz="1800" spc="-25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для</a:t>
                      </a:r>
                      <a:r>
                        <a:rPr lang="en-US" sz="1800" spc="-35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которой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620"/>
                        </a:lnSpc>
                        <a:spcAft>
                          <a:spcPts val="0"/>
                        </a:spcAft>
                        <a:tabLst>
                          <a:tab pos="1226820" algn="l"/>
                          <a:tab pos="202057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н</a:t>
                      </a:r>
                      <a:r>
                        <a:rPr lang="en-US" sz="1800" dirty="0" err="1" smtClean="0">
                          <a:effectLst/>
                        </a:rPr>
                        <a:t>еобходимо</a:t>
                      </a:r>
                      <a:r>
                        <a:rPr lang="ru-RU" sz="1800" dirty="0" smtClean="0">
                          <a:effectLst/>
                        </a:rPr>
                        <a:t> с</a:t>
                      </a:r>
                      <a:r>
                        <a:rPr lang="en-US" sz="1800" dirty="0" err="1" smtClean="0">
                          <a:effectLst/>
                        </a:rPr>
                        <a:t>оздать</a:t>
                      </a:r>
                      <a:r>
                        <a:rPr lang="en-US" sz="1800" dirty="0">
                          <a:effectLst/>
                        </a:rPr>
                        <a:t>	</a:t>
                      </a:r>
                      <a:r>
                        <a:rPr lang="en-US" sz="1800" dirty="0" err="1">
                          <a:effectLst/>
                        </a:rPr>
                        <a:t>новый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9304854"/>
                  </a:ext>
                </a:extLst>
              </a:tr>
              <a:tr h="254308">
                <a:tc vMerge="1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Выдвижение</a:t>
                      </a:r>
                      <a:r>
                        <a:rPr lang="en-US" sz="1800" spc="-4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гипотезы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продукт.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7216977"/>
                  </a:ext>
                </a:extLst>
              </a:tr>
              <a:tr h="254308">
                <a:tc vMerge="1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536065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Планирование</a:t>
                      </a:r>
                      <a:r>
                        <a:rPr lang="en-US" sz="1800" dirty="0">
                          <a:effectLst/>
                        </a:rPr>
                        <a:t>	</a:t>
                      </a:r>
                      <a:r>
                        <a:rPr lang="en-US" sz="1800" dirty="0" err="1" smtClean="0">
                          <a:effectLst/>
                        </a:rPr>
                        <a:t>исследо</a:t>
                      </a:r>
                      <a:r>
                        <a:rPr lang="en-US" sz="1800" dirty="0" err="1" smtClean="0">
                          <a:effectLst/>
                        </a:rPr>
                        <a:t>вания</a:t>
                      </a:r>
                      <a:r>
                        <a:rPr lang="en-US" sz="1800" dirty="0" smtClean="0">
                          <a:effectLst/>
                        </a:rPr>
                        <a:t>,</a:t>
                      </a:r>
                      <a:r>
                        <a:rPr lang="en-US" sz="1800" spc="13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661160" algn="l"/>
                          <a:tab pos="224917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Формулирование</a:t>
                      </a:r>
                      <a:r>
                        <a:rPr lang="en-US" sz="1800" dirty="0">
                          <a:effectLst/>
                        </a:rPr>
                        <a:t>	</a:t>
                      </a:r>
                      <a:r>
                        <a:rPr lang="en-US" sz="1800" dirty="0" err="1">
                          <a:effectLst/>
                        </a:rPr>
                        <a:t>идеи</a:t>
                      </a:r>
                      <a:r>
                        <a:rPr lang="en-US" sz="1800" dirty="0">
                          <a:effectLst/>
                        </a:rPr>
                        <a:t>	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err="1" smtClean="0">
                          <a:effectLst/>
                        </a:rPr>
                        <a:t>за</a:t>
                      </a:r>
                      <a:r>
                        <a:rPr lang="en-US" sz="1800" dirty="0" err="1" smtClean="0">
                          <a:effectLst/>
                        </a:rPr>
                        <a:t>мысла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411801"/>
                  </a:ext>
                </a:extLst>
              </a:tr>
              <a:tr h="427939">
                <a:tc vMerge="1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 indent="0" algn="l" defTabSz="457200" rtl="0" eaLnBrk="1" fontAlgn="auto" latinLnBrk="0" hangingPunct="1">
                        <a:lnSpc>
                          <a:spcPts val="16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но</a:t>
                      </a:r>
                      <a:r>
                        <a:rPr lang="en-US" sz="1800" spc="505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планы</a:t>
                      </a:r>
                      <a:r>
                        <a:rPr lang="en-US" sz="1800" spc="505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могут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меняться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67945">
                        <a:lnSpc>
                          <a:spcPts val="1645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64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проектирования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8686954"/>
                  </a:ext>
                </a:extLst>
              </a:tr>
              <a:tr h="655282">
                <a:tc vMerge="1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Проведение</a:t>
                      </a:r>
                      <a:r>
                        <a:rPr lang="en-US" sz="1800" spc="-6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исследования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690"/>
                        </a:lnSpc>
                        <a:spcAft>
                          <a:spcPts val="0"/>
                        </a:spcAft>
                        <a:tabLst>
                          <a:tab pos="1492250" algn="l"/>
                          <a:tab pos="2224405" algn="l"/>
                        </a:tabLst>
                      </a:pPr>
                      <a:r>
                        <a:rPr lang="ru-RU" sz="1800" dirty="0">
                          <a:effectLst/>
                        </a:rPr>
                        <a:t>Планирование	этапов	вы-</a:t>
                      </a:r>
                    </a:p>
                    <a:p>
                      <a:pPr marL="66675" marR="0" indent="0" algn="l" defTabSz="457200" rtl="0" eaLnBrk="1" fontAlgn="auto" latinLnBrk="0" hangingPunct="1">
                        <a:lnSpc>
                          <a:spcPts val="16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47750" algn="l"/>
                          <a:tab pos="1947545" algn="l"/>
                        </a:tabLst>
                        <a:defRPr/>
                      </a:pPr>
                      <a:r>
                        <a:rPr lang="ru-RU" sz="1800" dirty="0" err="1">
                          <a:effectLst/>
                        </a:rPr>
                        <a:t>полнения</a:t>
                      </a:r>
                      <a:r>
                        <a:rPr lang="ru-RU" sz="1800" dirty="0">
                          <a:effectLst/>
                        </a:rPr>
                        <a:t>	проекта,	</a:t>
                      </a:r>
                      <a:r>
                        <a:rPr lang="ru-RU" sz="1800" dirty="0" smtClean="0">
                          <a:effectLst/>
                        </a:rPr>
                        <a:t>четкие </a:t>
                      </a:r>
                      <a:r>
                        <a:rPr lang="ru-RU" sz="1800" dirty="0" smtClean="0">
                          <a:effectLst/>
                        </a:rPr>
                        <a:t>шаги</a:t>
                      </a:r>
                      <a:r>
                        <a:rPr lang="ru-RU" sz="1800" spc="-15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по</a:t>
                      </a:r>
                      <a:r>
                        <a:rPr lang="ru-RU" sz="1800" spc="-5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плану.</a:t>
                      </a:r>
                    </a:p>
                    <a:p>
                      <a:pPr marL="66675">
                        <a:lnSpc>
                          <a:spcPts val="1635"/>
                        </a:lnSpc>
                        <a:spcAft>
                          <a:spcPts val="0"/>
                        </a:spcAft>
                        <a:tabLst>
                          <a:tab pos="1047750" algn="l"/>
                          <a:tab pos="1947545" algn="l"/>
                        </a:tabLs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5169719"/>
                  </a:ext>
                </a:extLst>
              </a:tr>
              <a:tr h="682028">
                <a:tc vMerge="1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Интерпретация</a:t>
                      </a:r>
                      <a:r>
                        <a:rPr lang="ru-RU" sz="1800" spc="-2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данных.</a:t>
                      </a:r>
                    </a:p>
                    <a:p>
                      <a:pPr marL="67945" marR="0" indent="0" algn="l" defTabSz="457200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85265" algn="l"/>
                          <a:tab pos="2003425" algn="l"/>
                        </a:tabLst>
                        <a:defRPr/>
                      </a:pPr>
                      <a:r>
                        <a:rPr lang="ru-RU" sz="1800" dirty="0">
                          <a:effectLst/>
                        </a:rPr>
                        <a:t>Опровержение	или	</a:t>
                      </a:r>
                      <a:r>
                        <a:rPr lang="ru-RU" sz="1800" dirty="0" smtClean="0">
                          <a:effectLst/>
                        </a:rPr>
                        <a:t>не </a:t>
                      </a:r>
                      <a:r>
                        <a:rPr lang="en-US" sz="1800" dirty="0" err="1" smtClean="0">
                          <a:effectLst/>
                        </a:rPr>
                        <a:t>провержение</a:t>
                      </a:r>
                      <a:r>
                        <a:rPr lang="en-US" sz="1800" spc="-35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гипотезы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 indent="0" algn="l" defTabSz="45720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Собственно</a:t>
                      </a:r>
                      <a:r>
                        <a:rPr lang="ru-RU" sz="1800" spc="205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реализация</a:t>
                      </a:r>
                      <a:r>
                        <a:rPr lang="ru-RU" sz="1800" spc="560" dirty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про</a:t>
                      </a:r>
                      <a:r>
                        <a:rPr lang="en-US" sz="1800" dirty="0" err="1" smtClean="0">
                          <a:effectLst/>
                        </a:rPr>
                        <a:t>екта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4657559"/>
                  </a:ext>
                </a:extLst>
              </a:tr>
              <a:tr h="254308">
                <a:tc vMerge="1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9697982"/>
                  </a:ext>
                </a:extLst>
              </a:tr>
              <a:tr h="641909">
                <a:tc vMerge="1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 indent="0" algn="l" defTabSz="457200" rtl="0" eaLnBrk="1" fontAlgn="auto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74015" algn="l"/>
                          <a:tab pos="1090930" algn="l"/>
                        </a:tabLst>
                        <a:defRPr/>
                      </a:pPr>
                      <a:r>
                        <a:rPr lang="en-US" sz="1800" dirty="0">
                          <a:effectLst/>
                        </a:rPr>
                        <a:t>В	</a:t>
                      </a:r>
                      <a:r>
                        <a:rPr lang="en-US" sz="1800" dirty="0" err="1">
                          <a:effectLst/>
                        </a:rPr>
                        <a:t>случае</a:t>
                      </a:r>
                      <a:r>
                        <a:rPr lang="en-US" sz="1800" dirty="0">
                          <a:effectLst/>
                        </a:rPr>
                        <a:t>	</a:t>
                      </a:r>
                      <a:r>
                        <a:rPr lang="en-US" sz="1800" dirty="0" err="1" smtClean="0">
                          <a:effectLst/>
                        </a:rPr>
                        <a:t>опровержения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старой</a:t>
                      </a:r>
                      <a:r>
                        <a:rPr lang="en-US" sz="1800" spc="26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–</a:t>
                      </a:r>
                      <a:r>
                        <a:rPr lang="en-US" sz="1800" spc="275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формулирование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новой</a:t>
                      </a:r>
                      <a:r>
                        <a:rPr lang="en-US" sz="1800" spc="-2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гипотезы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620"/>
                        </a:lnSpc>
                        <a:spcAft>
                          <a:spcPts val="0"/>
                        </a:spcAft>
                        <a:tabLst>
                          <a:tab pos="374015" algn="l"/>
                          <a:tab pos="1090930" algn="l"/>
                        </a:tabLs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 indent="0" algn="l" defTabSz="457200" rtl="0" eaLnBrk="1" fontAlgn="auto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effectLst/>
                        </a:rPr>
                        <a:t>Получение</a:t>
                      </a:r>
                      <a:r>
                        <a:rPr lang="en-US" sz="1800" spc="36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продукта</a:t>
                      </a:r>
                      <a:r>
                        <a:rPr lang="en-US" sz="1800" dirty="0">
                          <a:effectLst/>
                        </a:rPr>
                        <a:t>,</a:t>
                      </a:r>
                      <a:r>
                        <a:rPr lang="en-US" sz="1800" spc="36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его</a:t>
                      </a:r>
                      <a:r>
                        <a:rPr lang="en-US" sz="1800" spc="15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со</a:t>
                      </a:r>
                      <a:r>
                        <a:rPr lang="en-US" sz="1800" dirty="0" err="1" smtClean="0">
                          <a:effectLst/>
                        </a:rPr>
                        <a:t>отнесение</a:t>
                      </a:r>
                      <a:r>
                        <a:rPr lang="en-US" sz="1800" spc="35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с</a:t>
                      </a:r>
                      <a:r>
                        <a:rPr lang="en-US" sz="1800" spc="335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исходной</a:t>
                      </a:r>
                      <a:r>
                        <a:rPr lang="en-US" sz="1800" spc="345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ситуацией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4447316"/>
                  </a:ext>
                </a:extLst>
              </a:tr>
              <a:tr h="866577">
                <a:tc vMerge="1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Оформление</a:t>
                      </a:r>
                      <a:r>
                        <a:rPr lang="en-US" sz="1800" dirty="0" smtClean="0">
                          <a:effectLst/>
                        </a:rPr>
                        <a:t>	</a:t>
                      </a:r>
                      <a:r>
                        <a:rPr lang="en-US" sz="1800" dirty="0" err="1" smtClean="0">
                          <a:effectLst/>
                        </a:rPr>
                        <a:t>результатов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исследования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Оформление</a:t>
                      </a:r>
                      <a:r>
                        <a:rPr lang="en-US" sz="1800" dirty="0" smtClean="0">
                          <a:effectLst/>
                        </a:rPr>
                        <a:t>	</a:t>
                      </a:r>
                      <a:r>
                        <a:rPr lang="en-US" sz="1800" dirty="0" err="1" smtClean="0">
                          <a:effectLst/>
                        </a:rPr>
                        <a:t>конечных</a:t>
                      </a:r>
                      <a:r>
                        <a:rPr lang="en-US" sz="1800" dirty="0" smtClean="0">
                          <a:effectLst/>
                        </a:rPr>
                        <a:t>	</a:t>
                      </a:r>
                      <a:r>
                        <a:rPr lang="en-US" sz="1800" dirty="0" err="1" smtClean="0">
                          <a:effectLst/>
                        </a:rPr>
                        <a:t>ре</a:t>
                      </a:r>
                      <a:r>
                        <a:rPr lang="en-US" sz="1800" spc="-5" dirty="0" err="1" smtClean="0">
                          <a:effectLst/>
                        </a:rPr>
                        <a:t>зультатов</a:t>
                      </a:r>
                      <a:r>
                        <a:rPr lang="en-US" sz="1800" spc="-85" dirty="0" smtClean="0">
                          <a:effectLst/>
                        </a:rPr>
                        <a:t> </a:t>
                      </a:r>
                      <a:r>
                        <a:rPr lang="en-US" sz="1800" spc="-5" dirty="0" err="1" smtClean="0">
                          <a:effectLst/>
                        </a:rPr>
                        <a:t>проектировани</a:t>
                      </a:r>
                      <a:r>
                        <a:rPr lang="ru-RU" sz="1800" spc="-5" dirty="0" smtClean="0">
                          <a:effectLst/>
                        </a:rPr>
                        <a:t>я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9044803"/>
                  </a:ext>
                </a:extLst>
              </a:tr>
              <a:tr h="254308">
                <a:tc rowSpan="6">
                  <a:txBody>
                    <a:bodyPr/>
                    <a:lstStyle/>
                    <a:p>
                      <a:pPr marL="67945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Операции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Анализ,</a:t>
                      </a:r>
                      <a:r>
                        <a:rPr lang="ru-RU" sz="1800" spc="12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синтез,</a:t>
                      </a:r>
                      <a:r>
                        <a:rPr lang="ru-RU" sz="1800" spc="48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сравнение,</a:t>
                      </a:r>
                      <a:r>
                        <a:rPr lang="ru-RU" sz="1800" spc="48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обобщение,</a:t>
                      </a:r>
                      <a:r>
                        <a:rPr lang="ru-RU" sz="1800" spc="48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классификация,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02123"/>
                  </a:ext>
                </a:extLst>
              </a:tr>
              <a:tr h="254308">
                <a:tc vMerge="1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систематизация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121299"/>
                  </a:ext>
                </a:extLst>
              </a:tr>
              <a:tr h="254308">
                <a:tc vMerge="1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Наблюдение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marL="66675">
                        <a:lnSpc>
                          <a:spcPts val="1605"/>
                        </a:lnSpc>
                        <a:spcAft>
                          <a:spcPts val="0"/>
                        </a:spcAft>
                        <a:tabLst>
                          <a:tab pos="1363980" algn="l"/>
                          <a:tab pos="2314575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Многообразие</a:t>
                      </a:r>
                      <a:r>
                        <a:rPr lang="en-US" sz="1800" dirty="0">
                          <a:effectLst/>
                        </a:rPr>
                        <a:t>	</a:t>
                      </a:r>
                      <a:r>
                        <a:rPr lang="en-US" sz="1800" dirty="0" err="1">
                          <a:effectLst/>
                        </a:rPr>
                        <a:t>операций</a:t>
                      </a:r>
                      <a:r>
                        <a:rPr lang="en-US" sz="1800" dirty="0">
                          <a:effectLst/>
                        </a:rPr>
                        <a:t>:	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66675">
                        <a:lnSpc>
                          <a:spcPts val="1605"/>
                        </a:lnSpc>
                        <a:spcAft>
                          <a:spcPts val="0"/>
                        </a:spcAft>
                        <a:tabLst>
                          <a:tab pos="1363980" algn="l"/>
                          <a:tab pos="2314575" algn="l"/>
                        </a:tabLst>
                      </a:pPr>
                      <a:r>
                        <a:rPr lang="en-US" sz="1800" dirty="0" err="1" smtClean="0">
                          <a:effectLst/>
                        </a:rPr>
                        <a:t>за</a:t>
                      </a:r>
                      <a:r>
                        <a:rPr lang="ru-RU" sz="1800" dirty="0" smtClean="0">
                          <a:effectLst/>
                        </a:rPr>
                        <a:t>в</a:t>
                      </a:r>
                      <a:r>
                        <a:rPr lang="en-US" sz="1800" dirty="0" err="1" smtClean="0">
                          <a:effectLst/>
                        </a:rPr>
                        <a:t>исит</a:t>
                      </a:r>
                      <a:r>
                        <a:rPr lang="en-US" sz="1800" spc="355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от</a:t>
                      </a:r>
                      <a:r>
                        <a:rPr lang="en-US" sz="1800" spc="35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объекта</a:t>
                      </a:r>
                      <a:r>
                        <a:rPr lang="en-US" sz="1800" dirty="0">
                          <a:effectLst/>
                        </a:rPr>
                        <a:t>,</a:t>
                      </a:r>
                      <a:r>
                        <a:rPr lang="en-US" sz="1800" spc="35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проблемы</a:t>
                      </a:r>
                      <a:r>
                        <a:rPr lang="en-US" sz="1800" dirty="0">
                          <a:effectLst/>
                        </a:rPr>
                        <a:t>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0" indent="0" algn="l" defTabSz="457200" rtl="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субъекта</a:t>
                      </a:r>
                      <a:r>
                        <a:rPr lang="ru-RU" sz="1800" spc="3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и</a:t>
                      </a:r>
                      <a:r>
                        <a:rPr lang="ru-RU" sz="1800" spc="4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др.</a:t>
                      </a:r>
                      <a:r>
                        <a:rPr lang="ru-RU" sz="1800" spc="5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(решение</a:t>
                      </a:r>
                      <a:r>
                        <a:rPr lang="ru-RU" sz="1800" spc="35" dirty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изоб</a:t>
                      </a:r>
                      <a:r>
                        <a:rPr lang="en-US" sz="1800" dirty="0" err="1" smtClean="0">
                          <a:effectLst/>
                        </a:rPr>
                        <a:t>ретательских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задач</a:t>
                      </a:r>
                      <a:r>
                        <a:rPr lang="en-US" sz="1800" dirty="0">
                          <a:effectLst/>
                        </a:rPr>
                        <a:t>;	</a:t>
                      </a:r>
                      <a:r>
                        <a:rPr lang="en-US" sz="1800" dirty="0" err="1" smtClean="0">
                          <a:effectLst/>
                        </a:rPr>
                        <a:t>модели</a:t>
                      </a:r>
                      <a:r>
                        <a:rPr lang="en-US" sz="1800" dirty="0" err="1" smtClean="0">
                          <a:effectLst/>
                        </a:rPr>
                        <a:t>рование</a:t>
                      </a:r>
                      <a:r>
                        <a:rPr lang="en-US" sz="1800" spc="-25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и</a:t>
                      </a:r>
                      <a:r>
                        <a:rPr lang="en-US" sz="1800" spc="-15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др</a:t>
                      </a:r>
                      <a:r>
                        <a:rPr lang="en-US" sz="1800" dirty="0" smtClean="0">
                          <a:effectLst/>
                        </a:rPr>
                        <a:t>.)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6772672"/>
                  </a:ext>
                </a:extLst>
              </a:tr>
              <a:tr h="254308">
                <a:tc vMerge="1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Методы</a:t>
                      </a:r>
                      <a:r>
                        <a:rPr lang="en-US" sz="1800" spc="-2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опроса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66675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1185506"/>
                  </a:ext>
                </a:extLst>
              </a:tr>
              <a:tr h="254308">
                <a:tc vMerge="1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Анкетирование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66675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2079330"/>
                  </a:ext>
                </a:extLst>
              </a:tr>
              <a:tr h="386725">
                <a:tc vMerge="1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7945" marR="0" indent="0" algn="l" defTabSz="457200" rtl="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effectLst/>
                        </a:rPr>
                        <a:t>Теоретический</a:t>
                      </a:r>
                      <a:r>
                        <a:rPr lang="en-US" sz="1800" spc="-3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анализ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Реферирование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66675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269365" algn="l"/>
                          <a:tab pos="1887855" algn="l"/>
                        </a:tabLs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762054"/>
                  </a:ext>
                </a:extLst>
              </a:tr>
              <a:tr h="288859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67945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66675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0771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6491" y="678993"/>
            <a:ext cx="10694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438785" indent="25146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первом этапе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необходимо определить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438785" indent="25146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438785" indent="25146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формулировке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темы следует придерживаться правила: чем уже тема, тем больше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слов</a:t>
            </a:r>
            <a:r>
              <a:rPr lang="ru-RU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содержится</a:t>
            </a:r>
            <a:r>
              <a:rPr lang="ru-RU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заголовке.</a:t>
            </a:r>
            <a:r>
              <a:rPr lang="ru-RU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377" y="1879322"/>
            <a:ext cx="10439400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1990" algn="just">
              <a:lnSpc>
                <a:spcPts val="1835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типичным</a:t>
            </a:r>
            <a:r>
              <a:rPr lang="ru-RU" b="1" spc="-4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ошибкам</a:t>
            </a:r>
            <a:r>
              <a:rPr lang="ru-RU" b="1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формулировке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отнести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681990" algn="just">
              <a:lnSpc>
                <a:spcPts val="1835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0010" lvl="0" indent="-342900" algn="just"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91757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Слишком общее, выходящее за рамки конкретной работы, создает</a:t>
            </a:r>
            <a:r>
              <a:rPr lang="ru-RU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впечатление,</a:t>
            </a:r>
            <a:r>
              <a:rPr lang="ru-RU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</a:t>
            </a:r>
            <a:r>
              <a:rPr lang="ru-RU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реферативная:</a:t>
            </a:r>
            <a:r>
              <a:rPr lang="ru-RU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«Производство</a:t>
            </a:r>
            <a:r>
              <a:rPr lang="ru-RU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стали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Станки</a:t>
            </a:r>
            <a:r>
              <a:rPr lang="ru-RU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программным</a:t>
            </a:r>
            <a:r>
              <a:rPr lang="ru-RU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управлением»;</a:t>
            </a:r>
            <a:r>
              <a:rPr lang="ru-RU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«Диеты</a:t>
            </a:r>
            <a:r>
              <a:rPr lang="ru-RU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последствия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воздуха»; «Лечебные свойства света»; «Любите и берегите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природу» 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 п.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30"/>
              </a:lnSpc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91757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Слишком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узкое,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отражающее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полностью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ts val="1830"/>
              </a:lnSpc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91757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40"/>
              </a:lnSpc>
              <a:spcBef>
                <a:spcPts val="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91757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соответствующее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содержанию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ts val="1840"/>
              </a:lnSpc>
              <a:spcBef>
                <a:spcPts val="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91757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0010" lvl="0" indent="-342900" algn="just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91757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Слишком «бойкое», журналистское: «Солнце, воздух и вода –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наши</a:t>
            </a:r>
            <a:r>
              <a:rPr lang="ru-RU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лучшие</a:t>
            </a:r>
            <a:r>
              <a:rPr lang="ru-RU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друзья»;</a:t>
            </a:r>
            <a:r>
              <a:rPr lang="ru-RU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«Если</a:t>
            </a:r>
            <a:r>
              <a:rPr lang="ru-RU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хочешь</a:t>
            </a:r>
            <a:r>
              <a:rPr lang="ru-RU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</a:t>
            </a:r>
            <a:r>
              <a:rPr lang="ru-RU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</a:t>
            </a:r>
            <a:r>
              <a:rPr lang="ru-RU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закаляйся»; «Наше</a:t>
            </a:r>
            <a:r>
              <a:rPr lang="ru-RU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</a:t>
            </a:r>
            <a:r>
              <a:rPr lang="ru-RU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наших</a:t>
            </a:r>
            <a:r>
              <a:rPr lang="ru-RU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руках»;</a:t>
            </a:r>
            <a:r>
              <a:rPr lang="ru-RU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«ГМО:</a:t>
            </a:r>
            <a:r>
              <a:rPr lang="ru-RU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такое</a:t>
            </a:r>
            <a:r>
              <a:rPr lang="ru-RU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стоит</a:t>
            </a:r>
            <a:r>
              <a:rPr lang="ru-RU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</a:t>
            </a:r>
            <a:r>
              <a:rPr lang="ru-RU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бояться?»; «СПИД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чума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XXI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века»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 п.</a:t>
            </a:r>
            <a:endParaRPr lang="ru-RU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170074"/>
              </p:ext>
            </p:extLst>
          </p:nvPr>
        </p:nvGraphicFramePr>
        <p:xfrm>
          <a:off x="2745470" y="815508"/>
          <a:ext cx="6120765" cy="28035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98775">
                  <a:extLst>
                    <a:ext uri="{9D8B030D-6E8A-4147-A177-3AD203B41FA5}">
                      <a16:colId xmlns:a16="http://schemas.microsoft.com/office/drawing/2014/main" val="2185550376"/>
                    </a:ext>
                  </a:extLst>
                </a:gridCol>
                <a:gridCol w="3221990">
                  <a:extLst>
                    <a:ext uri="{9D8B030D-6E8A-4147-A177-3AD203B41FA5}">
                      <a16:colId xmlns:a16="http://schemas.microsoft.com/office/drawing/2014/main" val="2491857302"/>
                    </a:ext>
                  </a:extLst>
                </a:gridCol>
              </a:tblGrid>
              <a:tr h="700405">
                <a:tc>
                  <a:txBody>
                    <a:bodyPr/>
                    <a:lstStyle/>
                    <a:p>
                      <a:pPr marL="357505">
                        <a:lnSpc>
                          <a:spcPts val="179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Существующая</a:t>
                      </a:r>
                      <a:r>
                        <a:rPr lang="ru-RU" sz="1600" spc="-8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ситуация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179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Идеальная</a:t>
                      </a:r>
                      <a:r>
                        <a:rPr lang="ru-RU" sz="1600" spc="-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ситуация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0209799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1513205" marR="1507490" algn="ctr">
                        <a:lnSpc>
                          <a:spcPts val="179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Проблема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122526"/>
                  </a:ext>
                </a:extLst>
              </a:tr>
              <a:tr h="700405">
                <a:tc gridSpan="2">
                  <a:txBody>
                    <a:bodyPr/>
                    <a:lstStyle/>
                    <a:p>
                      <a:pPr marL="1513205" marR="1511935" algn="ctr">
                        <a:lnSpc>
                          <a:spcPts val="179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Эта</a:t>
                      </a:r>
                      <a:r>
                        <a:rPr lang="ru-RU" sz="1600" spc="-8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проблема</a:t>
                      </a:r>
                      <a:r>
                        <a:rPr lang="ru-RU" sz="1600" spc="-7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возникла</a:t>
                      </a:r>
                      <a:r>
                        <a:rPr lang="ru-RU" sz="1600" spc="-6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потому,</a:t>
                      </a:r>
                      <a:r>
                        <a:rPr lang="ru-RU" sz="1600" spc="-8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что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484779"/>
                  </a:ext>
                </a:extLst>
              </a:tr>
              <a:tr h="701675">
                <a:tc gridSpan="2">
                  <a:txBody>
                    <a:bodyPr/>
                    <a:lstStyle/>
                    <a:p>
                      <a:pPr marL="1513205" marR="1511300" algn="ctr">
                        <a:lnSpc>
                          <a:spcPts val="179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Могу</a:t>
                      </a:r>
                      <a:r>
                        <a:rPr lang="ru-RU" sz="1600" spc="-4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ли</a:t>
                      </a:r>
                      <a:r>
                        <a:rPr lang="ru-RU" sz="1600" spc="-3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я</a:t>
                      </a:r>
                      <a:r>
                        <a:rPr lang="ru-RU" sz="1600" spc="-2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решить</a:t>
                      </a:r>
                      <a:r>
                        <a:rPr lang="ru-RU" sz="1600" spc="-3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эту</a:t>
                      </a:r>
                      <a:r>
                        <a:rPr lang="ru-RU" sz="1600" spc="-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проблему?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31567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9246" y="3619033"/>
            <a:ext cx="10747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438150" indent="251460" algn="just">
              <a:spcBef>
                <a:spcPts val="1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известным является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SMART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 пер. с англ. – умный),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позволяющий</a:t>
            </a:r>
            <a:r>
              <a:rPr lang="ru-RU" spc="-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сформулировать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ясную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конкретную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«умную»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цель.</a:t>
            </a:r>
          </a:p>
        </p:txBody>
      </p:sp>
    </p:spTree>
    <p:extLst>
      <p:ext uri="{BB962C8B-B14F-4D97-AF65-F5344CB8AC3E}">
        <p14:creationId xmlns:p14="http://schemas.microsoft.com/office/powerpoint/2010/main" val="106748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816" y="596404"/>
            <a:ext cx="10445261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580">
              <a:lnSpc>
                <a:spcPts val="1820"/>
              </a:lnSpc>
              <a:spcBef>
                <a:spcPts val="35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</a:t>
            </a:r>
            <a:r>
              <a:rPr lang="ru-RU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SMART:</a:t>
            </a:r>
          </a:p>
          <a:p>
            <a:pPr marL="71120" marR="441960" indent="25146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441960" indent="25146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Specific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цель должна быть предельно четкой, точной, кон-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кретной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допускающей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двойной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трактовки.</a:t>
            </a:r>
          </a:p>
          <a:p>
            <a:pPr marL="71120" marR="440690" indent="251460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 –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Measurable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цель должна быть измеримой, что предполагает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количественных и качественных критериев, достигнув кото-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рых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 уверенными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выполнении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проекта.</a:t>
            </a:r>
          </a:p>
          <a:p>
            <a:pPr marL="71120" marR="445135" indent="251460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–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Achievable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цель должна быть достижимой с учетом внешних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возможностей и рисков, а также тех ресурсов, которыми располагает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учащийся.</a:t>
            </a:r>
          </a:p>
          <a:p>
            <a:pPr marL="71120" marR="439420" indent="251460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 –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Relevant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цель должна быть уместной в изменяемой проектом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ситуации, изменения должны соответствовать потребностям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вателя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71120" marR="443865" indent="251460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 –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Time-Limited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цель должна быть достигнута в ограниченное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время, поэтому необходимо определение точного времени или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перио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достижения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выбранной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цели.</a:t>
            </a:r>
          </a:p>
        </p:txBody>
      </p:sp>
    </p:spTree>
    <p:extLst>
      <p:ext uri="{BB962C8B-B14F-4D97-AF65-F5344CB8AC3E}">
        <p14:creationId xmlns:p14="http://schemas.microsoft.com/office/powerpoint/2010/main" val="1022859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2933</TotalTime>
  <Words>884</Words>
  <Application>Microsoft Office PowerPoint</Application>
  <PresentationFormat>Широкоэкранный</PresentationFormat>
  <Paragraphs>192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Monotype Corsiva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Городское методическое объединение учителей начальных классов</dc:title>
  <dc:creator>365 Pro Plus</dc:creator>
  <cp:lastModifiedBy>Загретдинова С. А.</cp:lastModifiedBy>
  <cp:revision>30</cp:revision>
  <dcterms:created xsi:type="dcterms:W3CDTF">2020-11-27T14:19:43Z</dcterms:created>
  <dcterms:modified xsi:type="dcterms:W3CDTF">2021-11-27T03:53:05Z</dcterms:modified>
</cp:coreProperties>
</file>