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41"/>
  </p:notesMasterIdLst>
  <p:sldIdLst>
    <p:sldId id="256" r:id="rId2"/>
    <p:sldId id="257" r:id="rId3"/>
    <p:sldId id="258" r:id="rId4"/>
    <p:sldId id="284" r:id="rId5"/>
    <p:sldId id="259" r:id="rId6"/>
    <p:sldId id="260" r:id="rId7"/>
    <p:sldId id="261" r:id="rId8"/>
    <p:sldId id="262" r:id="rId9"/>
    <p:sldId id="285" r:id="rId10"/>
    <p:sldId id="263" r:id="rId11"/>
    <p:sldId id="264" r:id="rId12"/>
    <p:sldId id="286" r:id="rId13"/>
    <p:sldId id="265" r:id="rId14"/>
    <p:sldId id="267" r:id="rId15"/>
    <p:sldId id="268" r:id="rId16"/>
    <p:sldId id="287" r:id="rId17"/>
    <p:sldId id="270" r:id="rId18"/>
    <p:sldId id="288" r:id="rId19"/>
    <p:sldId id="289" r:id="rId20"/>
    <p:sldId id="290" r:id="rId21"/>
    <p:sldId id="291" r:id="rId22"/>
    <p:sldId id="271" r:id="rId23"/>
    <p:sldId id="292" r:id="rId24"/>
    <p:sldId id="272" r:id="rId25"/>
    <p:sldId id="299" r:id="rId26"/>
    <p:sldId id="273" r:id="rId27"/>
    <p:sldId id="293" r:id="rId28"/>
    <p:sldId id="300" r:id="rId29"/>
    <p:sldId id="279" r:id="rId30"/>
    <p:sldId id="294" r:id="rId31"/>
    <p:sldId id="276" r:id="rId32"/>
    <p:sldId id="301" r:id="rId33"/>
    <p:sldId id="278" r:id="rId34"/>
    <p:sldId id="296" r:id="rId35"/>
    <p:sldId id="295" r:id="rId36"/>
    <p:sldId id="297" r:id="rId37"/>
    <p:sldId id="277" r:id="rId38"/>
    <p:sldId id="298" r:id="rId39"/>
    <p:sldId id="280" r:id="rId4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Lato Light" panose="020B0604020202020204" charset="0"/>
      <p:regular r:id="rId46"/>
      <p:bold r:id="rId47"/>
      <p:italic r:id="rId48"/>
      <p:boldItalic r:id="rId49"/>
    </p:embeddedFont>
    <p:embeddedFont>
      <p:font typeface="Roboto Slab Light" panose="020B0604020202020204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1F3F50-A2B9-4F8F-A3FA-ABB2DAF61FB5}">
  <a:tblStyle styleId="{E71F3F50-A2B9-4F8F-A3FA-ABB2DAF61F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1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10926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sz="3000" i="1">
                <a:solidFill>
                  <a:srgbClr val="4A5C65"/>
                </a:solidFill>
              </a:defRPr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  <p:sldLayoutId id="2147483659" r:id="rId10"/>
    <p:sldLayoutId id="2147483660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ishteachers.ru/forum/index.php?app=forums&amp;module=forums&amp;controller=topic&amp;id=3041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051720" y="987574"/>
            <a:ext cx="5112568" cy="31945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Мастер класс: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«Организация исследовательской деятельности с учащимися»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Google Shape;389;p15"/>
          <p:cNvSpPr txBox="1">
            <a:spLocks/>
          </p:cNvSpPr>
          <p:nvPr/>
        </p:nvSpPr>
        <p:spPr>
          <a:xfrm>
            <a:off x="683568" y="172682"/>
            <a:ext cx="7848872" cy="52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>Муниципальное бюджетное общеобразовательное учреждение средняя общеобразовательная школа  15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Google Shape;389;p15"/>
          <p:cNvSpPr txBox="1">
            <a:spLocks/>
          </p:cNvSpPr>
          <p:nvPr/>
        </p:nvSpPr>
        <p:spPr>
          <a:xfrm>
            <a:off x="683568" y="4587974"/>
            <a:ext cx="784887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>г. Сургут, 2022 г.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Google Shape;389;p15"/>
          <p:cNvSpPr txBox="1">
            <a:spLocks/>
          </p:cNvSpPr>
          <p:nvPr/>
        </p:nvSpPr>
        <p:spPr>
          <a:xfrm>
            <a:off x="107504" y="3363838"/>
            <a:ext cx="2304256" cy="165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Подготовила: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учитель английского языка </a:t>
            </a:r>
            <a:r>
              <a:rPr lang="ru-RU" sz="1400" dirty="0" err="1" smtClean="0">
                <a:solidFill>
                  <a:schemeClr val="tx1"/>
                </a:solidFill>
              </a:rPr>
              <a:t>Мавлетова</a:t>
            </a:r>
            <a:r>
              <a:rPr lang="ru-RU" sz="1400" dirty="0" smtClean="0">
                <a:solidFill>
                  <a:schemeClr val="tx1"/>
                </a:solidFill>
              </a:rPr>
              <a:t> Е. Р.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2"/>
          <p:cNvSpPr txBox="1">
            <a:spLocks noGrp="1"/>
          </p:cNvSpPr>
          <p:nvPr>
            <p:ph type="body" idx="1"/>
          </p:nvPr>
        </p:nvSpPr>
        <p:spPr>
          <a:xfrm>
            <a:off x="2830925" y="483518"/>
            <a:ext cx="2516400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None/>
            </a:pPr>
            <a:r>
              <a:rPr lang="ru-RU" b="1" dirty="0"/>
              <a:t>Предмет</a:t>
            </a:r>
            <a:r>
              <a:rPr lang="ru-RU" dirty="0"/>
              <a:t> — это то, что находится в рамках, в границах объекта. </a:t>
            </a:r>
          </a:p>
          <a:p>
            <a:pPr marL="114300" indent="0" algn="ctr">
              <a:buNone/>
            </a:pPr>
            <a:r>
              <a:rPr lang="ru-RU" dirty="0"/>
              <a:t>Предмет исследования — это тот аспект проблемы, исследуя который, мы познаем целостный объект, выделяя его главные, наиболее существенные признаки.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Предмет исследования:</a:t>
            </a:r>
            <a:endParaRPr dirty="0"/>
          </a:p>
        </p:txBody>
      </p:sp>
      <p:sp>
        <p:nvSpPr>
          <p:cNvPr id="452" name="Google Shape;452;p22"/>
          <p:cNvSpPr txBox="1">
            <a:spLocks noGrp="1"/>
          </p:cNvSpPr>
          <p:nvPr>
            <p:ph type="body" idx="2"/>
          </p:nvPr>
        </p:nvSpPr>
        <p:spPr>
          <a:xfrm>
            <a:off x="5651044" y="771550"/>
            <a:ext cx="2671500" cy="35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ru-RU" sz="2400" b="1" dirty="0"/>
              <a:t>Предмет исследования чаще всего совпадает с определением его темы или очень близок к нему!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Предмет исследования:</a:t>
            </a:r>
            <a:endParaRPr dirty="0"/>
          </a:p>
        </p:txBody>
      </p:sp>
      <p:sp>
        <p:nvSpPr>
          <p:cNvPr id="459" name="Google Shape;459;p23"/>
          <p:cNvSpPr txBox="1">
            <a:spLocks noGrp="1"/>
          </p:cNvSpPr>
          <p:nvPr>
            <p:ph type="body" idx="1"/>
          </p:nvPr>
        </p:nvSpPr>
        <p:spPr>
          <a:xfrm>
            <a:off x="2683000" y="555526"/>
            <a:ext cx="1858800" cy="3960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sz="1400" dirty="0"/>
              <a:t>Предмет— это особая проблема, отдельные стороны объекта, его свойства и особенности, которые, не выходя за рамки исследуемого объекта, будут исследованы в работе</a:t>
            </a:r>
            <a:r>
              <a:rPr lang="ru-RU" sz="1400" dirty="0" smtClean="0"/>
              <a:t>.. </a:t>
            </a:r>
            <a:r>
              <a:rPr lang="ru-RU" sz="1400" dirty="0"/>
              <a:t>Обычно предмет исследования содержится в ответе на вопрос: </a:t>
            </a:r>
            <a:r>
              <a:rPr lang="ru-RU" sz="1400" b="1" dirty="0"/>
              <a:t>что изучается? </a:t>
            </a:r>
            <a:endParaRPr sz="1400" b="1" dirty="0"/>
          </a:p>
        </p:txBody>
      </p:sp>
      <p:sp>
        <p:nvSpPr>
          <p:cNvPr id="460" name="Google Shape;460;p23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sz="1400" dirty="0"/>
              <a:t>Предмет исследования более конкретен и включает только те связи и отношения, которые подлежат непосредственному изучению в данной </a:t>
            </a:r>
            <a:r>
              <a:rPr lang="ru-RU" sz="1400" dirty="0" smtClean="0"/>
              <a:t>работе.</a:t>
            </a:r>
            <a:endParaRPr b="1" dirty="0"/>
          </a:p>
        </p:txBody>
      </p:sp>
      <p:sp>
        <p:nvSpPr>
          <p:cNvPr id="461" name="Google Shape;461;p23"/>
          <p:cNvSpPr txBox="1">
            <a:spLocks noGrp="1"/>
          </p:cNvSpPr>
          <p:nvPr>
            <p:ph type="body" idx="3"/>
          </p:nvPr>
        </p:nvSpPr>
        <p:spPr>
          <a:xfrm>
            <a:off x="6591228" y="699542"/>
            <a:ext cx="1858800" cy="34685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1400" dirty="0" smtClean="0"/>
              <a:t>Объектом </a:t>
            </a:r>
            <a:r>
              <a:rPr lang="ru-RU" sz="1400" dirty="0"/>
              <a:t>выступает то, что исследуется, а предметом — то, что в этом объекте получает научное объяснение. </a:t>
            </a:r>
            <a:endParaRPr lang="ru-RU" sz="1400" dirty="0" smtClean="0"/>
          </a:p>
          <a:p>
            <a:pPr marL="0" lvl="0" indent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1400" b="1" dirty="0" smtClean="0"/>
              <a:t>Именно </a:t>
            </a:r>
            <a:r>
              <a:rPr lang="ru-RU" sz="1400" b="1" dirty="0"/>
              <a:t>предмет исследования определяет тему </a:t>
            </a:r>
            <a:r>
              <a:rPr lang="ru-RU" sz="1400" b="1" dirty="0" smtClean="0"/>
              <a:t>исследования!</a:t>
            </a:r>
            <a:endParaRPr dirty="0"/>
          </a:p>
        </p:txBody>
      </p:sp>
      <p:sp>
        <p:nvSpPr>
          <p:cNvPr id="462" name="Google Shape;462;p2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771742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 Предмет нашей </a:t>
            </a:r>
            <a:r>
              <a:rPr lang="ru-RU" dirty="0"/>
              <a:t>исследовательской работы:</a:t>
            </a:r>
            <a:endParaRPr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>
              <a:spcBef>
                <a:spcPts val="0"/>
              </a:spcBef>
              <a:buNone/>
            </a:pPr>
            <a:r>
              <a:rPr lang="ru-RU" sz="2800" dirty="0"/>
              <a:t>составление</a:t>
            </a:r>
            <a:r>
              <a:rPr lang="ru-RU" sz="2800" b="1" dirty="0"/>
              <a:t> </a:t>
            </a:r>
            <a:r>
              <a:rPr lang="ru-RU" sz="2800" dirty="0"/>
              <a:t>общей классификации переводческих ошибок, применимой для анализа переводов художественного текста</a:t>
            </a:r>
            <a:endParaRPr sz="2800" dirty="0"/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8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Цель исследования:</a:t>
            </a:r>
            <a:endParaRPr dirty="0"/>
          </a:p>
        </p:txBody>
      </p:sp>
      <p:sp>
        <p:nvSpPr>
          <p:cNvPr id="468" name="Google Shape;468;p24"/>
          <p:cNvSpPr txBox="1">
            <a:spLocks noGrp="1"/>
          </p:cNvSpPr>
          <p:nvPr>
            <p:ph type="body" idx="1"/>
          </p:nvPr>
        </p:nvSpPr>
        <p:spPr>
          <a:xfrm>
            <a:off x="2749475" y="411510"/>
            <a:ext cx="2693100" cy="3889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sz="1800" b="1" dirty="0"/>
              <a:t>Цель</a:t>
            </a:r>
            <a:r>
              <a:rPr lang="ru-RU" sz="1800" dirty="0"/>
              <a:t> должна включать как теоретический, так и практический аспекты (например: охарактеризовать особенности национальных узоров Ханты и Манси, разработать дизайн-проект  и создать комплект варежек, шапки и шарфа с элементами национальных узоров Ханты и Манси</a:t>
            </a:r>
            <a:r>
              <a:rPr lang="ru-RU" sz="1800" dirty="0" smtClean="0"/>
              <a:t>).</a:t>
            </a:r>
            <a:endParaRPr lang="ru-RU" sz="18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sz="1800" dirty="0"/>
          </a:p>
        </p:txBody>
      </p:sp>
      <p:pic>
        <p:nvPicPr>
          <p:cNvPr id="469" name="Google Shape;4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2575" y="-153650"/>
            <a:ext cx="3861900" cy="3861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0" name="Google Shape;470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 txBox="1">
            <a:spLocks noGrp="1"/>
          </p:cNvSpPr>
          <p:nvPr>
            <p:ph type="title"/>
          </p:nvPr>
        </p:nvSpPr>
        <p:spPr>
          <a:xfrm>
            <a:off x="144000" y="555526"/>
            <a:ext cx="2483784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Требования к цели:</a:t>
            </a:r>
            <a:endParaRPr sz="2800" dirty="0"/>
          </a:p>
        </p:txBody>
      </p:sp>
      <p:sp>
        <p:nvSpPr>
          <p:cNvPr id="482" name="Google Shape;482;p26"/>
          <p:cNvSpPr/>
          <p:nvPr/>
        </p:nvSpPr>
        <p:spPr>
          <a:xfrm>
            <a:off x="3670516" y="1045150"/>
            <a:ext cx="1948800" cy="1948800"/>
          </a:xfrm>
          <a:prstGeom prst="ellipse">
            <a:avLst/>
          </a:prstGeom>
          <a:noFill/>
          <a:ln w="9525" cap="flat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3" name="Google Shape;483;p26"/>
          <p:cNvSpPr/>
          <p:nvPr/>
        </p:nvSpPr>
        <p:spPr>
          <a:xfrm>
            <a:off x="4479533" y="2450691"/>
            <a:ext cx="1948800" cy="1948800"/>
          </a:xfrm>
          <a:prstGeom prst="ellipse">
            <a:avLst/>
          </a:prstGeom>
          <a:noFill/>
          <a:ln w="9525" cap="flat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Достижима</a:t>
            </a: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4" name="Google Shape;484;p26"/>
          <p:cNvSpPr/>
          <p:nvPr/>
        </p:nvSpPr>
        <p:spPr>
          <a:xfrm>
            <a:off x="5307100" y="1045150"/>
            <a:ext cx="1948800" cy="1948800"/>
          </a:xfrm>
          <a:prstGeom prst="ellipse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Конкретна</a:t>
            </a: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5" name="Google Shape;485;p2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9350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>
              <a:buNone/>
            </a:pPr>
            <a:r>
              <a:rPr lang="ru-RU" b="1" dirty="0"/>
              <a:t>Цель – это конечный результат вашей работы!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74067" y="1757940"/>
            <a:ext cx="1549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Отвечает теме исследования</a:t>
            </a:r>
            <a:endParaRPr lang="ru-RU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7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627725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Целью исследования может быть:</a:t>
            </a:r>
            <a:endParaRPr sz="2400" dirty="0"/>
          </a:p>
        </p:txBody>
      </p:sp>
      <p:graphicFrame>
        <p:nvGraphicFramePr>
          <p:cNvPr id="491" name="Google Shape;491;p27"/>
          <p:cNvGraphicFramePr/>
          <p:nvPr>
            <p:extLst>
              <p:ext uri="{D42A27DB-BD31-4B8C-83A1-F6EECF244321}">
                <p14:modId xmlns:p14="http://schemas.microsoft.com/office/powerpoint/2010/main" val="256350176"/>
              </p:ext>
            </p:extLst>
          </p:nvPr>
        </p:nvGraphicFramePr>
        <p:xfrm>
          <a:off x="3264900" y="627535"/>
          <a:ext cx="5267540" cy="3886259"/>
        </p:xfrm>
        <a:graphic>
          <a:graphicData uri="http://schemas.openxmlformats.org/drawingml/2006/table">
            <a:tbl>
              <a:tblPr>
                <a:noFill/>
                <a:tableStyleId>{E71F3F50-A2B9-4F8F-A3FA-ABB2DAF61FB5}</a:tableStyleId>
              </a:tblPr>
              <a:tblGrid>
                <a:gridCol w="5267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-  определение </a:t>
                      </a:r>
                      <a:r>
                        <a:rPr lang="ru-RU" sz="1800" dirty="0" smtClean="0"/>
                        <a:t>характеристик явлений, не изученных ранее; </a:t>
                      </a:r>
                      <a:endParaRPr sz="1800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- выявление </a:t>
                      </a:r>
                      <a:r>
                        <a:rPr lang="ru-RU" sz="1800" dirty="0" smtClean="0"/>
                        <a:t>взаимосвязи неких явлений; </a:t>
                      </a:r>
                      <a:endParaRPr sz="1800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- изучение </a:t>
                      </a:r>
                      <a:r>
                        <a:rPr lang="ru-RU" sz="1800" dirty="0" smtClean="0"/>
                        <a:t>развития явлений; </a:t>
                      </a:r>
                      <a:endParaRPr sz="1800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/>
                        <a:t>- описание</a:t>
                      </a:r>
                      <a:r>
                        <a:rPr lang="ru-RU" sz="1800" dirty="0" smtClean="0"/>
                        <a:t> нового явления;</a:t>
                      </a:r>
                      <a:endParaRPr sz="1800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- установление</a:t>
                      </a:r>
                      <a:r>
                        <a:rPr lang="ru-RU" sz="1800" dirty="0" smtClean="0"/>
                        <a:t> общих закономерностей;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- создание </a:t>
                      </a:r>
                      <a:r>
                        <a:rPr lang="ru-RU" sz="1800" dirty="0" smtClean="0"/>
                        <a:t>классификаций и пр.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92" name="Google Shape;492;p2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771742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 Цель нашей </a:t>
            </a:r>
            <a:r>
              <a:rPr lang="ru-RU" dirty="0"/>
              <a:t>исследовательской работы:</a:t>
            </a:r>
            <a:endParaRPr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составление обобщенной классификации переводческих ошибок на основе анализа существующих типологий в одну, наиболее подходящую для адекватного анализа художественного текста учащимися общеобразовательной организации. </a:t>
            </a:r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2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9"/>
          <p:cNvSpPr txBox="1">
            <a:spLocks noGrp="1"/>
          </p:cNvSpPr>
          <p:nvPr>
            <p:ph type="ctrTitle" idx="4294967295"/>
          </p:nvPr>
        </p:nvSpPr>
        <p:spPr>
          <a:xfrm>
            <a:off x="1547664" y="555526"/>
            <a:ext cx="6211800" cy="360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Задачи </a:t>
            </a:r>
            <a:r>
              <a:rPr lang="ru-RU" b="1" dirty="0" smtClean="0">
                <a:solidFill>
                  <a:schemeClr val="tx1"/>
                </a:solidFill>
              </a:rPr>
              <a:t>исследования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12" name="Google Shape;512;p29"/>
          <p:cNvSpPr txBox="1">
            <a:spLocks noGrp="1"/>
          </p:cNvSpPr>
          <p:nvPr>
            <p:ph type="subTitle" idx="4294967295"/>
          </p:nvPr>
        </p:nvSpPr>
        <p:spPr>
          <a:xfrm>
            <a:off x="827584" y="987574"/>
            <a:ext cx="7488832" cy="3744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ru-RU" dirty="0" smtClean="0"/>
              <a:t> - это </a:t>
            </a:r>
            <a:r>
              <a:rPr lang="ru-RU" dirty="0"/>
              <a:t>выбор путей и средств для достижения цели в соответствии с выдвинутой гипотезой. </a:t>
            </a:r>
          </a:p>
          <a:p>
            <a:pPr algn="just"/>
            <a:r>
              <a:rPr lang="ru-RU" dirty="0"/>
              <a:t>Задачи лучше всего формулировать в виде утверждения того, что необходимо сделать, чтобы цель была достигнута. </a:t>
            </a:r>
          </a:p>
          <a:p>
            <a:pPr algn="just"/>
            <a:r>
              <a:rPr lang="ru-RU" dirty="0"/>
              <a:t>Постановка задач основывается на дроблении цели исследования на подцели. </a:t>
            </a:r>
          </a:p>
          <a:p>
            <a:pPr algn="just"/>
            <a:r>
              <a:rPr lang="ru-RU" dirty="0"/>
              <a:t>Перечисление задач строится по принципу от наименее сложных к наиболее сложным, трудоемким, а их количество определяется глубиной исследования.</a:t>
            </a: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513" name="Google Shape;513;p2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51520" y="1131590"/>
            <a:ext cx="3371700" cy="5760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Первая задача: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12" name="Google Shape;412;p18"/>
          <p:cNvSpPr txBox="1">
            <a:spLocks noGrp="1"/>
          </p:cNvSpPr>
          <p:nvPr>
            <p:ph type="subTitle" idx="1"/>
          </p:nvPr>
        </p:nvSpPr>
        <p:spPr>
          <a:xfrm>
            <a:off x="2886100" y="1563638"/>
            <a:ext cx="3371700" cy="2592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</a:rPr>
              <a:t>как правило, связана с выявлением, уточнением, углублением, методологическим обоснованием сущности, структуры изучаемого объекта. 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92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51520" y="1131590"/>
            <a:ext cx="3371700" cy="5760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Вторая задача: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12" name="Google Shape;412;p18"/>
          <p:cNvSpPr txBox="1">
            <a:spLocks noGrp="1"/>
          </p:cNvSpPr>
          <p:nvPr>
            <p:ph type="subTitle" idx="1"/>
          </p:nvPr>
        </p:nvSpPr>
        <p:spPr>
          <a:xfrm>
            <a:off x="2886100" y="1059582"/>
            <a:ext cx="3371700" cy="3096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ru-RU" sz="2800" dirty="0">
                <a:solidFill>
                  <a:schemeClr val="tx1"/>
                </a:solidFill>
              </a:rPr>
              <a:t>связана с анализом реального состояния предмета исследования. 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96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339693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Определение</a:t>
            </a:r>
            <a:endParaRPr sz="2400" dirty="0"/>
          </a:p>
        </p:txBody>
      </p:sp>
      <p:sp>
        <p:nvSpPr>
          <p:cNvPr id="395" name="Google Shape;395;p16"/>
          <p:cNvSpPr txBox="1">
            <a:spLocks noGrp="1"/>
          </p:cNvSpPr>
          <p:nvPr>
            <p:ph type="body" idx="2"/>
          </p:nvPr>
        </p:nvSpPr>
        <p:spPr>
          <a:xfrm>
            <a:off x="479900" y="4371949"/>
            <a:ext cx="4943700" cy="360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rgbClr val="02BDC7"/>
                </a:solidFill>
              </a:rPr>
              <a:t>Больше информации на </a:t>
            </a:r>
            <a:r>
              <a:rPr lang="en-US" sz="1000" b="1" dirty="0" smtClean="0">
                <a:solidFill>
                  <a:srgbClr val="02BDC7"/>
                </a:solidFill>
              </a:rPr>
              <a:t>step-into-the-future.ru</a:t>
            </a:r>
            <a:endParaRPr sz="1000" b="1" dirty="0">
              <a:solidFill>
                <a:srgbClr val="02BDC7"/>
              </a:solidFill>
            </a:endParaRPr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2830924" y="555526"/>
            <a:ext cx="5629508" cy="36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ru-RU" sz="2000" b="1" dirty="0"/>
              <a:t>Учебно-исследовательская деятельность </a:t>
            </a:r>
            <a:r>
              <a:rPr lang="ru-RU" sz="2000" dirty="0" smtClean="0"/>
              <a:t>–это творческий </a:t>
            </a:r>
            <a:r>
              <a:rPr lang="ru-RU" sz="2000" dirty="0"/>
              <a:t>процесс взаимодействия учителя и ученика по поиску решения (или понимания) неизвестного, в ходе которого осуществляется трансляция между ними культурных ценностей, результатом которого является развитие исследовательской позиции к миру, другим и самому себе, а также формирование (или расширение) мировоззрения.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>
              <a:solidFill>
                <a:srgbClr val="4A5C65"/>
              </a:solidFill>
            </a:endParaRPr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51520" y="1131590"/>
            <a:ext cx="3371700" cy="5760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Третья задача: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12" name="Google Shape;412;p18"/>
          <p:cNvSpPr txBox="1">
            <a:spLocks noGrp="1"/>
          </p:cNvSpPr>
          <p:nvPr>
            <p:ph type="subTitle" idx="1"/>
          </p:nvPr>
        </p:nvSpPr>
        <p:spPr>
          <a:xfrm>
            <a:off x="2886100" y="987574"/>
            <a:ext cx="3371700" cy="3168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</a:rPr>
              <a:t>связана с преобразованиями предмета исследования, т. е. выявлением путей и средств повышения эффективности совершенствования исследуемого явления или процесса. 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5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51520" y="1131590"/>
            <a:ext cx="3371700" cy="5760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Четвертая задача: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12" name="Google Shape;412;p18"/>
          <p:cNvSpPr txBox="1">
            <a:spLocks noGrp="1"/>
          </p:cNvSpPr>
          <p:nvPr>
            <p:ph type="subTitle" idx="1"/>
          </p:nvPr>
        </p:nvSpPr>
        <p:spPr>
          <a:xfrm>
            <a:off x="2915816" y="1059582"/>
            <a:ext cx="3528392" cy="3096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ru-RU" sz="2800" dirty="0" smtClean="0">
                <a:solidFill>
                  <a:schemeClr val="tx1"/>
                </a:solidFill>
              </a:rPr>
              <a:t>связана с </a:t>
            </a:r>
            <a:r>
              <a:rPr lang="ru-RU" sz="2800" dirty="0">
                <a:solidFill>
                  <a:schemeClr val="tx1"/>
                </a:solidFill>
              </a:rPr>
              <a:t>опытно-экспериментальной проверкой эффективности предлагаемых преобразований.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0"/>
          <p:cNvSpPr txBox="1">
            <a:spLocks noGrp="1"/>
          </p:cNvSpPr>
          <p:nvPr>
            <p:ph type="ctrTitle" idx="4294967295"/>
          </p:nvPr>
        </p:nvSpPr>
        <p:spPr>
          <a:xfrm>
            <a:off x="685800" y="7242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800" dirty="0">
                <a:solidFill>
                  <a:schemeClr val="tx1"/>
                </a:solidFill>
              </a:rPr>
              <a:t>Задачи следует формулировать четко </a:t>
            </a:r>
            <a:r>
              <a:rPr lang="ru-RU" sz="2800" dirty="0" smtClean="0">
                <a:solidFill>
                  <a:schemeClr val="tx1"/>
                </a:solidFill>
              </a:rPr>
              <a:t>и лаконично.</a:t>
            </a:r>
            <a:endParaRPr sz="2800" dirty="0"/>
          </a:p>
        </p:txBody>
      </p:sp>
      <p:sp>
        <p:nvSpPr>
          <p:cNvPr id="522" name="Google Shape;522;p30"/>
          <p:cNvSpPr txBox="1">
            <a:spLocks noGrp="1"/>
          </p:cNvSpPr>
          <p:nvPr>
            <p:ph type="ctrTitle" idx="4294967295"/>
          </p:nvPr>
        </p:nvSpPr>
        <p:spPr>
          <a:xfrm>
            <a:off x="685800" y="20386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3200" dirty="0"/>
              <a:t/>
            </a:r>
            <a:br>
              <a:rPr lang="ru-RU" sz="3200" dirty="0"/>
            </a:br>
            <a:endParaRPr sz="3000" dirty="0"/>
          </a:p>
        </p:txBody>
      </p:sp>
      <p:sp>
        <p:nvSpPr>
          <p:cNvPr id="523" name="Google Shape;523;p30"/>
          <p:cNvSpPr txBox="1">
            <a:spLocks noGrp="1"/>
          </p:cNvSpPr>
          <p:nvPr>
            <p:ph type="subTitle" idx="4294967295"/>
          </p:nvPr>
        </p:nvSpPr>
        <p:spPr>
          <a:xfrm>
            <a:off x="685800" y="1995686"/>
            <a:ext cx="7772400" cy="18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0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Как правило, каждая задача формулируется </a:t>
            </a:r>
            <a:r>
              <a:rPr lang="ru-RU" sz="2800" dirty="0" smtClean="0">
                <a:solidFill>
                  <a:schemeClr val="tx1"/>
                </a:solidFill>
              </a:rPr>
              <a:t>в виде </a:t>
            </a:r>
            <a:r>
              <a:rPr lang="ru-RU" sz="2800" dirty="0">
                <a:solidFill>
                  <a:schemeClr val="tx1"/>
                </a:solidFill>
              </a:rPr>
              <a:t>поручения: «Изучить.».., «Разрабо­тать.».., «Выявить.».., «Ус­тановить.».., «Обосновать.».., «Определить.».., «Проверить…», «Доказать…» </a:t>
            </a:r>
            <a:r>
              <a:rPr lang="ru-RU" sz="2800" dirty="0" smtClean="0">
                <a:solidFill>
                  <a:schemeClr val="tx1"/>
                </a:solidFill>
              </a:rPr>
              <a:t>и т.п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sz="2800" dirty="0"/>
          </a:p>
        </p:txBody>
      </p:sp>
      <p:sp>
        <p:nvSpPr>
          <p:cNvPr id="524" name="Google Shape;524;p3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771742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 Задачи нашей </a:t>
            </a:r>
            <a:r>
              <a:rPr lang="ru-RU" dirty="0"/>
              <a:t>исследовательской работы:</a:t>
            </a:r>
            <a:endParaRPr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4" y="267494"/>
            <a:ext cx="5414541" cy="43924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16459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Ознакомиться с существующими классификациями переводческих ошибок.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16459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Провести сопоставительный анализ русского текста и его перевода на английский язык.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16459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Составить общую классификацию переводческих ошибок, препятствующих адекватному восприятию художественного текста.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3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1"/>
          <p:cNvSpPr/>
          <p:nvPr/>
        </p:nvSpPr>
        <p:spPr>
          <a:xfrm>
            <a:off x="2769988" y="2087418"/>
            <a:ext cx="5618436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 smtClean="0"/>
              <a:t>Не следует допускать в названии работы неопределенных формулировок, например: «Анализ некоторых вопросов.».., а также штампованных формулировок типа: «К вопросу о.».., «К изучению.».., «Материалы к.»... Сразу найти полную и краткую формулировку — дело не простое. </a:t>
            </a:r>
            <a:endParaRPr sz="120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2627784" y="3304512"/>
            <a:ext cx="5688632" cy="128346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ru-RU" dirty="0" smtClean="0"/>
          </a:p>
          <a:p>
            <a:pPr lvl="0" algn="ctr"/>
            <a:r>
              <a:rPr lang="ru-RU" dirty="0" smtClean="0"/>
              <a:t>Даже </a:t>
            </a:r>
            <a:r>
              <a:rPr lang="ru-RU" dirty="0"/>
              <a:t>в ходе исследования могут возникнуть новые, более удачные названия.</a:t>
            </a:r>
            <a:br>
              <a:rPr lang="ru-RU" dirty="0"/>
            </a:b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2627784" y="555526"/>
            <a:ext cx="5688632" cy="128512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ru-RU" sz="1200" dirty="0" smtClean="0"/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формулировать кратко</a:t>
            </a:r>
            <a:r>
              <a:rPr lang="ru-RU" sz="1200" dirty="0"/>
              <a:t>, точно в соответствии с ее содержанием. </a:t>
            </a:r>
            <a:r>
              <a:rPr lang="ru-RU" sz="1200" dirty="0" smtClean="0"/>
              <a:t>В названии должен </a:t>
            </a:r>
            <a:r>
              <a:rPr lang="ru-RU" sz="1200" dirty="0"/>
              <a:t>быть отражен предмет </a:t>
            </a:r>
            <a:r>
              <a:rPr lang="ru-RU" sz="1200" dirty="0" smtClean="0"/>
              <a:t>исследования.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267685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/>
              <a:t>Название работы:</a:t>
            </a:r>
            <a:endParaRPr sz="3200" dirty="0"/>
          </a:p>
        </p:txBody>
      </p:sp>
      <p:cxnSp>
        <p:nvCxnSpPr>
          <p:cNvPr id="533" name="Google Shape;533;p31"/>
          <p:cNvCxnSpPr>
            <a:endCxn id="531" idx="0"/>
          </p:cNvCxnSpPr>
          <p:nvPr/>
        </p:nvCxnSpPr>
        <p:spPr>
          <a:xfrm>
            <a:off x="5184984" y="12150"/>
            <a:ext cx="287116" cy="543376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4" name="Google Shape;534;p31"/>
          <p:cNvCxnSpPr>
            <a:stCxn id="531" idx="4"/>
            <a:endCxn id="529" idx="0"/>
          </p:cNvCxnSpPr>
          <p:nvPr/>
        </p:nvCxnSpPr>
        <p:spPr>
          <a:xfrm>
            <a:off x="5472100" y="1840650"/>
            <a:ext cx="107106" cy="246768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35" name="Google Shape;535;p31"/>
          <p:cNvCxnSpPr>
            <a:stCxn id="530" idx="4"/>
          </p:cNvCxnSpPr>
          <p:nvPr/>
        </p:nvCxnSpPr>
        <p:spPr>
          <a:xfrm flipH="1">
            <a:off x="5289664" y="4587973"/>
            <a:ext cx="182436" cy="55554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6" name="Google Shape;536;p31"/>
          <p:cNvCxnSpPr>
            <a:stCxn id="529" idx="4"/>
            <a:endCxn id="530" idx="0"/>
          </p:cNvCxnSpPr>
          <p:nvPr/>
        </p:nvCxnSpPr>
        <p:spPr>
          <a:xfrm flipH="1">
            <a:off x="5472100" y="3156618"/>
            <a:ext cx="107106" cy="147894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771742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Название нашей </a:t>
            </a:r>
            <a:r>
              <a:rPr lang="ru-RU" dirty="0"/>
              <a:t>исследовательской работы:</a:t>
            </a:r>
            <a:endParaRPr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ru-RU" sz="2400" dirty="0"/>
              <a:t>Классификация переводческих ошибок, </a:t>
            </a:r>
            <a:r>
              <a:rPr lang="ru-RU" sz="2400" dirty="0" smtClean="0"/>
              <a:t>препятствующих </a:t>
            </a:r>
            <a:r>
              <a:rPr lang="ru-RU" sz="2400" dirty="0"/>
              <a:t>адекватному восприятию художественного текста </a:t>
            </a:r>
          </a:p>
          <a:p>
            <a:pPr marL="101600" indent="0">
              <a:buNone/>
            </a:pPr>
            <a:r>
              <a:rPr lang="ru-RU" sz="2400" dirty="0"/>
              <a:t>(на примере переводов повести И. С. Тургенева «Муму»)</a:t>
            </a:r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88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2"/>
          <p:cNvSpPr txBox="1">
            <a:spLocks noGrp="1"/>
          </p:cNvSpPr>
          <p:nvPr>
            <p:ph type="body" idx="1"/>
          </p:nvPr>
        </p:nvSpPr>
        <p:spPr>
          <a:xfrm>
            <a:off x="3635896" y="843558"/>
            <a:ext cx="1858800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ru-RU" sz="2000" dirty="0"/>
              <a:t>Метод исследования — это способ получения сбора, обработки или анализа данных</a:t>
            </a:r>
            <a:r>
              <a:rPr lang="ru-RU" sz="2000" dirty="0" smtClean="0"/>
              <a:t>.</a:t>
            </a:r>
            <a:endParaRPr sz="2000" dirty="0"/>
          </a:p>
        </p:txBody>
      </p:sp>
      <p:sp>
        <p:nvSpPr>
          <p:cNvPr id="545" name="Google Shape;545;p32"/>
          <p:cNvSpPr txBox="1">
            <a:spLocks noGrp="1"/>
          </p:cNvSpPr>
          <p:nvPr>
            <p:ph type="title"/>
          </p:nvPr>
        </p:nvSpPr>
        <p:spPr>
          <a:xfrm>
            <a:off x="0" y="559475"/>
            <a:ext cx="2483769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Методы исследования:</a:t>
            </a:r>
            <a:endParaRPr sz="2400" dirty="0"/>
          </a:p>
        </p:txBody>
      </p:sp>
      <p:sp>
        <p:nvSpPr>
          <p:cNvPr id="549" name="Google Shape;549;p3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228184" y="915566"/>
            <a:ext cx="1858800" cy="2739300"/>
          </a:xfrm>
        </p:spPr>
        <p:txBody>
          <a:bodyPr/>
          <a:lstStyle/>
          <a:p>
            <a:pPr marL="146050" lvl="0" indent="0" algn="ctr">
              <a:buNone/>
            </a:pPr>
            <a:r>
              <a:rPr lang="ru-RU" sz="2000" dirty="0"/>
              <a:t>Основным ориентиром для выбора методов исследования могут служить его </a:t>
            </a:r>
            <a:r>
              <a:rPr lang="ru-RU" sz="2000" dirty="0" smtClean="0"/>
              <a:t>задачи.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2"/>
          <p:cNvSpPr txBox="1">
            <a:spLocks noGrp="1"/>
          </p:cNvSpPr>
          <p:nvPr>
            <p:ph type="body" idx="1"/>
          </p:nvPr>
        </p:nvSpPr>
        <p:spPr>
          <a:xfrm>
            <a:off x="2699792" y="627534"/>
            <a:ext cx="2160240" cy="1879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indent="0" algn="ctr">
              <a:buNone/>
            </a:pPr>
            <a:r>
              <a:rPr lang="ru-RU" sz="1800" b="1" dirty="0">
                <a:solidFill>
                  <a:schemeClr val="tx1"/>
                </a:solidFill>
              </a:rPr>
              <a:t>Теоретические (анализ, сравнение, обобщение, классификация и др.)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543" name="Google Shape;543;p32"/>
          <p:cNvSpPr txBox="1">
            <a:spLocks noGrp="1"/>
          </p:cNvSpPr>
          <p:nvPr>
            <p:ph type="body" idx="2"/>
          </p:nvPr>
        </p:nvSpPr>
        <p:spPr>
          <a:xfrm>
            <a:off x="5148064" y="627534"/>
            <a:ext cx="2167136" cy="1296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</a:rPr>
              <a:t>Диагностические (тестирование, анкетирование)</a:t>
            </a:r>
          </a:p>
          <a:p>
            <a:pPr marL="0" lvl="0" indent="0">
              <a:buNone/>
            </a:pPr>
            <a:endParaRPr sz="1200" dirty="0"/>
          </a:p>
        </p:txBody>
      </p:sp>
      <p:sp>
        <p:nvSpPr>
          <p:cNvPr id="544" name="Google Shape;544;p32"/>
          <p:cNvSpPr txBox="1">
            <a:spLocks noGrp="1"/>
          </p:cNvSpPr>
          <p:nvPr>
            <p:ph type="body" idx="3"/>
          </p:nvPr>
        </p:nvSpPr>
        <p:spPr>
          <a:xfrm>
            <a:off x="6228184" y="2499742"/>
            <a:ext cx="1858800" cy="16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1800" b="1" dirty="0">
                <a:solidFill>
                  <a:schemeClr val="tx1"/>
                </a:solidFill>
              </a:rPr>
              <a:t>Эмпирические (наблюдение, эксперимент, измерение и др.)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/>
          </a:p>
        </p:txBody>
      </p:sp>
      <p:sp>
        <p:nvSpPr>
          <p:cNvPr id="545" name="Google Shape;545;p32"/>
          <p:cNvSpPr txBox="1">
            <a:spLocks noGrp="1"/>
          </p:cNvSpPr>
          <p:nvPr>
            <p:ph type="title"/>
          </p:nvPr>
        </p:nvSpPr>
        <p:spPr>
          <a:xfrm>
            <a:off x="-36512" y="559475"/>
            <a:ext cx="2664295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Методы исследования:</a:t>
            </a:r>
            <a:endParaRPr sz="2400" dirty="0"/>
          </a:p>
        </p:txBody>
      </p:sp>
      <p:sp>
        <p:nvSpPr>
          <p:cNvPr id="549" name="Google Shape;549;p3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11" name="Google Shape;544;p32"/>
          <p:cNvSpPr txBox="1">
            <a:spLocks/>
          </p:cNvSpPr>
          <p:nvPr/>
        </p:nvSpPr>
        <p:spPr>
          <a:xfrm>
            <a:off x="3635896" y="2859782"/>
            <a:ext cx="1858800" cy="16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1300"/>
              <a:buFont typeface="Lato Light"/>
              <a:buChar char="○"/>
              <a:defRPr sz="13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300"/>
              <a:buFont typeface="Lato Light"/>
              <a:buChar char="◦"/>
              <a:defRPr sz="13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300"/>
              <a:buFont typeface="Lato Light"/>
              <a:buChar char="◦"/>
              <a:defRPr sz="13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300"/>
              <a:buFont typeface="Lato Light"/>
              <a:buChar char="◦"/>
              <a:defRPr sz="13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300"/>
              <a:buFont typeface="Lato Light"/>
              <a:buChar char="◦"/>
              <a:defRPr sz="13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300"/>
              <a:buFont typeface="Lato Light"/>
              <a:buChar char="◦"/>
              <a:defRPr sz="13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300"/>
              <a:buFont typeface="Lato Light"/>
              <a:buChar char="◦"/>
              <a:defRPr sz="13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300"/>
              <a:buFont typeface="Lato Light"/>
              <a:buChar char="◦"/>
              <a:defRPr sz="13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1300"/>
              <a:buFont typeface="Lato Light"/>
              <a:buChar char="◦"/>
              <a:defRPr sz="13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1800" b="1" dirty="0">
                <a:solidFill>
                  <a:schemeClr val="tx1"/>
                </a:solidFill>
              </a:rPr>
              <a:t>Другие, в том числе частные, относящиеся к конкретной науке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Lato Light"/>
              <a:buNone/>
            </a:pPr>
            <a:endParaRPr lang="ru-RU" sz="1200" dirty="0"/>
          </a:p>
        </p:txBody>
      </p:sp>
      <p:sp>
        <p:nvSpPr>
          <p:cNvPr id="12" name="Google Shape;544;p32"/>
          <p:cNvSpPr txBox="1">
            <a:spLocks/>
          </p:cNvSpPr>
          <p:nvPr/>
        </p:nvSpPr>
        <p:spPr>
          <a:xfrm>
            <a:off x="6516216" y="3075806"/>
            <a:ext cx="1858800" cy="16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1300"/>
              <a:buFont typeface="Lato Light"/>
              <a:buChar char="○"/>
              <a:defRPr sz="13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300"/>
              <a:buFont typeface="Lato Light"/>
              <a:buChar char="◦"/>
              <a:defRPr sz="13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300"/>
              <a:buFont typeface="Lato Light"/>
              <a:buChar char="◦"/>
              <a:defRPr sz="13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300"/>
              <a:buFont typeface="Lato Light"/>
              <a:buChar char="◦"/>
              <a:defRPr sz="13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300"/>
              <a:buFont typeface="Lato Light"/>
              <a:buChar char="◦"/>
              <a:defRPr sz="13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300"/>
              <a:buFont typeface="Lato Light"/>
              <a:buChar char="◦"/>
              <a:defRPr sz="13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300"/>
              <a:buFont typeface="Lato Light"/>
              <a:buChar char="◦"/>
              <a:defRPr sz="13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300"/>
              <a:buFont typeface="Lato Light"/>
              <a:buChar char="◦"/>
              <a:defRPr sz="13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1300"/>
              <a:buFont typeface="Lato Light"/>
              <a:buChar char="◦"/>
              <a:defRPr sz="13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Lato Light"/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132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771742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Методы исследования нашей </a:t>
            </a:r>
            <a:r>
              <a:rPr lang="ru-RU" dirty="0"/>
              <a:t>исследовательской работы:</a:t>
            </a:r>
            <a:endParaRPr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555526"/>
            <a:ext cx="5292300" cy="3960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ru-RU" sz="2400" dirty="0"/>
              <a:t>Основным исследовательским методом в работе является метод сопоставительного анализа, который реализуется в совокупности таких приемов, как: прием наблюдения, сопоставления, обобщения и классификации; прием количественных подсчетов.</a:t>
            </a:r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15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8"/>
          <p:cNvSpPr txBox="1">
            <a:spLocks noGrp="1"/>
          </p:cNvSpPr>
          <p:nvPr>
            <p:ph type="ctrTitle" idx="4294967295"/>
          </p:nvPr>
        </p:nvSpPr>
        <p:spPr>
          <a:xfrm>
            <a:off x="1403648" y="483518"/>
            <a:ext cx="6593700" cy="504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результатов исследования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" name="Google Shape;594;p38"/>
          <p:cNvSpPr txBox="1">
            <a:spLocks noGrp="1"/>
          </p:cNvSpPr>
          <p:nvPr>
            <p:ph type="subTitle" idx="4294967295"/>
          </p:nvPr>
        </p:nvSpPr>
        <p:spPr>
          <a:xfrm>
            <a:off x="683568" y="843558"/>
            <a:ext cx="7558608" cy="3816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 предназначены для изучения объективных, количественно измеряемых характеристик. Количественные исследования являются преимущественно описательными. Обработка информации в таких исследованиях осуществляется с помощью упорядоченных процедур, количественных по своей природе.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методы можно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совокупности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5" name="Google Shape;595;p3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1619672" y="483518"/>
            <a:ext cx="6593700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>
                <a:solidFill>
                  <a:srgbClr val="FFB600"/>
                </a:solidFill>
              </a:rPr>
              <a:t>Этапы исследования:</a:t>
            </a:r>
            <a:endParaRPr sz="4400" dirty="0">
              <a:solidFill>
                <a:srgbClr val="FFB600"/>
              </a:solidFill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648224" y="1131590"/>
            <a:ext cx="6593700" cy="3456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fontAlgn="base">
              <a:buNone/>
            </a:pPr>
            <a:r>
              <a:rPr lang="ru-RU" sz="1400" dirty="0">
                <a:solidFill>
                  <a:schemeClr val="tx1"/>
                </a:solidFill>
              </a:rPr>
              <a:t>1. </a:t>
            </a:r>
            <a:r>
              <a:rPr lang="ru-RU" sz="1400" dirty="0" smtClean="0">
                <a:solidFill>
                  <a:schemeClr val="tx1"/>
                </a:solidFill>
              </a:rPr>
              <a:t>Постановка </a:t>
            </a:r>
            <a:r>
              <a:rPr lang="ru-RU" sz="1400" dirty="0">
                <a:solidFill>
                  <a:schemeClr val="tx1"/>
                </a:solidFill>
              </a:rPr>
              <a:t>проблемы (от общего к частному</a:t>
            </a:r>
            <a:r>
              <a:rPr lang="ru-RU" sz="1400" dirty="0" smtClean="0">
                <a:solidFill>
                  <a:schemeClr val="tx1"/>
                </a:solidFill>
              </a:rPr>
              <a:t>)-1-2 урока</a:t>
            </a:r>
            <a:endParaRPr lang="ru-RU" sz="1400" dirty="0">
              <a:solidFill>
                <a:schemeClr val="tx1"/>
              </a:solidFill>
            </a:endParaRPr>
          </a:p>
          <a:p>
            <a:pPr marL="101600" indent="0" fontAlgn="base">
              <a:buNone/>
            </a:pPr>
            <a:r>
              <a:rPr lang="ru-RU" sz="1400" dirty="0">
                <a:solidFill>
                  <a:schemeClr val="tx1"/>
                </a:solidFill>
              </a:rPr>
              <a:t>2. </a:t>
            </a:r>
            <a:r>
              <a:rPr lang="ru-RU" sz="1400" dirty="0" smtClean="0">
                <a:solidFill>
                  <a:schemeClr val="tx1"/>
                </a:solidFill>
              </a:rPr>
              <a:t>Мотивация – в течение всего срока</a:t>
            </a:r>
          </a:p>
          <a:p>
            <a:pPr marL="101600" indent="0" fontAlgn="base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3. Подготовка </a:t>
            </a:r>
            <a:r>
              <a:rPr lang="ru-RU" sz="1400" dirty="0">
                <a:solidFill>
                  <a:schemeClr val="tx1"/>
                </a:solidFill>
              </a:rPr>
              <a:t>учащихся к исследовательской деятельности (введение в методологию научного </a:t>
            </a:r>
            <a:r>
              <a:rPr lang="ru-RU" sz="1400" dirty="0" smtClean="0">
                <a:solidFill>
                  <a:schemeClr val="tx1"/>
                </a:solidFill>
              </a:rPr>
              <a:t>исследования). </a:t>
            </a:r>
            <a:r>
              <a:rPr lang="ru-RU" sz="1400" dirty="0">
                <a:solidFill>
                  <a:schemeClr val="tx1"/>
                </a:solidFill>
              </a:rPr>
              <a:t>Участие в исследовательских конференциях в качестве </a:t>
            </a:r>
            <a:r>
              <a:rPr lang="ru-RU" sz="1400" dirty="0" smtClean="0">
                <a:solidFill>
                  <a:schemeClr val="tx1"/>
                </a:solidFill>
              </a:rPr>
              <a:t>слушателя- </a:t>
            </a:r>
            <a:r>
              <a:rPr lang="ru-RU" sz="1100" dirty="0" smtClean="0">
                <a:solidFill>
                  <a:schemeClr val="tx1"/>
                </a:solidFill>
              </a:rPr>
              <a:t>посещение 4 и более выступлений в качестве слушателя</a:t>
            </a:r>
            <a:endParaRPr lang="ru-RU" sz="1100" dirty="0">
              <a:solidFill>
                <a:schemeClr val="tx1"/>
              </a:solidFill>
            </a:endParaRPr>
          </a:p>
          <a:p>
            <a:pPr marL="101600" indent="0" fontAlgn="base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4. </a:t>
            </a:r>
            <a:r>
              <a:rPr lang="ru-RU" sz="1400" dirty="0">
                <a:solidFill>
                  <a:schemeClr val="tx1"/>
                </a:solidFill>
              </a:rPr>
              <a:t>Изучение </a:t>
            </a:r>
            <a:r>
              <a:rPr lang="ru-RU" sz="1400" dirty="0" smtClean="0">
                <a:solidFill>
                  <a:schemeClr val="tx1"/>
                </a:solidFill>
              </a:rPr>
              <a:t>литературы-не менее 2 недель</a:t>
            </a:r>
            <a:endParaRPr lang="ru-RU" sz="1400" dirty="0">
              <a:solidFill>
                <a:schemeClr val="tx1"/>
              </a:solidFill>
            </a:endParaRPr>
          </a:p>
          <a:p>
            <a:pPr marL="101600" indent="0" fontAlgn="base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5. </a:t>
            </a:r>
            <a:r>
              <a:rPr lang="ru-RU" sz="1400" dirty="0">
                <a:solidFill>
                  <a:schemeClr val="tx1"/>
                </a:solidFill>
              </a:rPr>
              <a:t>Выбор темы </a:t>
            </a:r>
            <a:r>
              <a:rPr lang="ru-RU" sz="1400" dirty="0" smtClean="0">
                <a:solidFill>
                  <a:schemeClr val="tx1"/>
                </a:solidFill>
              </a:rPr>
              <a:t>исследования-2-3 недели</a:t>
            </a:r>
            <a:endParaRPr lang="ru-RU" sz="1400" dirty="0">
              <a:solidFill>
                <a:schemeClr val="tx1"/>
              </a:solidFill>
            </a:endParaRPr>
          </a:p>
          <a:p>
            <a:pPr marL="101600" indent="0" fontAlgn="base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6. </a:t>
            </a:r>
            <a:r>
              <a:rPr lang="ru-RU" sz="1400" dirty="0">
                <a:solidFill>
                  <a:schemeClr val="tx1"/>
                </a:solidFill>
              </a:rPr>
              <a:t>Определение объекта и предмета </a:t>
            </a:r>
            <a:r>
              <a:rPr lang="ru-RU" sz="1400" dirty="0" smtClean="0">
                <a:solidFill>
                  <a:schemeClr val="tx1"/>
                </a:solidFill>
              </a:rPr>
              <a:t>исследования-1 урок</a:t>
            </a:r>
            <a:endParaRPr lang="ru-RU" sz="1400" dirty="0">
              <a:solidFill>
                <a:schemeClr val="tx1"/>
              </a:solidFill>
            </a:endParaRPr>
          </a:p>
          <a:p>
            <a:pPr marL="101600" indent="0" fontAlgn="base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7. </a:t>
            </a:r>
            <a:r>
              <a:rPr lang="ru-RU" sz="1400" dirty="0">
                <a:solidFill>
                  <a:schemeClr val="tx1"/>
                </a:solidFill>
              </a:rPr>
              <a:t>Определение цели и </a:t>
            </a:r>
            <a:r>
              <a:rPr lang="ru-RU" sz="1400" dirty="0" smtClean="0">
                <a:solidFill>
                  <a:schemeClr val="tx1"/>
                </a:solidFill>
              </a:rPr>
              <a:t>задач- 1 урок</a:t>
            </a:r>
            <a:endParaRPr lang="ru-RU" sz="1400" dirty="0">
              <a:solidFill>
                <a:schemeClr val="tx1"/>
              </a:solidFill>
            </a:endParaRPr>
          </a:p>
          <a:p>
            <a:pPr marL="101600" indent="0" fontAlgn="base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8. </a:t>
            </a:r>
            <a:r>
              <a:rPr lang="ru-RU" sz="1400" dirty="0">
                <a:solidFill>
                  <a:schemeClr val="tx1"/>
                </a:solidFill>
              </a:rPr>
              <a:t>Формулировка названия </a:t>
            </a:r>
            <a:r>
              <a:rPr lang="ru-RU" sz="1400" dirty="0" smtClean="0">
                <a:solidFill>
                  <a:schemeClr val="tx1"/>
                </a:solidFill>
              </a:rPr>
              <a:t>работы- </a:t>
            </a:r>
            <a:r>
              <a:rPr lang="ru-RU" sz="1100" dirty="0" smtClean="0">
                <a:solidFill>
                  <a:schemeClr val="tx1"/>
                </a:solidFill>
              </a:rPr>
              <a:t>может меняться в период подготовки работы</a:t>
            </a:r>
            <a:endParaRPr lang="ru-RU" sz="1100" dirty="0">
              <a:solidFill>
                <a:schemeClr val="tx1"/>
              </a:solidFill>
            </a:endParaRPr>
          </a:p>
          <a:p>
            <a:pPr marL="101600" indent="0" fontAlgn="base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9. </a:t>
            </a:r>
            <a:r>
              <a:rPr lang="ru-RU" sz="1400" dirty="0">
                <a:solidFill>
                  <a:schemeClr val="tx1"/>
                </a:solidFill>
              </a:rPr>
              <a:t>Разработка </a:t>
            </a:r>
            <a:r>
              <a:rPr lang="ru-RU" sz="1400" dirty="0" smtClean="0">
                <a:solidFill>
                  <a:schemeClr val="tx1"/>
                </a:solidFill>
              </a:rPr>
              <a:t>гипотезы- 1 урок</a:t>
            </a:r>
            <a:endParaRPr lang="ru-RU" sz="1400" dirty="0">
              <a:solidFill>
                <a:schemeClr val="tx1"/>
              </a:solidFill>
            </a:endParaRPr>
          </a:p>
          <a:p>
            <a:pPr marL="101600" indent="0" fontAlgn="base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10. </a:t>
            </a:r>
            <a:r>
              <a:rPr lang="ru-RU" sz="1400" dirty="0">
                <a:solidFill>
                  <a:schemeClr val="tx1"/>
                </a:solidFill>
              </a:rPr>
              <a:t>Составление плана </a:t>
            </a:r>
            <a:r>
              <a:rPr lang="ru-RU" sz="1400" dirty="0" smtClean="0">
                <a:solidFill>
                  <a:schemeClr val="tx1"/>
                </a:solidFill>
              </a:rPr>
              <a:t>исследования-20-30 минут</a:t>
            </a:r>
            <a:endParaRPr lang="ru-RU" sz="1400" dirty="0">
              <a:solidFill>
                <a:schemeClr val="tx1"/>
              </a:solidFill>
            </a:endParaRPr>
          </a:p>
          <a:p>
            <a:pPr fontAlgn="base"/>
            <a:endParaRPr lang="ru-RU" sz="3600" dirty="0"/>
          </a:p>
        </p:txBody>
      </p:sp>
      <p:pic>
        <p:nvPicPr>
          <p:cNvPr id="405" name="Google Shape;405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4208" y="2588482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8"/>
          <p:cNvSpPr txBox="1">
            <a:spLocks noGrp="1"/>
          </p:cNvSpPr>
          <p:nvPr>
            <p:ph type="ctrTitle" idx="4294967295"/>
          </p:nvPr>
        </p:nvSpPr>
        <p:spPr>
          <a:xfrm>
            <a:off x="1403648" y="483518"/>
            <a:ext cx="6593700" cy="504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результатов исследования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594" name="Google Shape;594;p38"/>
          <p:cNvSpPr txBox="1">
            <a:spLocks noGrp="1"/>
          </p:cNvSpPr>
          <p:nvPr>
            <p:ph type="subTitle" idx="4294967295"/>
          </p:nvPr>
        </p:nvSpPr>
        <p:spPr>
          <a:xfrm>
            <a:off x="685800" y="1131590"/>
            <a:ext cx="7486600" cy="3040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методы.</a:t>
            </a:r>
          </a:p>
          <a:p>
            <a:pPr marL="0" lvl="0" indent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 направлены на получение глубокой, развернутой информации о предмете исследования. Они фокусируются не на статистических измерениях, а опираются на понимание, объяснение и интерпретацию эмпирических данных и являются источником формирования гипотез и продуктивных идей.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методы можно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совокупности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5" name="Google Shape;595;p3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43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5"/>
          <p:cNvSpPr/>
          <p:nvPr/>
        </p:nvSpPr>
        <p:spPr>
          <a:xfrm>
            <a:off x="6458055" y="63388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A6BCC9"/>
          </a:solidFill>
          <a:ln w="9525" cap="flat" cmpd="sng">
            <a:solidFill>
              <a:srgbClr val="DEE9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5"/>
          <p:cNvSpPr txBox="1">
            <a:spLocks noGrp="1"/>
          </p:cNvSpPr>
          <p:nvPr>
            <p:ph type="body" idx="4294967295"/>
          </p:nvPr>
        </p:nvSpPr>
        <p:spPr>
          <a:xfrm>
            <a:off x="899592" y="483518"/>
            <a:ext cx="5134228" cy="43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Выводы </a:t>
            </a:r>
            <a:r>
              <a:rPr lang="ru-RU" sz="1800" dirty="0"/>
              <a:t>— это утверждения, выражающие в краткой форме содержательные итоги исследования, они в тезисной форме отражают то новое, что по­лучено самим автором. </a:t>
            </a: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Решение </a:t>
            </a:r>
            <a:r>
              <a:rPr lang="ru-RU" sz="1800" dirty="0"/>
              <a:t>каждой из перечисленных во введении задач должно быть определенным образом отражено в выводах.</a:t>
            </a:r>
            <a:br>
              <a:rPr lang="ru-RU" sz="1800" dirty="0"/>
            </a:br>
            <a:endParaRPr sz="1800" dirty="0"/>
          </a:p>
        </p:txBody>
      </p:sp>
      <p:sp>
        <p:nvSpPr>
          <p:cNvPr id="572" name="Google Shape;572;p3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6" name="Google Shape;411;p18"/>
          <p:cNvSpPr txBox="1">
            <a:spLocks/>
          </p:cNvSpPr>
          <p:nvPr/>
        </p:nvSpPr>
        <p:spPr>
          <a:xfrm>
            <a:off x="1619672" y="483518"/>
            <a:ext cx="4392488" cy="5760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Формулирование выводов: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58614" y="1182470"/>
            <a:ext cx="18630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4A5C65"/>
                </a:solidFill>
                <a:sym typeface="Lato Light"/>
              </a:rPr>
              <a:t>Частой ошибкой является то, что автор включает в выводы общепринятые в науке положения — уже не нуждающиеся в доказательствах.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771742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Выводы исследования нашей </a:t>
            </a:r>
            <a:r>
              <a:rPr lang="ru-RU" dirty="0"/>
              <a:t>исследовательской работы:</a:t>
            </a:r>
            <a:endParaRPr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15816" y="195486"/>
            <a:ext cx="5292300" cy="3960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ru-RU" dirty="0"/>
              <a:t>В отличие от первого перевода, во втором варианте значительно меньше пропусков, но значительно больше ошибок. Автор перевода  тяготеет к неоправданным расширениям: в тексте присутствует много пояснений, добавленных лично переводчиком, оценочных суждений и комментариев. Текст перевода стилистически не выдержан: встречаются неуместная лексика, так называемые стилистические неровности, при которых эмоциональная, напыщенная речь сочетается с "сухими" невыразительными грамматическими конструкциями.</a:t>
            </a:r>
          </a:p>
          <a:p>
            <a:pPr marL="101600" indent="0">
              <a:buNone/>
            </a:pPr>
            <a:endParaRPr lang="ru-RU" sz="2400" dirty="0"/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1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7"/>
          <p:cNvSpPr/>
          <p:nvPr/>
        </p:nvSpPr>
        <p:spPr>
          <a:xfrm>
            <a:off x="4876011" y="558369"/>
            <a:ext cx="3855147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A6BCC9"/>
          </a:solidFill>
          <a:ln w="9525" cap="flat" cmpd="sng">
            <a:solidFill>
              <a:srgbClr val="DEE9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7"/>
          <p:cNvSpPr/>
          <p:nvPr/>
        </p:nvSpPr>
        <p:spPr>
          <a:xfrm>
            <a:off x="5037334" y="699542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     Структура работы:</a:t>
            </a:r>
            <a:endParaRPr sz="2000" dirty="0">
              <a:solidFill>
                <a:schemeClr val="tx1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587" name="Google Shape;587;p37"/>
          <p:cNvSpPr txBox="1">
            <a:spLocks noGrp="1"/>
          </p:cNvSpPr>
          <p:nvPr>
            <p:ph type="body" idx="4294967295"/>
          </p:nvPr>
        </p:nvSpPr>
        <p:spPr>
          <a:xfrm>
            <a:off x="467544" y="411175"/>
            <a:ext cx="5256584" cy="43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indent="0" fontAlgn="base">
              <a:buNone/>
            </a:pPr>
            <a:r>
              <a:rPr lang="ru-RU" sz="1600" dirty="0"/>
              <a:t>Титульный лист. Содержит:</a:t>
            </a:r>
          </a:p>
          <a:p>
            <a:pPr fontAlgn="base"/>
            <a:r>
              <a:rPr lang="ru-RU" sz="1600" dirty="0"/>
              <a:t>- наименование учебного заведения, где выполнена работа;</a:t>
            </a:r>
          </a:p>
          <a:p>
            <a:pPr fontAlgn="base"/>
            <a:r>
              <a:rPr lang="ru-RU" sz="1600" dirty="0"/>
              <a:t>- ФИО автора; тему учебно-исследовательской работы;</a:t>
            </a:r>
          </a:p>
          <a:p>
            <a:pPr fontAlgn="base"/>
            <a:r>
              <a:rPr lang="ru-RU" sz="1600" dirty="0"/>
              <a:t>- ФИО научного руководителя;</a:t>
            </a:r>
          </a:p>
          <a:p>
            <a:pPr fontAlgn="base"/>
            <a:r>
              <a:rPr lang="ru-RU" sz="1600" dirty="0"/>
              <a:t>- город и год</a:t>
            </a:r>
          </a:p>
          <a:p>
            <a:pPr marL="101600" indent="0" fontAlgn="base">
              <a:buNone/>
            </a:pPr>
            <a:r>
              <a:rPr lang="ru-RU" sz="1600" dirty="0"/>
              <a:t>Содержание (оглавление) Включает наименование всех глав, разделов </a:t>
            </a:r>
            <a:r>
              <a:rPr lang="ru-RU" sz="1600" dirty="0" smtClean="0"/>
              <a:t>с указанием </a:t>
            </a:r>
            <a:r>
              <a:rPr lang="ru-RU" sz="1600" dirty="0"/>
              <a:t>номеров страниц, на которых размещается </a:t>
            </a:r>
            <a:r>
              <a:rPr lang="ru-RU" sz="1600" dirty="0" smtClean="0"/>
              <a:t>материал.</a:t>
            </a:r>
            <a:endParaRPr lang="ru-RU" sz="1600" dirty="0"/>
          </a:p>
        </p:txBody>
      </p:sp>
      <p:sp>
        <p:nvSpPr>
          <p:cNvPr id="588" name="Google Shape;588;p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7"/>
          <p:cNvSpPr/>
          <p:nvPr/>
        </p:nvSpPr>
        <p:spPr>
          <a:xfrm>
            <a:off x="4876011" y="558369"/>
            <a:ext cx="3855147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A6BCC9"/>
          </a:solidFill>
          <a:ln w="9525" cap="flat" cmpd="sng">
            <a:solidFill>
              <a:srgbClr val="DEE9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7"/>
          <p:cNvSpPr/>
          <p:nvPr/>
        </p:nvSpPr>
        <p:spPr>
          <a:xfrm>
            <a:off x="5037334" y="699542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     Структура работы:</a:t>
            </a:r>
            <a:endParaRPr sz="2000" dirty="0">
              <a:solidFill>
                <a:schemeClr val="tx1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587" name="Google Shape;587;p37"/>
          <p:cNvSpPr txBox="1">
            <a:spLocks noGrp="1"/>
          </p:cNvSpPr>
          <p:nvPr>
            <p:ph type="body" idx="4294967295"/>
          </p:nvPr>
        </p:nvSpPr>
        <p:spPr>
          <a:xfrm>
            <a:off x="467544" y="411175"/>
            <a:ext cx="5256584" cy="43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ru-RU" sz="1600" dirty="0"/>
              <a:t>Введение. Содержит:</a:t>
            </a:r>
          </a:p>
          <a:p>
            <a:pPr fontAlgn="base"/>
            <a:r>
              <a:rPr lang="ru-RU" sz="1600" dirty="0"/>
              <a:t>- актуальность;</a:t>
            </a:r>
          </a:p>
          <a:p>
            <a:pPr fontAlgn="base"/>
            <a:r>
              <a:rPr lang="ru-RU" sz="1600" dirty="0"/>
              <a:t>- объект исследования;</a:t>
            </a:r>
          </a:p>
          <a:p>
            <a:pPr fontAlgn="base"/>
            <a:r>
              <a:rPr lang="ru-RU" sz="1600" dirty="0"/>
              <a:t>- предмет исследования;</a:t>
            </a:r>
          </a:p>
          <a:p>
            <a:pPr fontAlgn="base"/>
            <a:r>
              <a:rPr lang="ru-RU" sz="1600" dirty="0"/>
              <a:t>- цель исследования;</a:t>
            </a:r>
          </a:p>
          <a:p>
            <a:pPr fontAlgn="base"/>
            <a:r>
              <a:rPr lang="ru-RU" sz="1600" dirty="0"/>
              <a:t>- гипотезу;</a:t>
            </a:r>
          </a:p>
          <a:p>
            <a:pPr fontAlgn="base"/>
            <a:r>
              <a:rPr lang="ru-RU" sz="1600" dirty="0"/>
              <a:t>- задачи;</a:t>
            </a:r>
          </a:p>
          <a:p>
            <a:pPr fontAlgn="base"/>
            <a:r>
              <a:rPr lang="ru-RU" sz="1600" dirty="0"/>
              <a:t>- методы исследования;</a:t>
            </a:r>
          </a:p>
          <a:p>
            <a:pPr fontAlgn="base"/>
            <a:r>
              <a:rPr lang="ru-RU" sz="1600" dirty="0"/>
              <a:t>- практическую значимость;</a:t>
            </a:r>
          </a:p>
          <a:p>
            <a:pPr fontAlgn="base"/>
            <a:r>
              <a:rPr lang="ru-RU" sz="1600" dirty="0"/>
              <a:t>- апробацию;</a:t>
            </a:r>
          </a:p>
          <a:p>
            <a:pPr fontAlgn="base"/>
            <a:r>
              <a:rPr lang="ru-RU" sz="1600" dirty="0"/>
              <a:t>- базу </a:t>
            </a:r>
            <a:r>
              <a:rPr lang="ru-RU" sz="1600" dirty="0" smtClean="0"/>
              <a:t>исследования.</a:t>
            </a:r>
            <a:endParaRPr lang="ru-RU" sz="1600" dirty="0"/>
          </a:p>
          <a:p>
            <a:pPr fontAlgn="base"/>
            <a:endParaRPr lang="ru-RU" sz="1200" dirty="0"/>
          </a:p>
        </p:txBody>
      </p:sp>
      <p:sp>
        <p:nvSpPr>
          <p:cNvPr id="588" name="Google Shape;588;p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51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7"/>
          <p:cNvSpPr/>
          <p:nvPr/>
        </p:nvSpPr>
        <p:spPr>
          <a:xfrm>
            <a:off x="4876011" y="558369"/>
            <a:ext cx="3855147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A6BCC9"/>
          </a:solidFill>
          <a:ln w="9525" cap="flat" cmpd="sng">
            <a:solidFill>
              <a:srgbClr val="DEE9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7"/>
          <p:cNvSpPr/>
          <p:nvPr/>
        </p:nvSpPr>
        <p:spPr>
          <a:xfrm>
            <a:off x="5037334" y="699542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     Структура работы:</a:t>
            </a:r>
            <a:endParaRPr sz="2000" dirty="0">
              <a:solidFill>
                <a:schemeClr val="tx1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587" name="Google Shape;587;p37"/>
          <p:cNvSpPr txBox="1">
            <a:spLocks noGrp="1"/>
          </p:cNvSpPr>
          <p:nvPr>
            <p:ph type="body" idx="4294967295"/>
          </p:nvPr>
        </p:nvSpPr>
        <p:spPr>
          <a:xfrm>
            <a:off x="467544" y="411175"/>
            <a:ext cx="5256584" cy="43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endParaRPr lang="ru-RU" sz="1200" dirty="0" smtClean="0"/>
          </a:p>
          <a:p>
            <a:pPr fontAlgn="base"/>
            <a:endParaRPr lang="ru-RU" sz="1200" dirty="0"/>
          </a:p>
          <a:p>
            <a:pPr fontAlgn="base"/>
            <a:endParaRPr lang="ru-RU" sz="1200" dirty="0" smtClean="0"/>
          </a:p>
          <a:p>
            <a:pPr fontAlgn="base"/>
            <a:endParaRPr lang="ru-RU" sz="1200" dirty="0"/>
          </a:p>
          <a:p>
            <a:pPr fontAlgn="base"/>
            <a:endParaRPr lang="ru-RU" sz="1400" dirty="0" smtClean="0"/>
          </a:p>
          <a:p>
            <a:pPr fontAlgn="base"/>
            <a:r>
              <a:rPr lang="ru-RU" sz="1400" dirty="0" smtClean="0"/>
              <a:t>Основная </a:t>
            </a:r>
            <a:r>
              <a:rPr lang="ru-RU" sz="1400" dirty="0"/>
              <a:t>часть. Состоит из глав, в которых содержится материал </a:t>
            </a:r>
            <a:r>
              <a:rPr lang="ru-RU" sz="1400" dirty="0" smtClean="0"/>
              <a:t>по конкретно </a:t>
            </a:r>
            <a:r>
              <a:rPr lang="ru-RU" sz="1400" dirty="0"/>
              <a:t>исследуемой теме.</a:t>
            </a:r>
          </a:p>
          <a:p>
            <a:pPr fontAlgn="base"/>
            <a:r>
              <a:rPr lang="ru-RU" sz="1400" dirty="0"/>
              <a:t>Заключение (выводы). Краткие выводы по результатам выполненной </a:t>
            </a:r>
            <a:r>
              <a:rPr lang="ru-RU" sz="1400" dirty="0" smtClean="0"/>
              <a:t>работы должны </a:t>
            </a:r>
            <a:r>
              <a:rPr lang="ru-RU" sz="1400" dirty="0"/>
              <a:t>состоять из нескольких пунктов, подводящих итог </a:t>
            </a:r>
            <a:r>
              <a:rPr lang="ru-RU" sz="1400" dirty="0" smtClean="0"/>
              <a:t>выполненной учебно-исследовательской работе.</a:t>
            </a:r>
            <a:endParaRPr lang="ru-RU" sz="1400" dirty="0"/>
          </a:p>
          <a:p>
            <a:pPr fontAlgn="base"/>
            <a:r>
              <a:rPr lang="ru-RU" sz="1400" dirty="0"/>
              <a:t>Библиографический список. Должен содержать перечень источников, </a:t>
            </a:r>
            <a:r>
              <a:rPr lang="ru-RU" sz="1400" dirty="0" smtClean="0"/>
              <a:t>использованных при </a:t>
            </a:r>
            <a:r>
              <a:rPr lang="ru-RU" sz="1400" dirty="0"/>
              <a:t>написании учебно-исследовательской </a:t>
            </a:r>
            <a:r>
              <a:rPr lang="ru-RU" sz="1400" dirty="0" smtClean="0"/>
              <a:t>работы.</a:t>
            </a:r>
            <a:endParaRPr lang="ru-RU" sz="1400" dirty="0"/>
          </a:p>
          <a:p>
            <a:pPr fontAlgn="base"/>
            <a:r>
              <a:rPr lang="ru-RU" sz="1400" dirty="0"/>
              <a:t>Приложения. Содержит приложения, на которые автор ссылается в </a:t>
            </a:r>
            <a:r>
              <a:rPr lang="ru-RU" sz="1400" dirty="0" smtClean="0"/>
              <a:t>работе (</a:t>
            </a:r>
            <a:r>
              <a:rPr lang="ru-RU" sz="1400" dirty="0"/>
              <a:t>таблицы, графики, анкеты, фотографии и т.д.)</a:t>
            </a:r>
          </a:p>
          <a:p>
            <a:pPr lvl="0"/>
            <a:r>
              <a:rPr lang="ru-RU" sz="1400" dirty="0"/>
              <a:t>Все таблицы, схемы, диаграммы (гистограммы) должны быть </a:t>
            </a:r>
            <a:r>
              <a:rPr lang="ru-RU" sz="1400" b="1" dirty="0"/>
              <a:t>пронумерованы и </a:t>
            </a:r>
            <a:r>
              <a:rPr lang="ru-RU" sz="1400" b="1" dirty="0" smtClean="0"/>
              <a:t>подписаны.</a:t>
            </a:r>
            <a:endParaRPr lang="ru-RU" sz="1400" dirty="0" smtClean="0"/>
          </a:p>
          <a:p>
            <a:pPr lvl="0"/>
            <a:endParaRPr lang="ru-RU" sz="1200" b="1" dirty="0"/>
          </a:p>
          <a:p>
            <a:pPr marL="101600" lvl="0" indent="0" algn="ctr">
              <a:buNone/>
            </a:pPr>
            <a:r>
              <a:rPr lang="ru-RU" sz="1200" b="1" dirty="0" smtClean="0"/>
              <a:t>Оформление </a:t>
            </a:r>
            <a:r>
              <a:rPr lang="ru-RU" sz="1200" b="1" dirty="0"/>
              <a:t>работы по требованиям Положения</a:t>
            </a:r>
            <a:endParaRPr lang="ru-RU" sz="1200" dirty="0"/>
          </a:p>
          <a:p>
            <a:pPr marL="0" lvl="0" indent="0">
              <a:buNone/>
            </a:pPr>
            <a:endParaRPr lang="ru-RU" sz="4800" dirty="0"/>
          </a:p>
          <a:p>
            <a:pPr fontAlgn="base"/>
            <a:endParaRPr sz="1800" dirty="0"/>
          </a:p>
        </p:txBody>
      </p:sp>
      <p:sp>
        <p:nvSpPr>
          <p:cNvPr id="588" name="Google Shape;588;p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6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0"/>
          <p:cNvSpPr txBox="1">
            <a:spLocks noGrp="1"/>
          </p:cNvSpPr>
          <p:nvPr>
            <p:ph type="ctrTitle" idx="4294967295"/>
          </p:nvPr>
        </p:nvSpPr>
        <p:spPr>
          <a:xfrm>
            <a:off x="685800" y="7242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</a:rPr>
              <a:t>Подготовка к выступлению: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522" name="Google Shape;522;p30"/>
          <p:cNvSpPr txBox="1">
            <a:spLocks noGrp="1"/>
          </p:cNvSpPr>
          <p:nvPr>
            <p:ph type="ctrTitle" idx="4294967295"/>
          </p:nvPr>
        </p:nvSpPr>
        <p:spPr>
          <a:xfrm>
            <a:off x="685800" y="20386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3200" dirty="0"/>
              <a:t/>
            </a:r>
            <a:br>
              <a:rPr lang="ru-RU" sz="3200" dirty="0"/>
            </a:br>
            <a:endParaRPr sz="3000" dirty="0"/>
          </a:p>
        </p:txBody>
      </p:sp>
      <p:sp>
        <p:nvSpPr>
          <p:cNvPr id="523" name="Google Shape;523;p30"/>
          <p:cNvSpPr txBox="1">
            <a:spLocks noGrp="1"/>
          </p:cNvSpPr>
          <p:nvPr>
            <p:ph type="subTitle" idx="4294967295"/>
          </p:nvPr>
        </p:nvSpPr>
        <p:spPr>
          <a:xfrm>
            <a:off x="683568" y="1491630"/>
            <a:ext cx="7772400" cy="18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/>
              <a:t>1. </a:t>
            </a:r>
            <a:r>
              <a:rPr lang="ru-RU" sz="1800" dirty="0" smtClean="0"/>
              <a:t>строго соблюдать лимит </a:t>
            </a:r>
            <a:r>
              <a:rPr lang="ru-RU" sz="1800" dirty="0"/>
              <a:t>времени</a:t>
            </a:r>
          </a:p>
          <a:p>
            <a:r>
              <a:rPr lang="ru-RU" sz="1800" dirty="0"/>
              <a:t>2. ориентироваться в ситуации на месте</a:t>
            </a:r>
          </a:p>
          <a:p>
            <a:r>
              <a:rPr lang="ru-RU" sz="1800" dirty="0"/>
              <a:t>3. не читать презентацию</a:t>
            </a:r>
          </a:p>
          <a:p>
            <a:r>
              <a:rPr lang="ru-RU" sz="1800" dirty="0"/>
              <a:t>4. предвидеть вопросы жюри</a:t>
            </a:r>
          </a:p>
          <a:p>
            <a:r>
              <a:rPr lang="ru-RU" sz="1800" dirty="0"/>
              <a:t>5. знать работу, основные определения</a:t>
            </a:r>
          </a:p>
          <a:p>
            <a:r>
              <a:rPr lang="ru-RU" sz="1800" dirty="0"/>
              <a:t>6. подготовить раздаточный материал (например, буклет)</a:t>
            </a:r>
          </a:p>
          <a:p>
            <a:r>
              <a:rPr lang="ru-RU" sz="1800" dirty="0"/>
              <a:t>7</a:t>
            </a:r>
            <a:r>
              <a:rPr lang="ru-RU" sz="1800" dirty="0" smtClean="0"/>
              <a:t>. провести </a:t>
            </a:r>
            <a:r>
              <a:rPr lang="ru-RU" sz="1800" dirty="0"/>
              <a:t>тренинг для ученика перед </a:t>
            </a:r>
            <a:r>
              <a:rPr lang="ru-RU" sz="1800" dirty="0" smtClean="0"/>
              <a:t>жюри </a:t>
            </a:r>
            <a:r>
              <a:rPr lang="ru-RU" sz="1800" dirty="0"/>
              <a:t>в своей образовательной организации</a:t>
            </a:r>
          </a:p>
          <a:p>
            <a:pPr marL="0" lvl="0" indent="0" algn="ctr">
              <a:spcAft>
                <a:spcPts val="1000"/>
              </a:spcAft>
              <a:buNone/>
            </a:pPr>
            <a:endParaRPr sz="2800" dirty="0"/>
          </a:p>
        </p:txBody>
      </p:sp>
      <p:sp>
        <p:nvSpPr>
          <p:cNvPr id="524" name="Google Shape;524;p3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51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6"/>
          <p:cNvSpPr/>
          <p:nvPr/>
        </p:nvSpPr>
        <p:spPr>
          <a:xfrm>
            <a:off x="4301574" y="710225"/>
            <a:ext cx="2632624" cy="3723194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A6BCC9"/>
          </a:solidFill>
          <a:ln w="9525" cap="flat" cmpd="sng">
            <a:solidFill>
              <a:srgbClr val="DEE9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6"/>
          <p:cNvSpPr/>
          <p:nvPr/>
        </p:nvSpPr>
        <p:spPr>
          <a:xfrm>
            <a:off x="4483233" y="1052804"/>
            <a:ext cx="22794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-Внешняя экспертиза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solidFill>
                <a:schemeClr val="tx1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Плагиат</a:t>
            </a:r>
            <a:endParaRPr sz="2400" dirty="0">
              <a:solidFill>
                <a:schemeClr val="tx1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579" name="Google Shape;579;p36"/>
          <p:cNvSpPr txBox="1">
            <a:spLocks noGrp="1"/>
          </p:cNvSpPr>
          <p:nvPr>
            <p:ph type="body" idx="4294967295"/>
          </p:nvPr>
        </p:nvSpPr>
        <p:spPr>
          <a:xfrm>
            <a:off x="1979712" y="339502"/>
            <a:ext cx="2181900" cy="43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000" dirty="0" smtClean="0"/>
              <a:t>Важно!</a:t>
            </a:r>
            <a:endParaRPr sz="4000" dirty="0"/>
          </a:p>
        </p:txBody>
      </p:sp>
      <p:sp>
        <p:nvSpPr>
          <p:cNvPr id="580" name="Google Shape;580;p3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Интернет-ресурсы:</a:t>
            </a:r>
            <a:endParaRPr sz="2800" dirty="0"/>
          </a:p>
        </p:txBody>
      </p:sp>
      <p:sp>
        <p:nvSpPr>
          <p:cNvPr id="608" name="Google Shape;608;p4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b="1" u="sng" dirty="0">
                <a:solidFill>
                  <a:schemeClr val="tx1"/>
                </a:solidFill>
              </a:rPr>
              <a:t>Больше информации на: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1"/>
                </a:solidFill>
              </a:rPr>
              <a:t>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step-into-the-future.ru</a:t>
            </a:r>
            <a:endParaRPr lang="ru-RU" sz="1800" b="1" dirty="0">
              <a:solidFill>
                <a:schemeClr val="tx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форуме </a:t>
            </a:r>
            <a:r>
              <a:rPr lang="ru-RU" sz="1800" b="1" dirty="0">
                <a:solidFill>
                  <a:schemeClr val="tx1"/>
                </a:solidFill>
              </a:rPr>
              <a:t>для обсуждения тем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www.englishteachers.ru/forum/index.php?app=forums&amp;module=forums&amp;controller=topic&amp;id=3041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window.edu.ru</a:t>
            </a:r>
            <a:endParaRPr lang="ru-RU" sz="18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02BDC7"/>
              </a:solidFill>
            </a:endParaRPr>
          </a:p>
        </p:txBody>
      </p:sp>
      <p:sp>
        <p:nvSpPr>
          <p:cNvPr id="609" name="Google Shape;609;p40"/>
          <p:cNvSpPr txBox="1"/>
          <p:nvPr/>
        </p:nvSpPr>
        <p:spPr>
          <a:xfrm>
            <a:off x="2901975" y="3757025"/>
            <a:ext cx="44919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0" name="Google Shape;610;p4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81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9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Обмен опытом</a:t>
            </a:r>
            <a:endParaRPr dirty="0"/>
          </a:p>
        </p:txBody>
      </p:sp>
      <p:sp>
        <p:nvSpPr>
          <p:cNvPr id="601" name="Google Shape;601;p39"/>
          <p:cNvSpPr txBox="1">
            <a:spLocks noGrp="1"/>
          </p:cNvSpPr>
          <p:nvPr>
            <p:ph type="body" idx="1"/>
          </p:nvPr>
        </p:nvSpPr>
        <p:spPr>
          <a:xfrm>
            <a:off x="2915816" y="555526"/>
            <a:ext cx="5292300" cy="4032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Презентация работы Кузьмина Георгия, ученика 11 класса - победителя </a:t>
            </a:r>
            <a:r>
              <a:rPr lang="en-US" sz="2400" dirty="0">
                <a:solidFill>
                  <a:schemeClr val="tx1"/>
                </a:solidFill>
              </a:rPr>
              <a:t>XX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городской научной конференции </a:t>
            </a:r>
            <a:r>
              <a:rPr lang="ru-RU" sz="2400" dirty="0">
                <a:solidFill>
                  <a:schemeClr val="tx1"/>
                </a:solidFill>
              </a:rPr>
              <a:t>молодых исследователей </a:t>
            </a:r>
            <a:r>
              <a:rPr lang="ru-RU" sz="2400" dirty="0" smtClean="0">
                <a:solidFill>
                  <a:schemeClr val="tx1"/>
                </a:solidFill>
              </a:rPr>
              <a:t>«Шаг в будущее»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Руководитель: учитель английского языка МБОУ СОШ № 15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 err="1" smtClean="0">
                <a:solidFill>
                  <a:schemeClr val="tx1"/>
                </a:solidFill>
              </a:rPr>
              <a:t>Тарнавский</a:t>
            </a:r>
            <a:r>
              <a:rPr lang="ru-RU" sz="2400" dirty="0" smtClean="0">
                <a:solidFill>
                  <a:schemeClr val="tx1"/>
                </a:solidFill>
              </a:rPr>
              <a:t> С. В.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602" name="Google Shape;602;p3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1619672" y="483518"/>
            <a:ext cx="6593700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>
                <a:solidFill>
                  <a:srgbClr val="FFB600"/>
                </a:solidFill>
              </a:rPr>
              <a:t>Этапы исследования:</a:t>
            </a:r>
            <a:endParaRPr sz="4400" dirty="0">
              <a:solidFill>
                <a:srgbClr val="FFB600"/>
              </a:solidFill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685800" y="1131590"/>
            <a:ext cx="7846640" cy="3456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fontAlgn="base">
              <a:buNone/>
            </a:pPr>
            <a:r>
              <a:rPr lang="ru-RU" sz="1600" dirty="0">
                <a:solidFill>
                  <a:schemeClr val="tx1"/>
                </a:solidFill>
              </a:rPr>
              <a:t>11. Работа с </a:t>
            </a:r>
            <a:r>
              <a:rPr lang="ru-RU" sz="1600" dirty="0" smtClean="0">
                <a:solidFill>
                  <a:schemeClr val="tx1"/>
                </a:solidFill>
              </a:rPr>
              <a:t>литературой- </a:t>
            </a:r>
            <a:r>
              <a:rPr lang="ru-RU" sz="1100" dirty="0" smtClean="0">
                <a:solidFill>
                  <a:schemeClr val="tx1"/>
                </a:solidFill>
              </a:rPr>
              <a:t>н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менее 1 месяца (во время всего срока подготовки исследовательской работы)</a:t>
            </a:r>
            <a:endParaRPr lang="ru-RU" sz="1100" dirty="0">
              <a:solidFill>
                <a:schemeClr val="tx1"/>
              </a:solidFill>
            </a:endParaRPr>
          </a:p>
          <a:p>
            <a:pPr marL="101600" indent="0" fontAlgn="base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12. Подбор исследуемых- 1 урок</a:t>
            </a:r>
            <a:endParaRPr lang="ru-RU" sz="1600" dirty="0">
              <a:solidFill>
                <a:schemeClr val="tx1"/>
              </a:solidFill>
            </a:endParaRPr>
          </a:p>
          <a:p>
            <a:pPr marL="101600" indent="0" fontAlgn="base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13. Выбор </a:t>
            </a:r>
            <a:r>
              <a:rPr lang="ru-RU" sz="1600" dirty="0">
                <a:solidFill>
                  <a:schemeClr val="tx1"/>
                </a:solidFill>
              </a:rPr>
              <a:t>методов </a:t>
            </a:r>
            <a:r>
              <a:rPr lang="ru-RU" sz="1600" dirty="0" smtClean="0">
                <a:solidFill>
                  <a:schemeClr val="tx1"/>
                </a:solidFill>
              </a:rPr>
              <a:t>исследования-1 урок</a:t>
            </a:r>
            <a:endParaRPr lang="ru-RU" sz="1600" dirty="0">
              <a:solidFill>
                <a:schemeClr val="tx1"/>
              </a:solidFill>
            </a:endParaRPr>
          </a:p>
          <a:p>
            <a:pPr marL="101600" indent="0" fontAlgn="base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14. Организация </a:t>
            </a:r>
            <a:r>
              <a:rPr lang="ru-RU" sz="1600" dirty="0">
                <a:solidFill>
                  <a:schemeClr val="tx1"/>
                </a:solidFill>
              </a:rPr>
              <a:t>условий проведения </a:t>
            </a:r>
            <a:r>
              <a:rPr lang="ru-RU" sz="1600" dirty="0" smtClean="0">
                <a:solidFill>
                  <a:schemeClr val="tx1"/>
                </a:solidFill>
              </a:rPr>
              <a:t>исследования- </a:t>
            </a:r>
            <a:r>
              <a:rPr lang="ru-RU" sz="1100" dirty="0" smtClean="0">
                <a:solidFill>
                  <a:schemeClr val="tx1"/>
                </a:solidFill>
              </a:rPr>
              <a:t>зависит от характера исследования</a:t>
            </a:r>
            <a:endParaRPr lang="ru-RU" sz="1100" dirty="0">
              <a:solidFill>
                <a:schemeClr val="tx1"/>
              </a:solidFill>
            </a:endParaRPr>
          </a:p>
          <a:p>
            <a:pPr marL="101600" indent="0" fontAlgn="base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15. Проведение </a:t>
            </a:r>
            <a:r>
              <a:rPr lang="ru-RU" sz="1600" dirty="0">
                <a:solidFill>
                  <a:schemeClr val="tx1"/>
                </a:solidFill>
              </a:rPr>
              <a:t>исследования (сбор материала</a:t>
            </a:r>
            <a:r>
              <a:rPr lang="ru-RU" sz="1600" dirty="0" smtClean="0">
                <a:solidFill>
                  <a:schemeClr val="tx1"/>
                </a:solidFill>
              </a:rPr>
              <a:t>) -</a:t>
            </a:r>
            <a:r>
              <a:rPr lang="ru-RU" sz="1100" dirty="0" smtClean="0">
                <a:solidFill>
                  <a:schemeClr val="tx1"/>
                </a:solidFill>
              </a:rPr>
              <a:t>1 неделя и более (зависит от характера исследования)</a:t>
            </a:r>
            <a:endParaRPr lang="ru-RU" sz="1100" dirty="0">
              <a:solidFill>
                <a:schemeClr val="tx1"/>
              </a:solidFill>
            </a:endParaRPr>
          </a:p>
          <a:p>
            <a:pPr marL="101600" indent="0" fontAlgn="base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16. Обработка </a:t>
            </a:r>
            <a:r>
              <a:rPr lang="ru-RU" sz="1600" dirty="0">
                <a:solidFill>
                  <a:schemeClr val="tx1"/>
                </a:solidFill>
              </a:rPr>
              <a:t>результатов </a:t>
            </a:r>
            <a:r>
              <a:rPr lang="ru-RU" sz="1600" dirty="0" smtClean="0">
                <a:solidFill>
                  <a:schemeClr val="tx1"/>
                </a:solidFill>
              </a:rPr>
              <a:t>исследо­вания- 1 урок</a:t>
            </a:r>
            <a:endParaRPr lang="ru-RU" sz="1600" dirty="0">
              <a:solidFill>
                <a:schemeClr val="tx1"/>
              </a:solidFill>
            </a:endParaRPr>
          </a:p>
          <a:p>
            <a:pPr marL="101600" indent="0" fontAlgn="base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17. Формулирование выводов-1 неделя</a:t>
            </a:r>
          </a:p>
          <a:p>
            <a:pPr marL="101600" indent="0" fontAlgn="base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18. Оформление работы1-2 недели</a:t>
            </a:r>
          </a:p>
          <a:p>
            <a:pPr marL="101600" indent="0" fontAlgn="base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19. Подготовка к выступлению- 1 неделя и более</a:t>
            </a:r>
          </a:p>
          <a:p>
            <a:pPr marL="101600" indent="0" fontAlgn="base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20. Рефлексия- 1 урок</a:t>
            </a:r>
          </a:p>
        </p:txBody>
      </p:sp>
      <p:pic>
        <p:nvPicPr>
          <p:cNvPr id="405" name="Google Shape;405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120" y="2859782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58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467544" y="627534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  <a:p>
            <a:pPr lvl="0" algn="l"/>
            <a:r>
              <a:rPr lang="en" dirty="0" smtClean="0">
                <a:solidFill>
                  <a:schemeClr val="tx1"/>
                </a:solidFill>
              </a:rPr>
              <a:t>T</a:t>
            </a:r>
            <a:r>
              <a:rPr lang="ru-RU" dirty="0" err="1" smtClean="0">
                <a:solidFill>
                  <a:schemeClr val="tx1"/>
                </a:solidFill>
              </a:rPr>
              <a:t>ема</a:t>
            </a:r>
            <a:r>
              <a:rPr lang="ru-RU" dirty="0" smtClean="0">
                <a:solidFill>
                  <a:schemeClr val="tx1"/>
                </a:solidFill>
              </a:rPr>
              <a:t> исследования: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12" name="Google Shape;412;p18"/>
          <p:cNvSpPr txBox="1">
            <a:spLocks noGrp="1"/>
          </p:cNvSpPr>
          <p:nvPr>
            <p:ph type="subTitle" idx="1"/>
          </p:nvPr>
        </p:nvSpPr>
        <p:spPr>
          <a:xfrm>
            <a:off x="2886100" y="1203598"/>
            <a:ext cx="3371700" cy="2497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 smtClean="0"/>
              <a:t>-Оригинальность</a:t>
            </a:r>
            <a:endParaRPr lang="ru-RU" dirty="0"/>
          </a:p>
          <a:p>
            <a:r>
              <a:rPr lang="ru-RU" dirty="0" smtClean="0"/>
              <a:t>-Новизна</a:t>
            </a:r>
            <a:endParaRPr lang="ru-RU" dirty="0"/>
          </a:p>
          <a:p>
            <a:r>
              <a:rPr lang="ru-RU" dirty="0"/>
              <a:t>Актуальность</a:t>
            </a:r>
          </a:p>
          <a:p>
            <a:r>
              <a:rPr lang="ru-RU" dirty="0" smtClean="0"/>
              <a:t>-Практическая </a:t>
            </a:r>
            <a:r>
              <a:rPr lang="ru-RU" dirty="0"/>
              <a:t>значимость (!)</a:t>
            </a:r>
          </a:p>
          <a:p>
            <a:r>
              <a:rPr lang="ru-RU" dirty="0" smtClean="0"/>
              <a:t>-Узость </a:t>
            </a:r>
            <a:r>
              <a:rPr lang="ru-RU" dirty="0"/>
              <a:t>предмета исследования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755576" y="1203598"/>
            <a:ext cx="7920880" cy="3744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ru-RU" sz="2400" i="0" dirty="0" smtClean="0"/>
              <a:t>Темы </a:t>
            </a:r>
            <a:r>
              <a:rPr lang="ru-RU" sz="2400" i="0" dirty="0"/>
              <a:t>исследований победителей </a:t>
            </a:r>
            <a:r>
              <a:rPr lang="ru-RU" sz="2400" i="0" dirty="0" smtClean="0"/>
              <a:t>окружных и Всероссийских конференций:</a:t>
            </a:r>
          </a:p>
          <a:p>
            <a:pPr marL="342900" lvl="0" indent="-342900" algn="l">
              <a:spcAft>
                <a:spcPts val="1000"/>
              </a:spcAft>
              <a:buAutoNum type="arabicPeriod"/>
            </a:pPr>
            <a:r>
              <a:rPr lang="ru-RU" sz="1600" i="0" dirty="0" smtClean="0"/>
              <a:t>«Сопоставительный анализ лексики оригинала и англоязычных переводов А. С. Пушкина «Евгений Онегин» (9 класс).</a:t>
            </a:r>
          </a:p>
          <a:p>
            <a:pPr marL="342900" lvl="0" indent="-342900" algn="l">
              <a:spcAft>
                <a:spcPts val="1000"/>
              </a:spcAft>
              <a:buAutoNum type="arabicPeriod"/>
            </a:pPr>
            <a:r>
              <a:rPr lang="ru-RU" sz="1600" i="0" dirty="0" smtClean="0"/>
              <a:t>Стратегия запоминания фразовых глаголов (для самостоятельной подготовки к ЕГЭ по английскому языку) (10 класс).</a:t>
            </a:r>
          </a:p>
          <a:p>
            <a:pPr marL="342900" lvl="0" indent="-342900" algn="l">
              <a:spcAft>
                <a:spcPts val="1000"/>
              </a:spcAft>
              <a:buAutoNum type="arabicPeriod"/>
            </a:pPr>
            <a:r>
              <a:rPr lang="ru-RU" sz="1600" i="0" dirty="0" smtClean="0"/>
              <a:t>«Некоторые лингвистические особенности текстовых математических заданий на английском языке (11 класс).</a:t>
            </a:r>
          </a:p>
          <a:p>
            <a:pPr marL="342900" lvl="0" indent="-342900" algn="l">
              <a:spcAft>
                <a:spcPts val="1000"/>
              </a:spcAft>
              <a:buAutoNum type="arabicPeriod"/>
            </a:pPr>
            <a:r>
              <a:rPr lang="ru-RU" sz="1600" i="0" dirty="0" smtClean="0"/>
              <a:t>«Лексическая адаптация слова английского происхождения в русском языке» (10 класс).</a:t>
            </a:r>
          </a:p>
          <a:p>
            <a:pPr marL="0" lvl="0" indent="0" algn="l">
              <a:spcAft>
                <a:spcPts val="1000"/>
              </a:spcAft>
              <a:buNone/>
            </a:pPr>
            <a:endParaRPr lang="ru-RU" sz="1600" i="0" dirty="0" smtClean="0"/>
          </a:p>
          <a:p>
            <a:pPr marL="0" lvl="0" indent="0">
              <a:spcAft>
                <a:spcPts val="1000"/>
              </a:spcAft>
              <a:buNone/>
            </a:pPr>
            <a:endParaRPr i="0" dirty="0"/>
          </a:p>
        </p:txBody>
      </p:sp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771742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Тема нашей исследовательской работы:</a:t>
            </a:r>
            <a:endParaRPr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spcBef>
                <a:spcPts val="0"/>
              </a:spcBef>
              <a:buNone/>
            </a:pPr>
            <a:r>
              <a:rPr lang="ru-RU" sz="2800" dirty="0"/>
              <a:t>классификация переводческих ошибок, препятствующих адекватному восприятию художественного текста (на примере перевода повести И. С. Тургенева «Муму»).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/>
          <p:nvPr/>
        </p:nvSpPr>
        <p:spPr>
          <a:xfrm>
            <a:off x="3459600" y="628000"/>
            <a:ext cx="2224800" cy="222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2205425" y="2708949"/>
            <a:ext cx="4733100" cy="1846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800" b="1" dirty="0" smtClean="0">
                <a:solidFill>
                  <a:schemeClr val="bg2"/>
                </a:solidFill>
              </a:rPr>
              <a:t>Объект</a:t>
            </a:r>
            <a:r>
              <a:rPr lang="ru-RU" sz="1800" dirty="0" smtClean="0">
                <a:solidFill>
                  <a:schemeClr val="bg2"/>
                </a:solidFill>
              </a:rPr>
              <a:t> </a:t>
            </a:r>
            <a:r>
              <a:rPr lang="ru-RU" sz="1800" dirty="0">
                <a:solidFill>
                  <a:schemeClr val="bg2"/>
                </a:solidFill>
              </a:rPr>
              <a:t>— это процесс или явление, взятое исследователем для изучения. </a:t>
            </a:r>
            <a:br>
              <a:rPr lang="ru-RU" sz="1800" dirty="0">
                <a:solidFill>
                  <a:schemeClr val="bg2"/>
                </a:solidFill>
              </a:rPr>
            </a:br>
            <a:r>
              <a:rPr lang="ru-RU" sz="1800" dirty="0">
                <a:solidFill>
                  <a:schemeClr val="bg2"/>
                </a:solidFill>
              </a:rPr>
              <a:t/>
            </a:r>
            <a:br>
              <a:rPr lang="ru-RU" sz="1800" dirty="0">
                <a:solidFill>
                  <a:schemeClr val="bg2"/>
                </a:solidFill>
              </a:rPr>
            </a:br>
            <a:r>
              <a:rPr lang="ru-RU" sz="1800" dirty="0">
                <a:solidFill>
                  <a:schemeClr val="bg2"/>
                </a:solidFill>
              </a:rPr>
              <a:t>Обычно название объекта исследования содержится в ответе на вопрос: </a:t>
            </a:r>
            <a:r>
              <a:rPr lang="ru-RU" sz="1800" b="1" dirty="0">
                <a:solidFill>
                  <a:schemeClr val="bg2"/>
                </a:solidFill>
              </a:rPr>
              <a:t>что рассматривается?</a:t>
            </a:r>
            <a:br>
              <a:rPr lang="ru-RU" sz="1800" b="1" dirty="0">
                <a:solidFill>
                  <a:schemeClr val="bg2"/>
                </a:solidFill>
              </a:rPr>
            </a:br>
            <a:r>
              <a:rPr lang="ru-RU" sz="1400" b="1" dirty="0"/>
              <a:t/>
            </a:r>
            <a:br>
              <a:rPr lang="ru-RU" sz="1400" b="1" dirty="0"/>
            </a:br>
            <a:endParaRPr sz="1400" b="1" dirty="0"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4294967295"/>
          </p:nvPr>
        </p:nvSpPr>
        <p:spPr>
          <a:xfrm>
            <a:off x="501371" y="894870"/>
            <a:ext cx="3161288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3200" dirty="0" smtClean="0"/>
              <a:t>Объект исследования:</a:t>
            </a:r>
            <a:endParaRPr sz="3200" dirty="0"/>
          </a:p>
        </p:txBody>
      </p:sp>
      <p:grpSp>
        <p:nvGrpSpPr>
          <p:cNvPr id="433" name="Google Shape;433;p21"/>
          <p:cNvGrpSpPr/>
          <p:nvPr/>
        </p:nvGrpSpPr>
        <p:grpSpPr>
          <a:xfrm>
            <a:off x="3940048" y="628007"/>
            <a:ext cx="1447570" cy="1447577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441798" y="4058173"/>
            <a:ext cx="595166" cy="595133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3593939" y="962288"/>
            <a:ext cx="226251" cy="2160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1"/>
          <p:cNvSpPr/>
          <p:nvPr/>
        </p:nvSpPr>
        <p:spPr>
          <a:xfrm rot="2697328">
            <a:off x="5346647" y="2148789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5356714" y="1881143"/>
            <a:ext cx="137570" cy="13142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1"/>
          <p:cNvSpPr/>
          <p:nvPr/>
        </p:nvSpPr>
        <p:spPr>
          <a:xfrm rot="1280404">
            <a:off x="3589575" y="1613971"/>
            <a:ext cx="137564" cy="1313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8" name="Google Shape;432;p21"/>
          <p:cNvSpPr txBox="1">
            <a:spLocks/>
          </p:cNvSpPr>
          <p:nvPr/>
        </p:nvSpPr>
        <p:spPr>
          <a:xfrm>
            <a:off x="5940152" y="771385"/>
            <a:ext cx="2707057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ctr">
              <a:spcAft>
                <a:spcPts val="1000"/>
              </a:spcAft>
              <a:buNone/>
            </a:pPr>
            <a:r>
              <a:rPr lang="ru-RU" dirty="0" smtClean="0"/>
              <a:t>Это </a:t>
            </a:r>
            <a:r>
              <a:rPr lang="ru-RU" dirty="0"/>
              <a:t>более широкое </a:t>
            </a:r>
            <a:r>
              <a:rPr lang="ru-RU" dirty="0" smtClean="0"/>
              <a:t>понятие!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771742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Объект нашей </a:t>
            </a:r>
            <a:r>
              <a:rPr lang="ru-RU" dirty="0"/>
              <a:t>исследовательской работы:</a:t>
            </a:r>
            <a:endParaRPr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>
              <a:spcBef>
                <a:spcPts val="0"/>
              </a:spcBef>
              <a:buNone/>
            </a:pPr>
            <a:r>
              <a:rPr lang="ru-RU" sz="3600" dirty="0"/>
              <a:t>существующие типологии переводческих ошибок</a:t>
            </a:r>
            <a:endParaRPr sz="3600" dirty="0"/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1732</Words>
  <Application>Microsoft Office PowerPoint</Application>
  <PresentationFormat>Экран (16:9)</PresentationFormat>
  <Paragraphs>226</Paragraphs>
  <Slides>39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Times New Roman</vt:lpstr>
      <vt:lpstr>Calibri</vt:lpstr>
      <vt:lpstr>Lato Light</vt:lpstr>
      <vt:lpstr>Roboto Slab Light</vt:lpstr>
      <vt:lpstr>Kent template</vt:lpstr>
      <vt:lpstr>Мастер класс: «Организация исследовательской деятельности с учащимися»</vt:lpstr>
      <vt:lpstr>Определение</vt:lpstr>
      <vt:lpstr>Этапы исследования:</vt:lpstr>
      <vt:lpstr>Этапы исследования:</vt:lpstr>
      <vt:lpstr> Tема исследования:</vt:lpstr>
      <vt:lpstr>Презентация PowerPoint</vt:lpstr>
      <vt:lpstr>Тема нашей исследовательской работы:</vt:lpstr>
      <vt:lpstr>   Объект — это процесс или явление, взятое исследователем для изучения.   Обычно название объекта исследования содержится в ответе на вопрос: что рассматривается?  </vt:lpstr>
      <vt:lpstr>Объект нашей исследовательской работы:</vt:lpstr>
      <vt:lpstr>Предмет исследования:</vt:lpstr>
      <vt:lpstr>Предмет исследования:</vt:lpstr>
      <vt:lpstr> Предмет нашей исследовательской работы:</vt:lpstr>
      <vt:lpstr>Цель исследования:</vt:lpstr>
      <vt:lpstr>Требования к цели:</vt:lpstr>
      <vt:lpstr>Целью исследования может быть:</vt:lpstr>
      <vt:lpstr> Цель нашей исследовательской работы:</vt:lpstr>
      <vt:lpstr>Задачи исследования </vt:lpstr>
      <vt:lpstr>Первая задача:</vt:lpstr>
      <vt:lpstr>Вторая задача:</vt:lpstr>
      <vt:lpstr>Третья задача:</vt:lpstr>
      <vt:lpstr>Четвертая задача:</vt:lpstr>
      <vt:lpstr>Задачи следует формулировать четко и лаконично.</vt:lpstr>
      <vt:lpstr> Задачи нашей исследовательской работы:</vt:lpstr>
      <vt:lpstr>Название работы:</vt:lpstr>
      <vt:lpstr>Название нашей исследовательской работы:</vt:lpstr>
      <vt:lpstr>Методы исследования:</vt:lpstr>
      <vt:lpstr>Методы исследования:</vt:lpstr>
      <vt:lpstr>Методы исследования нашей исследовательской работы:</vt:lpstr>
      <vt:lpstr>Обработка результатов исследования.</vt:lpstr>
      <vt:lpstr>Обработка результатов исследования.</vt:lpstr>
      <vt:lpstr>Презентация PowerPoint</vt:lpstr>
      <vt:lpstr>Выводы исследования нашей исследовательской работы:</vt:lpstr>
      <vt:lpstr>Презентация PowerPoint</vt:lpstr>
      <vt:lpstr>Презентация PowerPoint</vt:lpstr>
      <vt:lpstr>Презентация PowerPoint</vt:lpstr>
      <vt:lpstr>Подготовка к выступлению:</vt:lpstr>
      <vt:lpstr>Презентация PowerPoint</vt:lpstr>
      <vt:lpstr>Интернет-ресурсы:</vt:lpstr>
      <vt:lpstr>Обмен опытом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класс: «Организация исследовательской деятельности с учащимися»</dc:title>
  <cp:lastModifiedBy>ЕЛЕНА МАВЛЕТОВА</cp:lastModifiedBy>
  <cp:revision>20</cp:revision>
  <dcterms:modified xsi:type="dcterms:W3CDTF">2022-04-19T05:24:49Z</dcterms:modified>
</cp:coreProperties>
</file>