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9" r:id="rId4"/>
    <p:sldId id="310" r:id="rId5"/>
    <p:sldId id="311" r:id="rId6"/>
    <p:sldId id="272" r:id="rId7"/>
    <p:sldId id="304" r:id="rId8"/>
    <p:sldId id="308" r:id="rId9"/>
    <p:sldId id="305" r:id="rId10"/>
    <p:sldId id="306" r:id="rId11"/>
    <p:sldId id="264" r:id="rId12"/>
    <p:sldId id="297" r:id="rId13"/>
    <p:sldId id="312" r:id="rId14"/>
    <p:sldId id="313" r:id="rId15"/>
    <p:sldId id="316" r:id="rId16"/>
    <p:sldId id="314" r:id="rId17"/>
    <p:sldId id="315" r:id="rId18"/>
    <p:sldId id="267" r:id="rId19"/>
    <p:sldId id="317" r:id="rId20"/>
    <p:sldId id="260" r:id="rId21"/>
    <p:sldId id="299" r:id="rId22"/>
    <p:sldId id="279" r:id="rId23"/>
    <p:sldId id="262" r:id="rId24"/>
    <p:sldId id="271" r:id="rId25"/>
    <p:sldId id="303" r:id="rId26"/>
    <p:sldId id="318" r:id="rId27"/>
    <p:sldId id="319" r:id="rId28"/>
    <p:sldId id="320" r:id="rId29"/>
    <p:sldId id="321" r:id="rId30"/>
    <p:sldId id="273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bereznaschool.inf.ua/images/images/rule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26" y="188641"/>
            <a:ext cx="262273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23528" y="260648"/>
            <a:ext cx="8496944" cy="590465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uapryal.com.ua/wp-content/uploads/2017/10/book-and-fountain-pen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179" flipH="1">
            <a:off x="-82233" y="4256174"/>
            <a:ext cx="3562078" cy="26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60;&#1045;&#1044;&#1054;&#1056;&#1048;&#1053;&#1054;%20&#1043;&#1054;&#1056;&#1045;/2.&#1060;&#1077;&#1076;&#1086;&#1088;&#1080;&#1085;&#1086;.mp4" TargetMode="External"/><Relationship Id="rId2" Type="http://schemas.openxmlformats.org/officeDocument/2006/relationships/hyperlink" Target="&#1060;&#1045;&#1044;&#1054;&#1056;&#1048;&#1053;&#1054;%20&#1043;&#1054;&#1056;&#1045;/1.&#1060;&#1077;&#1076;&#1086;&#1088;&#1080;&#1085;&#1086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60;&#1045;&#1044;&#1054;&#1056;&#1048;&#1053;&#1054;%20&#1043;&#1054;&#1056;&#1045;/3%20&#1060;&#1077;&#1076;&#1086;&#1088;&#1080;&#1085;&#1086;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ФОРМИРОВАНИЯ ЧИТАТЕЛЬСКОЙ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НА УРОКАХ ЛИТЕРАТУРНОГО ЧТЕНИЯ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933056"/>
            <a:ext cx="4176464" cy="170574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Сафиханова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Н.Ф .,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358" y="578674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6534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Федора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Неопрятная, грязная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Разбрасывает, ленится, осознает.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Уговаривает посуду вернуться.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Хозяйка.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332656"/>
            <a:ext cx="8352928" cy="5544616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Основные признаки текста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разговариваем с другом, отвечаем на уро­ке или пишем сочинение, то употребляем не отдельные предложения, а целые тексты. Мы связываем предложе­ния темой и основной мыслью  в единое целое, или в текст.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Предложения, составляющие текст, расположены в определённой последовательности, связаны между собой по смыслу и с помощью языковых средств.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Текст может быть представлен в устной или пись­менной форме. Непроизнесённого, ненаписанного, нена­печатанного текста быть не может.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Каждый текст, даже самый небольшой, имеет чёткие границы: начало и конец. Заголовок, если он есть в тексте, отражает обычно тему текста или его основную мысль.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Тема текста — то, о чём написан текст. Основная мысль текста — то, что хотел сказать нам автор текста, ради чего этот текст написан.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Текст обязательно даёт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представление, понятие о чём-либо) о чём-то или о ком-то.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части текста определённым образом упорядочены, организованы, разделены на абзацы. Каждый абзац на­чинается с красной строки. </a:t>
            </a:r>
          </a:p>
        </p:txBody>
      </p:sp>
    </p:spTree>
    <p:extLst>
      <p:ext uri="{BB962C8B-B14F-4D97-AF65-F5344CB8AC3E}">
        <p14:creationId xmlns:p14="http://schemas.microsoft.com/office/powerpoint/2010/main" val="20748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612AD-4D6C-430E-9F32-D7B7944F5980}"/>
              </a:ext>
            </a:extLst>
          </p:cNvPr>
          <p:cNvSpPr txBox="1"/>
          <p:nvPr/>
        </p:nvSpPr>
        <p:spPr>
          <a:xfrm>
            <a:off x="647056" y="260648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«Мозаика»,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«Реконструкция текста»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16639-3538-49CB-83D1-4E029D5CBA5C}"/>
              </a:ext>
            </a:extLst>
          </p:cNvPr>
          <p:cNvSpPr txBox="1"/>
          <p:nvPr/>
        </p:nvSpPr>
        <p:spPr>
          <a:xfrm>
            <a:off x="251520" y="980728"/>
            <a:ext cx="8496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Сложение целого текста из частей. Эффективен при изучении, например,  в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 тем: “Текст”, “ Тема текста”.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разделяется на части (предложения, абзацы).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Ученикам предлагается собрать текст из разрозненных частей, разложив их в правильной последовательности. В качестве варианта выполнения задания ученики могут предложить несколько различных путей последовательного соединения.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ученики могут вносить в текст небольшие коррективы, добавляя скрепляющие фразы, переходы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612AD-4D6C-430E-9F32-D7B7944F5980}"/>
              </a:ext>
            </a:extLst>
          </p:cNvPr>
          <p:cNvSpPr txBox="1"/>
          <p:nvPr/>
        </p:nvSpPr>
        <p:spPr>
          <a:xfrm>
            <a:off x="647056" y="260648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«Мозаика»,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«Реконструкция текста»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464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612AD-4D6C-430E-9F32-D7B7944F5980}"/>
              </a:ext>
            </a:extLst>
          </p:cNvPr>
          <p:cNvSpPr txBox="1"/>
          <p:nvPr/>
        </p:nvSpPr>
        <p:spPr>
          <a:xfrm>
            <a:off x="647056" y="260648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«Мозаика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45423"/>
            <a:ext cx="5256584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612AD-4D6C-430E-9F32-D7B7944F5980}"/>
              </a:ext>
            </a:extLst>
          </p:cNvPr>
          <p:cNvSpPr txBox="1"/>
          <p:nvPr/>
        </p:nvSpPr>
        <p:spPr>
          <a:xfrm>
            <a:off x="647056" y="260648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0458"/>
            <a:ext cx="4773440" cy="5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440626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612AD-4D6C-430E-9F32-D7B7944F5980}"/>
              </a:ext>
            </a:extLst>
          </p:cNvPr>
          <p:cNvSpPr txBox="1"/>
          <p:nvPr/>
        </p:nvSpPr>
        <p:spPr>
          <a:xfrm>
            <a:off x="647056" y="260648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525658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Приём «</a:t>
            </a:r>
            <a:r>
              <a:rPr lang="ru-RU" b="1" dirty="0" smtClean="0"/>
              <a:t>Тонкие </a:t>
            </a:r>
            <a:r>
              <a:rPr lang="ru-RU" b="1" dirty="0"/>
              <a:t>и т</a:t>
            </a:r>
            <a:r>
              <a:rPr lang="ru-RU" b="1" dirty="0" smtClean="0"/>
              <a:t>олстые вопросы»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прием из технологии развития критического мышления используется для организации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взаимоопроса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позволяет формировать: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вопросы;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соотносить понятия.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вопрос предполагает однозначный краткий ответ.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 вопрос предполагает ответ развернутый.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изучения темы учащимся предлагается сформулировать по три «тонких» и три «толстых» вопроса», связанных с пройденным материалом. Затем они опрашивают друг друга, используя таблицы «толстых» и «тонких»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17594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ХАРАКТЕРИСТИКА ГЛАВНЫХ ГЕРОЕВ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D:\Мои документы\Фотографии\Дашенька\Дашенька\каникулы 2009\IMG_02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0" y="1844824"/>
            <a:ext cx="127073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0_38747_5c90adf_XL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9" y="3789039"/>
            <a:ext cx="936200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659" y="760229"/>
          <a:ext cx="9112342" cy="86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85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ЧТО ДЕЛАЛА?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ВЫБОР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ХАРАКТЕРИСТИКА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НАГРАДА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ВЫВОД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21328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ЧИТАЛА КНИГУ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1328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ЧТЕНИЕ КНИГИ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21328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СЕБЯЛЮБИВАЯ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ЛЕНИВАЯ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НЕЧУТКАЯ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РАВНОДУШНАЯ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2360" y="1916832"/>
            <a:ext cx="1331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ДОБРЫХ РУКАХ РАБОТА СПОРИТСЯ</a:t>
            </a:r>
            <a:r>
              <a:rPr lang="ru-RU" dirty="0" smtClean="0"/>
              <a:t>.</a:t>
            </a:r>
            <a:endParaRPr lang="ru-RU" dirty="0"/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ТРУДЫ,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ТАКИЕ И ПЛОДЫ.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802107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ЛЕПИЛА ИЗ ПЛАСТИЛИНА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37890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ПОМОЩЬ МАМЕ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80210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ТРУДОЛЮБИВАЯ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ОТЗЫВЧИВАЯ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ДОБРАЯ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ВНИМАТЕЛЬНАЯ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3929066"/>
            <a:ext cx="652450" cy="6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4714884"/>
            <a:ext cx="761989" cy="57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81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B24B6E-176D-4277-B198-29E4D5BA9812}"/>
              </a:ext>
            </a:extLst>
          </p:cNvPr>
          <p:cNvSpPr txBox="1"/>
          <p:nvPr/>
        </p:nvSpPr>
        <p:spPr>
          <a:xfrm>
            <a:off x="755576" y="548680"/>
            <a:ext cx="79415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обмен опытом педагогической деятельности по организации системы работы с текстом на уроках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чтения младших школьников по формированию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учащихся.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 продемонстрировать коллегам приемы работы с текстом;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применения данных приемов.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79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pPr marL="571500" indent="-571500">
              <a:buFontTx/>
              <a:buChar char="-"/>
            </a:pPr>
            <a:endParaRPr lang="ru-RU" sz="3600" dirty="0"/>
          </a:p>
          <a:p>
            <a:pPr marL="571500" indent="-571500">
              <a:buFontTx/>
              <a:buChar char="-"/>
            </a:pPr>
            <a:endParaRPr lang="ru-RU" sz="3600" dirty="0"/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F0138DE-8DBC-4A29-B518-1E7070A0E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85351"/>
              </p:ext>
            </p:extLst>
          </p:nvPr>
        </p:nvGraphicFramePr>
        <p:xfrm>
          <a:off x="323528" y="404665"/>
          <a:ext cx="8496944" cy="570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1383094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3067554625"/>
                    </a:ext>
                  </a:extLst>
                </a:gridCol>
              </a:tblGrid>
              <a:tr h="42321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«Тонкие» 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«Толстые» вопросы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54707"/>
                  </a:ext>
                </a:extLst>
              </a:tr>
              <a:tr h="89605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Кто? Что?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Дайте три объяснения, почему…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3136"/>
                  </a:ext>
                </a:extLst>
              </a:tr>
              <a:tr h="62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Когда?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почему… 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185898"/>
                  </a:ext>
                </a:extLst>
              </a:tr>
              <a:tr h="62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Может…?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вы думаете… 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28106"/>
                  </a:ext>
                </a:extLst>
              </a:tr>
              <a:tr h="62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Было ли…?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вы считаете… 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58510"/>
                  </a:ext>
                </a:extLst>
              </a:tr>
              <a:tr h="62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Согласны ли вы…?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чём различие… 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72480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 ли…?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Предположите, что будет, если… 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974720"/>
                  </a:ext>
                </a:extLst>
              </a:tr>
              <a:tr h="896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Согласны ли вы… 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 ли… 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5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6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86A351-F837-433F-A5C2-3DAFD79288EA}"/>
              </a:ext>
            </a:extLst>
          </p:cNvPr>
          <p:cNvSpPr txBox="1"/>
          <p:nvPr/>
        </p:nvSpPr>
        <p:spPr>
          <a:xfrm>
            <a:off x="827584" y="548680"/>
            <a:ext cx="74168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способствует развитию мышления и внимания учащихся, а также развивает умение задавать ''умные'' вопросы. Классификация вопросов заставляет вдумываться в текст и помогает лучше усвоить его содержание.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8832" cy="73833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использования приемов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C8DB2-29CF-4EF5-995F-FF9F5633C0D2}"/>
              </a:ext>
            </a:extLst>
          </p:cNvPr>
          <p:cNvSpPr txBox="1"/>
          <p:nvPr/>
        </p:nvSpPr>
        <p:spPr>
          <a:xfrm>
            <a:off x="755576" y="1143000"/>
            <a:ext cx="8064896" cy="191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группы 1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Разбить текст на смысловые блоки. Озаглавить каждый блок и текст в целом.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группы 2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Составить к тексту вопросы, используя приём «Тонкие и толстые вопросы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txBody>
          <a:bodyPr/>
          <a:lstStyle/>
          <a:p>
            <a:r>
              <a:rPr lang="ru-RU" b="1" dirty="0"/>
              <a:t>Прием «Реставрация текста»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2894B-6E60-4B11-AACE-23A327E219C3}"/>
              </a:ext>
            </a:extLst>
          </p:cNvPr>
          <p:cNvSpPr txBox="1"/>
          <p:nvPr/>
        </p:nvSpPr>
        <p:spPr>
          <a:xfrm>
            <a:off x="323528" y="980729"/>
            <a:ext cx="8568952" cy="599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продуктивных приемов работы с текстом является «ПИСЬМО С ДЫРКАМИ(Пробелами)».  Этот прием подойдет в качестве проверки усвоенных ранее знаний и для работы с параграфом при изучении  нового материала 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Вечор, ты помнишь, вьюга злилась,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На_________небе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мгла носилась;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Луна,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как________пятно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Сквозь________ _______желтела,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ты __________сидела-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нынче погляди в окно: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__________небесами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_________коврами,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Блестя на солнце, снег лежит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38138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84AA7-7465-4C72-B9B4-9C0685352953}"/>
              </a:ext>
            </a:extLst>
          </p:cNvPr>
          <p:cNvSpPr txBox="1"/>
          <p:nvPr/>
        </p:nvSpPr>
        <p:spPr>
          <a:xfrm>
            <a:off x="457200" y="548680"/>
            <a:ext cx="8229600" cy="465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Представленные приемы работы с текстом  позволяют решать такие речевые задачи: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79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    учить видеть, слышать и чувствовать текст;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79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    пополнять речевую память учащегося;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79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    обогащать словарный запас;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79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    продуктивно усваивать учебный материал;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79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    прививать  эстетический вкус;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79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собственное мнение,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аргументировать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его.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764704"/>
            <a:ext cx="4431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«Театрализация»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1700808"/>
            <a:ext cx="4278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hlinkClick r:id="rId2" action="ppaction://hlinkfile"/>
              </a:rPr>
              <a:t>1.Федорино горе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136359" y="2780928"/>
            <a:ext cx="4278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hlinkClick r:id="rId3" action="ppaction://hlinkfile"/>
              </a:rPr>
              <a:t>2.Федорино горе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3861048"/>
            <a:ext cx="4278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hlinkClick r:id="rId4" action="ppaction://hlinkfile"/>
              </a:rPr>
              <a:t>3.Федорино горе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283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21" y="1412776"/>
            <a:ext cx="3921600" cy="5024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5" y="47667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Результаты анализатора техники чтения на конец 1 класса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16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5" y="47667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Результаты анализатора техники чтения,  1 четверть 2 класса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84784"/>
            <a:ext cx="3921600" cy="5024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916832"/>
            <a:ext cx="2728350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3550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Результаты анализатора техники чтения,2 четверть 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68"/>
            <a:ext cx="3870000" cy="5089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672" y="1340768"/>
            <a:ext cx="2844450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5" y="47667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Сравнительный анализ техники осознанного чтения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6840760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обсуждения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такое функциональная грамотность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Какие компоненты традиционно выделяют в сложном конструкте «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функциональная грамотность</a:t>
            </a: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»?</a:t>
            </a:r>
            <a:b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читательская грамотность современного младшего школьника?</a:t>
            </a:r>
            <a:b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Методы и приёмы формирования читательской грамотности.</a:t>
            </a: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614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4B9B23-C88C-49BC-9390-BE348AD1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3372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49169"/>
            <a:ext cx="77978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уверен: книгу ничто не заменит в будущем, так же как ничто не могло заменить её в прошлом.</a:t>
            </a:r>
          </a:p>
          <a:p>
            <a:pPr lvl="0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Азимов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9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1D0B4-E418-4B71-BE5C-165C4B0CBF60}"/>
              </a:ext>
            </a:extLst>
          </p:cNvPr>
          <p:cNvSpPr txBox="1"/>
          <p:nvPr/>
        </p:nvSpPr>
        <p:spPr>
          <a:xfrm>
            <a:off x="1259632" y="548679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94A5F-DAD5-48E7-9476-E7C53FC79C25}"/>
              </a:ext>
            </a:extLst>
          </p:cNvPr>
          <p:cNvSpPr txBox="1"/>
          <p:nvPr/>
        </p:nvSpPr>
        <p:spPr>
          <a:xfrm>
            <a:off x="647564" y="1499080"/>
            <a:ext cx="7848872" cy="385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Анисимова Л.М. Формирование читательской компетентности., 2013г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2.Доскарина Г.М. Исследование в действии: Способы и приемы повышения уровня читательской грамотности учащихся / Г.М. 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Доскарина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А.С. Сабитова // Молодой ученый. ‒ 2016. ‒ №10.4. ‒ 3.  Коротаева Е.В., руководитель лаборатории «Формирование  читательской компетентности в начальной и основной школе (чтение в системе универсальных учебных действий», 2013г.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Cметанникова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 Обучение стратегиям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чтения: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реализовать ФГОС. Пособие для учителя.- М.:Баласс,2011,-128 с.</a:t>
            </a:r>
          </a:p>
        </p:txBody>
      </p:sp>
    </p:spTree>
    <p:extLst>
      <p:ext uri="{BB962C8B-B14F-4D97-AF65-F5344CB8AC3E}">
        <p14:creationId xmlns:p14="http://schemas.microsoft.com/office/powerpoint/2010/main" val="10304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ru-RU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функциональная грамотность?</a:t>
            </a:r>
            <a:endParaRPr lang="en-US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8830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Леонтьев А.А.: «Функционально грамотный человек — это человек, который способен</a:t>
            </a:r>
          </a:p>
          <a:p>
            <a:r>
              <a:rPr lang="ru-RU" dirty="0"/>
              <a:t>использовать все постоянно приобретаемые в течение жизни знания, умения и навыки </a:t>
            </a:r>
            <a:r>
              <a:rPr lang="ru-RU" dirty="0" smtClean="0"/>
              <a:t>для решения </a:t>
            </a:r>
            <a:r>
              <a:rPr lang="ru-RU" dirty="0"/>
              <a:t>максимально широкого диапазона жизненных задач в различных сферах</a:t>
            </a:r>
          </a:p>
          <a:p>
            <a:r>
              <a:rPr lang="ru-RU" dirty="0"/>
              <a:t>человеческой деятельности, общения и социальных отношений»</a:t>
            </a:r>
          </a:p>
          <a:p>
            <a:endParaRPr lang="ru-RU" dirty="0"/>
          </a:p>
          <a:p>
            <a:r>
              <a:rPr lang="ru-RU" dirty="0"/>
              <a:t>Виноградова Н.Ф.: «Функциональная грамотность сегодня — это базовое образование</a:t>
            </a:r>
          </a:p>
          <a:p>
            <a:r>
              <a:rPr lang="ru-RU" dirty="0"/>
              <a:t>личности. Ребенок &lt;…&gt; должен обладать: готовностью успешно взаимодействовать с</a:t>
            </a:r>
          </a:p>
          <a:p>
            <a:r>
              <a:rPr lang="ru-RU" dirty="0"/>
              <a:t>изменяющимся окружающим миром…; возможностью решать различные (в том числе</a:t>
            </a:r>
          </a:p>
          <a:p>
            <a:r>
              <a:rPr lang="ru-RU" dirty="0"/>
              <a:t>нестандартные) учебные и жизненные задачи…; способностью строить социальные</a:t>
            </a:r>
          </a:p>
          <a:p>
            <a:r>
              <a:rPr lang="ru-RU" dirty="0"/>
              <a:t>отношения…; совокупностью рефлексивных умений, обеспечивающих оценку своей</a:t>
            </a:r>
          </a:p>
          <a:p>
            <a:r>
              <a:rPr lang="ru-RU" dirty="0"/>
              <a:t>грамотности, стремление к дальнейшему образованию…»</a:t>
            </a:r>
          </a:p>
        </p:txBody>
      </p:sp>
    </p:spTree>
    <p:extLst>
      <p:ext uri="{BB962C8B-B14F-4D97-AF65-F5344CB8AC3E}">
        <p14:creationId xmlns:p14="http://schemas.microsoft.com/office/powerpoint/2010/main" val="25437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012974"/>
          </a:xfrm>
        </p:spPr>
        <p:txBody>
          <a:bodyPr>
            <a:normAutofit/>
          </a:bodyPr>
          <a:lstStyle/>
          <a:p>
            <a:pPr lvl="0" defTabSz="457200">
              <a:spcBef>
                <a:spcPts val="0"/>
              </a:spcBef>
            </a:pPr>
            <a:r>
              <a:rPr lang="ru-RU" sz="2000" b="1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ФГОС НОО 2021: появление в тексте стандарта</a:t>
            </a:r>
            <a:br>
              <a:rPr lang="ru-RU" sz="2000" b="1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понятия «функциональная грамотность»</a:t>
            </a:r>
            <a:r>
              <a:rPr lang="en-US" sz="2000" b="1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rgbClr val="151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34.2. В целях обеспечения реализации программы начального общего образования </a:t>
            </a:r>
            <a:r>
              <a:rPr lang="ru-RU" dirty="0" smtClean="0"/>
              <a:t>в организации </a:t>
            </a:r>
            <a:r>
              <a:rPr lang="ru-RU" dirty="0"/>
              <a:t>для участников образовательных отношений должны создаваться условия, обеспечивающие возможность:</a:t>
            </a:r>
          </a:p>
          <a:p>
            <a:r>
              <a:rPr lang="ru-RU" dirty="0"/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/>
              <a:t>метапредметных</a:t>
            </a:r>
            <a:r>
              <a:rPr lang="ru-RU" dirty="0"/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39572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1CC502-EE0C-43F6-BE31-79F591A6720C}"/>
              </a:ext>
            </a:extLst>
          </p:cNvPr>
          <p:cNvSpPr txBox="1"/>
          <p:nvPr/>
        </p:nvSpPr>
        <p:spPr>
          <a:xfrm>
            <a:off x="323528" y="620688"/>
            <a:ext cx="8640960" cy="451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7440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10000"/>
                </a:solidFill>
                <a:latin typeface="Times New Roman,Bold"/>
              </a:rPr>
              <a:t>Использование информации из текста для различных целей</a:t>
            </a:r>
          </a:p>
          <a:p>
            <a:r>
              <a:rPr lang="ru-RU" sz="2800" dirty="0">
                <a:latin typeface="Arial" panose="020B0604020202020204" pitchFamily="34" charset="0"/>
              </a:rPr>
              <a:t>• </a:t>
            </a:r>
            <a:r>
              <a:rPr lang="ru-RU" sz="2400" b="1" dirty="0">
                <a:latin typeface="Times New Roman,Bold"/>
              </a:rPr>
              <a:t>Приём </a:t>
            </a:r>
            <a:r>
              <a:rPr lang="ru-RU" sz="2400" b="1" dirty="0" smtClean="0">
                <a:latin typeface="Times New Roman" panose="02020603050405020304" pitchFamily="18" charset="0"/>
              </a:rPr>
              <a:t>« </a:t>
            </a:r>
            <a:r>
              <a:rPr lang="ru-RU" sz="2400" b="1" dirty="0" err="1" smtClean="0">
                <a:latin typeface="Times New Roman,Bold"/>
              </a:rPr>
              <a:t>Синквейн</a:t>
            </a:r>
            <a:r>
              <a:rPr lang="ru-RU" sz="2400" b="1" dirty="0" smtClean="0">
                <a:latin typeface="Times New Roman,Bold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b="1" dirty="0">
                <a:latin typeface="Times New Roman,Bold"/>
              </a:rPr>
              <a:t>Приём </a:t>
            </a:r>
            <a:r>
              <a:rPr lang="ru-RU" sz="2400" b="1" dirty="0" smtClean="0">
                <a:latin typeface="Times New Roman,Bold"/>
              </a:rPr>
              <a:t>«Мозаика. Реконструкция текста»</a:t>
            </a:r>
            <a:endParaRPr lang="ru-RU" sz="2400" b="1" dirty="0">
              <a:latin typeface="Times New Roman,Bold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b="1" dirty="0">
                <a:latin typeface="Times New Roman,Bold"/>
              </a:rPr>
              <a:t>Приём </a:t>
            </a:r>
            <a:r>
              <a:rPr lang="ru-RU" sz="2400" b="1" dirty="0" smtClean="0">
                <a:latin typeface="Times New Roman,Bold"/>
              </a:rPr>
              <a:t>«Кластер»</a:t>
            </a:r>
            <a:endParaRPr lang="ru-RU" sz="2400" b="1" dirty="0">
              <a:latin typeface="Times New Roman,Bold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b="1" dirty="0">
                <a:latin typeface="Times New Roman,Bold"/>
              </a:rPr>
              <a:t>Приём </a:t>
            </a:r>
            <a:r>
              <a:rPr lang="ru-RU" sz="2400" b="1" dirty="0" smtClean="0">
                <a:latin typeface="Times New Roman,Bold"/>
              </a:rPr>
              <a:t>«Пометки на полях</a:t>
            </a:r>
            <a:r>
              <a:rPr lang="ru-RU" sz="2400" b="1" dirty="0" smtClean="0">
                <a:latin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b="1" dirty="0">
                <a:latin typeface="Times New Roman,Bold"/>
              </a:rPr>
              <a:t>Приём «Проба пера»</a:t>
            </a:r>
          </a:p>
          <a:p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b="1" dirty="0">
                <a:latin typeface="Times New Roman,Bold"/>
              </a:rPr>
              <a:t>Групповые проекты: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latin typeface="Times New Roman,Bold"/>
              </a:rPr>
              <a:t>Театрализация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latin typeface="Times New Roman,Bold"/>
              </a:rPr>
              <a:t>Реклама книги (</a:t>
            </a:r>
            <a:r>
              <a:rPr lang="ru-RU" sz="2400" b="1" dirty="0" err="1" smtClean="0">
                <a:latin typeface="Times New Roman,Bold"/>
              </a:rPr>
              <a:t>буктрейлер</a:t>
            </a:r>
            <a:r>
              <a:rPr lang="ru-RU" sz="2400" b="1" dirty="0" smtClean="0">
                <a:latin typeface="Times New Roman,Bold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latin typeface="Times New Roman,Bold"/>
              </a:rPr>
              <a:t>Создание сборника на определённую тему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28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и детальное понимание содержания текста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«Чтение с остановками»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«Учебный диалог»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«Путешествие по главам»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«Вслед за персонажем»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Прием «Паспорт героя»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«Ментальная карта»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«Моделирование»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«Иллюстратор»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Приём «Сравнение произведений»</a:t>
            </a:r>
          </a:p>
        </p:txBody>
      </p:sp>
    </p:spTree>
    <p:extLst>
      <p:ext uri="{BB962C8B-B14F-4D97-AF65-F5344CB8AC3E}">
        <p14:creationId xmlns:p14="http://schemas.microsoft.com/office/powerpoint/2010/main" val="22609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20688"/>
            <a:ext cx="65527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54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807</Words>
  <Application>Microsoft Office PowerPoint</Application>
  <PresentationFormat>Экран (4:3)</PresentationFormat>
  <Paragraphs>145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Times New Roman,Bold</vt:lpstr>
      <vt:lpstr>Wingdings</vt:lpstr>
      <vt:lpstr>Тема Office</vt:lpstr>
      <vt:lpstr>МЕТОДЫ И ПРИЕМЫ ФОРМИРОВАНИЯ ЧИТАТЕЛЬСКОЙ ГРАМОТНОСТИ НА УРОКАХ ЛИТЕРАТУРНОГО ЧТЕНИЯ</vt:lpstr>
      <vt:lpstr>Презентация PowerPoint</vt:lpstr>
      <vt:lpstr>         Вопросы для обсуждения   1.Что такое функциональная грамотность? Какие компоненты традиционно выделяют в сложном конструкте «функциональная грамотность»?  2.Что такое читательская грамотность современного младшего школьника?  3. Методы и приёмы формирования читательской грамотности.  </vt:lpstr>
      <vt:lpstr>Что такое функциональная грамотность?</vt:lpstr>
      <vt:lpstr>ФГОС НОО 2021: появление в тексте стандарта понятия «функциональная грамотность»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Основные признаки текста  Когда мы разговариваем с другом, отвечаем на уро­ке или пишем сочинение, то употребляем не отдельные предложения, а целые тексты. Мы связываем предложе­ния темой и основной мыслью  в единое целое, или в текст.      Предложения, составляющие текст, расположены в определённой последовательности, связаны между собой по смыслу и с помощью языковых средств.      Текст может быть представлен в устной или пись­менной форме. Непроизнесённого, ненаписанного, нена­печатанного текста быть не может.    Каждый текст, даже самый небольшой, имеет чёткие границы: начало и конец. Заголовок, если он есть в тексте, отражает обычно тему текста или его основную мысль.    Тема текста — то, о чём написан текст. Основная мысль текста — то, что хотел сказать нам автор текста, ради чего этот текст написан.    Текст обязательно даёт информацию (от лат. informatio — представление, понятие о чём-либо) о чём-то или о ком-то.     Все части текста определённым образом упорядочены, организованы, разделены на абзацы. Каждый абзац на­чинается с красной строки.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«Тонкие и толстые вопросы» </vt:lpstr>
      <vt:lpstr>ХАРАКТЕРИСТИКА ГЛАВНЫХ ГЕРОЕВ</vt:lpstr>
      <vt:lpstr>Презентация PowerPoint</vt:lpstr>
      <vt:lpstr>Презентация PowerPoint</vt:lpstr>
      <vt:lpstr>Примеры заданий на использования приемов</vt:lpstr>
      <vt:lpstr>Прием «Реставрация текста»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Nailya</cp:lastModifiedBy>
  <cp:revision>88</cp:revision>
  <dcterms:created xsi:type="dcterms:W3CDTF">2017-11-18T05:42:42Z</dcterms:created>
  <dcterms:modified xsi:type="dcterms:W3CDTF">2023-03-14T16:38:41Z</dcterms:modified>
</cp:coreProperties>
</file>