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1" r:id="rId66"/>
    <p:sldId id="322" r:id="rId67"/>
    <p:sldId id="323" r:id="rId68"/>
    <p:sldId id="324" r:id="rId69"/>
    <p:sldId id="325" r:id="rId70"/>
    <p:sldId id="326" r:id="rId71"/>
    <p:sldId id="327" r:id="rId72"/>
    <p:sldId id="328" r:id="rId73"/>
    <p:sldId id="329" r:id="rId74"/>
    <p:sldId id="333" r:id="rId75"/>
    <p:sldId id="332" r:id="rId76"/>
    <p:sldId id="331" r:id="rId77"/>
    <p:sldId id="330" r:id="rId78"/>
    <p:sldId id="320" r:id="rId7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182"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476673"/>
            <a:ext cx="7560840" cy="1512168"/>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a:off x="1403648" y="2996952"/>
            <a:ext cx="6400800" cy="25202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pPr/>
              <a:t>07.01.2023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33120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98992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0077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pPr/>
              <a:t>07.01.2023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58490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93690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2060848"/>
            <a:ext cx="4038600" cy="4320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48200" y="2060848"/>
            <a:ext cx="4038600" cy="4320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63101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692696"/>
            <a:ext cx="699512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67544" y="2060848"/>
            <a:ext cx="4040188" cy="5677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636912"/>
            <a:ext cx="4040188" cy="40324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44008" y="2060848"/>
            <a:ext cx="4041775" cy="5677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636912"/>
            <a:ext cx="4041775" cy="40324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B4C71EC6-210F-42DE-9C53-41977AD35B3D}" type="datetimeFigureOut">
              <a:rPr lang="ru-RU" smtClean="0"/>
              <a:pPr/>
              <a:t>07.01.2023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2835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07.01.2023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399411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07.01.2023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74684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620688"/>
            <a:ext cx="6480720" cy="1224136"/>
          </a:xfrm>
        </p:spPr>
        <p:txBody>
          <a:bodyPr anchor="b"/>
          <a:lstStyle>
            <a:lvl1pPr algn="l">
              <a:defRPr sz="2000" b="1"/>
            </a:lvl1pPr>
          </a:lstStyle>
          <a:p>
            <a:r>
              <a:rPr lang="ru-RU" smtClean="0"/>
              <a:t>Образец заголовка</a:t>
            </a:r>
            <a:endParaRPr lang="ru-RU" dirty="0"/>
          </a:p>
        </p:txBody>
      </p:sp>
      <p:sp>
        <p:nvSpPr>
          <p:cNvPr id="3" name="Объект 2"/>
          <p:cNvSpPr>
            <a:spLocks noGrp="1"/>
          </p:cNvSpPr>
          <p:nvPr>
            <p:ph idx="1"/>
          </p:nvPr>
        </p:nvSpPr>
        <p:spPr>
          <a:xfrm>
            <a:off x="3575050" y="2060848"/>
            <a:ext cx="5111750" cy="40653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2060848"/>
            <a:ext cx="3008313" cy="4065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0498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764704"/>
            <a:ext cx="5616624" cy="100811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467544" y="2132855"/>
            <a:ext cx="8496944" cy="25947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467544" y="4869160"/>
            <a:ext cx="8496944" cy="1303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73299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475656" y="1916832"/>
            <a:ext cx="7344816" cy="439248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07.01.2023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
        <p:nvSpPr>
          <p:cNvPr id="7" name="Прямоугольник 6"/>
          <p:cNvSpPr/>
          <p:nvPr/>
        </p:nvSpPr>
        <p:spPr>
          <a:xfrm>
            <a:off x="4090" y="260648"/>
            <a:ext cx="9144000" cy="1296144"/>
          </a:xfrm>
          <a:prstGeom prst="rect">
            <a:avLst/>
          </a:prstGeom>
          <a:blipFill dpi="0" rotWithShape="1">
            <a:blip r:embed="rId1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691680" y="337220"/>
            <a:ext cx="699512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8" name="Прямоугольник 7"/>
          <p:cNvSpPr/>
          <p:nvPr/>
        </p:nvSpPr>
        <p:spPr>
          <a:xfrm>
            <a:off x="97592" y="260648"/>
            <a:ext cx="1234048" cy="1296144"/>
          </a:xfrm>
          <a:prstGeom prst="rect">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64085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332656"/>
            <a:ext cx="7272808" cy="1152127"/>
          </a:xfrm>
        </p:spPr>
        <p:txBody>
          <a:bodyPr>
            <a:normAutofit fontScale="90000"/>
          </a:bodyPr>
          <a:lstStyle/>
          <a:p>
            <a:r>
              <a:rPr lang="ru-RU" dirty="0" smtClean="0"/>
              <a:t>Внутренняя и внешняя политика</a:t>
            </a:r>
            <a:r>
              <a:rPr lang="en-US" dirty="0" smtClean="0"/>
              <a:t/>
            </a:r>
            <a:br>
              <a:rPr lang="en-US" dirty="0" smtClean="0"/>
            </a:br>
            <a:r>
              <a:rPr lang="ru-RU" dirty="0" smtClean="0"/>
              <a:t>Николая </a:t>
            </a:r>
            <a:r>
              <a:rPr lang="en-US" dirty="0" smtClean="0"/>
              <a:t>I</a:t>
            </a:r>
            <a:endParaRPr lang="ru-RU" dirty="0"/>
          </a:p>
        </p:txBody>
      </p:sp>
      <p:sp>
        <p:nvSpPr>
          <p:cNvPr id="3" name="Подзаголовок 2"/>
          <p:cNvSpPr>
            <a:spLocks noGrp="1"/>
          </p:cNvSpPr>
          <p:nvPr>
            <p:ph type="subTitle" idx="1"/>
          </p:nvPr>
        </p:nvSpPr>
        <p:spPr>
          <a:xfrm>
            <a:off x="1403648" y="5949280"/>
            <a:ext cx="6400800" cy="792088"/>
          </a:xfrm>
        </p:spPr>
        <p:txBody>
          <a:bodyPr>
            <a:normAutofit/>
          </a:bodyPr>
          <a:lstStyle/>
          <a:p>
            <a:endParaRPr lang="en-US" dirty="0" smtClean="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1" y="2020657"/>
            <a:ext cx="4236711" cy="33843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1988840"/>
            <a:ext cx="2543981" cy="38170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63912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620688"/>
            <a:ext cx="6995120" cy="1080120"/>
          </a:xfrm>
        </p:spPr>
        <p:txBody>
          <a:bodyPr>
            <a:normAutofit fontScale="90000"/>
          </a:bodyPr>
          <a:lstStyle/>
          <a:p>
            <a:r>
              <a:rPr lang="ru-RU" dirty="0"/>
              <a:t>Развитие отечественной промышленности</a:t>
            </a:r>
            <a:br>
              <a:rPr lang="ru-RU" dirty="0"/>
            </a:br>
            <a:endParaRPr lang="ru-RU" dirty="0"/>
          </a:p>
        </p:txBody>
      </p:sp>
      <p:sp>
        <p:nvSpPr>
          <p:cNvPr id="3" name="Объект 2"/>
          <p:cNvSpPr>
            <a:spLocks noGrp="1"/>
          </p:cNvSpPr>
          <p:nvPr>
            <p:ph idx="1"/>
          </p:nvPr>
        </p:nvSpPr>
        <p:spPr/>
        <p:txBody>
          <a:bodyPr>
            <a:normAutofit lnSpcReduction="10000"/>
          </a:bodyPr>
          <a:lstStyle/>
          <a:p>
            <a:pPr marL="0" indent="0" algn="just">
              <a:buNone/>
            </a:pPr>
            <a:r>
              <a:rPr lang="ru-RU" sz="2400" dirty="0" smtClean="0">
                <a:solidFill>
                  <a:srgbClr val="FFFF00"/>
                </a:solidFill>
                <a:latin typeface="Cambria" pitchFamily="18" charset="0"/>
              </a:rPr>
              <a:t>1828 – 1829 гг. </a:t>
            </a:r>
            <a:r>
              <a:rPr lang="ru-RU" sz="2400" dirty="0" smtClean="0">
                <a:latin typeface="Cambria" pitchFamily="18" charset="0"/>
              </a:rPr>
              <a:t>– учреждение при министерстве финансов Мануфактурного и Коммерческого советов с участием фабрикантов и купцов</a:t>
            </a:r>
          </a:p>
          <a:p>
            <a:pPr marL="0" indent="0" algn="just">
              <a:buNone/>
            </a:pPr>
            <a:r>
              <a:rPr lang="ru-RU" sz="2400" dirty="0" smtClean="0">
                <a:solidFill>
                  <a:srgbClr val="FFFF00"/>
                </a:solidFill>
                <a:latin typeface="Cambria" pitchFamily="18" charset="0"/>
              </a:rPr>
              <a:t>1829 г. </a:t>
            </a:r>
            <a:r>
              <a:rPr lang="ru-RU" sz="2400" dirty="0" smtClean="0">
                <a:latin typeface="Cambria" pitchFamily="18" charset="0"/>
              </a:rPr>
              <a:t>– проведение в России первой промышленной выставки</a:t>
            </a:r>
          </a:p>
          <a:p>
            <a:pPr marL="0" indent="0">
              <a:buNone/>
            </a:pPr>
            <a:r>
              <a:rPr lang="ru-RU" sz="2400" dirty="0" smtClean="0">
                <a:solidFill>
                  <a:srgbClr val="FFFF00"/>
                </a:solidFill>
                <a:latin typeface="Cambria" pitchFamily="18" charset="0"/>
              </a:rPr>
              <a:t>1831 г. </a:t>
            </a:r>
            <a:r>
              <a:rPr lang="ru-RU" sz="2400" dirty="0" smtClean="0">
                <a:latin typeface="Cambria" pitchFamily="18" charset="0"/>
              </a:rPr>
              <a:t>– открытие Технологического института для подготовки инженеров</a:t>
            </a:r>
          </a:p>
          <a:p>
            <a:pPr marL="0" indent="0" algn="just">
              <a:buNone/>
            </a:pPr>
            <a:r>
              <a:rPr lang="ru-RU" sz="2400" dirty="0" smtClean="0">
                <a:solidFill>
                  <a:srgbClr val="FFFF00"/>
                </a:solidFill>
                <a:latin typeface="Cambria" pitchFamily="18" charset="0"/>
              </a:rPr>
              <a:t>1837 г. </a:t>
            </a:r>
            <a:r>
              <a:rPr lang="ru-RU" sz="2400" dirty="0" smtClean="0">
                <a:latin typeface="Cambria" pitchFamily="18" charset="0"/>
              </a:rPr>
              <a:t>– постройка в России первой железной дороги (Санкт-Петербург – Царское село)</a:t>
            </a:r>
          </a:p>
          <a:p>
            <a:pPr marL="0" indent="0" algn="just">
              <a:buNone/>
            </a:pPr>
            <a:r>
              <a:rPr lang="ru-RU" sz="2400" dirty="0" smtClean="0">
                <a:solidFill>
                  <a:srgbClr val="FFFF00"/>
                </a:solidFill>
                <a:latin typeface="Cambria" pitchFamily="18" charset="0"/>
              </a:rPr>
              <a:t>1850 г. </a:t>
            </a:r>
            <a:r>
              <a:rPr lang="ru-RU" sz="2400" dirty="0" smtClean="0">
                <a:latin typeface="Cambria" pitchFamily="18" charset="0"/>
              </a:rPr>
              <a:t>– снижение таможенных пошлин на ввозимые в Россию товары</a:t>
            </a:r>
          </a:p>
          <a:p>
            <a:pPr marL="0" indent="0">
              <a:buNone/>
            </a:pPr>
            <a:endParaRPr lang="ru-RU" dirty="0"/>
          </a:p>
        </p:txBody>
      </p:sp>
    </p:spTree>
    <p:extLst>
      <p:ext uri="{BB962C8B-B14F-4D97-AF65-F5344CB8AC3E}">
        <p14:creationId xmlns:p14="http://schemas.microsoft.com/office/powerpoint/2010/main" val="1623923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Увеличение доходов государственного бюджета</a:t>
            </a:r>
            <a:endParaRPr lang="ru-RU" dirty="0"/>
          </a:p>
        </p:txBody>
      </p:sp>
      <p:sp>
        <p:nvSpPr>
          <p:cNvPr id="3" name="Объект 2"/>
          <p:cNvSpPr>
            <a:spLocks noGrp="1"/>
          </p:cNvSpPr>
          <p:nvPr>
            <p:ph idx="1"/>
          </p:nvPr>
        </p:nvSpPr>
        <p:spPr/>
        <p:txBody>
          <a:bodyPr/>
          <a:lstStyle/>
          <a:p>
            <a:pPr marL="0" indent="0">
              <a:buNone/>
            </a:pPr>
            <a:r>
              <a:rPr lang="ru-RU" dirty="0" smtClean="0">
                <a:solidFill>
                  <a:srgbClr val="FFFF00"/>
                </a:solidFill>
                <a:latin typeface="Cambria" pitchFamily="18" charset="0"/>
              </a:rPr>
              <a:t>1827 г.</a:t>
            </a:r>
            <a:r>
              <a:rPr lang="ru-RU" dirty="0" smtClean="0">
                <a:latin typeface="Cambria" pitchFamily="18" charset="0"/>
              </a:rPr>
              <a:t> – восстановление системы винных откупов</a:t>
            </a:r>
          </a:p>
          <a:p>
            <a:pPr marL="0" indent="0">
              <a:buNone/>
            </a:pPr>
            <a:r>
              <a:rPr lang="ru-RU" dirty="0" smtClean="0">
                <a:solidFill>
                  <a:srgbClr val="FFFF00"/>
                </a:solidFill>
                <a:latin typeface="Cambria" pitchFamily="18" charset="0"/>
              </a:rPr>
              <a:t>1830 г.</a:t>
            </a:r>
            <a:r>
              <a:rPr lang="ru-RU" dirty="0" smtClean="0">
                <a:latin typeface="Cambria" pitchFamily="18" charset="0"/>
              </a:rPr>
              <a:t> – начало взимания подушной подати с инородцев</a:t>
            </a:r>
          </a:p>
          <a:p>
            <a:pPr marL="0" indent="0">
              <a:buNone/>
            </a:pPr>
            <a:r>
              <a:rPr lang="ru-RU" dirty="0" smtClean="0">
                <a:solidFill>
                  <a:srgbClr val="FFFF00"/>
                </a:solidFill>
                <a:latin typeface="Cambria" pitchFamily="18" charset="0"/>
              </a:rPr>
              <a:t>1848 г.</a:t>
            </a:r>
            <a:r>
              <a:rPr lang="ru-RU" dirty="0" smtClean="0">
                <a:latin typeface="Cambria" pitchFamily="18" charset="0"/>
              </a:rPr>
              <a:t> – повышение налога на табак и установление акциза на сахар отечественного производства</a:t>
            </a:r>
            <a:endParaRPr lang="ru-RU" dirty="0">
              <a:latin typeface="Cambria" pitchFamily="18" charset="0"/>
            </a:endParaRPr>
          </a:p>
        </p:txBody>
      </p:sp>
    </p:spTree>
    <p:extLst>
      <p:ext uri="{BB962C8B-B14F-4D97-AF65-F5344CB8AC3E}">
        <p14:creationId xmlns:p14="http://schemas.microsoft.com/office/powerpoint/2010/main" val="3515870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Стабилизация финансовой системы</a:t>
            </a:r>
            <a:endParaRPr lang="ru-RU" dirty="0"/>
          </a:p>
        </p:txBody>
      </p:sp>
      <p:sp>
        <p:nvSpPr>
          <p:cNvPr id="3" name="Объект 2"/>
          <p:cNvSpPr>
            <a:spLocks noGrp="1"/>
          </p:cNvSpPr>
          <p:nvPr>
            <p:ph idx="1"/>
          </p:nvPr>
        </p:nvSpPr>
        <p:spPr>
          <a:xfrm>
            <a:off x="1475656" y="1916832"/>
            <a:ext cx="7272808" cy="4392488"/>
          </a:xfrm>
        </p:spPr>
        <p:txBody>
          <a:bodyPr>
            <a:normAutofit/>
          </a:bodyPr>
          <a:lstStyle/>
          <a:p>
            <a:pPr marL="0" indent="0" algn="just">
              <a:buNone/>
            </a:pPr>
            <a:r>
              <a:rPr lang="ru-RU" dirty="0" smtClean="0">
                <a:solidFill>
                  <a:srgbClr val="FFFF00"/>
                </a:solidFill>
                <a:latin typeface="Cambria" pitchFamily="18" charset="0"/>
              </a:rPr>
              <a:t>1839 – 1843 гг. </a:t>
            </a:r>
            <a:r>
              <a:rPr lang="ru-RU" dirty="0" smtClean="0">
                <a:latin typeface="Cambria" pitchFamily="18" charset="0"/>
              </a:rPr>
              <a:t>– финансовая реформа Е.Ф. </a:t>
            </a:r>
            <a:r>
              <a:rPr lang="ru-RU" dirty="0" err="1" smtClean="0">
                <a:latin typeface="Cambria" pitchFamily="18" charset="0"/>
              </a:rPr>
              <a:t>Канкрина</a:t>
            </a:r>
            <a:r>
              <a:rPr lang="ru-RU" dirty="0" smtClean="0">
                <a:latin typeface="Cambria" pitchFamily="18" charset="0"/>
              </a:rPr>
              <a:t>:</a:t>
            </a:r>
            <a:r>
              <a:rPr lang="ru-RU" dirty="0">
                <a:latin typeface="Cambria" pitchFamily="18" charset="0"/>
              </a:rPr>
              <a:t> </a:t>
            </a:r>
            <a:r>
              <a:rPr lang="ru-RU" dirty="0" smtClean="0">
                <a:latin typeface="Cambria" pitchFamily="18" charset="0"/>
              </a:rPr>
              <a:t>Введение серебряного обеспечения рубля и свободного обмена бумажных ассигнаций на серебряные монеты.</a:t>
            </a:r>
          </a:p>
          <a:p>
            <a:pPr marL="0" indent="0">
              <a:buNone/>
            </a:pPr>
            <a:r>
              <a:rPr lang="ru-RU" dirty="0" smtClean="0">
                <a:latin typeface="Cambria" pitchFamily="18" charset="0"/>
              </a:rPr>
              <a:t>(3 руб. 50 коп. ассигнациями за 1 серебряный рубль)</a:t>
            </a:r>
            <a:endParaRPr lang="ru-RU" dirty="0">
              <a:latin typeface="Cambria" pitchFamily="18" charset="0"/>
            </a:endParaRPr>
          </a:p>
        </p:txBody>
      </p:sp>
    </p:spTree>
    <p:extLst>
      <p:ext uri="{BB962C8B-B14F-4D97-AF65-F5344CB8AC3E}">
        <p14:creationId xmlns:p14="http://schemas.microsoft.com/office/powerpoint/2010/main" val="993481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Стабилизация финансовой системы</a:t>
            </a:r>
          </a:p>
        </p:txBody>
      </p:sp>
      <p:sp>
        <p:nvSpPr>
          <p:cNvPr id="3" name="Объект 2"/>
          <p:cNvSpPr>
            <a:spLocks noGrp="1"/>
          </p:cNvSpPr>
          <p:nvPr>
            <p:ph idx="1"/>
          </p:nvPr>
        </p:nvSpPr>
        <p:spPr>
          <a:xfrm>
            <a:off x="4932040" y="1916832"/>
            <a:ext cx="3888432" cy="4392488"/>
          </a:xfrm>
        </p:spPr>
        <p:txBody>
          <a:bodyPr>
            <a:noAutofit/>
          </a:bodyPr>
          <a:lstStyle/>
          <a:p>
            <a:pPr marL="0" indent="0" algn="just">
              <a:buNone/>
            </a:pPr>
            <a:r>
              <a:rPr lang="ru-RU" sz="2400" b="1" dirty="0" smtClean="0">
                <a:latin typeface="Cambria" pitchFamily="18" charset="0"/>
              </a:rPr>
              <a:t>Егор </a:t>
            </a:r>
            <a:r>
              <a:rPr lang="ru-RU" sz="2400" b="1" dirty="0" err="1" smtClean="0">
                <a:latin typeface="Cambria" pitchFamily="18" charset="0"/>
              </a:rPr>
              <a:t>Францевич</a:t>
            </a:r>
            <a:r>
              <a:rPr lang="ru-RU" sz="2400" b="1" dirty="0" smtClean="0">
                <a:latin typeface="Cambria" pitchFamily="18" charset="0"/>
              </a:rPr>
              <a:t> </a:t>
            </a:r>
            <a:r>
              <a:rPr lang="ru-RU" sz="2400" b="1" dirty="0" err="1" smtClean="0">
                <a:latin typeface="Cambria" pitchFamily="18" charset="0"/>
              </a:rPr>
              <a:t>Канкрин</a:t>
            </a:r>
            <a:r>
              <a:rPr lang="ru-RU" sz="2400" b="1" dirty="0">
                <a:latin typeface="Cambria" pitchFamily="18" charset="0"/>
              </a:rPr>
              <a:t> </a:t>
            </a:r>
            <a:r>
              <a:rPr lang="ru-RU" sz="2400" dirty="0">
                <a:latin typeface="Cambria" pitchFamily="18" charset="0"/>
              </a:rPr>
              <a:t>- Русский государственный деятель и экономист немецкого происхождения. Генерал, состоящий при Особе Его Величества, генерал от инфантерии, министр финансов России в 1823-1844 годах.</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972322"/>
            <a:ext cx="3096344" cy="41764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7804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Мероприятия по решению крестьянского вопроса</a:t>
            </a:r>
            <a:endParaRPr lang="ru-RU" dirty="0"/>
          </a:p>
        </p:txBody>
      </p:sp>
      <p:sp>
        <p:nvSpPr>
          <p:cNvPr id="3" name="Объект 2"/>
          <p:cNvSpPr>
            <a:spLocks noGrp="1"/>
          </p:cNvSpPr>
          <p:nvPr>
            <p:ph idx="1"/>
          </p:nvPr>
        </p:nvSpPr>
        <p:spPr/>
        <p:txBody>
          <a:bodyPr/>
          <a:lstStyle/>
          <a:p>
            <a:pPr marL="0" indent="0" algn="just">
              <a:buNone/>
            </a:pPr>
            <a:r>
              <a:rPr lang="ru-RU" dirty="0" smtClean="0">
                <a:solidFill>
                  <a:srgbClr val="FFFF00"/>
                </a:solidFill>
                <a:latin typeface="Cambria" pitchFamily="18" charset="0"/>
              </a:rPr>
              <a:t>1835 г. </a:t>
            </a:r>
            <a:r>
              <a:rPr lang="ru-RU" dirty="0" smtClean="0">
                <a:latin typeface="Cambria" pitchFamily="18" charset="0"/>
              </a:rPr>
              <a:t>– создание Секретного комитета по подготовке отмены крепостного права</a:t>
            </a:r>
          </a:p>
          <a:p>
            <a:pPr marL="0" indent="0">
              <a:buNone/>
            </a:pPr>
            <a:r>
              <a:rPr lang="ru-RU" dirty="0" smtClean="0">
                <a:solidFill>
                  <a:srgbClr val="FFFF00"/>
                </a:solidFill>
                <a:latin typeface="Cambria" pitchFamily="18" charset="0"/>
              </a:rPr>
              <a:t>Причины: </a:t>
            </a:r>
          </a:p>
          <a:p>
            <a:pPr marL="0" indent="0" algn="just">
              <a:buNone/>
            </a:pPr>
            <a:r>
              <a:rPr lang="ru-RU" dirty="0" smtClean="0">
                <a:latin typeface="Cambria" pitchFamily="18" charset="0"/>
              </a:rPr>
              <a:t>Осознание Николаем </a:t>
            </a:r>
            <a:r>
              <a:rPr lang="en-US" dirty="0" smtClean="0">
                <a:latin typeface="Cambria" pitchFamily="18" charset="0"/>
              </a:rPr>
              <a:t>I </a:t>
            </a:r>
            <a:r>
              <a:rPr lang="ru-RU" dirty="0" smtClean="0">
                <a:latin typeface="Cambria" pitchFamily="18" charset="0"/>
              </a:rPr>
              <a:t>опасности крепостного права и его негативного влияния на развитие страны</a:t>
            </a:r>
            <a:endParaRPr lang="ru-RU" dirty="0">
              <a:latin typeface="Cambria" pitchFamily="18" charset="0"/>
            </a:endParaRPr>
          </a:p>
        </p:txBody>
      </p:sp>
    </p:spTree>
    <p:extLst>
      <p:ext uri="{BB962C8B-B14F-4D97-AF65-F5344CB8AC3E}">
        <p14:creationId xmlns:p14="http://schemas.microsoft.com/office/powerpoint/2010/main" val="1274318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Мероприятия в отношении крепостных крестьян</a:t>
            </a:r>
            <a:endParaRPr lang="ru-RU" dirty="0"/>
          </a:p>
        </p:txBody>
      </p:sp>
      <p:sp>
        <p:nvSpPr>
          <p:cNvPr id="3" name="Объект 2"/>
          <p:cNvSpPr>
            <a:spLocks noGrp="1"/>
          </p:cNvSpPr>
          <p:nvPr>
            <p:ph idx="1"/>
          </p:nvPr>
        </p:nvSpPr>
        <p:spPr/>
        <p:txBody>
          <a:bodyPr>
            <a:normAutofit fontScale="92500" lnSpcReduction="10000"/>
          </a:bodyPr>
          <a:lstStyle/>
          <a:p>
            <a:pPr marL="0" indent="0" algn="just">
              <a:buNone/>
            </a:pPr>
            <a:r>
              <a:rPr lang="ru-RU" sz="2400" dirty="0" smtClean="0">
                <a:solidFill>
                  <a:srgbClr val="FFFF00"/>
                </a:solidFill>
                <a:latin typeface="Cambria" pitchFamily="18" charset="0"/>
              </a:rPr>
              <a:t>1841 г. </a:t>
            </a:r>
            <a:r>
              <a:rPr lang="ru-RU" sz="2400" dirty="0" smtClean="0">
                <a:latin typeface="Cambria" pitchFamily="18" charset="0"/>
              </a:rPr>
              <a:t>– запрет продажи крестьян по одиночке без земли</a:t>
            </a:r>
          </a:p>
          <a:p>
            <a:pPr marL="0" indent="0" algn="just">
              <a:buNone/>
            </a:pPr>
            <a:r>
              <a:rPr lang="ru-RU" sz="2400" dirty="0" smtClean="0">
                <a:solidFill>
                  <a:srgbClr val="FFFF00"/>
                </a:solidFill>
                <a:latin typeface="Cambria" pitchFamily="18" charset="0"/>
              </a:rPr>
              <a:t>1842 г. </a:t>
            </a:r>
            <a:r>
              <a:rPr lang="ru-RU" sz="2400" dirty="0" smtClean="0">
                <a:latin typeface="Cambria" pitchFamily="18" charset="0"/>
              </a:rPr>
              <a:t>– указ «Об обязанных крестьянах» </a:t>
            </a:r>
          </a:p>
          <a:p>
            <a:pPr marL="0" indent="0" algn="just">
              <a:buNone/>
            </a:pPr>
            <a:r>
              <a:rPr lang="ru-RU" sz="2400" dirty="0" smtClean="0">
                <a:latin typeface="Cambria" pitchFamily="18" charset="0"/>
              </a:rPr>
              <a:t>(Помещики получали право освобождать крепостных и предоставлять им земельные наделы в обмен на исполнение крестьянами барщины и оброка)</a:t>
            </a:r>
          </a:p>
          <a:p>
            <a:pPr marL="0" indent="0" algn="just">
              <a:buNone/>
            </a:pPr>
            <a:r>
              <a:rPr lang="ru-RU" sz="2400" dirty="0" smtClean="0">
                <a:solidFill>
                  <a:srgbClr val="FFFF00"/>
                </a:solidFill>
                <a:latin typeface="Cambria" pitchFamily="18" charset="0"/>
              </a:rPr>
              <a:t>1843 г. </a:t>
            </a:r>
            <a:r>
              <a:rPr lang="ru-RU" sz="2400" dirty="0" smtClean="0">
                <a:latin typeface="Cambria" pitchFamily="18" charset="0"/>
              </a:rPr>
              <a:t>– запрет покупки крестьян безземельными дворянами</a:t>
            </a:r>
          </a:p>
          <a:p>
            <a:pPr marL="0" indent="0" algn="just">
              <a:buNone/>
            </a:pPr>
            <a:r>
              <a:rPr lang="ru-RU" sz="2400" dirty="0" smtClean="0">
                <a:solidFill>
                  <a:srgbClr val="FFFF00"/>
                </a:solidFill>
                <a:latin typeface="Cambria" pitchFamily="18" charset="0"/>
              </a:rPr>
              <a:t>1847 – 1848 гг. </a:t>
            </a:r>
            <a:r>
              <a:rPr lang="ru-RU" sz="2400" dirty="0" smtClean="0">
                <a:latin typeface="Cambria" pitchFamily="18" charset="0"/>
              </a:rPr>
              <a:t>– инвентарная реформа</a:t>
            </a:r>
          </a:p>
          <a:p>
            <a:pPr marL="0" indent="0" algn="just">
              <a:buNone/>
            </a:pPr>
            <a:r>
              <a:rPr lang="ru-RU" sz="2400" dirty="0" smtClean="0">
                <a:latin typeface="Cambria" pitchFamily="18" charset="0"/>
              </a:rPr>
              <a:t>(составление описаний помещичьих имений с точной фиксацией размеров наделов и повинностей крестьян с целью их ограничения)</a:t>
            </a:r>
          </a:p>
          <a:p>
            <a:pPr marL="0" indent="0" algn="just">
              <a:buNone/>
            </a:pPr>
            <a:endParaRPr lang="ru-RU" dirty="0"/>
          </a:p>
        </p:txBody>
      </p:sp>
    </p:spTree>
    <p:extLst>
      <p:ext uri="{BB962C8B-B14F-4D97-AF65-F5344CB8AC3E}">
        <p14:creationId xmlns:p14="http://schemas.microsoft.com/office/powerpoint/2010/main" val="1514671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Мероприятия в отношении государственных крестьян</a:t>
            </a:r>
            <a:endParaRPr lang="ru-RU" dirty="0"/>
          </a:p>
        </p:txBody>
      </p:sp>
      <p:sp>
        <p:nvSpPr>
          <p:cNvPr id="3" name="Объект 2"/>
          <p:cNvSpPr>
            <a:spLocks noGrp="1"/>
          </p:cNvSpPr>
          <p:nvPr>
            <p:ph idx="1"/>
          </p:nvPr>
        </p:nvSpPr>
        <p:spPr/>
        <p:txBody>
          <a:bodyPr/>
          <a:lstStyle/>
          <a:p>
            <a:pPr marL="0" indent="0" algn="just">
              <a:buNone/>
            </a:pPr>
            <a:r>
              <a:rPr lang="ru-RU" dirty="0" smtClean="0">
                <a:solidFill>
                  <a:srgbClr val="FFFF00"/>
                </a:solidFill>
                <a:latin typeface="Cambria" pitchFamily="18" charset="0"/>
              </a:rPr>
              <a:t>1837 г. </a:t>
            </a:r>
            <a:r>
              <a:rPr lang="ru-RU" dirty="0" smtClean="0">
                <a:latin typeface="Cambria" pitchFamily="18" charset="0"/>
              </a:rPr>
              <a:t>– создание Министерства государственных имуществ</a:t>
            </a:r>
          </a:p>
          <a:p>
            <a:pPr marL="0" indent="0">
              <a:buNone/>
            </a:pPr>
            <a:r>
              <a:rPr lang="ru-RU" dirty="0" smtClean="0">
                <a:solidFill>
                  <a:srgbClr val="FFFF00"/>
                </a:solidFill>
                <a:latin typeface="Cambria" pitchFamily="18" charset="0"/>
              </a:rPr>
              <a:t>Функции:</a:t>
            </a:r>
          </a:p>
          <a:p>
            <a:pPr marL="0" indent="0">
              <a:buNone/>
            </a:pPr>
            <a:r>
              <a:rPr lang="ru-RU" dirty="0" smtClean="0">
                <a:latin typeface="Cambria" pitchFamily="18" charset="0"/>
              </a:rPr>
              <a:t>Решение вопросов государственных крестьян</a:t>
            </a:r>
          </a:p>
          <a:p>
            <a:pPr marL="0" indent="0">
              <a:buNone/>
            </a:pPr>
            <a:r>
              <a:rPr lang="ru-RU" dirty="0" smtClean="0">
                <a:solidFill>
                  <a:srgbClr val="FFFF00"/>
                </a:solidFill>
                <a:latin typeface="Cambria" pitchFamily="18" charset="0"/>
              </a:rPr>
              <a:t>Министр</a:t>
            </a:r>
            <a:r>
              <a:rPr lang="ru-RU" dirty="0" smtClean="0">
                <a:latin typeface="Cambria" pitchFamily="18" charset="0"/>
              </a:rPr>
              <a:t> – П.Д. Киселев</a:t>
            </a:r>
          </a:p>
        </p:txBody>
      </p:sp>
    </p:spTree>
    <p:extLst>
      <p:ext uri="{BB962C8B-B14F-4D97-AF65-F5344CB8AC3E}">
        <p14:creationId xmlns:p14="http://schemas.microsoft.com/office/powerpoint/2010/main" val="2297650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Мероприятия в отношении государственных крестьян</a:t>
            </a:r>
          </a:p>
        </p:txBody>
      </p:sp>
      <p:sp>
        <p:nvSpPr>
          <p:cNvPr id="3" name="Объект 2"/>
          <p:cNvSpPr>
            <a:spLocks noGrp="1"/>
          </p:cNvSpPr>
          <p:nvPr>
            <p:ph idx="1"/>
          </p:nvPr>
        </p:nvSpPr>
        <p:spPr>
          <a:xfrm>
            <a:off x="4860032" y="1700808"/>
            <a:ext cx="4176464" cy="4824536"/>
          </a:xfrm>
        </p:spPr>
        <p:txBody>
          <a:bodyPr>
            <a:noAutofit/>
          </a:bodyPr>
          <a:lstStyle/>
          <a:p>
            <a:pPr marL="0" indent="0" algn="just">
              <a:buNone/>
            </a:pPr>
            <a:r>
              <a:rPr lang="ru-RU" sz="1700" b="1" dirty="0" smtClean="0">
                <a:latin typeface="Cambria" pitchFamily="18" charset="0"/>
              </a:rPr>
              <a:t>Павел Дмитриевич Киселев</a:t>
            </a:r>
            <a:r>
              <a:rPr lang="ru-RU" sz="1700" dirty="0" smtClean="0">
                <a:latin typeface="Cambria" pitchFamily="18" charset="0"/>
              </a:rPr>
              <a:t> </a:t>
            </a:r>
            <a:r>
              <a:rPr lang="ru-RU" sz="1700" dirty="0">
                <a:latin typeface="Cambria" pitchFamily="18" charset="0"/>
              </a:rPr>
              <a:t>- Русский государственный </a:t>
            </a:r>
            <a:r>
              <a:rPr lang="ru-RU" sz="1700" dirty="0" smtClean="0">
                <a:latin typeface="Cambria" pitchFamily="18" charset="0"/>
              </a:rPr>
              <a:t>деятель</a:t>
            </a:r>
            <a:r>
              <a:rPr lang="ru-RU" sz="1700" dirty="0">
                <a:latin typeface="Cambria" pitchFamily="18" charset="0"/>
              </a:rPr>
              <a:t>.</a:t>
            </a:r>
            <a:endParaRPr lang="ru-RU" sz="1700" dirty="0" smtClean="0">
              <a:latin typeface="Cambria" pitchFamily="18" charset="0"/>
            </a:endParaRPr>
          </a:p>
          <a:p>
            <a:pPr marL="0" indent="0" algn="just">
              <a:buNone/>
            </a:pPr>
            <a:r>
              <a:rPr lang="ru-RU" sz="1700" dirty="0" smtClean="0">
                <a:latin typeface="Cambria" pitchFamily="18" charset="0"/>
              </a:rPr>
              <a:t>Во </a:t>
            </a:r>
            <a:r>
              <a:rPr lang="ru-RU" sz="1700" dirty="0">
                <a:latin typeface="Cambria" pitchFamily="18" charset="0"/>
              </a:rPr>
              <a:t>время русско-турецкой войны 1828-1829 годов - командующий российскими войсками в Дунайских княжествах. </a:t>
            </a:r>
            <a:endParaRPr lang="ru-RU" sz="1700" dirty="0" smtClean="0">
              <a:latin typeface="Cambria" pitchFamily="18" charset="0"/>
            </a:endParaRPr>
          </a:p>
          <a:p>
            <a:pPr marL="0" indent="0" algn="just">
              <a:buNone/>
            </a:pPr>
            <a:r>
              <a:rPr lang="ru-RU" sz="1700" dirty="0" smtClean="0">
                <a:latin typeface="Cambria" pitchFamily="18" charset="0"/>
              </a:rPr>
              <a:t>В </a:t>
            </a:r>
            <a:r>
              <a:rPr lang="ru-RU" sz="1700" dirty="0">
                <a:latin typeface="Cambria" pitchFamily="18" charset="0"/>
              </a:rPr>
              <a:t>1829-1834 годах управлял Дунайскими княжествами, находившимися под протекторатом </a:t>
            </a:r>
            <a:r>
              <a:rPr lang="ru-RU" sz="1700" dirty="0" smtClean="0">
                <a:latin typeface="Cambria" pitchFamily="18" charset="0"/>
              </a:rPr>
              <a:t>России.</a:t>
            </a:r>
          </a:p>
          <a:p>
            <a:pPr marL="0" indent="0" algn="just">
              <a:buNone/>
            </a:pPr>
            <a:r>
              <a:rPr lang="ru-RU" sz="1700" dirty="0" smtClean="0">
                <a:latin typeface="Cambria" pitchFamily="18" charset="0"/>
              </a:rPr>
              <a:t>Последовательный </a:t>
            </a:r>
            <a:r>
              <a:rPr lang="ru-RU" sz="1700" dirty="0">
                <a:latin typeface="Cambria" pitchFamily="18" charset="0"/>
              </a:rPr>
              <a:t>сторонник отмены крепостного права. </a:t>
            </a:r>
            <a:endParaRPr lang="ru-RU" sz="1700" dirty="0" smtClean="0">
              <a:latin typeface="Cambria" pitchFamily="18" charset="0"/>
            </a:endParaRPr>
          </a:p>
          <a:p>
            <a:pPr marL="0" indent="0" algn="just">
              <a:buNone/>
            </a:pPr>
            <a:r>
              <a:rPr lang="ru-RU" sz="1700" dirty="0" smtClean="0">
                <a:latin typeface="Cambria" pitchFamily="18" charset="0"/>
              </a:rPr>
              <a:t>Первый </a:t>
            </a:r>
            <a:r>
              <a:rPr lang="ru-RU" sz="1700" dirty="0">
                <a:latin typeface="Cambria" pitchFamily="18" charset="0"/>
              </a:rPr>
              <a:t>министр государственных имуществ, реформировавший быт государственных крестьян. </a:t>
            </a:r>
            <a:endParaRPr lang="ru-RU" sz="1700" dirty="0" smtClean="0">
              <a:latin typeface="Cambria" pitchFamily="18" charset="0"/>
            </a:endParaRPr>
          </a:p>
          <a:p>
            <a:pPr marL="0" indent="0" algn="just">
              <a:buNone/>
            </a:pPr>
            <a:r>
              <a:rPr lang="ru-RU" sz="1700" dirty="0" smtClean="0">
                <a:latin typeface="Cambria" pitchFamily="18" charset="0"/>
              </a:rPr>
              <a:t>После </a:t>
            </a:r>
            <a:r>
              <a:rPr lang="ru-RU" sz="1700" dirty="0">
                <a:latin typeface="Cambria" pitchFamily="18" charset="0"/>
              </a:rPr>
              <a:t>Крымской войны - российский посол во Франции.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7903" y="1844824"/>
            <a:ext cx="2955376" cy="40324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45474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Мероприятия в отношении государственных крестьян</a:t>
            </a:r>
          </a:p>
        </p:txBody>
      </p:sp>
      <p:sp>
        <p:nvSpPr>
          <p:cNvPr id="3" name="Объект 2"/>
          <p:cNvSpPr>
            <a:spLocks noGrp="1"/>
          </p:cNvSpPr>
          <p:nvPr>
            <p:ph idx="1"/>
          </p:nvPr>
        </p:nvSpPr>
        <p:spPr>
          <a:xfrm>
            <a:off x="1475656" y="1772816"/>
            <a:ext cx="7344816" cy="1080120"/>
          </a:xfrm>
        </p:spPr>
        <p:txBody>
          <a:bodyPr>
            <a:normAutofit/>
          </a:bodyPr>
          <a:lstStyle/>
          <a:p>
            <a:pPr marL="0" indent="0">
              <a:buNone/>
            </a:pPr>
            <a:r>
              <a:rPr lang="ru-RU" sz="2800" dirty="0" smtClean="0">
                <a:solidFill>
                  <a:srgbClr val="FFFF00"/>
                </a:solidFill>
                <a:latin typeface="Cambria" pitchFamily="18" charset="0"/>
              </a:rPr>
              <a:t>1837 – 1841 гг. </a:t>
            </a:r>
            <a:r>
              <a:rPr lang="ru-RU" sz="2800" dirty="0" smtClean="0">
                <a:latin typeface="Cambria" pitchFamily="18" charset="0"/>
              </a:rPr>
              <a:t>– реформа управления государственными крестьянами</a:t>
            </a:r>
          </a:p>
        </p:txBody>
      </p:sp>
      <p:sp>
        <p:nvSpPr>
          <p:cNvPr id="4" name="Прямоугольник 3"/>
          <p:cNvSpPr/>
          <p:nvPr/>
        </p:nvSpPr>
        <p:spPr>
          <a:xfrm>
            <a:off x="1403648" y="2924944"/>
            <a:ext cx="7272808" cy="381642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403648" y="2924944"/>
            <a:ext cx="7272808" cy="3785652"/>
          </a:xfrm>
          <a:prstGeom prst="rect">
            <a:avLst/>
          </a:prstGeom>
          <a:noFill/>
        </p:spPr>
        <p:txBody>
          <a:bodyPr wrap="square" rtlCol="0">
            <a:spAutoFit/>
          </a:bodyPr>
          <a:lstStyle/>
          <a:p>
            <a:pPr marL="342900" indent="-342900">
              <a:buFontTx/>
              <a:buChar char="-"/>
            </a:pPr>
            <a:r>
              <a:rPr lang="ru-RU" sz="2400" dirty="0" smtClean="0"/>
              <a:t>В </a:t>
            </a:r>
            <a:r>
              <a:rPr lang="ru-RU" sz="2400" dirty="0"/>
              <a:t>государственной деревне вводилось крестьянское самоуправление ( крестьяне могли избирать должностных лиц сельского управления: десятских, сотских, старшин</a:t>
            </a:r>
            <a:r>
              <a:rPr lang="ru-RU" sz="2400" dirty="0" smtClean="0"/>
              <a:t>)</a:t>
            </a:r>
            <a:endParaRPr lang="ru-RU" sz="2400" dirty="0"/>
          </a:p>
          <a:p>
            <a:pPr marL="342900" indent="-342900">
              <a:buFontTx/>
              <a:buChar char="-"/>
            </a:pPr>
            <a:r>
              <a:rPr lang="ru-RU" sz="2400" dirty="0" smtClean="0"/>
              <a:t>Малоземельные </a:t>
            </a:r>
            <a:r>
              <a:rPr lang="ru-RU" sz="2400" dirty="0"/>
              <a:t>крестьяне наделялись </a:t>
            </a:r>
            <a:r>
              <a:rPr lang="ru-RU" sz="2400" dirty="0" smtClean="0"/>
              <a:t>землей</a:t>
            </a:r>
          </a:p>
          <a:p>
            <a:pPr marL="342900" indent="-342900">
              <a:buFontTx/>
              <a:buChar char="-"/>
            </a:pPr>
            <a:endParaRPr lang="ru-RU" sz="2400" dirty="0"/>
          </a:p>
          <a:p>
            <a:pPr marL="342900" indent="-342900">
              <a:buFontTx/>
              <a:buChar char="-"/>
            </a:pPr>
            <a:r>
              <a:rPr lang="ru-RU" sz="2400" dirty="0" smtClean="0"/>
              <a:t>Упорядочивалось </a:t>
            </a:r>
            <a:r>
              <a:rPr lang="ru-RU" sz="2400" dirty="0"/>
              <a:t>налогообложение </a:t>
            </a:r>
            <a:endParaRPr lang="ru-RU" sz="2400" dirty="0" smtClean="0"/>
          </a:p>
          <a:p>
            <a:pPr marL="342900" indent="-342900">
              <a:buFontTx/>
              <a:buChar char="-"/>
            </a:pPr>
            <a:endParaRPr lang="ru-RU" sz="2400" dirty="0"/>
          </a:p>
          <a:p>
            <a:r>
              <a:rPr lang="ru-RU" sz="2400" dirty="0" smtClean="0"/>
              <a:t>- Увеличивалось </a:t>
            </a:r>
            <a:r>
              <a:rPr lang="ru-RU" sz="2400" dirty="0"/>
              <a:t>число школ, медицинских и ветеринарных пунктов в гос. деревне</a:t>
            </a:r>
          </a:p>
        </p:txBody>
      </p:sp>
    </p:spTree>
    <p:extLst>
      <p:ext uri="{BB962C8B-B14F-4D97-AF65-F5344CB8AC3E}">
        <p14:creationId xmlns:p14="http://schemas.microsoft.com/office/powerpoint/2010/main" val="1893454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Борьба с революционными настроениями</a:t>
            </a:r>
            <a:endParaRPr lang="ru-RU" dirty="0"/>
          </a:p>
        </p:txBody>
      </p:sp>
      <p:sp>
        <p:nvSpPr>
          <p:cNvPr id="4" name="Прямоугольник 3"/>
          <p:cNvSpPr/>
          <p:nvPr/>
        </p:nvSpPr>
        <p:spPr>
          <a:xfrm>
            <a:off x="3053918" y="1860848"/>
            <a:ext cx="4542418" cy="40011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344907" y="1860848"/>
            <a:ext cx="3960440" cy="400110"/>
          </a:xfrm>
          <a:prstGeom prst="rect">
            <a:avLst/>
          </a:prstGeom>
          <a:noFill/>
        </p:spPr>
        <p:txBody>
          <a:bodyPr wrap="square" rtlCol="0">
            <a:spAutoFit/>
          </a:bodyPr>
          <a:lstStyle/>
          <a:p>
            <a:r>
              <a:rPr lang="ru-RU" sz="2000" dirty="0" smtClean="0"/>
              <a:t>1825 г. – восстание декабристов</a:t>
            </a:r>
            <a:endParaRPr lang="ru-RU" sz="2000" dirty="0"/>
          </a:p>
        </p:txBody>
      </p:sp>
      <p:sp>
        <p:nvSpPr>
          <p:cNvPr id="6" name="Стрелка вниз 5"/>
          <p:cNvSpPr/>
          <p:nvPr/>
        </p:nvSpPr>
        <p:spPr>
          <a:xfrm>
            <a:off x="4752021" y="2423591"/>
            <a:ext cx="1146213" cy="288032"/>
          </a:xfrm>
          <a:prstGeom prst="downArrow">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543228" y="2852936"/>
            <a:ext cx="7418303" cy="50405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907704" y="2920298"/>
            <a:ext cx="6912768" cy="369332"/>
          </a:xfrm>
          <a:prstGeom prst="rect">
            <a:avLst/>
          </a:prstGeom>
          <a:noFill/>
        </p:spPr>
        <p:txBody>
          <a:bodyPr wrap="square" rtlCol="0">
            <a:spAutoFit/>
          </a:bodyPr>
          <a:lstStyle/>
          <a:p>
            <a:r>
              <a:rPr lang="ru-RU" dirty="0" smtClean="0"/>
              <a:t>Стремление власти не допустить революционных событий в России</a:t>
            </a:r>
            <a:endParaRPr lang="ru-RU" dirty="0"/>
          </a:p>
        </p:txBody>
      </p:sp>
      <p:sp>
        <p:nvSpPr>
          <p:cNvPr id="9" name="Стрелка вниз 8"/>
          <p:cNvSpPr/>
          <p:nvPr/>
        </p:nvSpPr>
        <p:spPr>
          <a:xfrm>
            <a:off x="2051719" y="3501008"/>
            <a:ext cx="1146214" cy="288032"/>
          </a:xfrm>
          <a:prstGeom prst="downArrow">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4752020" y="3501008"/>
            <a:ext cx="1146214" cy="288032"/>
          </a:xfrm>
          <a:prstGeom prst="downArrow">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305347" y="3497310"/>
            <a:ext cx="1224136" cy="288032"/>
          </a:xfrm>
          <a:prstGeom prst="downArrow">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43228" y="3933056"/>
            <a:ext cx="2163197" cy="100811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243528" y="3933056"/>
            <a:ext cx="2163197" cy="100811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835816" y="3933056"/>
            <a:ext cx="2163197" cy="100811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543228" y="4010000"/>
            <a:ext cx="2163196" cy="923330"/>
          </a:xfrm>
          <a:prstGeom prst="rect">
            <a:avLst/>
          </a:prstGeom>
          <a:noFill/>
        </p:spPr>
        <p:txBody>
          <a:bodyPr wrap="square" rtlCol="0">
            <a:spAutoFit/>
          </a:bodyPr>
          <a:lstStyle/>
          <a:p>
            <a:pPr algn="ctr"/>
            <a:r>
              <a:rPr lang="ru-RU" dirty="0" smtClean="0"/>
              <a:t>Создание органов политического сыска</a:t>
            </a:r>
            <a:endParaRPr lang="ru-RU" dirty="0"/>
          </a:p>
        </p:txBody>
      </p:sp>
      <p:sp>
        <p:nvSpPr>
          <p:cNvPr id="17" name="TextBox 16"/>
          <p:cNvSpPr txBox="1"/>
          <p:nvPr/>
        </p:nvSpPr>
        <p:spPr>
          <a:xfrm>
            <a:off x="4243526" y="4113946"/>
            <a:ext cx="2163197" cy="646331"/>
          </a:xfrm>
          <a:prstGeom prst="rect">
            <a:avLst/>
          </a:prstGeom>
          <a:noFill/>
        </p:spPr>
        <p:txBody>
          <a:bodyPr wrap="square" rtlCol="0">
            <a:spAutoFit/>
          </a:bodyPr>
          <a:lstStyle/>
          <a:p>
            <a:pPr algn="ctr"/>
            <a:r>
              <a:rPr lang="ru-RU" dirty="0" smtClean="0"/>
              <a:t>Ужесточение цензуры</a:t>
            </a:r>
            <a:endParaRPr lang="ru-RU" dirty="0"/>
          </a:p>
        </p:txBody>
      </p:sp>
      <p:sp>
        <p:nvSpPr>
          <p:cNvPr id="18" name="TextBox 17"/>
          <p:cNvSpPr txBox="1"/>
          <p:nvPr/>
        </p:nvSpPr>
        <p:spPr>
          <a:xfrm>
            <a:off x="6835816" y="3933056"/>
            <a:ext cx="2163197" cy="1077218"/>
          </a:xfrm>
          <a:prstGeom prst="rect">
            <a:avLst/>
          </a:prstGeom>
          <a:noFill/>
        </p:spPr>
        <p:txBody>
          <a:bodyPr wrap="square" rtlCol="0">
            <a:spAutoFit/>
          </a:bodyPr>
          <a:lstStyle/>
          <a:p>
            <a:pPr algn="ctr"/>
            <a:r>
              <a:rPr lang="ru-RU" sz="1600" dirty="0" smtClean="0"/>
              <a:t>Выработка официальной идеологии самодержавия</a:t>
            </a:r>
            <a:endParaRPr lang="ru-RU" sz="1600" dirty="0"/>
          </a:p>
        </p:txBody>
      </p:sp>
      <p:sp>
        <p:nvSpPr>
          <p:cNvPr id="19" name="Стрелка вниз 18"/>
          <p:cNvSpPr/>
          <p:nvPr/>
        </p:nvSpPr>
        <p:spPr>
          <a:xfrm>
            <a:off x="1996973" y="5067681"/>
            <a:ext cx="1255705" cy="288032"/>
          </a:xfrm>
          <a:prstGeom prst="downArrow">
            <a:avLst/>
          </a:prstGeom>
          <a:blipFill dpi="0" rotWithShape="1">
            <a:blip r:embed="rId7"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1543227" y="5410824"/>
            <a:ext cx="2163196" cy="1258535"/>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1616713" y="5438705"/>
            <a:ext cx="2016224" cy="1200329"/>
          </a:xfrm>
          <a:prstGeom prst="rect">
            <a:avLst/>
          </a:prstGeom>
          <a:noFill/>
        </p:spPr>
        <p:txBody>
          <a:bodyPr wrap="square" rtlCol="0">
            <a:spAutoFit/>
          </a:bodyPr>
          <a:lstStyle/>
          <a:p>
            <a:r>
              <a:rPr lang="ru-RU" dirty="0" smtClean="0"/>
              <a:t>1826 г. – создание </a:t>
            </a:r>
            <a:r>
              <a:rPr lang="en-US" dirty="0" smtClean="0"/>
              <a:t>III </a:t>
            </a:r>
            <a:r>
              <a:rPr lang="ru-RU" dirty="0" smtClean="0"/>
              <a:t>отделения Императорской канцелярии</a:t>
            </a:r>
            <a:endParaRPr lang="ru-RU" dirty="0"/>
          </a:p>
        </p:txBody>
      </p:sp>
      <p:sp>
        <p:nvSpPr>
          <p:cNvPr id="22" name="Стрелка вниз 21"/>
          <p:cNvSpPr/>
          <p:nvPr/>
        </p:nvSpPr>
        <p:spPr>
          <a:xfrm>
            <a:off x="4753010" y="5067681"/>
            <a:ext cx="1222155" cy="288032"/>
          </a:xfrm>
          <a:prstGeom prst="downArrow">
            <a:avLst/>
          </a:prstGeom>
          <a:blipFill dpi="0" rotWithShape="1">
            <a:blip r:embed="rId9"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233171" y="5410823"/>
            <a:ext cx="2163197" cy="1258535"/>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4243528" y="5469030"/>
            <a:ext cx="2163197" cy="1200329"/>
          </a:xfrm>
          <a:prstGeom prst="rect">
            <a:avLst/>
          </a:prstGeom>
          <a:noFill/>
        </p:spPr>
        <p:txBody>
          <a:bodyPr wrap="square" rtlCol="0">
            <a:spAutoFit/>
          </a:bodyPr>
          <a:lstStyle/>
          <a:p>
            <a:r>
              <a:rPr lang="ru-RU" dirty="0" smtClean="0"/>
              <a:t>1826 г. – принятие нового цензурного устава («чугунный устав»)</a:t>
            </a:r>
            <a:endParaRPr lang="ru-RU" dirty="0"/>
          </a:p>
        </p:txBody>
      </p:sp>
      <p:sp>
        <p:nvSpPr>
          <p:cNvPr id="25" name="Стрелка вниз 24"/>
          <p:cNvSpPr/>
          <p:nvPr/>
        </p:nvSpPr>
        <p:spPr>
          <a:xfrm>
            <a:off x="7341350" y="5067681"/>
            <a:ext cx="1152128" cy="288032"/>
          </a:xfrm>
          <a:prstGeom prst="downArrow">
            <a:avLst/>
          </a:prstGeom>
          <a:blipFill dpi="0" rotWithShape="1">
            <a:blip r:embed="rId10"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6835816" y="5410824"/>
            <a:ext cx="2163196" cy="1228210"/>
          </a:xfrm>
          <a:prstGeom prst="rect">
            <a:avLst/>
          </a:prstGeom>
          <a:blipFill dpi="0" rotWithShape="1">
            <a:blip r:embed="rId11"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6835817" y="5469030"/>
            <a:ext cx="2163196" cy="1200329"/>
          </a:xfrm>
          <a:prstGeom prst="rect">
            <a:avLst/>
          </a:prstGeom>
          <a:noFill/>
        </p:spPr>
        <p:txBody>
          <a:bodyPr wrap="square" rtlCol="0">
            <a:spAutoFit/>
          </a:bodyPr>
          <a:lstStyle/>
          <a:p>
            <a:r>
              <a:rPr lang="ru-RU" dirty="0" smtClean="0"/>
              <a:t>1833 г. – разработка «теории официальной народности»</a:t>
            </a:r>
            <a:endParaRPr lang="ru-RU" dirty="0"/>
          </a:p>
        </p:txBody>
      </p:sp>
    </p:spTree>
    <p:extLst>
      <p:ext uri="{BB962C8B-B14F-4D97-AF65-F5344CB8AC3E}">
        <p14:creationId xmlns:p14="http://schemas.microsoft.com/office/powerpoint/2010/main" val="2844731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Николай </a:t>
            </a:r>
            <a:r>
              <a:rPr lang="en-US" dirty="0" smtClean="0"/>
              <a:t>I (1825 – 1855 </a:t>
            </a:r>
            <a:r>
              <a:rPr lang="ru-RU" dirty="0" err="1" smtClean="0"/>
              <a:t>гг</a:t>
            </a:r>
            <a:r>
              <a:rPr lang="ru-RU" dirty="0" smtClean="0"/>
              <a:t>)</a:t>
            </a:r>
            <a:endParaRPr lang="ru-RU" dirty="0"/>
          </a:p>
        </p:txBody>
      </p:sp>
      <p:sp>
        <p:nvSpPr>
          <p:cNvPr id="3" name="Объект 2"/>
          <p:cNvSpPr>
            <a:spLocks noGrp="1"/>
          </p:cNvSpPr>
          <p:nvPr>
            <p:ph idx="1"/>
          </p:nvPr>
        </p:nvSpPr>
        <p:spPr>
          <a:xfrm>
            <a:off x="4716016" y="1905007"/>
            <a:ext cx="4320480" cy="4392488"/>
          </a:xfrm>
        </p:spPr>
        <p:txBody>
          <a:bodyPr>
            <a:noAutofit/>
          </a:bodyPr>
          <a:lstStyle/>
          <a:p>
            <a:pPr marL="0" indent="0" algn="just">
              <a:buNone/>
            </a:pPr>
            <a:r>
              <a:rPr lang="ru-RU" sz="1800" dirty="0" smtClean="0">
                <a:latin typeface="Cambria" pitchFamily="18" charset="0"/>
                <a:cs typeface="Arial" pitchFamily="34" charset="0"/>
              </a:rPr>
              <a:t>Великого князя Николая Павловича с детства отличала предельная аккуратность и педантизм в исполнении норм и правил. При исполнении закона император никому не делал исключения.</a:t>
            </a:r>
          </a:p>
          <a:p>
            <a:pPr marL="0" indent="0" algn="just">
              <a:buNone/>
            </a:pPr>
            <a:r>
              <a:rPr lang="ru-RU" sz="1800" dirty="0" smtClean="0">
                <a:latin typeface="Cambria" pitchFamily="18" charset="0"/>
                <a:cs typeface="Arial" pitchFamily="34" charset="0"/>
              </a:rPr>
              <a:t>Единственной формой правления в России Николай считал самодержавную монархию, не испытывая интереса к модным теориям европейских просветителей.</a:t>
            </a:r>
          </a:p>
          <a:p>
            <a:pPr marL="0" indent="0" algn="just">
              <a:buNone/>
            </a:pPr>
            <a:r>
              <a:rPr lang="ru-RU" sz="1800" dirty="0" smtClean="0">
                <a:latin typeface="Cambria" pitchFamily="18" charset="0"/>
                <a:cs typeface="Arial" pitchFamily="34" charset="0"/>
              </a:rPr>
              <a:t>Он стремился искоренить недостатки самодержавной власти путем совершенствования государственного механизма.</a:t>
            </a:r>
            <a:endParaRPr lang="ru-RU" sz="1800" dirty="0">
              <a:latin typeface="Cambria" pitchFamily="18"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8441" y="1911663"/>
            <a:ext cx="3103697" cy="39656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22900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764704"/>
            <a:ext cx="6995120" cy="715516"/>
          </a:xfrm>
        </p:spPr>
        <p:txBody>
          <a:bodyPr>
            <a:normAutofit fontScale="90000"/>
          </a:bodyPr>
          <a:lstStyle/>
          <a:p>
            <a:r>
              <a:rPr lang="ru-RU" dirty="0"/>
              <a:t>Ужесточение цензуры</a:t>
            </a:r>
            <a:br>
              <a:rPr lang="ru-RU" dirty="0"/>
            </a:br>
            <a:endParaRPr lang="ru-RU" dirty="0"/>
          </a:p>
        </p:txBody>
      </p:sp>
      <p:sp>
        <p:nvSpPr>
          <p:cNvPr id="3" name="Объект 2"/>
          <p:cNvSpPr>
            <a:spLocks noGrp="1"/>
          </p:cNvSpPr>
          <p:nvPr>
            <p:ph idx="1"/>
          </p:nvPr>
        </p:nvSpPr>
        <p:spPr/>
        <p:txBody>
          <a:bodyPr/>
          <a:lstStyle/>
          <a:p>
            <a:pPr marL="0" indent="0" algn="just">
              <a:buNone/>
            </a:pPr>
            <a:r>
              <a:rPr lang="ru-RU" dirty="0">
                <a:solidFill>
                  <a:srgbClr val="FFFF00"/>
                </a:solidFill>
                <a:latin typeface="Cambria" pitchFamily="18" charset="0"/>
              </a:rPr>
              <a:t>1826 г. </a:t>
            </a:r>
            <a:r>
              <a:rPr lang="ru-RU" dirty="0">
                <a:latin typeface="Cambria" pitchFamily="18" charset="0"/>
              </a:rPr>
              <a:t>– принятие нового цензурного устава («чугунный устав</a:t>
            </a:r>
            <a:r>
              <a:rPr lang="ru-RU" dirty="0" smtClean="0">
                <a:latin typeface="Cambria" pitchFamily="18" charset="0"/>
              </a:rPr>
              <a:t>»): </a:t>
            </a:r>
            <a:r>
              <a:rPr lang="ru-RU" dirty="0">
                <a:latin typeface="Cambria" pitchFamily="18" charset="0"/>
              </a:rPr>
              <a:t>з</a:t>
            </a:r>
            <a:r>
              <a:rPr lang="ru-RU" dirty="0" smtClean="0">
                <a:latin typeface="Cambria" pitchFamily="18" charset="0"/>
              </a:rPr>
              <a:t>апрет на публикацию большого числа книг, статей, закрытие ряда газет и журналов.</a:t>
            </a:r>
            <a:endParaRPr lang="ru-RU" dirty="0">
              <a:latin typeface="Cambria" pitchFamily="18" charset="0"/>
            </a:endParaRPr>
          </a:p>
          <a:p>
            <a:pPr marL="0" indent="0" algn="ctr">
              <a:buNone/>
            </a:pPr>
            <a:endParaRPr lang="ru-RU" dirty="0"/>
          </a:p>
        </p:txBody>
      </p:sp>
    </p:spTree>
    <p:extLst>
      <p:ext uri="{BB962C8B-B14F-4D97-AF65-F5344CB8AC3E}">
        <p14:creationId xmlns:p14="http://schemas.microsoft.com/office/powerpoint/2010/main" val="1794438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«Теория официальной народности» С.С. Уварова</a:t>
            </a:r>
            <a:endParaRPr lang="ru-RU" dirty="0"/>
          </a:p>
        </p:txBody>
      </p:sp>
      <p:sp>
        <p:nvSpPr>
          <p:cNvPr id="3" name="Объект 2"/>
          <p:cNvSpPr>
            <a:spLocks noGrp="1"/>
          </p:cNvSpPr>
          <p:nvPr>
            <p:ph idx="1"/>
          </p:nvPr>
        </p:nvSpPr>
        <p:spPr>
          <a:xfrm>
            <a:off x="4788024" y="1916832"/>
            <a:ext cx="4248472" cy="4941168"/>
          </a:xfrm>
        </p:spPr>
        <p:txBody>
          <a:bodyPr>
            <a:noAutofit/>
          </a:bodyPr>
          <a:lstStyle/>
          <a:p>
            <a:pPr marL="0" indent="0" algn="just">
              <a:buNone/>
            </a:pPr>
            <a:r>
              <a:rPr lang="ru-RU" sz="2000" dirty="0" smtClean="0">
                <a:latin typeface="Cambria" pitchFamily="18" charset="0"/>
              </a:rPr>
              <a:t>Сергей </a:t>
            </a:r>
            <a:r>
              <a:rPr lang="ru-RU" sz="2000" dirty="0">
                <a:latin typeface="Cambria" pitchFamily="18" charset="0"/>
              </a:rPr>
              <a:t>Семенович Уваров - Русский </a:t>
            </a:r>
            <a:r>
              <a:rPr lang="ru-RU" sz="2000" dirty="0" smtClean="0">
                <a:latin typeface="Cambria" pitchFamily="18" charset="0"/>
              </a:rPr>
              <a:t>государственный </a:t>
            </a:r>
            <a:r>
              <a:rPr lang="ru-RU" sz="2000" dirty="0">
                <a:latin typeface="Cambria" pitchFamily="18" charset="0"/>
              </a:rPr>
              <a:t>деятель, министр народного просвещения, действительный тайный советник. </a:t>
            </a:r>
            <a:endParaRPr lang="ru-RU" sz="2000" dirty="0" smtClean="0">
              <a:latin typeface="Cambria" pitchFamily="18" charset="0"/>
            </a:endParaRPr>
          </a:p>
          <a:p>
            <a:pPr marL="0" indent="0" algn="just">
              <a:buNone/>
            </a:pPr>
            <a:r>
              <a:rPr lang="ru-RU" sz="2000" dirty="0" smtClean="0">
                <a:latin typeface="Cambria" pitchFamily="18" charset="0"/>
              </a:rPr>
              <a:t>Почётный </a:t>
            </a:r>
            <a:r>
              <a:rPr lang="ru-RU" sz="2000" dirty="0">
                <a:latin typeface="Cambria" pitchFamily="18" charset="0"/>
              </a:rPr>
              <a:t>член и президент Императорской Академии наук, действительный член Императорской Российской академии</a:t>
            </a:r>
            <a:r>
              <a:rPr lang="ru-RU" sz="2000" dirty="0" smtClean="0">
                <a:latin typeface="Cambria" pitchFamily="18" charset="0"/>
              </a:rPr>
              <a:t>.</a:t>
            </a:r>
          </a:p>
          <a:p>
            <a:pPr marL="0" indent="0" algn="just">
              <a:buNone/>
            </a:pPr>
            <a:r>
              <a:rPr lang="ru-RU" sz="2000" dirty="0" smtClean="0">
                <a:latin typeface="Cambria" pitchFamily="18" charset="0"/>
              </a:rPr>
              <a:t>Автор «теории официальной народности»</a:t>
            </a:r>
            <a:endParaRPr lang="ru-RU" sz="2000" dirty="0">
              <a:latin typeface="Cambria"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988840"/>
            <a:ext cx="3330412" cy="43651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74520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«Теория официальной народности» С.С. Уварова</a:t>
            </a:r>
          </a:p>
        </p:txBody>
      </p:sp>
      <p:cxnSp>
        <p:nvCxnSpPr>
          <p:cNvPr id="5" name="Прямая со стрелкой 4"/>
          <p:cNvCxnSpPr/>
          <p:nvPr/>
        </p:nvCxnSpPr>
        <p:spPr>
          <a:xfrm flipH="1">
            <a:off x="2324457" y="1724724"/>
            <a:ext cx="792088"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5328084" y="1676632"/>
            <a:ext cx="0" cy="912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7463676" y="1724724"/>
            <a:ext cx="626374"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403648" y="2708920"/>
            <a:ext cx="2520280" cy="396044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069915" y="2715086"/>
            <a:ext cx="2520280" cy="396044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6732240" y="2715086"/>
            <a:ext cx="2339752" cy="39604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1403648" y="2715086"/>
            <a:ext cx="2520280" cy="569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069915" y="2715086"/>
            <a:ext cx="2520280" cy="569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6732240" y="2715086"/>
            <a:ext cx="2339752" cy="569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1511660" y="2769202"/>
            <a:ext cx="2304256" cy="461665"/>
          </a:xfrm>
          <a:prstGeom prst="rect">
            <a:avLst/>
          </a:prstGeom>
          <a:noFill/>
        </p:spPr>
        <p:txBody>
          <a:bodyPr wrap="square" rtlCol="0">
            <a:spAutoFit/>
          </a:bodyPr>
          <a:lstStyle/>
          <a:p>
            <a:pPr algn="ctr"/>
            <a:r>
              <a:rPr lang="ru-RU" sz="2400" b="1" dirty="0" smtClean="0"/>
              <a:t>Самодержавие</a:t>
            </a:r>
            <a:endParaRPr lang="ru-RU" sz="2400" b="1" dirty="0"/>
          </a:p>
        </p:txBody>
      </p:sp>
      <p:sp>
        <p:nvSpPr>
          <p:cNvPr id="24" name="TextBox 23"/>
          <p:cNvSpPr txBox="1"/>
          <p:nvPr/>
        </p:nvSpPr>
        <p:spPr>
          <a:xfrm>
            <a:off x="4274106" y="2769201"/>
            <a:ext cx="2088232" cy="461665"/>
          </a:xfrm>
          <a:prstGeom prst="rect">
            <a:avLst/>
          </a:prstGeom>
          <a:noFill/>
        </p:spPr>
        <p:txBody>
          <a:bodyPr wrap="square" rtlCol="0">
            <a:spAutoFit/>
          </a:bodyPr>
          <a:lstStyle/>
          <a:p>
            <a:pPr algn="ctr"/>
            <a:r>
              <a:rPr lang="ru-RU" sz="2400" b="1" dirty="0" smtClean="0"/>
              <a:t>Православие</a:t>
            </a:r>
            <a:endParaRPr lang="ru-RU" sz="2400" b="1" dirty="0"/>
          </a:p>
        </p:txBody>
      </p:sp>
      <p:sp>
        <p:nvSpPr>
          <p:cNvPr id="25" name="TextBox 24"/>
          <p:cNvSpPr txBox="1"/>
          <p:nvPr/>
        </p:nvSpPr>
        <p:spPr>
          <a:xfrm>
            <a:off x="6841755" y="2769202"/>
            <a:ext cx="2088232" cy="461665"/>
          </a:xfrm>
          <a:prstGeom prst="rect">
            <a:avLst/>
          </a:prstGeom>
          <a:noFill/>
        </p:spPr>
        <p:txBody>
          <a:bodyPr wrap="square" rtlCol="0">
            <a:spAutoFit/>
          </a:bodyPr>
          <a:lstStyle/>
          <a:p>
            <a:pPr algn="ctr"/>
            <a:r>
              <a:rPr lang="ru-RU" sz="2400" b="1" dirty="0" smtClean="0"/>
              <a:t>Народность</a:t>
            </a:r>
            <a:endParaRPr lang="ru-RU" sz="2400" b="1" dirty="0"/>
          </a:p>
        </p:txBody>
      </p:sp>
      <p:sp>
        <p:nvSpPr>
          <p:cNvPr id="26" name="TextBox 25"/>
          <p:cNvSpPr txBox="1"/>
          <p:nvPr/>
        </p:nvSpPr>
        <p:spPr>
          <a:xfrm>
            <a:off x="1403648" y="3284984"/>
            <a:ext cx="2520280" cy="2585323"/>
          </a:xfrm>
          <a:prstGeom prst="rect">
            <a:avLst/>
          </a:prstGeom>
          <a:noFill/>
        </p:spPr>
        <p:txBody>
          <a:bodyPr wrap="square" rtlCol="0">
            <a:spAutoFit/>
          </a:bodyPr>
          <a:lstStyle/>
          <a:p>
            <a:pPr algn="just"/>
            <a:r>
              <a:rPr lang="ru-RU" dirty="0" smtClean="0">
                <a:latin typeface="Cambria" pitchFamily="18" charset="0"/>
              </a:rPr>
              <a:t>Единственно возможная для России форма правления, поскольку в глазах народа такие понятия, как «царь» и «страна» едины, народ предан престолу</a:t>
            </a:r>
            <a:endParaRPr lang="ru-RU" dirty="0">
              <a:latin typeface="Cambria" pitchFamily="18" charset="0"/>
            </a:endParaRPr>
          </a:p>
        </p:txBody>
      </p:sp>
      <p:sp>
        <p:nvSpPr>
          <p:cNvPr id="27" name="TextBox 26"/>
          <p:cNvSpPr txBox="1"/>
          <p:nvPr/>
        </p:nvSpPr>
        <p:spPr>
          <a:xfrm>
            <a:off x="4069914" y="3315762"/>
            <a:ext cx="2662325" cy="3139321"/>
          </a:xfrm>
          <a:prstGeom prst="rect">
            <a:avLst/>
          </a:prstGeom>
          <a:noFill/>
        </p:spPr>
        <p:txBody>
          <a:bodyPr wrap="square" rtlCol="0">
            <a:spAutoFit/>
          </a:bodyPr>
          <a:lstStyle/>
          <a:p>
            <a:pPr algn="just"/>
            <a:r>
              <a:rPr lang="ru-RU" dirty="0" smtClean="0">
                <a:latin typeface="Cambria" pitchFamily="18" charset="0"/>
              </a:rPr>
              <a:t>Глубокая религиозность  русского народа, его ориентация не на личный, а на общественный интерес, стремление к общему благу и справедливости, почитание царя как помазанника Божьего</a:t>
            </a:r>
            <a:endParaRPr lang="ru-RU" dirty="0">
              <a:latin typeface="Cambria" pitchFamily="18" charset="0"/>
            </a:endParaRPr>
          </a:p>
        </p:txBody>
      </p:sp>
      <p:sp>
        <p:nvSpPr>
          <p:cNvPr id="28" name="TextBox 27"/>
          <p:cNvSpPr txBox="1"/>
          <p:nvPr/>
        </p:nvSpPr>
        <p:spPr>
          <a:xfrm>
            <a:off x="6715995" y="3315762"/>
            <a:ext cx="2339752" cy="2031325"/>
          </a:xfrm>
          <a:prstGeom prst="rect">
            <a:avLst/>
          </a:prstGeom>
          <a:noFill/>
        </p:spPr>
        <p:txBody>
          <a:bodyPr wrap="square" rtlCol="0">
            <a:spAutoFit/>
          </a:bodyPr>
          <a:lstStyle/>
          <a:p>
            <a:pPr algn="just"/>
            <a:r>
              <a:rPr lang="ru-RU" dirty="0" smtClean="0">
                <a:latin typeface="Cambria" pitchFamily="18" charset="0"/>
              </a:rPr>
              <a:t>Соблюдение собственных традиций, отвержение всего чуждого ( как правило, иностранного)</a:t>
            </a:r>
            <a:endParaRPr lang="ru-RU" dirty="0">
              <a:latin typeface="Cambria" pitchFamily="18" charset="0"/>
            </a:endParaRPr>
          </a:p>
        </p:txBody>
      </p:sp>
    </p:spTree>
    <p:extLst>
      <p:ext uri="{BB962C8B-B14F-4D97-AF65-F5344CB8AC3E}">
        <p14:creationId xmlns:p14="http://schemas.microsoft.com/office/powerpoint/2010/main" val="878502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332656"/>
            <a:ext cx="6995120" cy="1143000"/>
          </a:xfrm>
        </p:spPr>
        <p:txBody>
          <a:bodyPr/>
          <a:lstStyle/>
          <a:p>
            <a:r>
              <a:rPr lang="ru-RU" dirty="0" smtClean="0"/>
              <a:t>Западники и славянофилы</a:t>
            </a:r>
            <a:endParaRPr lang="ru-RU" dirty="0"/>
          </a:p>
        </p:txBody>
      </p:sp>
      <p:sp>
        <p:nvSpPr>
          <p:cNvPr id="4" name="Текст 3"/>
          <p:cNvSpPr>
            <a:spLocks noGrp="1"/>
          </p:cNvSpPr>
          <p:nvPr>
            <p:ph type="body" idx="1"/>
          </p:nvPr>
        </p:nvSpPr>
        <p:spPr>
          <a:xfrm>
            <a:off x="467544" y="1700808"/>
            <a:ext cx="4040188" cy="2232248"/>
          </a:xfrm>
        </p:spPr>
        <p:txBody>
          <a:bodyPr>
            <a:normAutofit/>
          </a:bodyPr>
          <a:lstStyle/>
          <a:p>
            <a:r>
              <a:rPr lang="ru-RU" sz="2000" dirty="0" smtClean="0">
                <a:latin typeface="Cambria" pitchFamily="18" charset="0"/>
              </a:rPr>
              <a:t>Западники</a:t>
            </a:r>
            <a:r>
              <a:rPr lang="ru-RU" sz="2000" b="0" dirty="0" smtClean="0">
                <a:latin typeface="Cambria" pitchFamily="18" charset="0"/>
              </a:rPr>
              <a:t> – сложившееся в России в 1830 – 1850-х гг. направление общественной и философской мысли, представители которого выступали за развитие </a:t>
            </a:r>
            <a:r>
              <a:rPr lang="ru-RU" sz="2000" b="0" dirty="0">
                <a:latin typeface="Cambria" pitchFamily="18" charset="0"/>
              </a:rPr>
              <a:t>Р</a:t>
            </a:r>
            <a:r>
              <a:rPr lang="ru-RU" sz="2000" b="0" dirty="0" smtClean="0">
                <a:latin typeface="Cambria" pitchFamily="18" charset="0"/>
              </a:rPr>
              <a:t>оссии по европейскому пути</a:t>
            </a:r>
            <a:endParaRPr lang="ru-RU" sz="2000" b="0" dirty="0">
              <a:latin typeface="Cambria" pitchFamily="18" charset="0"/>
            </a:endParaRPr>
          </a:p>
        </p:txBody>
      </p:sp>
      <p:sp>
        <p:nvSpPr>
          <p:cNvPr id="5" name="Объект 4"/>
          <p:cNvSpPr>
            <a:spLocks noGrp="1"/>
          </p:cNvSpPr>
          <p:nvPr>
            <p:ph sz="half" idx="2"/>
          </p:nvPr>
        </p:nvSpPr>
        <p:spPr>
          <a:xfrm>
            <a:off x="467544" y="4005064"/>
            <a:ext cx="4040188" cy="2664295"/>
          </a:xfr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fontScale="92500" lnSpcReduction="10000"/>
          </a:bodyPr>
          <a:lstStyle/>
          <a:p>
            <a:pPr marL="0" indent="0">
              <a:buNone/>
            </a:pPr>
            <a:r>
              <a:rPr lang="ru-RU" b="1" dirty="0" smtClean="0">
                <a:solidFill>
                  <a:schemeClr val="tx1"/>
                </a:solidFill>
                <a:latin typeface="Cambria" pitchFamily="18" charset="0"/>
              </a:rPr>
              <a:t>Представители:</a:t>
            </a:r>
          </a:p>
          <a:p>
            <a:pPr marL="0" indent="0">
              <a:buNone/>
            </a:pPr>
            <a:r>
              <a:rPr lang="ru-RU" dirty="0">
                <a:solidFill>
                  <a:schemeClr val="tx1"/>
                </a:solidFill>
                <a:latin typeface="Cambria" pitchFamily="18" charset="0"/>
              </a:rPr>
              <a:t>Т.Н. </a:t>
            </a:r>
            <a:r>
              <a:rPr lang="ru-RU" dirty="0" smtClean="0">
                <a:solidFill>
                  <a:schemeClr val="tx1"/>
                </a:solidFill>
                <a:latin typeface="Cambria" pitchFamily="18" charset="0"/>
              </a:rPr>
              <a:t>Грановский</a:t>
            </a:r>
          </a:p>
          <a:p>
            <a:pPr marL="0" indent="0">
              <a:buNone/>
            </a:pPr>
            <a:r>
              <a:rPr lang="ru-RU" dirty="0" smtClean="0">
                <a:solidFill>
                  <a:schemeClr val="tx1"/>
                </a:solidFill>
                <a:latin typeface="Cambria" pitchFamily="18" charset="0"/>
              </a:rPr>
              <a:t>С.М</a:t>
            </a:r>
            <a:r>
              <a:rPr lang="ru-RU" dirty="0">
                <a:solidFill>
                  <a:schemeClr val="tx1"/>
                </a:solidFill>
                <a:latin typeface="Cambria" pitchFamily="18" charset="0"/>
              </a:rPr>
              <a:t>. </a:t>
            </a:r>
            <a:r>
              <a:rPr lang="ru-RU" dirty="0" smtClean="0">
                <a:solidFill>
                  <a:schemeClr val="tx1"/>
                </a:solidFill>
                <a:latin typeface="Cambria" pitchFamily="18" charset="0"/>
              </a:rPr>
              <a:t>Соловьев</a:t>
            </a:r>
          </a:p>
          <a:p>
            <a:pPr marL="0" indent="0">
              <a:buNone/>
            </a:pPr>
            <a:r>
              <a:rPr lang="ru-RU" dirty="0" smtClean="0">
                <a:solidFill>
                  <a:schemeClr val="tx1"/>
                </a:solidFill>
                <a:latin typeface="Cambria" pitchFamily="18" charset="0"/>
              </a:rPr>
              <a:t>К.Д</a:t>
            </a:r>
            <a:r>
              <a:rPr lang="ru-RU" dirty="0">
                <a:solidFill>
                  <a:schemeClr val="tx1"/>
                </a:solidFill>
                <a:latin typeface="Cambria" pitchFamily="18" charset="0"/>
              </a:rPr>
              <a:t>. </a:t>
            </a:r>
            <a:r>
              <a:rPr lang="ru-RU" dirty="0" err="1" smtClean="0">
                <a:solidFill>
                  <a:schemeClr val="tx1"/>
                </a:solidFill>
                <a:latin typeface="Cambria" pitchFamily="18" charset="0"/>
              </a:rPr>
              <a:t>Кавелин</a:t>
            </a:r>
            <a:endParaRPr lang="ru-RU" dirty="0" smtClean="0">
              <a:solidFill>
                <a:schemeClr val="tx1"/>
              </a:solidFill>
              <a:latin typeface="Cambria" pitchFamily="18" charset="0"/>
            </a:endParaRPr>
          </a:p>
          <a:p>
            <a:pPr marL="0" indent="0">
              <a:buNone/>
            </a:pPr>
            <a:r>
              <a:rPr lang="ru-RU" dirty="0" smtClean="0">
                <a:solidFill>
                  <a:schemeClr val="tx1"/>
                </a:solidFill>
                <a:latin typeface="Cambria" pitchFamily="18" charset="0"/>
              </a:rPr>
              <a:t>И.С</a:t>
            </a:r>
            <a:r>
              <a:rPr lang="ru-RU" dirty="0">
                <a:solidFill>
                  <a:schemeClr val="tx1"/>
                </a:solidFill>
                <a:latin typeface="Cambria" pitchFamily="18" charset="0"/>
              </a:rPr>
              <a:t>. </a:t>
            </a:r>
            <a:r>
              <a:rPr lang="ru-RU" dirty="0" smtClean="0">
                <a:solidFill>
                  <a:schemeClr val="tx1"/>
                </a:solidFill>
                <a:latin typeface="Cambria" pitchFamily="18" charset="0"/>
              </a:rPr>
              <a:t>Тургенев</a:t>
            </a:r>
          </a:p>
          <a:p>
            <a:pPr marL="0" indent="0">
              <a:buNone/>
            </a:pPr>
            <a:r>
              <a:rPr lang="ru-RU" dirty="0" smtClean="0">
                <a:solidFill>
                  <a:schemeClr val="tx1"/>
                </a:solidFill>
                <a:latin typeface="Cambria" pitchFamily="18" charset="0"/>
              </a:rPr>
              <a:t>Б.Н</a:t>
            </a:r>
            <a:r>
              <a:rPr lang="ru-RU" dirty="0">
                <a:solidFill>
                  <a:schemeClr val="tx1"/>
                </a:solidFill>
                <a:latin typeface="Cambria" pitchFamily="18" charset="0"/>
              </a:rPr>
              <a:t>. </a:t>
            </a:r>
            <a:r>
              <a:rPr lang="ru-RU" dirty="0" smtClean="0">
                <a:solidFill>
                  <a:schemeClr val="tx1"/>
                </a:solidFill>
                <a:latin typeface="Cambria" pitchFamily="18" charset="0"/>
              </a:rPr>
              <a:t>Чичерин</a:t>
            </a:r>
          </a:p>
          <a:p>
            <a:pPr marL="0" indent="0">
              <a:buNone/>
            </a:pPr>
            <a:r>
              <a:rPr lang="ru-RU" dirty="0" smtClean="0">
                <a:solidFill>
                  <a:schemeClr val="tx1"/>
                </a:solidFill>
                <a:latin typeface="Cambria" pitchFamily="18" charset="0"/>
              </a:rPr>
              <a:t>В.Б</a:t>
            </a:r>
            <a:r>
              <a:rPr lang="ru-RU" dirty="0">
                <a:solidFill>
                  <a:schemeClr val="tx1"/>
                </a:solidFill>
                <a:latin typeface="Cambria" pitchFamily="18" charset="0"/>
              </a:rPr>
              <a:t>. Боткин и др.</a:t>
            </a:r>
          </a:p>
          <a:p>
            <a:pPr marL="0" indent="0">
              <a:buNone/>
            </a:pPr>
            <a:endParaRPr lang="ru-RU" dirty="0" smtClean="0"/>
          </a:p>
        </p:txBody>
      </p:sp>
      <p:sp>
        <p:nvSpPr>
          <p:cNvPr id="6" name="Текст 5"/>
          <p:cNvSpPr>
            <a:spLocks noGrp="1"/>
          </p:cNvSpPr>
          <p:nvPr>
            <p:ph type="body" sz="quarter" idx="3"/>
          </p:nvPr>
        </p:nvSpPr>
        <p:spPr>
          <a:xfrm>
            <a:off x="4644008" y="1700808"/>
            <a:ext cx="4041775" cy="2232248"/>
          </a:xfrm>
        </p:spPr>
        <p:txBody>
          <a:bodyPr>
            <a:noAutofit/>
          </a:bodyPr>
          <a:lstStyle/>
          <a:p>
            <a:r>
              <a:rPr lang="ru-RU" sz="2000" dirty="0">
                <a:latin typeface="Cambria" pitchFamily="18" charset="0"/>
              </a:rPr>
              <a:t>Славянофилы</a:t>
            </a:r>
            <a:r>
              <a:rPr lang="ru-RU" sz="2000" b="0" dirty="0">
                <a:latin typeface="Cambria" pitchFamily="18" charset="0"/>
              </a:rPr>
              <a:t> – сложившееся в России в 1830 – 1850-х гг. направление общественной и философской мысли, </a:t>
            </a:r>
            <a:r>
              <a:rPr lang="ru-RU" sz="2000" b="0" dirty="0" smtClean="0">
                <a:latin typeface="Cambria" pitchFamily="18" charset="0"/>
              </a:rPr>
              <a:t>представители которого выступали за развитие России по собственному пути</a:t>
            </a:r>
            <a:endParaRPr lang="ru-RU" sz="2000" b="0" dirty="0">
              <a:latin typeface="Cambria" pitchFamily="18" charset="0"/>
            </a:endParaRPr>
          </a:p>
        </p:txBody>
      </p:sp>
      <p:sp>
        <p:nvSpPr>
          <p:cNvPr id="7" name="Объект 6"/>
          <p:cNvSpPr>
            <a:spLocks noGrp="1"/>
          </p:cNvSpPr>
          <p:nvPr>
            <p:ph sz="quarter" idx="4"/>
          </p:nvPr>
        </p:nvSpPr>
        <p:spPr>
          <a:xfrm>
            <a:off x="4644008" y="4005064"/>
            <a:ext cx="4041775" cy="2664295"/>
          </a:xfrm>
          <a:blipFill dpi="0" rotWithShape="1">
            <a:blip r:embed="rId3" cstate="print">
              <a:extLst>
                <a:ext uri="{28A0092B-C50C-407E-A947-70E740481C1C}">
                  <a14:useLocalDpi xmlns:a14="http://schemas.microsoft.com/office/drawing/2010/main" val="0"/>
                </a:ext>
              </a:extLst>
            </a:blip>
            <a:srcRect/>
            <a:stretch>
              <a:fillRect/>
            </a:stretch>
          </a:blipFill>
        </p:spPr>
        <p:txBody>
          <a:bodyPr>
            <a:normAutofit fontScale="92500" lnSpcReduction="10000"/>
          </a:bodyPr>
          <a:lstStyle/>
          <a:p>
            <a:pPr marL="0" indent="0">
              <a:buNone/>
            </a:pPr>
            <a:r>
              <a:rPr lang="ru-RU" b="1" dirty="0" smtClean="0">
                <a:solidFill>
                  <a:schemeClr val="tx1"/>
                </a:solidFill>
                <a:latin typeface="Cambria" pitchFamily="18" charset="0"/>
              </a:rPr>
              <a:t>Представители:</a:t>
            </a:r>
          </a:p>
          <a:p>
            <a:pPr marL="0" indent="0">
              <a:buNone/>
            </a:pPr>
            <a:r>
              <a:rPr lang="ru-RU" dirty="0">
                <a:solidFill>
                  <a:schemeClr val="tx1"/>
                </a:solidFill>
                <a:latin typeface="Cambria" pitchFamily="18" charset="0"/>
              </a:rPr>
              <a:t>А.С. </a:t>
            </a:r>
            <a:r>
              <a:rPr lang="ru-RU" dirty="0" smtClean="0">
                <a:solidFill>
                  <a:schemeClr val="tx1"/>
                </a:solidFill>
                <a:latin typeface="Cambria" pitchFamily="18" charset="0"/>
              </a:rPr>
              <a:t>Хомяков</a:t>
            </a:r>
          </a:p>
          <a:p>
            <a:pPr marL="0" indent="0">
              <a:buNone/>
            </a:pPr>
            <a:r>
              <a:rPr lang="ru-RU" dirty="0" smtClean="0">
                <a:solidFill>
                  <a:schemeClr val="tx1"/>
                </a:solidFill>
                <a:latin typeface="Cambria" pitchFamily="18" charset="0"/>
              </a:rPr>
              <a:t>Ю.Ф</a:t>
            </a:r>
            <a:r>
              <a:rPr lang="ru-RU" dirty="0">
                <a:solidFill>
                  <a:schemeClr val="tx1"/>
                </a:solidFill>
                <a:latin typeface="Cambria" pitchFamily="18" charset="0"/>
              </a:rPr>
              <a:t>. </a:t>
            </a:r>
            <a:r>
              <a:rPr lang="ru-RU" dirty="0" smtClean="0">
                <a:solidFill>
                  <a:schemeClr val="tx1"/>
                </a:solidFill>
                <a:latin typeface="Cambria" pitchFamily="18" charset="0"/>
              </a:rPr>
              <a:t>Самарин</a:t>
            </a:r>
            <a:endParaRPr lang="ru-RU" dirty="0">
              <a:solidFill>
                <a:schemeClr val="tx1"/>
              </a:solidFill>
              <a:latin typeface="Cambria" pitchFamily="18" charset="0"/>
            </a:endParaRPr>
          </a:p>
          <a:p>
            <a:pPr marL="0" indent="0">
              <a:buNone/>
            </a:pPr>
            <a:r>
              <a:rPr lang="ru-RU" dirty="0">
                <a:solidFill>
                  <a:schemeClr val="tx1"/>
                </a:solidFill>
                <a:latin typeface="Cambria" pitchFamily="18" charset="0"/>
              </a:rPr>
              <a:t>И.Д. </a:t>
            </a:r>
            <a:r>
              <a:rPr lang="ru-RU" dirty="0" smtClean="0">
                <a:solidFill>
                  <a:schemeClr val="tx1"/>
                </a:solidFill>
                <a:latin typeface="Cambria" pitchFamily="18" charset="0"/>
              </a:rPr>
              <a:t>Беляев</a:t>
            </a:r>
          </a:p>
          <a:p>
            <a:pPr marL="0" indent="0">
              <a:buNone/>
            </a:pPr>
            <a:r>
              <a:rPr lang="ru-RU" dirty="0" smtClean="0">
                <a:solidFill>
                  <a:schemeClr val="tx1"/>
                </a:solidFill>
                <a:latin typeface="Cambria" pitchFamily="18" charset="0"/>
              </a:rPr>
              <a:t>К.С</a:t>
            </a:r>
            <a:r>
              <a:rPr lang="ru-RU" dirty="0">
                <a:solidFill>
                  <a:schemeClr val="tx1"/>
                </a:solidFill>
                <a:latin typeface="Cambria" pitchFamily="18" charset="0"/>
              </a:rPr>
              <a:t>. </a:t>
            </a:r>
            <a:r>
              <a:rPr lang="ru-RU" dirty="0" smtClean="0">
                <a:solidFill>
                  <a:schemeClr val="tx1"/>
                </a:solidFill>
                <a:latin typeface="Cambria" pitchFamily="18" charset="0"/>
              </a:rPr>
              <a:t>Аксаков</a:t>
            </a:r>
          </a:p>
          <a:p>
            <a:pPr marL="0" indent="0">
              <a:buNone/>
            </a:pPr>
            <a:r>
              <a:rPr lang="ru-RU" dirty="0" smtClean="0">
                <a:solidFill>
                  <a:schemeClr val="tx1"/>
                </a:solidFill>
                <a:latin typeface="Cambria" pitchFamily="18" charset="0"/>
              </a:rPr>
              <a:t>И.С</a:t>
            </a:r>
            <a:r>
              <a:rPr lang="ru-RU" dirty="0">
                <a:solidFill>
                  <a:schemeClr val="tx1"/>
                </a:solidFill>
                <a:latin typeface="Cambria" pitchFamily="18" charset="0"/>
              </a:rPr>
              <a:t>. </a:t>
            </a:r>
            <a:r>
              <a:rPr lang="ru-RU" dirty="0" smtClean="0">
                <a:solidFill>
                  <a:schemeClr val="tx1"/>
                </a:solidFill>
                <a:latin typeface="Cambria" pitchFamily="18" charset="0"/>
              </a:rPr>
              <a:t>Аксаков</a:t>
            </a:r>
          </a:p>
          <a:p>
            <a:pPr marL="0" indent="0">
              <a:buNone/>
            </a:pPr>
            <a:r>
              <a:rPr lang="ru-RU" dirty="0" smtClean="0">
                <a:solidFill>
                  <a:schemeClr val="tx1"/>
                </a:solidFill>
                <a:latin typeface="Cambria" pitchFamily="18" charset="0"/>
              </a:rPr>
              <a:t>А.И</a:t>
            </a:r>
            <a:r>
              <a:rPr lang="ru-RU" dirty="0">
                <a:solidFill>
                  <a:schemeClr val="tx1"/>
                </a:solidFill>
                <a:latin typeface="Cambria" pitchFamily="18" charset="0"/>
              </a:rPr>
              <a:t>. Кошелев и др.</a:t>
            </a:r>
          </a:p>
          <a:p>
            <a:pPr marL="0" indent="0">
              <a:buNone/>
            </a:pPr>
            <a:endParaRPr lang="ru-RU" dirty="0" smtClean="0"/>
          </a:p>
        </p:txBody>
      </p:sp>
    </p:spTree>
    <p:extLst>
      <p:ext uri="{BB962C8B-B14F-4D97-AF65-F5344CB8AC3E}">
        <p14:creationId xmlns:p14="http://schemas.microsoft.com/office/powerpoint/2010/main" val="1773831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rmAutofit fontScale="90000"/>
          </a:bodyPr>
          <a:lstStyle/>
          <a:p>
            <a:r>
              <a:rPr lang="ru-RU" dirty="0"/>
              <a:t>Западники и </a:t>
            </a:r>
            <a:r>
              <a:rPr lang="ru-RU" dirty="0" smtClean="0"/>
              <a:t>славянофилы</a:t>
            </a:r>
            <a:br>
              <a:rPr lang="ru-RU" dirty="0" smtClean="0"/>
            </a:br>
            <a:r>
              <a:rPr lang="ru-RU" dirty="0" smtClean="0"/>
              <a:t>Идейные воззрения</a:t>
            </a:r>
            <a:endParaRPr lang="ru-RU" dirty="0"/>
          </a:p>
        </p:txBody>
      </p:sp>
      <p:sp>
        <p:nvSpPr>
          <p:cNvPr id="12" name="Прямоугольник 11"/>
          <p:cNvSpPr/>
          <p:nvPr/>
        </p:nvSpPr>
        <p:spPr>
          <a:xfrm>
            <a:off x="1475656" y="1843093"/>
            <a:ext cx="7560840" cy="48965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475656" y="1843093"/>
            <a:ext cx="7560840" cy="505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475656" y="1843093"/>
            <a:ext cx="3240360" cy="4896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1799692" y="1865153"/>
            <a:ext cx="2592288" cy="461665"/>
          </a:xfrm>
          <a:prstGeom prst="rect">
            <a:avLst/>
          </a:prstGeom>
          <a:noFill/>
        </p:spPr>
        <p:txBody>
          <a:bodyPr wrap="square" rtlCol="0">
            <a:spAutoFit/>
          </a:bodyPr>
          <a:lstStyle/>
          <a:p>
            <a:pPr algn="ctr"/>
            <a:r>
              <a:rPr lang="ru-RU" sz="2400" b="1" dirty="0" smtClean="0"/>
              <a:t>Сходство</a:t>
            </a:r>
            <a:endParaRPr lang="ru-RU" sz="2400" b="1" dirty="0"/>
          </a:p>
        </p:txBody>
      </p:sp>
      <p:sp>
        <p:nvSpPr>
          <p:cNvPr id="16" name="TextBox 15"/>
          <p:cNvSpPr txBox="1"/>
          <p:nvPr/>
        </p:nvSpPr>
        <p:spPr>
          <a:xfrm>
            <a:off x="5364088" y="1865153"/>
            <a:ext cx="3168352" cy="461665"/>
          </a:xfrm>
          <a:prstGeom prst="rect">
            <a:avLst/>
          </a:prstGeom>
          <a:noFill/>
        </p:spPr>
        <p:txBody>
          <a:bodyPr wrap="square" rtlCol="0">
            <a:spAutoFit/>
          </a:bodyPr>
          <a:lstStyle/>
          <a:p>
            <a:pPr algn="ctr"/>
            <a:r>
              <a:rPr lang="ru-RU" sz="2400" b="1" dirty="0" smtClean="0"/>
              <a:t>Отличия</a:t>
            </a:r>
            <a:endParaRPr lang="ru-RU" sz="2400" b="1" dirty="0"/>
          </a:p>
        </p:txBody>
      </p:sp>
      <p:sp>
        <p:nvSpPr>
          <p:cNvPr id="17" name="TextBox 16"/>
          <p:cNvSpPr txBox="1"/>
          <p:nvPr/>
        </p:nvSpPr>
        <p:spPr>
          <a:xfrm>
            <a:off x="1475656" y="2348880"/>
            <a:ext cx="3240360" cy="4278094"/>
          </a:xfrm>
          <a:prstGeom prst="rect">
            <a:avLst/>
          </a:prstGeom>
          <a:noFill/>
        </p:spPr>
        <p:txBody>
          <a:bodyPr wrap="square" rtlCol="0">
            <a:spAutoFit/>
          </a:bodyPr>
          <a:lstStyle/>
          <a:p>
            <a:pPr marL="285750" indent="-285750">
              <a:buFontTx/>
              <a:buChar char="-"/>
            </a:pPr>
            <a:r>
              <a:rPr lang="ru-RU" sz="1600" dirty="0" smtClean="0"/>
              <a:t>Отрицательное отношение к крепостному праву, бюрократизму</a:t>
            </a:r>
          </a:p>
          <a:p>
            <a:pPr marL="285750" indent="-285750">
              <a:buFontTx/>
              <a:buChar char="-"/>
            </a:pPr>
            <a:r>
              <a:rPr lang="ru-RU" sz="1600" dirty="0" smtClean="0"/>
              <a:t>Убеждение в недопустимости подавления прав и свобод личности</a:t>
            </a:r>
          </a:p>
          <a:p>
            <a:pPr marL="285750" indent="-285750">
              <a:buFontTx/>
              <a:buChar char="-"/>
            </a:pPr>
            <a:r>
              <a:rPr lang="ru-RU" sz="1600" dirty="0" smtClean="0"/>
              <a:t>Убежденность в необходимости проведения глубоких социальных и экономических преобразований</a:t>
            </a:r>
          </a:p>
          <a:p>
            <a:pPr marL="285750" indent="-285750">
              <a:buFontTx/>
              <a:buChar char="-"/>
            </a:pPr>
            <a:r>
              <a:rPr lang="ru-RU" sz="1600" dirty="0" smtClean="0"/>
              <a:t>Уверенность в возможности мирного и постепенного изменения общества</a:t>
            </a:r>
          </a:p>
          <a:p>
            <a:pPr marL="285750" indent="-285750">
              <a:buFontTx/>
              <a:buChar char="-"/>
            </a:pPr>
            <a:r>
              <a:rPr lang="ru-RU" sz="1600" dirty="0" smtClean="0"/>
              <a:t>Вера в возможность уверенного движения России к процветанию</a:t>
            </a:r>
          </a:p>
        </p:txBody>
      </p:sp>
      <p:sp>
        <p:nvSpPr>
          <p:cNvPr id="18" name="TextBox 17"/>
          <p:cNvSpPr txBox="1"/>
          <p:nvPr/>
        </p:nvSpPr>
        <p:spPr>
          <a:xfrm>
            <a:off x="4644008" y="2326265"/>
            <a:ext cx="4392488" cy="4524315"/>
          </a:xfrm>
          <a:prstGeom prst="rect">
            <a:avLst/>
          </a:prstGeom>
          <a:noFill/>
        </p:spPr>
        <p:txBody>
          <a:bodyPr wrap="square" rtlCol="0">
            <a:spAutoFit/>
          </a:bodyPr>
          <a:lstStyle/>
          <a:p>
            <a:r>
              <a:rPr lang="ru-RU" sz="1600" b="1" dirty="0" smtClean="0"/>
              <a:t>   Взгляды на историческое развитие России:</a:t>
            </a:r>
          </a:p>
          <a:p>
            <a:endParaRPr lang="ru-RU" sz="1600" b="1" dirty="0" smtClean="0"/>
          </a:p>
          <a:p>
            <a:r>
              <a:rPr lang="ru-RU" sz="1600" b="1" dirty="0" smtClean="0"/>
              <a:t>- Западники: </a:t>
            </a:r>
            <a:r>
              <a:rPr lang="ru-RU" sz="1600" dirty="0" smtClean="0"/>
              <a:t>Россия и Западная Европа развиваются по одному историческому пути. Петр </a:t>
            </a:r>
            <a:r>
              <a:rPr lang="en-US" sz="1600" dirty="0" smtClean="0"/>
              <a:t>I </a:t>
            </a:r>
            <a:r>
              <a:rPr lang="ru-RU" sz="1600" dirty="0" smtClean="0"/>
              <a:t>сблизил Россию и Европу</a:t>
            </a:r>
          </a:p>
          <a:p>
            <a:r>
              <a:rPr lang="ru-RU" sz="1600" b="1" dirty="0" smtClean="0"/>
              <a:t>- Славянофилы:</a:t>
            </a:r>
            <a:r>
              <a:rPr lang="ru-RU" sz="1600" dirty="0" smtClean="0"/>
              <a:t> у России свой, особый путь развития, отличный от западного. Петр </a:t>
            </a:r>
            <a:r>
              <a:rPr lang="en-US" sz="1600" dirty="0" smtClean="0"/>
              <a:t>I </a:t>
            </a:r>
            <a:r>
              <a:rPr lang="ru-RU" sz="1600" dirty="0" smtClean="0"/>
              <a:t>нарушил естественный ход развития России</a:t>
            </a:r>
          </a:p>
          <a:p>
            <a:r>
              <a:rPr lang="ru-RU" sz="1600" b="1" dirty="0" smtClean="0"/>
              <a:t>   Взгляды на государственный строй России:</a:t>
            </a:r>
          </a:p>
          <a:p>
            <a:endParaRPr lang="ru-RU" sz="1600" b="1" dirty="0" smtClean="0"/>
          </a:p>
          <a:p>
            <a:r>
              <a:rPr lang="ru-RU" sz="1600" b="1" dirty="0" smtClean="0"/>
              <a:t>- Западники: </a:t>
            </a:r>
            <a:r>
              <a:rPr lang="ru-RU" sz="1600" dirty="0" smtClean="0"/>
              <a:t>в России должна сложиться конституционная монархия, сходная с монархиями в странах Европы</a:t>
            </a:r>
          </a:p>
          <a:p>
            <a:r>
              <a:rPr lang="ru-RU" sz="1600" b="1" dirty="0" smtClean="0"/>
              <a:t>- Славянофилы: </a:t>
            </a:r>
            <a:r>
              <a:rPr lang="ru-RU" sz="1600" dirty="0" smtClean="0"/>
              <a:t>в России возможно самодержавие, но с правом народа выразить свое мнение через представителей в Земском соборе («сила власти – царю, сила мнения – народу»)</a:t>
            </a:r>
            <a:endParaRPr lang="ru-RU" sz="1600" dirty="0"/>
          </a:p>
        </p:txBody>
      </p:sp>
    </p:spTree>
    <p:extLst>
      <p:ext uri="{BB962C8B-B14F-4D97-AF65-F5344CB8AC3E}">
        <p14:creationId xmlns:p14="http://schemas.microsoft.com/office/powerpoint/2010/main" val="3171425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2656"/>
            <a:ext cx="7920880" cy="1143000"/>
          </a:xfrm>
        </p:spPr>
        <p:txBody>
          <a:bodyPr>
            <a:noAutofit/>
          </a:bodyPr>
          <a:lstStyle/>
          <a:p>
            <a:r>
              <a:rPr lang="ru-RU" sz="3200" dirty="0" smtClean="0"/>
              <a:t>Революционные и просветительские кружки и общества 1820 – 1840-х </a:t>
            </a:r>
            <a:r>
              <a:rPr lang="ru-RU" sz="3200" dirty="0" err="1" smtClean="0"/>
              <a:t>гг</a:t>
            </a:r>
            <a:endParaRPr lang="ru-RU" sz="3200" dirty="0"/>
          </a:p>
        </p:txBody>
      </p:sp>
      <p:sp>
        <p:nvSpPr>
          <p:cNvPr id="3" name="Объект 2"/>
          <p:cNvSpPr>
            <a:spLocks noGrp="1"/>
          </p:cNvSpPr>
          <p:nvPr>
            <p:ph idx="1"/>
          </p:nvPr>
        </p:nvSpPr>
        <p:spPr>
          <a:xfrm>
            <a:off x="1547664" y="4797152"/>
            <a:ext cx="7272808" cy="1368152"/>
          </a:xfrm>
        </p:spPr>
        <p:txBody>
          <a:bodyPr>
            <a:normAutofit fontScale="92500" lnSpcReduction="20000"/>
          </a:bodyPr>
          <a:lstStyle/>
          <a:p>
            <a:pPr marL="0" indent="0">
              <a:buNone/>
            </a:pPr>
            <a:r>
              <a:rPr lang="ru-RU" dirty="0" smtClean="0">
                <a:solidFill>
                  <a:srgbClr val="FFFF00"/>
                </a:solidFill>
                <a:latin typeface="Cambria" pitchFamily="18" charset="0"/>
              </a:rPr>
              <a:t>Итог:</a:t>
            </a:r>
          </a:p>
          <a:p>
            <a:pPr marL="0" indent="0" algn="just">
              <a:buNone/>
            </a:pPr>
            <a:r>
              <a:rPr lang="ru-RU" dirty="0" smtClean="0">
                <a:latin typeface="Cambria" pitchFamily="18" charset="0"/>
              </a:rPr>
              <a:t>В 1827 году кружок был раскрыт, участники отданы в солдаты</a:t>
            </a:r>
            <a:endParaRPr lang="ru-RU" dirty="0">
              <a:latin typeface="Cambria" pitchFamily="18" charset="0"/>
            </a:endParaRPr>
          </a:p>
        </p:txBody>
      </p:sp>
      <p:sp>
        <p:nvSpPr>
          <p:cNvPr id="4" name="Прямоугольник 3"/>
          <p:cNvSpPr/>
          <p:nvPr/>
        </p:nvSpPr>
        <p:spPr>
          <a:xfrm>
            <a:off x="1547664" y="1772816"/>
            <a:ext cx="7056784" cy="259228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547664" y="1772816"/>
            <a:ext cx="7056784"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547664" y="1772816"/>
            <a:ext cx="2304256" cy="259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851920" y="1772816"/>
            <a:ext cx="1800200" cy="259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547664" y="1785590"/>
            <a:ext cx="2304256" cy="923330"/>
          </a:xfrm>
          <a:prstGeom prst="rect">
            <a:avLst/>
          </a:prstGeom>
          <a:noFill/>
        </p:spPr>
        <p:txBody>
          <a:bodyPr wrap="square" rtlCol="0">
            <a:spAutoFit/>
          </a:bodyPr>
          <a:lstStyle/>
          <a:p>
            <a:r>
              <a:rPr lang="ru-RU" b="1" dirty="0" smtClean="0"/>
              <a:t>Название</a:t>
            </a:r>
          </a:p>
          <a:p>
            <a:r>
              <a:rPr lang="ru-RU" b="1" dirty="0" smtClean="0"/>
              <a:t>Время</a:t>
            </a:r>
          </a:p>
          <a:p>
            <a:r>
              <a:rPr lang="ru-RU" b="1" dirty="0" smtClean="0"/>
              <a:t>Место деятельности</a:t>
            </a:r>
            <a:endParaRPr lang="ru-RU" b="1" dirty="0"/>
          </a:p>
        </p:txBody>
      </p:sp>
      <p:sp>
        <p:nvSpPr>
          <p:cNvPr id="9" name="TextBox 8"/>
          <p:cNvSpPr txBox="1"/>
          <p:nvPr/>
        </p:nvSpPr>
        <p:spPr>
          <a:xfrm>
            <a:off x="3851920" y="1924089"/>
            <a:ext cx="1800200" cy="646331"/>
          </a:xfrm>
          <a:prstGeom prst="rect">
            <a:avLst/>
          </a:prstGeom>
          <a:noFill/>
        </p:spPr>
        <p:txBody>
          <a:bodyPr wrap="square" rtlCol="0">
            <a:spAutoFit/>
          </a:bodyPr>
          <a:lstStyle/>
          <a:p>
            <a:r>
              <a:rPr lang="ru-RU" b="1" dirty="0" smtClean="0"/>
              <a:t>Руководители</a:t>
            </a:r>
          </a:p>
          <a:p>
            <a:r>
              <a:rPr lang="ru-RU" b="1" dirty="0" smtClean="0"/>
              <a:t>Участники</a:t>
            </a:r>
            <a:endParaRPr lang="ru-RU" b="1" dirty="0"/>
          </a:p>
        </p:txBody>
      </p:sp>
      <p:sp>
        <p:nvSpPr>
          <p:cNvPr id="10" name="TextBox 9"/>
          <p:cNvSpPr txBox="1"/>
          <p:nvPr/>
        </p:nvSpPr>
        <p:spPr>
          <a:xfrm>
            <a:off x="5796136" y="1917701"/>
            <a:ext cx="1872208" cy="646331"/>
          </a:xfrm>
          <a:prstGeom prst="rect">
            <a:avLst/>
          </a:prstGeom>
          <a:noFill/>
        </p:spPr>
        <p:txBody>
          <a:bodyPr wrap="square" rtlCol="0">
            <a:spAutoFit/>
          </a:bodyPr>
          <a:lstStyle/>
          <a:p>
            <a:r>
              <a:rPr lang="ru-RU" b="1" dirty="0" smtClean="0"/>
              <a:t>Взгляды</a:t>
            </a:r>
          </a:p>
          <a:p>
            <a:r>
              <a:rPr lang="ru-RU" b="1" dirty="0" smtClean="0"/>
              <a:t>Деятельность</a:t>
            </a:r>
            <a:endParaRPr lang="ru-RU" b="1" dirty="0"/>
          </a:p>
        </p:txBody>
      </p:sp>
      <p:sp>
        <p:nvSpPr>
          <p:cNvPr id="11" name="TextBox 10"/>
          <p:cNvSpPr txBox="1"/>
          <p:nvPr/>
        </p:nvSpPr>
        <p:spPr>
          <a:xfrm>
            <a:off x="1547664" y="2780928"/>
            <a:ext cx="2304256" cy="1200329"/>
          </a:xfrm>
          <a:prstGeom prst="rect">
            <a:avLst/>
          </a:prstGeom>
          <a:noFill/>
        </p:spPr>
        <p:txBody>
          <a:bodyPr wrap="square" rtlCol="0">
            <a:spAutoFit/>
          </a:bodyPr>
          <a:lstStyle/>
          <a:p>
            <a:r>
              <a:rPr lang="ru-RU" dirty="0" smtClean="0"/>
              <a:t>Кружок братьев Критских </a:t>
            </a:r>
          </a:p>
          <a:p>
            <a:r>
              <a:rPr lang="ru-RU" dirty="0" smtClean="0"/>
              <a:t>1826 – 1827 гг.</a:t>
            </a:r>
          </a:p>
          <a:p>
            <a:r>
              <a:rPr lang="ru-RU" dirty="0" smtClean="0"/>
              <a:t>Москва</a:t>
            </a:r>
            <a:endParaRPr lang="ru-RU" dirty="0"/>
          </a:p>
        </p:txBody>
      </p:sp>
      <p:sp>
        <p:nvSpPr>
          <p:cNvPr id="12" name="TextBox 11"/>
          <p:cNvSpPr txBox="1"/>
          <p:nvPr/>
        </p:nvSpPr>
        <p:spPr>
          <a:xfrm>
            <a:off x="3851920" y="2780928"/>
            <a:ext cx="1800200" cy="923330"/>
          </a:xfrm>
          <a:prstGeom prst="rect">
            <a:avLst/>
          </a:prstGeom>
          <a:noFill/>
        </p:spPr>
        <p:txBody>
          <a:bodyPr wrap="square" rtlCol="0">
            <a:spAutoFit/>
          </a:bodyPr>
          <a:lstStyle/>
          <a:p>
            <a:r>
              <a:rPr lang="ru-RU" dirty="0" smtClean="0"/>
              <a:t>Петр, Михаил, Василий Критские</a:t>
            </a:r>
            <a:endParaRPr lang="ru-RU" dirty="0"/>
          </a:p>
        </p:txBody>
      </p:sp>
      <p:sp>
        <p:nvSpPr>
          <p:cNvPr id="13" name="TextBox 12"/>
          <p:cNvSpPr txBox="1"/>
          <p:nvPr/>
        </p:nvSpPr>
        <p:spPr>
          <a:xfrm>
            <a:off x="5652120" y="2746648"/>
            <a:ext cx="2880320" cy="1200329"/>
          </a:xfrm>
          <a:prstGeom prst="rect">
            <a:avLst/>
          </a:prstGeom>
          <a:noFill/>
        </p:spPr>
        <p:txBody>
          <a:bodyPr wrap="square" rtlCol="0">
            <a:spAutoFit/>
          </a:bodyPr>
          <a:lstStyle/>
          <a:p>
            <a:r>
              <a:rPr lang="ru-RU" dirty="0" smtClean="0"/>
              <a:t>Пропаганда революционных идей среди студентов, офицеров, чиновников</a:t>
            </a:r>
            <a:endParaRPr lang="ru-RU" dirty="0"/>
          </a:p>
        </p:txBody>
      </p:sp>
    </p:spTree>
    <p:extLst>
      <p:ext uri="{BB962C8B-B14F-4D97-AF65-F5344CB8AC3E}">
        <p14:creationId xmlns:p14="http://schemas.microsoft.com/office/powerpoint/2010/main" val="2853686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337220"/>
            <a:ext cx="7560840" cy="1143000"/>
          </a:xfrm>
        </p:spPr>
        <p:txBody>
          <a:bodyPr>
            <a:noAutofit/>
          </a:bodyPr>
          <a:lstStyle/>
          <a:p>
            <a:r>
              <a:rPr lang="ru-RU" sz="3600" dirty="0"/>
              <a:t>Революционные и просветительские кружки и общества 1820 – 1840-х </a:t>
            </a:r>
            <a:r>
              <a:rPr lang="ru-RU" sz="3600" dirty="0" err="1"/>
              <a:t>гг</a:t>
            </a:r>
            <a:endParaRPr lang="ru-RU" sz="3600" dirty="0"/>
          </a:p>
        </p:txBody>
      </p:sp>
      <p:sp>
        <p:nvSpPr>
          <p:cNvPr id="3" name="Объект 2"/>
          <p:cNvSpPr>
            <a:spLocks noGrp="1"/>
          </p:cNvSpPr>
          <p:nvPr>
            <p:ph idx="1"/>
          </p:nvPr>
        </p:nvSpPr>
        <p:spPr>
          <a:xfrm>
            <a:off x="1619672" y="4941168"/>
            <a:ext cx="7344816" cy="1800200"/>
          </a:xfrm>
        </p:spPr>
        <p:txBody>
          <a:bodyPr/>
          <a:lstStyle/>
          <a:p>
            <a:pPr marL="0" indent="0">
              <a:buNone/>
            </a:pPr>
            <a:r>
              <a:rPr lang="ru-RU" dirty="0" smtClean="0">
                <a:solidFill>
                  <a:srgbClr val="FFFF00"/>
                </a:solidFill>
                <a:latin typeface="Cambria" pitchFamily="18" charset="0"/>
              </a:rPr>
              <a:t>Итог:</a:t>
            </a:r>
          </a:p>
          <a:p>
            <a:pPr marL="0" indent="0">
              <a:buNone/>
            </a:pPr>
            <a:r>
              <a:rPr lang="ru-RU" dirty="0" smtClean="0">
                <a:latin typeface="Cambria" pitchFamily="18" charset="0"/>
              </a:rPr>
              <a:t>Кружок был раскрыт, участники отданы под надзор полиции</a:t>
            </a:r>
            <a:endParaRPr lang="ru-RU" dirty="0">
              <a:latin typeface="Cambria" pitchFamily="18" charset="0"/>
            </a:endParaRPr>
          </a:p>
        </p:txBody>
      </p:sp>
      <p:sp>
        <p:nvSpPr>
          <p:cNvPr id="4" name="Прямоугольник 3"/>
          <p:cNvSpPr/>
          <p:nvPr/>
        </p:nvSpPr>
        <p:spPr>
          <a:xfrm>
            <a:off x="1619672" y="1844824"/>
            <a:ext cx="7056784" cy="295232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619672" y="1844824"/>
            <a:ext cx="7056784" cy="9233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619672" y="1844824"/>
            <a:ext cx="2376264" cy="2952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995936" y="1844824"/>
            <a:ext cx="1944216" cy="2952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619672" y="1844824"/>
            <a:ext cx="2376264" cy="923330"/>
          </a:xfrm>
          <a:prstGeom prst="rect">
            <a:avLst/>
          </a:prstGeom>
          <a:noFill/>
        </p:spPr>
        <p:txBody>
          <a:bodyPr wrap="square" rtlCol="0">
            <a:spAutoFit/>
          </a:bodyPr>
          <a:lstStyle/>
          <a:p>
            <a:r>
              <a:rPr lang="ru-RU" b="1" dirty="0"/>
              <a:t>Название</a:t>
            </a:r>
          </a:p>
          <a:p>
            <a:r>
              <a:rPr lang="ru-RU" b="1" dirty="0"/>
              <a:t>Время</a:t>
            </a:r>
          </a:p>
          <a:p>
            <a:r>
              <a:rPr lang="ru-RU" b="1" dirty="0"/>
              <a:t>Место деятельности</a:t>
            </a:r>
          </a:p>
        </p:txBody>
      </p:sp>
      <p:sp>
        <p:nvSpPr>
          <p:cNvPr id="9" name="TextBox 8"/>
          <p:cNvSpPr txBox="1"/>
          <p:nvPr/>
        </p:nvSpPr>
        <p:spPr>
          <a:xfrm>
            <a:off x="3995936" y="1983323"/>
            <a:ext cx="1944216" cy="646331"/>
          </a:xfrm>
          <a:prstGeom prst="rect">
            <a:avLst/>
          </a:prstGeom>
          <a:noFill/>
        </p:spPr>
        <p:txBody>
          <a:bodyPr wrap="square" rtlCol="0">
            <a:spAutoFit/>
          </a:bodyPr>
          <a:lstStyle/>
          <a:p>
            <a:pPr lvl="0"/>
            <a:r>
              <a:rPr lang="ru-RU" b="1" dirty="0">
                <a:solidFill>
                  <a:prstClr val="black"/>
                </a:solidFill>
              </a:rPr>
              <a:t>Руководители</a:t>
            </a:r>
          </a:p>
          <a:p>
            <a:pPr lvl="0"/>
            <a:r>
              <a:rPr lang="ru-RU" b="1" dirty="0">
                <a:solidFill>
                  <a:prstClr val="black"/>
                </a:solidFill>
              </a:rPr>
              <a:t>Участники</a:t>
            </a:r>
          </a:p>
        </p:txBody>
      </p:sp>
      <p:sp>
        <p:nvSpPr>
          <p:cNvPr id="10" name="TextBox 9"/>
          <p:cNvSpPr txBox="1"/>
          <p:nvPr/>
        </p:nvSpPr>
        <p:spPr>
          <a:xfrm>
            <a:off x="6012160" y="1983323"/>
            <a:ext cx="2592288" cy="646331"/>
          </a:xfrm>
          <a:prstGeom prst="rect">
            <a:avLst/>
          </a:prstGeom>
          <a:noFill/>
        </p:spPr>
        <p:txBody>
          <a:bodyPr wrap="square" rtlCol="0">
            <a:spAutoFit/>
          </a:bodyPr>
          <a:lstStyle/>
          <a:p>
            <a:pPr lvl="0"/>
            <a:r>
              <a:rPr lang="ru-RU" b="1" dirty="0">
                <a:solidFill>
                  <a:prstClr val="black"/>
                </a:solidFill>
              </a:rPr>
              <a:t>Взгляды</a:t>
            </a:r>
          </a:p>
          <a:p>
            <a:pPr lvl="0"/>
            <a:r>
              <a:rPr lang="ru-RU" b="1" dirty="0">
                <a:solidFill>
                  <a:prstClr val="black"/>
                </a:solidFill>
              </a:rPr>
              <a:t>Деятельность</a:t>
            </a:r>
          </a:p>
        </p:txBody>
      </p:sp>
      <p:sp>
        <p:nvSpPr>
          <p:cNvPr id="11" name="TextBox 10"/>
          <p:cNvSpPr txBox="1"/>
          <p:nvPr/>
        </p:nvSpPr>
        <p:spPr>
          <a:xfrm>
            <a:off x="1619672" y="2852936"/>
            <a:ext cx="2376264" cy="1200329"/>
          </a:xfrm>
          <a:prstGeom prst="rect">
            <a:avLst/>
          </a:prstGeom>
          <a:noFill/>
        </p:spPr>
        <p:txBody>
          <a:bodyPr wrap="square" rtlCol="0">
            <a:spAutoFit/>
          </a:bodyPr>
          <a:lstStyle/>
          <a:p>
            <a:r>
              <a:rPr lang="ru-RU" dirty="0" smtClean="0"/>
              <a:t>Кружок А.И. Герцена и Н.П. Огарева</a:t>
            </a:r>
          </a:p>
          <a:p>
            <a:r>
              <a:rPr lang="ru-RU" dirty="0" smtClean="0"/>
              <a:t>1831 – 1834 гг.</a:t>
            </a:r>
          </a:p>
          <a:p>
            <a:r>
              <a:rPr lang="ru-RU" dirty="0" smtClean="0"/>
              <a:t>Москва</a:t>
            </a:r>
            <a:endParaRPr lang="ru-RU" dirty="0"/>
          </a:p>
        </p:txBody>
      </p:sp>
      <p:sp>
        <p:nvSpPr>
          <p:cNvPr id="12" name="TextBox 11"/>
          <p:cNvSpPr txBox="1"/>
          <p:nvPr/>
        </p:nvSpPr>
        <p:spPr>
          <a:xfrm>
            <a:off x="3995936" y="2852936"/>
            <a:ext cx="1944216" cy="1477328"/>
          </a:xfrm>
          <a:prstGeom prst="rect">
            <a:avLst/>
          </a:prstGeom>
          <a:noFill/>
        </p:spPr>
        <p:txBody>
          <a:bodyPr wrap="square" rtlCol="0">
            <a:spAutoFit/>
          </a:bodyPr>
          <a:lstStyle/>
          <a:p>
            <a:r>
              <a:rPr lang="ru-RU" dirty="0" smtClean="0"/>
              <a:t>А.И. Герцен</a:t>
            </a:r>
          </a:p>
          <a:p>
            <a:r>
              <a:rPr lang="ru-RU" dirty="0" smtClean="0"/>
              <a:t>Н.П. Огарев</a:t>
            </a:r>
          </a:p>
          <a:p>
            <a:r>
              <a:rPr lang="ru-RU" dirty="0" smtClean="0"/>
              <a:t>Н.М. Савин</a:t>
            </a:r>
          </a:p>
          <a:p>
            <a:r>
              <a:rPr lang="ru-RU" dirty="0" smtClean="0"/>
              <a:t>М.И. Сазонов </a:t>
            </a:r>
          </a:p>
          <a:p>
            <a:r>
              <a:rPr lang="ru-RU" dirty="0" smtClean="0"/>
              <a:t>и др.</a:t>
            </a:r>
            <a:endParaRPr lang="ru-RU" dirty="0"/>
          </a:p>
        </p:txBody>
      </p:sp>
      <p:sp>
        <p:nvSpPr>
          <p:cNvPr id="13" name="TextBox 12"/>
          <p:cNvSpPr txBox="1"/>
          <p:nvPr/>
        </p:nvSpPr>
        <p:spPr>
          <a:xfrm>
            <a:off x="5940152" y="2852936"/>
            <a:ext cx="2736304" cy="1754326"/>
          </a:xfrm>
          <a:prstGeom prst="rect">
            <a:avLst/>
          </a:prstGeom>
          <a:noFill/>
        </p:spPr>
        <p:txBody>
          <a:bodyPr wrap="square" rtlCol="0">
            <a:spAutoFit/>
          </a:bodyPr>
          <a:lstStyle/>
          <a:p>
            <a:r>
              <a:rPr lang="ru-RU" dirty="0" smtClean="0"/>
              <a:t>Изучение и обсуждение произведений французских просветителей, революционных событий в Европе</a:t>
            </a:r>
            <a:endParaRPr lang="ru-RU" dirty="0"/>
          </a:p>
        </p:txBody>
      </p:sp>
    </p:spTree>
    <p:extLst>
      <p:ext uri="{BB962C8B-B14F-4D97-AF65-F5344CB8AC3E}">
        <p14:creationId xmlns:p14="http://schemas.microsoft.com/office/powerpoint/2010/main" val="2585268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37220"/>
            <a:ext cx="7488832" cy="1143000"/>
          </a:xfrm>
        </p:spPr>
        <p:txBody>
          <a:bodyPr>
            <a:noAutofit/>
          </a:bodyPr>
          <a:lstStyle/>
          <a:p>
            <a:r>
              <a:rPr lang="ru-RU" sz="3200" dirty="0">
                <a:solidFill>
                  <a:prstClr val="black"/>
                </a:solidFill>
              </a:rPr>
              <a:t>Революционные и просветительские кружки и общества 1820 – 1840-х </a:t>
            </a:r>
            <a:r>
              <a:rPr lang="ru-RU" sz="3200" dirty="0" err="1">
                <a:solidFill>
                  <a:prstClr val="black"/>
                </a:solidFill>
              </a:rPr>
              <a:t>гг</a:t>
            </a:r>
            <a:endParaRPr lang="ru-RU" sz="3200" dirty="0"/>
          </a:p>
        </p:txBody>
      </p:sp>
      <p:sp>
        <p:nvSpPr>
          <p:cNvPr id="3" name="Объект 2"/>
          <p:cNvSpPr>
            <a:spLocks noGrp="1"/>
          </p:cNvSpPr>
          <p:nvPr>
            <p:ph idx="1"/>
          </p:nvPr>
        </p:nvSpPr>
        <p:spPr>
          <a:xfrm>
            <a:off x="1691680" y="5085183"/>
            <a:ext cx="7344816" cy="1742489"/>
          </a:xfrm>
        </p:spPr>
        <p:txBody>
          <a:bodyPr>
            <a:normAutofit fontScale="92500" lnSpcReduction="20000"/>
          </a:bodyPr>
          <a:lstStyle/>
          <a:p>
            <a:pPr marL="0" indent="0">
              <a:buNone/>
            </a:pPr>
            <a:r>
              <a:rPr lang="ru-RU" dirty="0" smtClean="0">
                <a:solidFill>
                  <a:srgbClr val="FFFF00"/>
                </a:solidFill>
                <a:latin typeface="Cambria" pitchFamily="18" charset="0"/>
              </a:rPr>
              <a:t>Итог:</a:t>
            </a:r>
          </a:p>
          <a:p>
            <a:pPr marL="0" indent="0">
              <a:buNone/>
            </a:pPr>
            <a:r>
              <a:rPr lang="ru-RU" dirty="0" smtClean="0">
                <a:latin typeface="Cambria" pitchFamily="18" charset="0"/>
              </a:rPr>
              <a:t>Кружок был раскрыт, его участники отправлены на каторгу, в ссылку и подвергнуты другим наказаниям</a:t>
            </a:r>
            <a:endParaRPr lang="ru-RU" dirty="0">
              <a:latin typeface="Cambria" pitchFamily="18" charset="0"/>
            </a:endParaRPr>
          </a:p>
        </p:txBody>
      </p:sp>
      <p:sp>
        <p:nvSpPr>
          <p:cNvPr id="4" name="Прямоугольник 3"/>
          <p:cNvSpPr/>
          <p:nvPr/>
        </p:nvSpPr>
        <p:spPr>
          <a:xfrm>
            <a:off x="1691680" y="1844824"/>
            <a:ext cx="7128792" cy="316835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691680" y="1844824"/>
            <a:ext cx="2304256" cy="3168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995936" y="1844824"/>
            <a:ext cx="2088232" cy="3168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691680" y="1844824"/>
            <a:ext cx="7128792"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691680" y="1916832"/>
            <a:ext cx="2232248" cy="923330"/>
          </a:xfrm>
          <a:prstGeom prst="rect">
            <a:avLst/>
          </a:prstGeom>
          <a:noFill/>
        </p:spPr>
        <p:txBody>
          <a:bodyPr wrap="square" rtlCol="0">
            <a:spAutoFit/>
          </a:bodyPr>
          <a:lstStyle/>
          <a:p>
            <a:pPr lvl="0"/>
            <a:r>
              <a:rPr lang="ru-RU" b="1" dirty="0">
                <a:solidFill>
                  <a:prstClr val="black"/>
                </a:solidFill>
              </a:rPr>
              <a:t>Название</a:t>
            </a:r>
          </a:p>
          <a:p>
            <a:pPr lvl="0"/>
            <a:r>
              <a:rPr lang="ru-RU" b="1" dirty="0">
                <a:solidFill>
                  <a:prstClr val="black"/>
                </a:solidFill>
              </a:rPr>
              <a:t>Время</a:t>
            </a:r>
          </a:p>
          <a:p>
            <a:pPr lvl="0"/>
            <a:r>
              <a:rPr lang="ru-RU" b="1" dirty="0">
                <a:solidFill>
                  <a:prstClr val="black"/>
                </a:solidFill>
              </a:rPr>
              <a:t>Место деятельности</a:t>
            </a:r>
          </a:p>
        </p:txBody>
      </p:sp>
      <p:sp>
        <p:nvSpPr>
          <p:cNvPr id="9" name="TextBox 8"/>
          <p:cNvSpPr txBox="1"/>
          <p:nvPr/>
        </p:nvSpPr>
        <p:spPr>
          <a:xfrm>
            <a:off x="3995936" y="2061718"/>
            <a:ext cx="2088232" cy="646331"/>
          </a:xfrm>
          <a:prstGeom prst="rect">
            <a:avLst/>
          </a:prstGeom>
          <a:noFill/>
        </p:spPr>
        <p:txBody>
          <a:bodyPr wrap="square" rtlCol="0">
            <a:spAutoFit/>
          </a:bodyPr>
          <a:lstStyle/>
          <a:p>
            <a:pPr lvl="0"/>
            <a:r>
              <a:rPr lang="ru-RU" b="1" dirty="0">
                <a:solidFill>
                  <a:prstClr val="black"/>
                </a:solidFill>
              </a:rPr>
              <a:t>Руководители</a:t>
            </a:r>
          </a:p>
          <a:p>
            <a:pPr lvl="0"/>
            <a:r>
              <a:rPr lang="ru-RU" b="1" dirty="0">
                <a:solidFill>
                  <a:prstClr val="black"/>
                </a:solidFill>
              </a:rPr>
              <a:t>Участники</a:t>
            </a:r>
          </a:p>
        </p:txBody>
      </p:sp>
      <p:sp>
        <p:nvSpPr>
          <p:cNvPr id="10" name="TextBox 9"/>
          <p:cNvSpPr txBox="1"/>
          <p:nvPr/>
        </p:nvSpPr>
        <p:spPr>
          <a:xfrm>
            <a:off x="6084168" y="2061718"/>
            <a:ext cx="2736304" cy="646331"/>
          </a:xfrm>
          <a:prstGeom prst="rect">
            <a:avLst/>
          </a:prstGeom>
          <a:noFill/>
        </p:spPr>
        <p:txBody>
          <a:bodyPr wrap="square" rtlCol="0">
            <a:spAutoFit/>
          </a:bodyPr>
          <a:lstStyle/>
          <a:p>
            <a:pPr lvl="0"/>
            <a:r>
              <a:rPr lang="ru-RU" b="1" dirty="0">
                <a:solidFill>
                  <a:prstClr val="black"/>
                </a:solidFill>
              </a:rPr>
              <a:t>Взгляды</a:t>
            </a:r>
          </a:p>
          <a:p>
            <a:pPr lvl="0"/>
            <a:r>
              <a:rPr lang="ru-RU" b="1" dirty="0">
                <a:solidFill>
                  <a:prstClr val="black"/>
                </a:solidFill>
              </a:rPr>
              <a:t>Деятельность</a:t>
            </a:r>
          </a:p>
        </p:txBody>
      </p:sp>
      <p:sp>
        <p:nvSpPr>
          <p:cNvPr id="11" name="TextBox 10"/>
          <p:cNvSpPr txBox="1"/>
          <p:nvPr/>
        </p:nvSpPr>
        <p:spPr>
          <a:xfrm>
            <a:off x="1691680" y="2924944"/>
            <a:ext cx="2304256" cy="1200329"/>
          </a:xfrm>
          <a:prstGeom prst="rect">
            <a:avLst/>
          </a:prstGeom>
          <a:noFill/>
        </p:spPr>
        <p:txBody>
          <a:bodyPr wrap="square" rtlCol="0">
            <a:spAutoFit/>
          </a:bodyPr>
          <a:lstStyle/>
          <a:p>
            <a:r>
              <a:rPr lang="ru-RU" dirty="0" smtClean="0"/>
              <a:t>Кружок петрашевцев</a:t>
            </a:r>
          </a:p>
          <a:p>
            <a:r>
              <a:rPr lang="ru-RU" dirty="0" smtClean="0"/>
              <a:t>1845 – 1849 гг.</a:t>
            </a:r>
          </a:p>
          <a:p>
            <a:r>
              <a:rPr lang="ru-RU" dirty="0" smtClean="0"/>
              <a:t>Санкт-Петербург, Москва, Киев, Ростов</a:t>
            </a:r>
            <a:endParaRPr lang="ru-RU" dirty="0"/>
          </a:p>
        </p:txBody>
      </p:sp>
      <p:sp>
        <p:nvSpPr>
          <p:cNvPr id="12" name="TextBox 11"/>
          <p:cNvSpPr txBox="1"/>
          <p:nvPr/>
        </p:nvSpPr>
        <p:spPr>
          <a:xfrm>
            <a:off x="3995936" y="2931108"/>
            <a:ext cx="2088232" cy="2031325"/>
          </a:xfrm>
          <a:prstGeom prst="rect">
            <a:avLst/>
          </a:prstGeom>
          <a:noFill/>
        </p:spPr>
        <p:txBody>
          <a:bodyPr wrap="square" rtlCol="0">
            <a:spAutoFit/>
          </a:bodyPr>
          <a:lstStyle/>
          <a:p>
            <a:r>
              <a:rPr lang="ru-RU" dirty="0" smtClean="0"/>
              <a:t>М.В. </a:t>
            </a:r>
            <a:r>
              <a:rPr lang="ru-RU" dirty="0" err="1" smtClean="0"/>
              <a:t>Буташевич</a:t>
            </a:r>
            <a:r>
              <a:rPr lang="ru-RU" dirty="0" smtClean="0"/>
              <a:t> – Петрашевский</a:t>
            </a:r>
          </a:p>
          <a:p>
            <a:r>
              <a:rPr lang="ru-RU" dirty="0" smtClean="0"/>
              <a:t>М.Е. Салтыков – Щедрин</a:t>
            </a:r>
          </a:p>
          <a:p>
            <a:r>
              <a:rPr lang="ru-RU" dirty="0" smtClean="0"/>
              <a:t>Ф.М. Достоевский</a:t>
            </a:r>
          </a:p>
          <a:p>
            <a:r>
              <a:rPr lang="ru-RU" dirty="0" smtClean="0"/>
              <a:t>А.Н. Плещеев</a:t>
            </a:r>
          </a:p>
          <a:p>
            <a:r>
              <a:rPr lang="ru-RU" dirty="0"/>
              <a:t>и</a:t>
            </a:r>
            <a:r>
              <a:rPr lang="ru-RU" dirty="0" smtClean="0"/>
              <a:t> др.</a:t>
            </a:r>
            <a:endParaRPr lang="ru-RU" dirty="0"/>
          </a:p>
        </p:txBody>
      </p:sp>
      <p:sp>
        <p:nvSpPr>
          <p:cNvPr id="13" name="TextBox 12"/>
          <p:cNvSpPr txBox="1"/>
          <p:nvPr/>
        </p:nvSpPr>
        <p:spPr>
          <a:xfrm>
            <a:off x="6084168" y="2937762"/>
            <a:ext cx="2736304" cy="1200329"/>
          </a:xfrm>
          <a:prstGeom prst="rect">
            <a:avLst/>
          </a:prstGeom>
          <a:noFill/>
        </p:spPr>
        <p:txBody>
          <a:bodyPr wrap="square" rtlCol="0">
            <a:spAutoFit/>
          </a:bodyPr>
          <a:lstStyle/>
          <a:p>
            <a:r>
              <a:rPr lang="ru-RU" dirty="0" smtClean="0"/>
              <a:t>Критика самодержавия и крепостничества. Выступали за подготовку революции</a:t>
            </a:r>
            <a:endParaRPr lang="ru-RU" dirty="0"/>
          </a:p>
        </p:txBody>
      </p:sp>
    </p:spTree>
    <p:extLst>
      <p:ext uri="{BB962C8B-B14F-4D97-AF65-F5344CB8AC3E}">
        <p14:creationId xmlns:p14="http://schemas.microsoft.com/office/powerpoint/2010/main" val="3709461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337220"/>
            <a:ext cx="7632848" cy="1143000"/>
          </a:xfrm>
        </p:spPr>
        <p:txBody>
          <a:bodyPr>
            <a:normAutofit fontScale="90000"/>
          </a:bodyPr>
          <a:lstStyle/>
          <a:p>
            <a:r>
              <a:rPr lang="ru-RU" sz="3600" dirty="0">
                <a:solidFill>
                  <a:prstClr val="black"/>
                </a:solidFill>
              </a:rPr>
              <a:t>Революционные и просветительские кружки и общества 1820 – 1840-х </a:t>
            </a:r>
            <a:r>
              <a:rPr lang="ru-RU" sz="3600" dirty="0" err="1">
                <a:solidFill>
                  <a:prstClr val="black"/>
                </a:solidFill>
              </a:rPr>
              <a:t>гг</a:t>
            </a:r>
            <a:endParaRPr lang="ru-RU" dirty="0"/>
          </a:p>
        </p:txBody>
      </p:sp>
      <p:sp>
        <p:nvSpPr>
          <p:cNvPr id="3" name="Объект 2"/>
          <p:cNvSpPr>
            <a:spLocks noGrp="1"/>
          </p:cNvSpPr>
          <p:nvPr>
            <p:ph idx="1"/>
          </p:nvPr>
        </p:nvSpPr>
        <p:spPr>
          <a:xfrm>
            <a:off x="1619672" y="5301208"/>
            <a:ext cx="7344816" cy="1296144"/>
          </a:xfrm>
        </p:spPr>
        <p:txBody>
          <a:bodyPr>
            <a:normAutofit fontScale="92500" lnSpcReduction="20000"/>
          </a:bodyPr>
          <a:lstStyle/>
          <a:p>
            <a:pPr marL="0" indent="0">
              <a:buNone/>
            </a:pPr>
            <a:r>
              <a:rPr lang="ru-RU" dirty="0" smtClean="0">
                <a:solidFill>
                  <a:srgbClr val="FFFF00"/>
                </a:solidFill>
                <a:latin typeface="Cambria" pitchFamily="18" charset="0"/>
              </a:rPr>
              <a:t>Итог:</a:t>
            </a:r>
          </a:p>
          <a:p>
            <a:pPr marL="0" indent="0">
              <a:buNone/>
            </a:pPr>
            <a:r>
              <a:rPr lang="ru-RU" dirty="0" smtClean="0">
                <a:latin typeface="Cambria" pitchFamily="18" charset="0"/>
              </a:rPr>
              <a:t>Общество было раскрыто, участники высланы</a:t>
            </a:r>
            <a:endParaRPr lang="ru-RU" dirty="0">
              <a:latin typeface="Cambria" pitchFamily="18" charset="0"/>
            </a:endParaRPr>
          </a:p>
        </p:txBody>
      </p:sp>
      <p:sp>
        <p:nvSpPr>
          <p:cNvPr id="4" name="Прямоугольник 3"/>
          <p:cNvSpPr/>
          <p:nvPr/>
        </p:nvSpPr>
        <p:spPr>
          <a:xfrm>
            <a:off x="1635465" y="1844824"/>
            <a:ext cx="7200800" cy="30963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619672" y="1844824"/>
            <a:ext cx="7200800" cy="1067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619672" y="1844824"/>
            <a:ext cx="2304256" cy="3096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923928" y="1844824"/>
            <a:ext cx="2016224" cy="3096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619672" y="1988840"/>
            <a:ext cx="2304256" cy="923330"/>
          </a:xfrm>
          <a:prstGeom prst="rect">
            <a:avLst/>
          </a:prstGeom>
          <a:noFill/>
        </p:spPr>
        <p:txBody>
          <a:bodyPr wrap="square" rtlCol="0">
            <a:spAutoFit/>
          </a:bodyPr>
          <a:lstStyle/>
          <a:p>
            <a:pPr lvl="0"/>
            <a:r>
              <a:rPr lang="ru-RU" b="1" dirty="0">
                <a:solidFill>
                  <a:prstClr val="black"/>
                </a:solidFill>
              </a:rPr>
              <a:t>Название</a:t>
            </a:r>
          </a:p>
          <a:p>
            <a:pPr lvl="0"/>
            <a:r>
              <a:rPr lang="ru-RU" b="1" dirty="0">
                <a:solidFill>
                  <a:prstClr val="black"/>
                </a:solidFill>
              </a:rPr>
              <a:t>Время</a:t>
            </a:r>
          </a:p>
          <a:p>
            <a:pPr lvl="0"/>
            <a:r>
              <a:rPr lang="ru-RU" b="1" dirty="0">
                <a:solidFill>
                  <a:prstClr val="black"/>
                </a:solidFill>
              </a:rPr>
              <a:t>Место деятельности</a:t>
            </a:r>
          </a:p>
        </p:txBody>
      </p:sp>
      <p:sp>
        <p:nvSpPr>
          <p:cNvPr id="9" name="TextBox 8"/>
          <p:cNvSpPr txBox="1"/>
          <p:nvPr/>
        </p:nvSpPr>
        <p:spPr>
          <a:xfrm>
            <a:off x="3923928" y="2133726"/>
            <a:ext cx="1944216" cy="646331"/>
          </a:xfrm>
          <a:prstGeom prst="rect">
            <a:avLst/>
          </a:prstGeom>
          <a:noFill/>
        </p:spPr>
        <p:txBody>
          <a:bodyPr wrap="square" rtlCol="0">
            <a:spAutoFit/>
          </a:bodyPr>
          <a:lstStyle/>
          <a:p>
            <a:pPr lvl="0"/>
            <a:r>
              <a:rPr lang="ru-RU" b="1" dirty="0">
                <a:solidFill>
                  <a:prstClr val="black"/>
                </a:solidFill>
              </a:rPr>
              <a:t>Руководители</a:t>
            </a:r>
          </a:p>
          <a:p>
            <a:pPr lvl="0"/>
            <a:r>
              <a:rPr lang="ru-RU" b="1" dirty="0">
                <a:solidFill>
                  <a:prstClr val="black"/>
                </a:solidFill>
              </a:rPr>
              <a:t>Участники</a:t>
            </a:r>
          </a:p>
        </p:txBody>
      </p:sp>
      <p:sp>
        <p:nvSpPr>
          <p:cNvPr id="10" name="TextBox 9"/>
          <p:cNvSpPr txBox="1"/>
          <p:nvPr/>
        </p:nvSpPr>
        <p:spPr>
          <a:xfrm>
            <a:off x="5952996" y="2133726"/>
            <a:ext cx="2880320" cy="646331"/>
          </a:xfrm>
          <a:prstGeom prst="rect">
            <a:avLst/>
          </a:prstGeom>
          <a:noFill/>
        </p:spPr>
        <p:txBody>
          <a:bodyPr wrap="square" rtlCol="0">
            <a:spAutoFit/>
          </a:bodyPr>
          <a:lstStyle/>
          <a:p>
            <a:pPr lvl="0"/>
            <a:r>
              <a:rPr lang="ru-RU" b="1" dirty="0">
                <a:solidFill>
                  <a:prstClr val="black"/>
                </a:solidFill>
              </a:rPr>
              <a:t>Взгляды</a:t>
            </a:r>
          </a:p>
          <a:p>
            <a:pPr lvl="0"/>
            <a:r>
              <a:rPr lang="ru-RU" b="1" dirty="0">
                <a:solidFill>
                  <a:prstClr val="black"/>
                </a:solidFill>
              </a:rPr>
              <a:t>Деятельность</a:t>
            </a:r>
          </a:p>
        </p:txBody>
      </p:sp>
      <p:sp>
        <p:nvSpPr>
          <p:cNvPr id="11" name="TextBox 10"/>
          <p:cNvSpPr txBox="1"/>
          <p:nvPr/>
        </p:nvSpPr>
        <p:spPr>
          <a:xfrm>
            <a:off x="1635465" y="2917347"/>
            <a:ext cx="2288463" cy="1477328"/>
          </a:xfrm>
          <a:prstGeom prst="rect">
            <a:avLst/>
          </a:prstGeom>
          <a:noFill/>
        </p:spPr>
        <p:txBody>
          <a:bodyPr wrap="square" rtlCol="0">
            <a:spAutoFit/>
          </a:bodyPr>
          <a:lstStyle/>
          <a:p>
            <a:r>
              <a:rPr lang="ru-RU" dirty="0" smtClean="0"/>
              <a:t>Кирилло-Мефодиевское общество</a:t>
            </a:r>
          </a:p>
          <a:p>
            <a:r>
              <a:rPr lang="ru-RU" dirty="0" smtClean="0"/>
              <a:t>1845 – 1847 гг.</a:t>
            </a:r>
          </a:p>
          <a:p>
            <a:r>
              <a:rPr lang="ru-RU" dirty="0" smtClean="0"/>
              <a:t>Киев</a:t>
            </a:r>
            <a:endParaRPr lang="ru-RU" dirty="0"/>
          </a:p>
        </p:txBody>
      </p:sp>
      <p:sp>
        <p:nvSpPr>
          <p:cNvPr id="13" name="TextBox 12"/>
          <p:cNvSpPr txBox="1"/>
          <p:nvPr/>
        </p:nvSpPr>
        <p:spPr>
          <a:xfrm>
            <a:off x="3923928" y="2917347"/>
            <a:ext cx="2029068" cy="1477328"/>
          </a:xfrm>
          <a:prstGeom prst="rect">
            <a:avLst/>
          </a:prstGeom>
          <a:noFill/>
        </p:spPr>
        <p:txBody>
          <a:bodyPr wrap="square" rtlCol="0">
            <a:spAutoFit/>
          </a:bodyPr>
          <a:lstStyle/>
          <a:p>
            <a:r>
              <a:rPr lang="ru-RU" dirty="0" smtClean="0"/>
              <a:t>Н.И. Костомаров</a:t>
            </a:r>
          </a:p>
          <a:p>
            <a:r>
              <a:rPr lang="ru-RU" dirty="0" smtClean="0"/>
              <a:t>В.М. Белозерский</a:t>
            </a:r>
          </a:p>
          <a:p>
            <a:r>
              <a:rPr lang="ru-RU" dirty="0" smtClean="0"/>
              <a:t>Н.И. </a:t>
            </a:r>
            <a:r>
              <a:rPr lang="ru-RU" dirty="0" err="1" smtClean="0"/>
              <a:t>Гулак</a:t>
            </a:r>
            <a:endParaRPr lang="ru-RU" dirty="0" smtClean="0"/>
          </a:p>
          <a:p>
            <a:r>
              <a:rPr lang="ru-RU" dirty="0" smtClean="0"/>
              <a:t>Т.Г. Шевченко</a:t>
            </a:r>
          </a:p>
          <a:p>
            <a:r>
              <a:rPr lang="ru-RU" dirty="0" smtClean="0"/>
              <a:t>И </a:t>
            </a:r>
            <a:r>
              <a:rPr lang="ru-RU" dirty="0" err="1" smtClean="0"/>
              <a:t>др</a:t>
            </a:r>
            <a:endParaRPr lang="ru-RU" dirty="0"/>
          </a:p>
        </p:txBody>
      </p:sp>
      <p:sp>
        <p:nvSpPr>
          <p:cNvPr id="14" name="TextBox 13"/>
          <p:cNvSpPr txBox="1"/>
          <p:nvPr/>
        </p:nvSpPr>
        <p:spPr>
          <a:xfrm>
            <a:off x="5952996" y="2917347"/>
            <a:ext cx="2867476" cy="1815882"/>
          </a:xfrm>
          <a:prstGeom prst="rect">
            <a:avLst/>
          </a:prstGeom>
          <a:noFill/>
        </p:spPr>
        <p:txBody>
          <a:bodyPr wrap="square" rtlCol="0">
            <a:spAutoFit/>
          </a:bodyPr>
          <a:lstStyle/>
          <a:p>
            <a:r>
              <a:rPr lang="ru-RU" sz="1600" dirty="0" smtClean="0"/>
              <a:t>Ликвидация крепостного права и сословных привилегий, провозглашение свободы совести и т.п. мирным путем. Создание федерации славянских народов Европы</a:t>
            </a:r>
            <a:endParaRPr lang="ru-RU" sz="1600" dirty="0"/>
          </a:p>
        </p:txBody>
      </p:sp>
    </p:spTree>
    <p:extLst>
      <p:ext uri="{BB962C8B-B14F-4D97-AF65-F5344CB8AC3E}">
        <p14:creationId xmlns:p14="http://schemas.microsoft.com/office/powerpoint/2010/main" val="3286903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Народное восстание в </a:t>
            </a:r>
            <a:br>
              <a:rPr lang="ru-RU" dirty="0" smtClean="0"/>
            </a:br>
            <a:r>
              <a:rPr lang="ru-RU" dirty="0" smtClean="0"/>
              <a:t>Царстве Польском</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en-US" dirty="0" smtClean="0">
                <a:solidFill>
                  <a:srgbClr val="FFFF00"/>
                </a:solidFill>
                <a:latin typeface="Cambria" pitchFamily="18" charset="0"/>
              </a:rPr>
              <a:t>1830 – 1831 </a:t>
            </a:r>
            <a:r>
              <a:rPr lang="ru-RU" dirty="0" smtClean="0">
                <a:solidFill>
                  <a:srgbClr val="FFFF00"/>
                </a:solidFill>
                <a:latin typeface="Cambria" pitchFamily="18" charset="0"/>
              </a:rPr>
              <a:t>гг. </a:t>
            </a:r>
            <a:r>
              <a:rPr lang="ru-RU" dirty="0" smtClean="0">
                <a:latin typeface="Cambria" pitchFamily="18" charset="0"/>
              </a:rPr>
              <a:t>– восстание в Царстве Польском</a:t>
            </a:r>
          </a:p>
          <a:p>
            <a:pPr marL="0" indent="0">
              <a:buNone/>
            </a:pPr>
            <a:r>
              <a:rPr lang="ru-RU" dirty="0" smtClean="0">
                <a:solidFill>
                  <a:srgbClr val="FFFF00"/>
                </a:solidFill>
                <a:latin typeface="Cambria" pitchFamily="18" charset="0"/>
              </a:rPr>
              <a:t>Причины: </a:t>
            </a:r>
          </a:p>
          <a:p>
            <a:pPr marL="0" indent="0">
              <a:buNone/>
            </a:pPr>
            <a:r>
              <a:rPr lang="ru-RU" dirty="0" smtClean="0">
                <a:latin typeface="Cambria" pitchFamily="18" charset="0"/>
              </a:rPr>
              <a:t>стремление поляков к национальной независимости</a:t>
            </a:r>
          </a:p>
          <a:p>
            <a:pPr marL="0" indent="0">
              <a:buNone/>
            </a:pPr>
            <a:r>
              <a:rPr lang="ru-RU" dirty="0" smtClean="0">
                <a:solidFill>
                  <a:srgbClr val="FFFF00"/>
                </a:solidFill>
                <a:latin typeface="Cambria" pitchFamily="18" charset="0"/>
              </a:rPr>
              <a:t>Ход боевых действий:</a:t>
            </a:r>
          </a:p>
          <a:p>
            <a:pPr marL="0" indent="0">
              <a:buNone/>
            </a:pPr>
            <a:r>
              <a:rPr lang="ru-RU" dirty="0" smtClean="0">
                <a:solidFill>
                  <a:srgbClr val="FFFF00"/>
                </a:solidFill>
                <a:latin typeface="Cambria" pitchFamily="18" charset="0"/>
              </a:rPr>
              <a:t>13 февраля 1831 г. </a:t>
            </a:r>
            <a:r>
              <a:rPr lang="ru-RU" dirty="0" smtClean="0">
                <a:latin typeface="Cambria" pitchFamily="18" charset="0"/>
              </a:rPr>
              <a:t>– победа в сражении под Варшавой русских войск под командованием фельдмаршала И.И. Дибича</a:t>
            </a:r>
          </a:p>
          <a:p>
            <a:pPr marL="0" indent="0">
              <a:buNone/>
            </a:pPr>
            <a:r>
              <a:rPr lang="ru-RU" dirty="0" smtClean="0">
                <a:solidFill>
                  <a:srgbClr val="FFFF00"/>
                </a:solidFill>
                <a:latin typeface="Cambria" pitchFamily="18" charset="0"/>
              </a:rPr>
              <a:t>28 августа 1831 г. </a:t>
            </a:r>
            <a:r>
              <a:rPr lang="ru-RU" dirty="0" smtClean="0">
                <a:latin typeface="Cambria" pitchFamily="18" charset="0"/>
              </a:rPr>
              <a:t>– русская армия под командованием генерал-фельдмаршала И.Ф. Паскевича вступила в Варшаву</a:t>
            </a:r>
            <a:endParaRPr lang="ru-RU" dirty="0">
              <a:latin typeface="Cambria" pitchFamily="18" charset="0"/>
            </a:endParaRPr>
          </a:p>
        </p:txBody>
      </p:sp>
    </p:spTree>
    <p:extLst>
      <p:ext uri="{BB962C8B-B14F-4D97-AF65-F5344CB8AC3E}">
        <p14:creationId xmlns:p14="http://schemas.microsoft.com/office/powerpoint/2010/main" val="757112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Внутренняя политика Николая</a:t>
            </a:r>
            <a:r>
              <a:rPr lang="en-US" dirty="0" smtClean="0"/>
              <a:t> I </a:t>
            </a:r>
            <a:r>
              <a:rPr lang="ru-RU" dirty="0" smtClean="0"/>
              <a:t>  </a:t>
            </a:r>
            <a:endParaRPr lang="ru-RU" dirty="0"/>
          </a:p>
        </p:txBody>
      </p:sp>
      <p:sp>
        <p:nvSpPr>
          <p:cNvPr id="4" name="Прямоугольник 3"/>
          <p:cNvSpPr/>
          <p:nvPr/>
        </p:nvSpPr>
        <p:spPr>
          <a:xfrm>
            <a:off x="1847531" y="1804623"/>
            <a:ext cx="6696744" cy="72008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592717" y="1872275"/>
            <a:ext cx="1224136" cy="584775"/>
          </a:xfrm>
          <a:prstGeom prst="rect">
            <a:avLst/>
          </a:prstGeom>
          <a:noFill/>
        </p:spPr>
        <p:txBody>
          <a:bodyPr wrap="square" rtlCol="0">
            <a:spAutoFit/>
          </a:bodyPr>
          <a:lstStyle/>
          <a:p>
            <a:r>
              <a:rPr lang="ru-RU" sz="3200" dirty="0" smtClean="0">
                <a:latin typeface="Arial" pitchFamily="34" charset="0"/>
                <a:cs typeface="Arial" pitchFamily="34" charset="0"/>
              </a:rPr>
              <a:t>Цели</a:t>
            </a:r>
            <a:endParaRPr lang="ru-RU" sz="3200" dirty="0">
              <a:latin typeface="Arial" pitchFamily="34" charset="0"/>
              <a:cs typeface="Arial" pitchFamily="34" charset="0"/>
            </a:endParaRPr>
          </a:p>
        </p:txBody>
      </p:sp>
      <p:sp>
        <p:nvSpPr>
          <p:cNvPr id="6" name="Стрелка вниз 5"/>
          <p:cNvSpPr/>
          <p:nvPr/>
        </p:nvSpPr>
        <p:spPr>
          <a:xfrm>
            <a:off x="2800895" y="2766870"/>
            <a:ext cx="1224136" cy="504056"/>
          </a:xfrm>
          <a:prstGeom prst="downArrow">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6260990" y="2766870"/>
            <a:ext cx="1224136" cy="504056"/>
          </a:xfrm>
          <a:prstGeom prst="downArrow">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835696" y="3501008"/>
            <a:ext cx="3168352" cy="64807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184068" y="3501008"/>
            <a:ext cx="3348372" cy="64807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835696" y="3530863"/>
            <a:ext cx="3168352" cy="646331"/>
          </a:xfrm>
          <a:prstGeom prst="rect">
            <a:avLst/>
          </a:prstGeom>
          <a:noFill/>
        </p:spPr>
        <p:txBody>
          <a:bodyPr wrap="square" rtlCol="0">
            <a:spAutoFit/>
          </a:bodyPr>
          <a:lstStyle/>
          <a:p>
            <a:r>
              <a:rPr lang="ru-RU" dirty="0" smtClean="0"/>
              <a:t>Усиление централизации государства</a:t>
            </a:r>
            <a:endParaRPr lang="ru-RU" dirty="0"/>
          </a:p>
        </p:txBody>
      </p:sp>
      <p:sp>
        <p:nvSpPr>
          <p:cNvPr id="11" name="TextBox 10"/>
          <p:cNvSpPr txBox="1"/>
          <p:nvPr/>
        </p:nvSpPr>
        <p:spPr>
          <a:xfrm>
            <a:off x="5796136" y="3502749"/>
            <a:ext cx="2448272" cy="646331"/>
          </a:xfrm>
          <a:prstGeom prst="rect">
            <a:avLst/>
          </a:prstGeom>
          <a:noFill/>
        </p:spPr>
        <p:txBody>
          <a:bodyPr wrap="square" rtlCol="0">
            <a:spAutoFit/>
          </a:bodyPr>
          <a:lstStyle/>
          <a:p>
            <a:r>
              <a:rPr lang="ru-RU" dirty="0" smtClean="0"/>
              <a:t>Упорядочение делопроизводства</a:t>
            </a:r>
            <a:endParaRPr lang="ru-RU" dirty="0"/>
          </a:p>
        </p:txBody>
      </p:sp>
    </p:spTree>
    <p:extLst>
      <p:ext uri="{BB962C8B-B14F-4D97-AF65-F5344CB8AC3E}">
        <p14:creationId xmlns:p14="http://schemas.microsoft.com/office/powerpoint/2010/main" val="4023260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Народное восстание в </a:t>
            </a:r>
            <a:br>
              <a:rPr lang="ru-RU" dirty="0"/>
            </a:br>
            <a:r>
              <a:rPr lang="ru-RU" dirty="0"/>
              <a:t>Царстве Польском</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8341" y="1675410"/>
            <a:ext cx="2434465" cy="29353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1691680" y="4621828"/>
            <a:ext cx="2784190" cy="2308324"/>
          </a:xfrm>
          <a:prstGeom prst="rect">
            <a:avLst/>
          </a:prstGeom>
          <a:noFill/>
        </p:spPr>
        <p:txBody>
          <a:bodyPr wrap="square" rtlCol="0">
            <a:spAutoFit/>
          </a:bodyPr>
          <a:lstStyle/>
          <a:p>
            <a:r>
              <a:rPr lang="ru-RU" dirty="0" smtClean="0">
                <a:solidFill>
                  <a:schemeClr val="bg2"/>
                </a:solidFill>
                <a:latin typeface="Cambria" pitchFamily="18" charset="0"/>
              </a:rPr>
              <a:t>Иван Иванович </a:t>
            </a:r>
            <a:r>
              <a:rPr lang="ru-RU" dirty="0">
                <a:solidFill>
                  <a:schemeClr val="bg2"/>
                </a:solidFill>
                <a:latin typeface="Cambria" pitchFamily="18" charset="0"/>
              </a:rPr>
              <a:t>Дибич – Забалканский - Русский полководец прусского происхождения, генерал-фельдмаршал. Четвёртый и последний полный кавалер ордена Св. Георгия.</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5" y="1675410"/>
            <a:ext cx="2232248" cy="29464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5652120" y="4669427"/>
            <a:ext cx="3240359" cy="2308324"/>
          </a:xfrm>
          <a:prstGeom prst="rect">
            <a:avLst/>
          </a:prstGeom>
          <a:noFill/>
        </p:spPr>
        <p:txBody>
          <a:bodyPr wrap="square" rtlCol="0">
            <a:spAutoFit/>
          </a:bodyPr>
          <a:lstStyle/>
          <a:p>
            <a:r>
              <a:rPr lang="ru-RU" dirty="0" smtClean="0">
                <a:solidFill>
                  <a:schemeClr val="bg2"/>
                </a:solidFill>
                <a:latin typeface="Cambria" pitchFamily="18" charset="0"/>
              </a:rPr>
              <a:t>Иван </a:t>
            </a:r>
            <a:r>
              <a:rPr lang="ru-RU" dirty="0">
                <a:solidFill>
                  <a:schemeClr val="bg2"/>
                </a:solidFill>
                <a:latin typeface="Cambria" pitchFamily="18" charset="0"/>
              </a:rPr>
              <a:t>Фёдорович </a:t>
            </a:r>
            <a:r>
              <a:rPr lang="ru-RU" dirty="0" smtClean="0">
                <a:solidFill>
                  <a:schemeClr val="bg2"/>
                </a:solidFill>
                <a:latin typeface="Cambria" pitchFamily="18" charset="0"/>
              </a:rPr>
              <a:t>Паскевич </a:t>
            </a:r>
            <a:r>
              <a:rPr lang="ru-RU" dirty="0">
                <a:solidFill>
                  <a:schemeClr val="bg2"/>
                </a:solidFill>
                <a:latin typeface="Cambria" pitchFamily="18" charset="0"/>
              </a:rPr>
              <a:t>- русский полководец, государственный деятель и дипломат. Генерал-фельдмаршал, генерал-адъютант. </a:t>
            </a:r>
            <a:r>
              <a:rPr lang="ru-RU" dirty="0" smtClean="0">
                <a:solidFill>
                  <a:schemeClr val="bg2"/>
                </a:solidFill>
                <a:latin typeface="Cambria" pitchFamily="18" charset="0"/>
              </a:rPr>
              <a:t>Третий  полный </a:t>
            </a:r>
            <a:r>
              <a:rPr lang="ru-RU" dirty="0">
                <a:solidFill>
                  <a:schemeClr val="bg2"/>
                </a:solidFill>
                <a:latin typeface="Cambria" pitchFamily="18" charset="0"/>
              </a:rPr>
              <a:t>кавалер ордена Св. Георгия.</a:t>
            </a:r>
          </a:p>
          <a:p>
            <a:endParaRPr lang="ru-RU" dirty="0">
              <a:solidFill>
                <a:schemeClr val="bg2"/>
              </a:solidFill>
              <a:latin typeface="Cambria" pitchFamily="18" charset="0"/>
            </a:endParaRPr>
          </a:p>
        </p:txBody>
      </p:sp>
    </p:spTree>
    <p:extLst>
      <p:ext uri="{BB962C8B-B14F-4D97-AF65-F5344CB8AC3E}">
        <p14:creationId xmlns:p14="http://schemas.microsoft.com/office/powerpoint/2010/main" val="1370945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Народное восстание в </a:t>
            </a:r>
            <a:br>
              <a:rPr lang="ru-RU" dirty="0"/>
            </a:br>
            <a:r>
              <a:rPr lang="ru-RU" dirty="0"/>
              <a:t>Царстве Польском</a:t>
            </a:r>
          </a:p>
        </p:txBody>
      </p:sp>
      <p:sp>
        <p:nvSpPr>
          <p:cNvPr id="3" name="Объект 2"/>
          <p:cNvSpPr>
            <a:spLocks noGrp="1"/>
          </p:cNvSpPr>
          <p:nvPr>
            <p:ph idx="1"/>
          </p:nvPr>
        </p:nvSpPr>
        <p:spPr/>
        <p:txBody>
          <a:bodyPr/>
          <a:lstStyle/>
          <a:p>
            <a:pPr marL="0" indent="0">
              <a:buNone/>
            </a:pPr>
            <a:r>
              <a:rPr lang="ru-RU" dirty="0" smtClean="0">
                <a:solidFill>
                  <a:srgbClr val="FFFF00"/>
                </a:solidFill>
                <a:latin typeface="Cambria" pitchFamily="18" charset="0"/>
              </a:rPr>
              <a:t>Итоги:</a:t>
            </a:r>
          </a:p>
          <a:p>
            <a:pPr marL="0" indent="0">
              <a:buNone/>
            </a:pPr>
            <a:r>
              <a:rPr lang="ru-RU" dirty="0" smtClean="0">
                <a:latin typeface="Cambria" pitchFamily="18" charset="0"/>
              </a:rPr>
              <a:t>Восстание подавлено</a:t>
            </a:r>
          </a:p>
          <a:p>
            <a:pPr marL="0" indent="0">
              <a:buNone/>
            </a:pPr>
            <a:r>
              <a:rPr lang="ru-RU" dirty="0" smtClean="0">
                <a:solidFill>
                  <a:srgbClr val="FFFF00"/>
                </a:solidFill>
                <a:latin typeface="Cambria" pitchFamily="18" charset="0"/>
              </a:rPr>
              <a:t>21 февраля 1832 г. </a:t>
            </a:r>
            <a:r>
              <a:rPr lang="ru-RU" dirty="0" smtClean="0">
                <a:latin typeface="Cambria" pitchFamily="18" charset="0"/>
              </a:rPr>
              <a:t>– «Ограниченный статус»</a:t>
            </a:r>
          </a:p>
          <a:p>
            <a:pPr marL="0" indent="0">
              <a:buNone/>
            </a:pPr>
            <a:r>
              <a:rPr lang="ru-RU" dirty="0" smtClean="0">
                <a:latin typeface="Cambria" pitchFamily="18" charset="0"/>
              </a:rPr>
              <a:t>- Ликвидация польской автономии</a:t>
            </a:r>
          </a:p>
          <a:p>
            <a:pPr marL="0" indent="0">
              <a:buNone/>
            </a:pPr>
            <a:r>
              <a:rPr lang="ru-RU" dirty="0" smtClean="0">
                <a:latin typeface="Cambria" pitchFamily="18" charset="0"/>
              </a:rPr>
              <a:t>- Упразднение польской Конституции, Сейма, национальных воинских частей</a:t>
            </a:r>
          </a:p>
        </p:txBody>
      </p:sp>
    </p:spTree>
    <p:extLst>
      <p:ext uri="{BB962C8B-B14F-4D97-AF65-F5344CB8AC3E}">
        <p14:creationId xmlns:p14="http://schemas.microsoft.com/office/powerpoint/2010/main" val="3922668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Кавказская война </a:t>
            </a:r>
            <a:br>
              <a:rPr lang="ru-RU" dirty="0" smtClean="0"/>
            </a:br>
            <a:r>
              <a:rPr lang="ru-RU" dirty="0" smtClean="0"/>
              <a:t>(1817 – 1864 гг.)</a:t>
            </a:r>
            <a:endParaRPr lang="ru-RU" dirty="0"/>
          </a:p>
        </p:txBody>
      </p:sp>
      <p:sp>
        <p:nvSpPr>
          <p:cNvPr id="3" name="Объект 2"/>
          <p:cNvSpPr>
            <a:spLocks noGrp="1"/>
          </p:cNvSpPr>
          <p:nvPr>
            <p:ph idx="1"/>
          </p:nvPr>
        </p:nvSpPr>
        <p:spPr/>
        <p:txBody>
          <a:bodyPr/>
          <a:lstStyle/>
          <a:p>
            <a:pPr marL="0" indent="0">
              <a:buNone/>
            </a:pPr>
            <a:r>
              <a:rPr lang="ru-RU" dirty="0" smtClean="0">
                <a:solidFill>
                  <a:srgbClr val="FFFF00"/>
                </a:solidFill>
                <a:latin typeface="Cambria" pitchFamily="18" charset="0"/>
              </a:rPr>
              <a:t>Мюридизм –</a:t>
            </a:r>
            <a:r>
              <a:rPr lang="ru-RU" dirty="0" smtClean="0">
                <a:latin typeface="Cambria" pitchFamily="18" charset="0"/>
              </a:rPr>
              <a:t> послушничество</a:t>
            </a:r>
            <a:r>
              <a:rPr lang="ru-RU" dirty="0">
                <a:latin typeface="Cambria" pitchFamily="18" charset="0"/>
              </a:rPr>
              <a:t>», религиозно-политическое течение, основанное на полном подчинении </a:t>
            </a:r>
            <a:r>
              <a:rPr lang="ru-RU" dirty="0" smtClean="0">
                <a:latin typeface="Cambria" pitchFamily="18" charset="0"/>
              </a:rPr>
              <a:t>имаму</a:t>
            </a:r>
          </a:p>
          <a:p>
            <a:pPr marL="0" indent="0">
              <a:buNone/>
            </a:pPr>
            <a:r>
              <a:rPr lang="ru-RU" dirty="0" smtClean="0">
                <a:solidFill>
                  <a:srgbClr val="FFFF00"/>
                </a:solidFill>
                <a:latin typeface="Cambria" pitchFamily="18" charset="0"/>
              </a:rPr>
              <a:t>Имам – </a:t>
            </a:r>
            <a:r>
              <a:rPr lang="ru-RU" dirty="0" smtClean="0">
                <a:latin typeface="Cambria" pitchFamily="18" charset="0"/>
              </a:rPr>
              <a:t>титул </a:t>
            </a:r>
            <a:r>
              <a:rPr lang="ru-RU" dirty="0">
                <a:latin typeface="Cambria" pitchFamily="18" charset="0"/>
              </a:rPr>
              <a:t>правителя мусульманского государства</a:t>
            </a:r>
          </a:p>
        </p:txBody>
      </p:sp>
    </p:spTree>
    <p:extLst>
      <p:ext uri="{BB962C8B-B14F-4D97-AF65-F5344CB8AC3E}">
        <p14:creationId xmlns:p14="http://schemas.microsoft.com/office/powerpoint/2010/main" val="2988612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Кавказская война </a:t>
            </a:r>
            <a:br>
              <a:rPr lang="ru-RU" dirty="0"/>
            </a:br>
            <a:r>
              <a:rPr lang="ru-RU" dirty="0"/>
              <a:t>(1817 – 1864 гг.)</a:t>
            </a:r>
          </a:p>
        </p:txBody>
      </p:sp>
      <p:sp>
        <p:nvSpPr>
          <p:cNvPr id="3" name="Объект 2"/>
          <p:cNvSpPr>
            <a:spLocks noGrp="1"/>
          </p:cNvSpPr>
          <p:nvPr>
            <p:ph idx="1"/>
          </p:nvPr>
        </p:nvSpPr>
        <p:spPr>
          <a:xfrm>
            <a:off x="1475656" y="1916832"/>
            <a:ext cx="7344816" cy="2016224"/>
          </a:xfrm>
        </p:spPr>
        <p:txBody>
          <a:bodyPr>
            <a:normAutofit fontScale="92500"/>
          </a:bodyPr>
          <a:lstStyle/>
          <a:p>
            <a:pPr marL="0" indent="0">
              <a:buNone/>
            </a:pPr>
            <a:r>
              <a:rPr lang="ru-RU" dirty="0">
                <a:solidFill>
                  <a:srgbClr val="FFFF00"/>
                </a:solidFill>
                <a:latin typeface="Cambria" pitchFamily="18" charset="0"/>
              </a:rPr>
              <a:t>1828 г. - </a:t>
            </a:r>
            <a:r>
              <a:rPr lang="ru-RU" dirty="0">
                <a:latin typeface="Cambria" pitchFamily="18" charset="0"/>
              </a:rPr>
              <a:t>возникновение теократического государства горцев - Имамат</a:t>
            </a:r>
            <a:r>
              <a:rPr lang="ru-RU" dirty="0" smtClean="0">
                <a:latin typeface="Cambria" pitchFamily="18" charset="0"/>
              </a:rPr>
              <a:t>.</a:t>
            </a:r>
          </a:p>
          <a:p>
            <a:pPr marL="0" indent="0">
              <a:buNone/>
            </a:pPr>
            <a:r>
              <a:rPr lang="ru-RU" dirty="0" smtClean="0">
                <a:solidFill>
                  <a:srgbClr val="FFFF00"/>
                </a:solidFill>
                <a:latin typeface="Cambria" pitchFamily="18" charset="0"/>
              </a:rPr>
              <a:t>Газават </a:t>
            </a:r>
            <a:r>
              <a:rPr lang="ru-RU" dirty="0">
                <a:solidFill>
                  <a:srgbClr val="FFFF00"/>
                </a:solidFill>
                <a:latin typeface="Cambria" pitchFamily="18" charset="0"/>
              </a:rPr>
              <a:t>– </a:t>
            </a:r>
            <a:r>
              <a:rPr lang="ru-RU" dirty="0">
                <a:latin typeface="Cambria" pitchFamily="18" charset="0"/>
              </a:rPr>
              <a:t>священная война против неверных (</a:t>
            </a:r>
            <a:r>
              <a:rPr lang="ru-RU" dirty="0" smtClean="0">
                <a:latin typeface="Cambria" pitchFamily="18" charset="0"/>
              </a:rPr>
              <a:t>не мусульман)</a:t>
            </a:r>
            <a:endParaRPr lang="ru-RU" dirty="0">
              <a:latin typeface="Cambria"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4015181"/>
            <a:ext cx="3923730" cy="2703118"/>
          </a:xfrm>
          <a:prstGeom prst="rect">
            <a:avLst/>
          </a:prstGeom>
        </p:spPr>
      </p:pic>
    </p:spTree>
    <p:extLst>
      <p:ext uri="{BB962C8B-B14F-4D97-AF65-F5344CB8AC3E}">
        <p14:creationId xmlns:p14="http://schemas.microsoft.com/office/powerpoint/2010/main" val="4141482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Кавказская война </a:t>
            </a:r>
            <a:br>
              <a:rPr lang="ru-RU" dirty="0"/>
            </a:br>
            <a:r>
              <a:rPr lang="ru-RU" dirty="0"/>
              <a:t>(1817 – 1864 гг.)</a:t>
            </a:r>
          </a:p>
        </p:txBody>
      </p:sp>
      <p:sp>
        <p:nvSpPr>
          <p:cNvPr id="3" name="Объект 2"/>
          <p:cNvSpPr>
            <a:spLocks noGrp="1"/>
          </p:cNvSpPr>
          <p:nvPr>
            <p:ph idx="1"/>
          </p:nvPr>
        </p:nvSpPr>
        <p:spPr>
          <a:xfrm>
            <a:off x="5004048" y="1916832"/>
            <a:ext cx="4032448" cy="4392488"/>
          </a:xfrm>
        </p:spPr>
        <p:txBody>
          <a:bodyPr>
            <a:noAutofit/>
          </a:bodyPr>
          <a:lstStyle/>
          <a:p>
            <a:pPr marL="0" indent="0">
              <a:buNone/>
            </a:pPr>
            <a:r>
              <a:rPr lang="ru-RU" sz="2500" dirty="0">
                <a:latin typeface="Cambria" pitchFamily="18" charset="0"/>
              </a:rPr>
              <a:t>Шамиль - Предводитель кавказских горцев, в 1834 году признанный имамом теократического государства - Северо-Кавказский имамат, в котором объединил горцев Западного Дагестана и Чечни. Национальный герой народов Северного Кавказа.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1988840"/>
            <a:ext cx="3024336" cy="42340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09587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Кавказская война </a:t>
            </a:r>
            <a:br>
              <a:rPr lang="ru-RU" dirty="0"/>
            </a:br>
            <a:r>
              <a:rPr lang="ru-RU" dirty="0"/>
              <a:t>(1817 – 1864 гг.)</a:t>
            </a:r>
          </a:p>
        </p:txBody>
      </p:sp>
      <p:sp>
        <p:nvSpPr>
          <p:cNvPr id="3" name="Объект 2"/>
          <p:cNvSpPr>
            <a:spLocks noGrp="1"/>
          </p:cNvSpPr>
          <p:nvPr>
            <p:ph idx="1"/>
          </p:nvPr>
        </p:nvSpPr>
        <p:spPr>
          <a:xfrm>
            <a:off x="1331640" y="1628800"/>
            <a:ext cx="7668344" cy="792088"/>
          </a:xfrm>
        </p:spPr>
        <p:txBody>
          <a:bodyPr>
            <a:normAutofit fontScale="92500"/>
          </a:bodyPr>
          <a:lstStyle/>
          <a:p>
            <a:pPr marL="0" indent="0">
              <a:buNone/>
            </a:pPr>
            <a:r>
              <a:rPr lang="ru-RU" dirty="0" smtClean="0">
                <a:latin typeface="Cambria" pitchFamily="18" charset="0"/>
              </a:rPr>
              <a:t>Русские главнокомандующие на Кавказе:</a:t>
            </a:r>
            <a:endParaRPr lang="ru-RU" dirty="0">
              <a:latin typeface="Cambria"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3219" y="2354299"/>
            <a:ext cx="2167030" cy="26369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1397717" y="4985792"/>
            <a:ext cx="2598219" cy="707886"/>
          </a:xfrm>
          <a:prstGeom prst="rect">
            <a:avLst/>
          </a:prstGeom>
          <a:noFill/>
        </p:spPr>
        <p:txBody>
          <a:bodyPr wrap="square" rtlCol="0">
            <a:spAutoFit/>
          </a:bodyPr>
          <a:lstStyle/>
          <a:p>
            <a:r>
              <a:rPr lang="ru-RU" sz="2000" dirty="0" smtClean="0">
                <a:solidFill>
                  <a:schemeClr val="bg1"/>
                </a:solidFill>
                <a:latin typeface="Cambria" pitchFamily="18" charset="0"/>
              </a:rPr>
              <a:t>Алексей Петрович Ермолов</a:t>
            </a:r>
            <a:endParaRPr lang="ru-RU" sz="2000" dirty="0">
              <a:solidFill>
                <a:schemeClr val="bg1"/>
              </a:solidFill>
              <a:latin typeface="Cambria"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6770" y="2354299"/>
            <a:ext cx="2024622" cy="26314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3995936" y="4991211"/>
            <a:ext cx="2304256" cy="707886"/>
          </a:xfrm>
          <a:prstGeom prst="rect">
            <a:avLst/>
          </a:prstGeom>
          <a:noFill/>
        </p:spPr>
        <p:txBody>
          <a:bodyPr wrap="square" rtlCol="0">
            <a:spAutoFit/>
          </a:bodyPr>
          <a:lstStyle/>
          <a:p>
            <a:r>
              <a:rPr lang="ru-RU" sz="2000" dirty="0" smtClean="0">
                <a:solidFill>
                  <a:schemeClr val="bg1"/>
                </a:solidFill>
                <a:latin typeface="Cambria" pitchFamily="18" charset="0"/>
              </a:rPr>
              <a:t>Иван Федорович Паскевич</a:t>
            </a:r>
            <a:endParaRPr lang="ru-RU" sz="2000" dirty="0">
              <a:solidFill>
                <a:schemeClr val="bg1"/>
              </a:solidFill>
              <a:latin typeface="Cambria"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2354299"/>
            <a:ext cx="2039493" cy="261989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TextBox 8"/>
          <p:cNvSpPr txBox="1"/>
          <p:nvPr/>
        </p:nvSpPr>
        <p:spPr>
          <a:xfrm>
            <a:off x="6320918" y="4991211"/>
            <a:ext cx="2664296" cy="707886"/>
          </a:xfrm>
          <a:prstGeom prst="rect">
            <a:avLst/>
          </a:prstGeom>
          <a:noFill/>
        </p:spPr>
        <p:txBody>
          <a:bodyPr wrap="square" rtlCol="0">
            <a:spAutoFit/>
          </a:bodyPr>
          <a:lstStyle/>
          <a:p>
            <a:r>
              <a:rPr lang="ru-RU" sz="2000" dirty="0" smtClean="0">
                <a:solidFill>
                  <a:schemeClr val="bg1"/>
                </a:solidFill>
                <a:latin typeface="Cambria" pitchFamily="18" charset="0"/>
              </a:rPr>
              <a:t>Александр Иванович Барятинский</a:t>
            </a:r>
            <a:endParaRPr lang="ru-RU" sz="2000" dirty="0">
              <a:solidFill>
                <a:schemeClr val="bg1"/>
              </a:solidFill>
              <a:latin typeface="Cambria" pitchFamily="18" charset="0"/>
            </a:endParaRPr>
          </a:p>
        </p:txBody>
      </p:sp>
    </p:spTree>
    <p:extLst>
      <p:ext uri="{BB962C8B-B14F-4D97-AF65-F5344CB8AC3E}">
        <p14:creationId xmlns:p14="http://schemas.microsoft.com/office/powerpoint/2010/main" val="2952267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Кавказская война </a:t>
            </a:r>
            <a:br>
              <a:rPr lang="ru-RU" dirty="0"/>
            </a:br>
            <a:r>
              <a:rPr lang="ru-RU" dirty="0"/>
              <a:t>(1817 – 1864 гг.)</a:t>
            </a:r>
          </a:p>
        </p:txBody>
      </p:sp>
      <p:sp>
        <p:nvSpPr>
          <p:cNvPr id="3" name="Объект 2"/>
          <p:cNvSpPr>
            <a:spLocks noGrp="1"/>
          </p:cNvSpPr>
          <p:nvPr>
            <p:ph idx="1"/>
          </p:nvPr>
        </p:nvSpPr>
        <p:spPr/>
        <p:txBody>
          <a:bodyPr>
            <a:normAutofit fontScale="85000" lnSpcReduction="20000"/>
          </a:bodyPr>
          <a:lstStyle/>
          <a:p>
            <a:pPr marL="0" indent="0">
              <a:buNone/>
            </a:pPr>
            <a:r>
              <a:rPr lang="ru-RU" dirty="0" smtClean="0">
                <a:solidFill>
                  <a:srgbClr val="FFFF00"/>
                </a:solidFill>
                <a:latin typeface="Cambria" pitchFamily="18" charset="0"/>
              </a:rPr>
              <a:t>Причины войны:</a:t>
            </a:r>
          </a:p>
          <a:p>
            <a:pPr marL="0" indent="0">
              <a:buNone/>
            </a:pPr>
            <a:r>
              <a:rPr lang="ru-RU" dirty="0" smtClean="0">
                <a:latin typeface="Cambria" pitchFamily="18" charset="0"/>
              </a:rPr>
              <a:t>- набеги </a:t>
            </a:r>
            <a:r>
              <a:rPr lang="ru-RU" dirty="0">
                <a:latin typeface="Cambria" pitchFamily="18" charset="0"/>
              </a:rPr>
              <a:t>на оседлые российские территории</a:t>
            </a:r>
            <a:r>
              <a:rPr lang="ru-RU" dirty="0" smtClean="0">
                <a:latin typeface="Cambria" pitchFamily="18" charset="0"/>
              </a:rPr>
              <a:t>;</a:t>
            </a:r>
          </a:p>
          <a:p>
            <a:pPr marL="0" indent="0">
              <a:buNone/>
            </a:pPr>
            <a:r>
              <a:rPr lang="ru-RU" dirty="0" smtClean="0">
                <a:latin typeface="Cambria" pitchFamily="18" charset="0"/>
              </a:rPr>
              <a:t>- царское </a:t>
            </a:r>
            <a:r>
              <a:rPr lang="ru-RU" dirty="0">
                <a:latin typeface="Cambria" pitchFamily="18" charset="0"/>
              </a:rPr>
              <a:t>правительство привлекало местное население на строительство крепостей, мостов, дорог; </a:t>
            </a:r>
            <a:endParaRPr lang="ru-RU" dirty="0" smtClean="0">
              <a:latin typeface="Cambria" pitchFamily="18" charset="0"/>
            </a:endParaRPr>
          </a:p>
          <a:p>
            <a:pPr marL="0" indent="0">
              <a:buNone/>
            </a:pPr>
            <a:r>
              <a:rPr lang="ru-RU" dirty="0" smtClean="0">
                <a:latin typeface="Cambria" pitchFamily="18" charset="0"/>
              </a:rPr>
              <a:t>- введение </a:t>
            </a:r>
            <a:r>
              <a:rPr lang="ru-RU" dirty="0">
                <a:latin typeface="Cambria" pitchFamily="18" charset="0"/>
              </a:rPr>
              <a:t>новых налогов; </a:t>
            </a:r>
          </a:p>
          <a:p>
            <a:pPr marL="0" indent="0">
              <a:buNone/>
            </a:pPr>
            <a:r>
              <a:rPr lang="ru-RU" dirty="0" smtClean="0">
                <a:latin typeface="Cambria" pitchFamily="18" charset="0"/>
              </a:rPr>
              <a:t>- «</a:t>
            </a:r>
            <a:r>
              <a:rPr lang="ru-RU" dirty="0">
                <a:latin typeface="Cambria" pitchFamily="18" charset="0"/>
              </a:rPr>
              <a:t>усмирительные» походы генерала А.П. Ермолова; </a:t>
            </a:r>
            <a:endParaRPr lang="ru-RU" dirty="0" smtClean="0">
              <a:latin typeface="Cambria" pitchFamily="18" charset="0"/>
            </a:endParaRPr>
          </a:p>
          <a:p>
            <a:pPr marL="0" indent="0">
              <a:buNone/>
            </a:pPr>
            <a:r>
              <a:rPr lang="ru-RU" dirty="0" smtClean="0">
                <a:latin typeface="Cambria" pitchFamily="18" charset="0"/>
              </a:rPr>
              <a:t>- раздача </a:t>
            </a:r>
            <a:r>
              <a:rPr lang="ru-RU" dirty="0">
                <a:latin typeface="Cambria" pitchFamily="18" charset="0"/>
              </a:rPr>
              <a:t>земель казакам, чиновникам, местной администрации; </a:t>
            </a:r>
            <a:endParaRPr lang="ru-RU" dirty="0" smtClean="0">
              <a:latin typeface="Cambria" pitchFamily="18" charset="0"/>
            </a:endParaRPr>
          </a:p>
          <a:p>
            <a:pPr marL="0" indent="0">
              <a:buNone/>
            </a:pPr>
            <a:r>
              <a:rPr lang="ru-RU" dirty="0" smtClean="0">
                <a:latin typeface="Cambria" pitchFamily="18" charset="0"/>
              </a:rPr>
              <a:t>- строительство </a:t>
            </a:r>
            <a:r>
              <a:rPr lang="ru-RU" dirty="0">
                <a:latin typeface="Cambria" pitchFamily="18" charset="0"/>
              </a:rPr>
              <a:t>военных укреплений.</a:t>
            </a:r>
          </a:p>
        </p:txBody>
      </p:sp>
    </p:spTree>
    <p:extLst>
      <p:ext uri="{BB962C8B-B14F-4D97-AF65-F5344CB8AC3E}">
        <p14:creationId xmlns:p14="http://schemas.microsoft.com/office/powerpoint/2010/main" val="3469859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Кавказская война </a:t>
            </a:r>
            <a:br>
              <a:rPr lang="ru-RU" dirty="0"/>
            </a:br>
            <a:r>
              <a:rPr lang="ru-RU" dirty="0"/>
              <a:t>(1817 – 1864 гг.)</a:t>
            </a:r>
          </a:p>
        </p:txBody>
      </p:sp>
      <p:sp>
        <p:nvSpPr>
          <p:cNvPr id="3" name="Объект 2"/>
          <p:cNvSpPr>
            <a:spLocks noGrp="1"/>
          </p:cNvSpPr>
          <p:nvPr>
            <p:ph idx="1"/>
          </p:nvPr>
        </p:nvSpPr>
        <p:spPr/>
        <p:txBody>
          <a:bodyPr>
            <a:normAutofit fontScale="92500" lnSpcReduction="20000"/>
          </a:bodyPr>
          <a:lstStyle/>
          <a:p>
            <a:pPr marL="0" indent="0">
              <a:buNone/>
            </a:pPr>
            <a:r>
              <a:rPr lang="ru-RU" dirty="0" smtClean="0">
                <a:solidFill>
                  <a:srgbClr val="FFFF00"/>
                </a:solidFill>
                <a:latin typeface="Cambria" pitchFamily="18" charset="0"/>
              </a:rPr>
              <a:t>Ход боевых действий:</a:t>
            </a:r>
          </a:p>
          <a:p>
            <a:pPr marL="0" indent="0">
              <a:buNone/>
            </a:pPr>
            <a:r>
              <a:rPr lang="ru-RU" dirty="0">
                <a:solidFill>
                  <a:srgbClr val="FFFF00"/>
                </a:solidFill>
                <a:latin typeface="Cambria" pitchFamily="18" charset="0"/>
              </a:rPr>
              <a:t>1817-1834 гг. </a:t>
            </a:r>
            <a:r>
              <a:rPr lang="ru-RU" dirty="0" smtClean="0">
                <a:latin typeface="Cambria" pitchFamily="18" charset="0"/>
              </a:rPr>
              <a:t>– Борьба </a:t>
            </a:r>
            <a:r>
              <a:rPr lang="ru-RU" dirty="0">
                <a:latin typeface="Cambria" pitchFamily="18" charset="0"/>
              </a:rPr>
              <a:t>России с разрозненными племенами горцев; карательные экспедиции русских войск; основание крепостей </a:t>
            </a:r>
            <a:endParaRPr lang="ru-RU" dirty="0" smtClean="0">
              <a:latin typeface="Cambria" pitchFamily="18" charset="0"/>
            </a:endParaRPr>
          </a:p>
          <a:p>
            <a:pPr marL="0" indent="0">
              <a:buNone/>
            </a:pPr>
            <a:r>
              <a:rPr lang="ru-RU" dirty="0" smtClean="0">
                <a:solidFill>
                  <a:srgbClr val="FFFF00"/>
                </a:solidFill>
                <a:latin typeface="Cambria" pitchFamily="18" charset="0"/>
              </a:rPr>
              <a:t>1834-1859 </a:t>
            </a:r>
            <a:r>
              <a:rPr lang="ru-RU" dirty="0">
                <a:solidFill>
                  <a:srgbClr val="FFFF00"/>
                </a:solidFill>
                <a:latin typeface="Cambria" pitchFamily="18" charset="0"/>
              </a:rPr>
              <a:t>гг. </a:t>
            </a:r>
            <a:r>
              <a:rPr lang="ru-RU" dirty="0" smtClean="0">
                <a:latin typeface="Cambria" pitchFamily="18" charset="0"/>
              </a:rPr>
              <a:t>– Борьба </a:t>
            </a:r>
            <a:r>
              <a:rPr lang="ru-RU" dirty="0">
                <a:latin typeface="Cambria" pitchFamily="18" charset="0"/>
              </a:rPr>
              <a:t>с имаматом Шамиля </a:t>
            </a:r>
            <a:endParaRPr lang="ru-RU" dirty="0" smtClean="0">
              <a:latin typeface="Cambria" pitchFamily="18" charset="0"/>
            </a:endParaRPr>
          </a:p>
          <a:p>
            <a:pPr marL="0" indent="0">
              <a:buNone/>
            </a:pPr>
            <a:r>
              <a:rPr lang="ru-RU" dirty="0" smtClean="0">
                <a:solidFill>
                  <a:srgbClr val="FFFF00"/>
                </a:solidFill>
                <a:latin typeface="Cambria" pitchFamily="18" charset="0"/>
              </a:rPr>
              <a:t>1859-1864 </a:t>
            </a:r>
            <a:r>
              <a:rPr lang="ru-RU" dirty="0">
                <a:solidFill>
                  <a:srgbClr val="FFFF00"/>
                </a:solidFill>
                <a:latin typeface="Cambria" pitchFamily="18" charset="0"/>
              </a:rPr>
              <a:t>гг. </a:t>
            </a:r>
            <a:r>
              <a:rPr lang="ru-RU" dirty="0" smtClean="0">
                <a:latin typeface="Cambria" pitchFamily="18" charset="0"/>
              </a:rPr>
              <a:t>– Распад </a:t>
            </a:r>
            <a:r>
              <a:rPr lang="ru-RU" dirty="0">
                <a:latin typeface="Cambria" pitchFamily="18" charset="0"/>
              </a:rPr>
              <a:t>имамата; завершение присоединения Северного Кавказа к России</a:t>
            </a:r>
          </a:p>
        </p:txBody>
      </p:sp>
    </p:spTree>
    <p:extLst>
      <p:ext uri="{BB962C8B-B14F-4D97-AF65-F5344CB8AC3E}">
        <p14:creationId xmlns:p14="http://schemas.microsoft.com/office/powerpoint/2010/main" val="2047742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Кавказская война </a:t>
            </a:r>
            <a:br>
              <a:rPr lang="ru-RU" dirty="0"/>
            </a:br>
            <a:r>
              <a:rPr lang="ru-RU" dirty="0"/>
              <a:t>(1817 – 1864 гг.)</a:t>
            </a:r>
          </a:p>
        </p:txBody>
      </p:sp>
      <p:sp>
        <p:nvSpPr>
          <p:cNvPr id="3" name="Объект 2"/>
          <p:cNvSpPr>
            <a:spLocks noGrp="1"/>
          </p:cNvSpPr>
          <p:nvPr>
            <p:ph idx="1"/>
          </p:nvPr>
        </p:nvSpPr>
        <p:spPr>
          <a:xfrm>
            <a:off x="1475656" y="1916832"/>
            <a:ext cx="7344816" cy="1224136"/>
          </a:xfrm>
        </p:spPr>
        <p:txBody>
          <a:bodyPr>
            <a:normAutofit fontScale="92500" lnSpcReduction="10000"/>
          </a:bodyPr>
          <a:lstStyle/>
          <a:p>
            <a:pPr marL="0" indent="0">
              <a:buNone/>
            </a:pPr>
            <a:r>
              <a:rPr lang="ru-RU" sz="2800" dirty="0">
                <a:solidFill>
                  <a:srgbClr val="FFFF00"/>
                </a:solidFill>
                <a:latin typeface="Cambria" pitchFamily="18" charset="0"/>
              </a:rPr>
              <a:t>1866 г. </a:t>
            </a:r>
            <a:r>
              <a:rPr lang="ru-RU" sz="2800" dirty="0">
                <a:latin typeface="Cambria" pitchFamily="18" charset="0"/>
              </a:rPr>
              <a:t>– принесение присяги на верность России </a:t>
            </a:r>
            <a:r>
              <a:rPr lang="ru-RU" sz="2800" dirty="0" smtClean="0">
                <a:latin typeface="Cambria" pitchFamily="18" charset="0"/>
              </a:rPr>
              <a:t>Шамилем в Калуге, </a:t>
            </a:r>
            <a:r>
              <a:rPr lang="ru-RU" sz="2800" dirty="0">
                <a:latin typeface="Cambria" pitchFamily="18" charset="0"/>
              </a:rPr>
              <a:t>окончательное покорение Кавказа</a:t>
            </a:r>
            <a:r>
              <a:rPr lang="ru-RU" sz="2800" dirty="0" smtClean="0">
                <a:latin typeface="Cambria" pitchFamily="18" charset="0"/>
              </a:rPr>
              <a:t>.</a:t>
            </a:r>
          </a:p>
          <a:p>
            <a:pPr marL="0" indent="0">
              <a:buNone/>
            </a:pPr>
            <a:endParaRPr lang="ru-RU" dirty="0">
              <a:latin typeface="Cambria"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3272410"/>
            <a:ext cx="6775969" cy="30993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58960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Кавказская война </a:t>
            </a:r>
            <a:br>
              <a:rPr lang="ru-RU" dirty="0"/>
            </a:br>
            <a:r>
              <a:rPr lang="ru-RU" dirty="0"/>
              <a:t>(1817 – 1864 гг.)</a:t>
            </a:r>
          </a:p>
        </p:txBody>
      </p:sp>
      <p:sp>
        <p:nvSpPr>
          <p:cNvPr id="3" name="Объект 2"/>
          <p:cNvSpPr>
            <a:spLocks noGrp="1"/>
          </p:cNvSpPr>
          <p:nvPr>
            <p:ph idx="1"/>
          </p:nvPr>
        </p:nvSpPr>
        <p:spPr/>
        <p:txBody>
          <a:bodyPr>
            <a:normAutofit/>
          </a:bodyPr>
          <a:lstStyle/>
          <a:p>
            <a:pPr marL="0" indent="0">
              <a:buNone/>
            </a:pPr>
            <a:r>
              <a:rPr lang="ru-RU" sz="2800" dirty="0" smtClean="0">
                <a:solidFill>
                  <a:srgbClr val="FFFF00"/>
                </a:solidFill>
                <a:latin typeface="Cambria" pitchFamily="18" charset="0"/>
              </a:rPr>
              <a:t>Итог:</a:t>
            </a:r>
          </a:p>
          <a:p>
            <a:pPr marL="0" indent="0">
              <a:buNone/>
            </a:pPr>
            <a:r>
              <a:rPr lang="ru-RU" sz="2800" dirty="0" smtClean="0">
                <a:latin typeface="Cambria" pitchFamily="18" charset="0"/>
              </a:rPr>
              <a:t>- Вхождение территорий Северного Кавказа в состав России на равных правах с остальными народами</a:t>
            </a:r>
          </a:p>
          <a:p>
            <a:pPr>
              <a:buFontTx/>
              <a:buChar char="-"/>
            </a:pPr>
            <a:r>
              <a:rPr lang="ru-RU" sz="2800" dirty="0" smtClean="0">
                <a:latin typeface="Cambria" pitchFamily="18" charset="0"/>
              </a:rPr>
              <a:t>Укрепление власти России на Кавказе</a:t>
            </a:r>
          </a:p>
          <a:p>
            <a:pPr>
              <a:buFontTx/>
              <a:buChar char="-"/>
            </a:pPr>
            <a:r>
              <a:rPr lang="ru-RU" sz="2800" dirty="0" smtClean="0">
                <a:latin typeface="Cambria" pitchFamily="18" charset="0"/>
              </a:rPr>
              <a:t>Укрепление позиций России в Закавказье</a:t>
            </a:r>
            <a:endParaRPr lang="ru-RU" sz="2800" dirty="0">
              <a:latin typeface="Cambria" pitchFamily="18" charset="0"/>
            </a:endParaRPr>
          </a:p>
        </p:txBody>
      </p:sp>
    </p:spTree>
    <p:extLst>
      <p:ext uri="{BB962C8B-B14F-4D97-AF65-F5344CB8AC3E}">
        <p14:creationId xmlns:p14="http://schemas.microsoft.com/office/powerpoint/2010/main" val="459182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620688"/>
            <a:ext cx="6995120" cy="1008112"/>
          </a:xfrm>
        </p:spPr>
        <p:txBody>
          <a:bodyPr>
            <a:normAutofit fontScale="90000"/>
          </a:bodyPr>
          <a:lstStyle/>
          <a:p>
            <a:r>
              <a:rPr lang="ru-RU" dirty="0"/>
              <a:t>Усиление централизации государства</a:t>
            </a:r>
            <a:br>
              <a:rPr lang="ru-RU" dirty="0"/>
            </a:br>
            <a:endParaRPr lang="ru-RU" dirty="0"/>
          </a:p>
        </p:txBody>
      </p:sp>
      <p:sp>
        <p:nvSpPr>
          <p:cNvPr id="3" name="Объект 2"/>
          <p:cNvSpPr>
            <a:spLocks noGrp="1"/>
          </p:cNvSpPr>
          <p:nvPr>
            <p:ph idx="1"/>
          </p:nvPr>
        </p:nvSpPr>
        <p:spPr>
          <a:xfrm>
            <a:off x="1291939" y="1772816"/>
            <a:ext cx="7344816" cy="1080120"/>
          </a:xfrm>
        </p:spPr>
        <p:txBody>
          <a:bodyPr>
            <a:normAutofit fontScale="77500" lnSpcReduction="20000"/>
          </a:bodyPr>
          <a:lstStyle/>
          <a:p>
            <a:pPr marL="0" indent="0">
              <a:buNone/>
            </a:pPr>
            <a:r>
              <a:rPr lang="ru-RU" sz="3600" dirty="0" smtClean="0">
                <a:solidFill>
                  <a:srgbClr val="FFFF00"/>
                </a:solidFill>
                <a:latin typeface="Cambria" pitchFamily="18" charset="0"/>
              </a:rPr>
              <a:t>1826 г. </a:t>
            </a:r>
            <a:r>
              <a:rPr lang="ru-RU" sz="3600" dirty="0" smtClean="0">
                <a:latin typeface="Cambria" pitchFamily="18" charset="0"/>
              </a:rPr>
              <a:t>– создание Собственной Его Императорского Величества канцелярии</a:t>
            </a:r>
          </a:p>
        </p:txBody>
      </p:sp>
      <p:sp>
        <p:nvSpPr>
          <p:cNvPr id="4" name="Прямоугольник 3"/>
          <p:cNvSpPr/>
          <p:nvPr/>
        </p:nvSpPr>
        <p:spPr>
          <a:xfrm>
            <a:off x="1259632" y="2924941"/>
            <a:ext cx="7706105" cy="309634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260881" y="2954780"/>
            <a:ext cx="7704856" cy="2923877"/>
          </a:xfrm>
          <a:prstGeom prst="rect">
            <a:avLst/>
          </a:prstGeom>
          <a:noFill/>
          <a:ln>
            <a:noFill/>
          </a:ln>
        </p:spPr>
        <p:txBody>
          <a:bodyPr wrap="square" rtlCol="0">
            <a:spAutoFit/>
          </a:bodyPr>
          <a:lstStyle/>
          <a:p>
            <a:r>
              <a:rPr lang="ru-RU" sz="2300" dirty="0">
                <a:cs typeface="Arial" pitchFamily="34" charset="0"/>
              </a:rPr>
              <a:t>I отделение – подготовка бумаг для докладов </a:t>
            </a:r>
            <a:r>
              <a:rPr lang="ru-RU" sz="2300" dirty="0" smtClean="0">
                <a:cs typeface="Arial" pitchFamily="34" charset="0"/>
              </a:rPr>
              <a:t>императору</a:t>
            </a:r>
            <a:endParaRPr lang="ru-RU" sz="2300" dirty="0">
              <a:cs typeface="Arial" pitchFamily="34" charset="0"/>
            </a:endParaRPr>
          </a:p>
          <a:p>
            <a:r>
              <a:rPr lang="ru-RU" sz="2300" dirty="0">
                <a:cs typeface="Arial" pitchFamily="34" charset="0"/>
              </a:rPr>
              <a:t>II отделение – создание свода </a:t>
            </a:r>
            <a:r>
              <a:rPr lang="ru-RU" sz="2300" dirty="0" smtClean="0">
                <a:cs typeface="Arial" pitchFamily="34" charset="0"/>
              </a:rPr>
              <a:t>законов</a:t>
            </a:r>
            <a:endParaRPr lang="ru-RU" sz="2300" dirty="0">
              <a:cs typeface="Arial" pitchFamily="34" charset="0"/>
            </a:endParaRPr>
          </a:p>
          <a:p>
            <a:r>
              <a:rPr lang="ru-RU" sz="2300" dirty="0">
                <a:cs typeface="Arial" pitchFamily="34" charset="0"/>
              </a:rPr>
              <a:t>III отделение – политический </a:t>
            </a:r>
            <a:r>
              <a:rPr lang="ru-RU" sz="2300" dirty="0" smtClean="0">
                <a:cs typeface="Arial" pitchFamily="34" charset="0"/>
              </a:rPr>
              <a:t>сыск</a:t>
            </a:r>
            <a:endParaRPr lang="ru-RU" sz="2300" dirty="0">
              <a:cs typeface="Arial" pitchFamily="34" charset="0"/>
            </a:endParaRPr>
          </a:p>
          <a:p>
            <a:r>
              <a:rPr lang="ru-RU" sz="2300" dirty="0">
                <a:cs typeface="Arial" pitchFamily="34" charset="0"/>
              </a:rPr>
              <a:t>IV отделение – управление учебными заведениями и благотворительными </a:t>
            </a:r>
            <a:r>
              <a:rPr lang="ru-RU" sz="2300" dirty="0" smtClean="0">
                <a:cs typeface="Arial" pitchFamily="34" charset="0"/>
              </a:rPr>
              <a:t>организациями</a:t>
            </a:r>
            <a:endParaRPr lang="ru-RU" sz="2300" dirty="0">
              <a:cs typeface="Arial" pitchFamily="34" charset="0"/>
            </a:endParaRPr>
          </a:p>
          <a:p>
            <a:r>
              <a:rPr lang="ru-RU" sz="2300" dirty="0">
                <a:cs typeface="Arial" pitchFamily="34" charset="0"/>
              </a:rPr>
              <a:t>V отделение – подготовка и проведение реформы гос. </a:t>
            </a:r>
            <a:r>
              <a:rPr lang="ru-RU" sz="2300" dirty="0" smtClean="0">
                <a:cs typeface="Arial" pitchFamily="34" charset="0"/>
              </a:rPr>
              <a:t>Крестьян</a:t>
            </a:r>
            <a:endParaRPr lang="ru-RU" sz="2300" dirty="0">
              <a:cs typeface="Arial" pitchFamily="34" charset="0"/>
            </a:endParaRPr>
          </a:p>
          <a:p>
            <a:r>
              <a:rPr lang="ru-RU" sz="2300" dirty="0">
                <a:cs typeface="Arial" pitchFamily="34" charset="0"/>
              </a:rPr>
              <a:t>VI отделение – решение вопросов управления Закавказьем</a:t>
            </a:r>
          </a:p>
        </p:txBody>
      </p:sp>
    </p:spTree>
    <p:extLst>
      <p:ext uri="{BB962C8B-B14F-4D97-AF65-F5344CB8AC3E}">
        <p14:creationId xmlns:p14="http://schemas.microsoft.com/office/powerpoint/2010/main" val="3108594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Внешняя политика Николая </a:t>
            </a:r>
            <a:r>
              <a:rPr lang="en-US" dirty="0" smtClean="0"/>
              <a:t>I</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916832"/>
            <a:ext cx="2878352" cy="20788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916832"/>
            <a:ext cx="3293783" cy="20788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958" y="4293096"/>
            <a:ext cx="2893152" cy="20191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4263264"/>
            <a:ext cx="3293783" cy="20788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43069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Русско – персидская война (1826 – 1828)</a:t>
            </a:r>
            <a:endParaRPr lang="ru-RU" dirty="0"/>
          </a:p>
        </p:txBody>
      </p:sp>
      <p:sp>
        <p:nvSpPr>
          <p:cNvPr id="3" name="Объект 2"/>
          <p:cNvSpPr>
            <a:spLocks noGrp="1"/>
          </p:cNvSpPr>
          <p:nvPr>
            <p:ph idx="1"/>
          </p:nvPr>
        </p:nvSpPr>
        <p:spPr/>
        <p:txBody>
          <a:bodyPr>
            <a:normAutofit/>
          </a:bodyPr>
          <a:lstStyle/>
          <a:p>
            <a:pPr marL="0" indent="0">
              <a:buNone/>
            </a:pPr>
            <a:r>
              <a:rPr lang="ru-RU" dirty="0" smtClean="0">
                <a:solidFill>
                  <a:srgbClr val="FFFF00"/>
                </a:solidFill>
                <a:latin typeface="Cambria" pitchFamily="18" charset="0"/>
              </a:rPr>
              <a:t>Причины:</a:t>
            </a:r>
          </a:p>
          <a:p>
            <a:pPr marL="0" indent="0">
              <a:buNone/>
            </a:pPr>
            <a:r>
              <a:rPr lang="ru-RU" dirty="0">
                <a:latin typeface="Cambria" pitchFamily="18" charset="0"/>
              </a:rPr>
              <a:t>Намерение Персии вернуть земли, утраченные по </a:t>
            </a:r>
            <a:r>
              <a:rPr lang="ru-RU" dirty="0" err="1" smtClean="0">
                <a:latin typeface="Cambria" pitchFamily="18" charset="0"/>
              </a:rPr>
              <a:t>Гюлистанскому</a:t>
            </a:r>
            <a:r>
              <a:rPr lang="ru-RU" dirty="0" smtClean="0">
                <a:latin typeface="Cambria" pitchFamily="18" charset="0"/>
              </a:rPr>
              <a:t> договору</a:t>
            </a:r>
          </a:p>
          <a:p>
            <a:pPr marL="0" indent="0">
              <a:buNone/>
            </a:pPr>
            <a:r>
              <a:rPr lang="ru-RU" dirty="0" smtClean="0">
                <a:solidFill>
                  <a:srgbClr val="FFFF00"/>
                </a:solidFill>
                <a:latin typeface="Cambria" pitchFamily="18" charset="0"/>
              </a:rPr>
              <a:t>Повод:</a:t>
            </a:r>
          </a:p>
          <a:p>
            <a:pPr marL="0" indent="0">
              <a:buNone/>
            </a:pPr>
            <a:r>
              <a:rPr lang="ru-RU" dirty="0" smtClean="0">
                <a:latin typeface="Cambria" pitchFamily="18" charset="0"/>
              </a:rPr>
              <a:t>Слухи о </a:t>
            </a:r>
            <a:r>
              <a:rPr lang="ru-RU" dirty="0">
                <a:latin typeface="Cambria" pitchFamily="18" charset="0"/>
              </a:rPr>
              <a:t>петербургском восстании </a:t>
            </a:r>
            <a:r>
              <a:rPr lang="ru-RU" dirty="0" smtClean="0">
                <a:latin typeface="Cambria" pitchFamily="18" charset="0"/>
              </a:rPr>
              <a:t>декабристов и междуцарствии</a:t>
            </a:r>
            <a:endParaRPr lang="ru-RU" dirty="0">
              <a:latin typeface="Cambria" pitchFamily="18" charset="0"/>
            </a:endParaRPr>
          </a:p>
        </p:txBody>
      </p:sp>
    </p:spTree>
    <p:extLst>
      <p:ext uri="{BB962C8B-B14F-4D97-AF65-F5344CB8AC3E}">
        <p14:creationId xmlns:p14="http://schemas.microsoft.com/office/powerpoint/2010/main" val="39958331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Русско – персидская война (1826 – 1828)</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1707719"/>
            <a:ext cx="6695523" cy="5126858"/>
          </a:xfrm>
        </p:spPr>
      </p:pic>
    </p:spTree>
    <p:extLst>
      <p:ext uri="{BB962C8B-B14F-4D97-AF65-F5344CB8AC3E}">
        <p14:creationId xmlns:p14="http://schemas.microsoft.com/office/powerpoint/2010/main" val="1221195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Русско – персидская война (1826 – 1828)</a:t>
            </a:r>
          </a:p>
        </p:txBody>
      </p:sp>
      <p:sp>
        <p:nvSpPr>
          <p:cNvPr id="3" name="Объект 2"/>
          <p:cNvSpPr>
            <a:spLocks noGrp="1"/>
          </p:cNvSpPr>
          <p:nvPr>
            <p:ph idx="1"/>
          </p:nvPr>
        </p:nvSpPr>
        <p:spPr>
          <a:xfrm>
            <a:off x="1475656" y="1700808"/>
            <a:ext cx="7344816" cy="648072"/>
          </a:xfrm>
        </p:spPr>
        <p:txBody>
          <a:bodyPr/>
          <a:lstStyle/>
          <a:p>
            <a:pPr marL="0" indent="0">
              <a:buNone/>
            </a:pPr>
            <a:r>
              <a:rPr lang="ru-RU" dirty="0" smtClean="0">
                <a:latin typeface="Cambria" pitchFamily="18" charset="0"/>
              </a:rPr>
              <a:t>Главнокомандующие русской армии:</a:t>
            </a:r>
            <a:endParaRPr lang="ru-RU" dirty="0">
              <a:latin typeface="Cambria"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2636913"/>
            <a:ext cx="2520280" cy="30963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1763688" y="5765126"/>
            <a:ext cx="3240360" cy="707886"/>
          </a:xfrm>
          <a:prstGeom prst="rect">
            <a:avLst/>
          </a:prstGeom>
          <a:noFill/>
        </p:spPr>
        <p:txBody>
          <a:bodyPr wrap="square" rtlCol="0">
            <a:spAutoFit/>
          </a:bodyPr>
          <a:lstStyle/>
          <a:p>
            <a:r>
              <a:rPr lang="ru-RU" sz="2000" dirty="0" smtClean="0">
                <a:solidFill>
                  <a:schemeClr val="bg1"/>
                </a:solidFill>
                <a:latin typeface="Cambria" pitchFamily="18" charset="0"/>
              </a:rPr>
              <a:t>Алексей Петрович Ермолов</a:t>
            </a:r>
            <a:endParaRPr lang="ru-RU" sz="2000" dirty="0">
              <a:solidFill>
                <a:schemeClr val="bg1"/>
              </a:solidFill>
              <a:latin typeface="Cambria"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636914"/>
            <a:ext cx="2415792" cy="30963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5148064" y="5765126"/>
            <a:ext cx="2592288" cy="707886"/>
          </a:xfrm>
          <a:prstGeom prst="rect">
            <a:avLst/>
          </a:prstGeom>
          <a:noFill/>
        </p:spPr>
        <p:txBody>
          <a:bodyPr wrap="square" rtlCol="0">
            <a:spAutoFit/>
          </a:bodyPr>
          <a:lstStyle/>
          <a:p>
            <a:r>
              <a:rPr lang="ru-RU" sz="2000" dirty="0" smtClean="0">
                <a:solidFill>
                  <a:schemeClr val="bg1"/>
                </a:solidFill>
                <a:latin typeface="Cambria" pitchFamily="18" charset="0"/>
              </a:rPr>
              <a:t>Иван Федорович Паскевич</a:t>
            </a:r>
            <a:endParaRPr lang="ru-RU" sz="2000" dirty="0">
              <a:solidFill>
                <a:schemeClr val="bg1"/>
              </a:solidFill>
              <a:latin typeface="Cambria" pitchFamily="18" charset="0"/>
            </a:endParaRPr>
          </a:p>
        </p:txBody>
      </p:sp>
    </p:spTree>
    <p:extLst>
      <p:ext uri="{BB962C8B-B14F-4D97-AF65-F5344CB8AC3E}">
        <p14:creationId xmlns:p14="http://schemas.microsoft.com/office/powerpoint/2010/main" val="3061295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Русско – персидская война (1826 – 1828)</a:t>
            </a:r>
          </a:p>
        </p:txBody>
      </p:sp>
      <p:sp>
        <p:nvSpPr>
          <p:cNvPr id="3" name="Объект 2"/>
          <p:cNvSpPr>
            <a:spLocks noGrp="1"/>
          </p:cNvSpPr>
          <p:nvPr>
            <p:ph idx="1"/>
          </p:nvPr>
        </p:nvSpPr>
        <p:spPr>
          <a:xfrm>
            <a:off x="1619672" y="1916832"/>
            <a:ext cx="7200800" cy="4392488"/>
          </a:xfrm>
        </p:spPr>
        <p:txBody>
          <a:bodyPr>
            <a:normAutofit fontScale="70000" lnSpcReduction="20000"/>
          </a:bodyPr>
          <a:lstStyle/>
          <a:p>
            <a:pPr marL="0" indent="0">
              <a:buNone/>
            </a:pPr>
            <a:r>
              <a:rPr lang="ru-RU" dirty="0">
                <a:solidFill>
                  <a:srgbClr val="FFFF00"/>
                </a:solidFill>
                <a:latin typeface="Cambria" pitchFamily="18" charset="0"/>
              </a:rPr>
              <a:t>Июнь 1826 </a:t>
            </a:r>
            <a:r>
              <a:rPr lang="ru-RU" dirty="0" smtClean="0">
                <a:solidFill>
                  <a:srgbClr val="FFFF00"/>
                </a:solidFill>
                <a:latin typeface="Cambria" pitchFamily="18" charset="0"/>
              </a:rPr>
              <a:t>г. </a:t>
            </a:r>
            <a:r>
              <a:rPr lang="ru-RU" dirty="0" smtClean="0">
                <a:latin typeface="Cambria" pitchFamily="18" charset="0"/>
              </a:rPr>
              <a:t>– Иранские </a:t>
            </a:r>
            <a:r>
              <a:rPr lang="ru-RU" dirty="0">
                <a:latin typeface="Cambria" pitchFamily="18" charset="0"/>
              </a:rPr>
              <a:t>войска в двух местах перешли границу. Были захвачены южные районы </a:t>
            </a:r>
            <a:r>
              <a:rPr lang="ru-RU" dirty="0" smtClean="0">
                <a:latin typeface="Cambria" pitchFamily="18" charset="0"/>
              </a:rPr>
              <a:t>Закавказья</a:t>
            </a:r>
            <a:endParaRPr lang="ru-RU" dirty="0">
              <a:latin typeface="Cambria" pitchFamily="18" charset="0"/>
            </a:endParaRPr>
          </a:p>
          <a:p>
            <a:pPr marL="0" indent="0">
              <a:buNone/>
            </a:pPr>
            <a:r>
              <a:rPr lang="ru-RU" dirty="0">
                <a:solidFill>
                  <a:srgbClr val="FFFF00"/>
                </a:solidFill>
                <a:latin typeface="Cambria" pitchFamily="18" charset="0"/>
              </a:rPr>
              <a:t>5 сентября 1826 </a:t>
            </a:r>
            <a:r>
              <a:rPr lang="ru-RU" dirty="0" smtClean="0">
                <a:solidFill>
                  <a:srgbClr val="FFFF00"/>
                </a:solidFill>
                <a:latin typeface="Cambria" pitchFamily="18" charset="0"/>
              </a:rPr>
              <a:t>г.</a:t>
            </a:r>
            <a:r>
              <a:rPr lang="ru-RU" dirty="0" smtClean="0">
                <a:latin typeface="Cambria" pitchFamily="18" charset="0"/>
              </a:rPr>
              <a:t> – Освобождение </a:t>
            </a:r>
            <a:r>
              <a:rPr lang="ru-RU" dirty="0">
                <a:latin typeface="Cambria" pitchFamily="18" charset="0"/>
              </a:rPr>
              <a:t>русскими войсками </a:t>
            </a:r>
            <a:r>
              <a:rPr lang="ru-RU" dirty="0" err="1" smtClean="0">
                <a:latin typeface="Cambria" pitchFamily="18" charset="0"/>
              </a:rPr>
              <a:t>Елизаветполя</a:t>
            </a:r>
            <a:endParaRPr lang="ru-RU" dirty="0" smtClean="0">
              <a:latin typeface="Cambria" pitchFamily="18" charset="0"/>
            </a:endParaRPr>
          </a:p>
          <a:p>
            <a:pPr marL="0" indent="0">
              <a:buNone/>
            </a:pPr>
            <a:r>
              <a:rPr lang="ru-RU" dirty="0">
                <a:solidFill>
                  <a:srgbClr val="FFFF00"/>
                </a:solidFill>
                <a:latin typeface="Cambria" pitchFamily="18" charset="0"/>
              </a:rPr>
              <a:t>13 сентября 1826 </a:t>
            </a:r>
            <a:r>
              <a:rPr lang="ru-RU" dirty="0" smtClean="0">
                <a:solidFill>
                  <a:srgbClr val="FFFF00"/>
                </a:solidFill>
                <a:latin typeface="Cambria" pitchFamily="18" charset="0"/>
              </a:rPr>
              <a:t>г. </a:t>
            </a:r>
            <a:r>
              <a:rPr lang="ru-RU" dirty="0" smtClean="0">
                <a:latin typeface="Cambria" pitchFamily="18" charset="0"/>
              </a:rPr>
              <a:t>– Разгром </a:t>
            </a:r>
            <a:r>
              <a:rPr lang="ru-RU" dirty="0">
                <a:latin typeface="Cambria" pitchFamily="18" charset="0"/>
              </a:rPr>
              <a:t>под </a:t>
            </a:r>
            <a:r>
              <a:rPr lang="ru-RU" dirty="0" err="1">
                <a:latin typeface="Cambria" pitchFamily="18" charset="0"/>
              </a:rPr>
              <a:t>Елизаветполем</a:t>
            </a:r>
            <a:r>
              <a:rPr lang="ru-RU" dirty="0">
                <a:latin typeface="Cambria" pitchFamily="18" charset="0"/>
              </a:rPr>
              <a:t> 35-тысячной армии </a:t>
            </a:r>
            <a:r>
              <a:rPr lang="ru-RU" dirty="0" smtClean="0">
                <a:latin typeface="Cambria" pitchFamily="18" charset="0"/>
              </a:rPr>
              <a:t>персов </a:t>
            </a:r>
          </a:p>
          <a:p>
            <a:pPr marL="0" indent="0">
              <a:buNone/>
            </a:pPr>
            <a:r>
              <a:rPr lang="ru-RU" dirty="0" smtClean="0">
                <a:solidFill>
                  <a:srgbClr val="FFFF00"/>
                </a:solidFill>
                <a:latin typeface="Cambria" pitchFamily="18" charset="0"/>
              </a:rPr>
              <a:t>16 </a:t>
            </a:r>
            <a:r>
              <a:rPr lang="ru-RU" dirty="0">
                <a:solidFill>
                  <a:srgbClr val="FFFF00"/>
                </a:solidFill>
                <a:latin typeface="Cambria" pitchFamily="18" charset="0"/>
              </a:rPr>
              <a:t>марта 1827 </a:t>
            </a:r>
            <a:r>
              <a:rPr lang="ru-RU" dirty="0" smtClean="0">
                <a:solidFill>
                  <a:srgbClr val="FFFF00"/>
                </a:solidFill>
                <a:latin typeface="Cambria" pitchFamily="18" charset="0"/>
              </a:rPr>
              <a:t>г. </a:t>
            </a:r>
            <a:r>
              <a:rPr lang="ru-RU" dirty="0" smtClean="0">
                <a:latin typeface="Cambria" pitchFamily="18" charset="0"/>
              </a:rPr>
              <a:t>– Смена </a:t>
            </a:r>
            <a:r>
              <a:rPr lang="ru-RU" dirty="0">
                <a:latin typeface="Cambria" pitchFamily="18" charset="0"/>
              </a:rPr>
              <a:t>генерала Ермолова генералом </a:t>
            </a:r>
            <a:r>
              <a:rPr lang="ru-RU" dirty="0" smtClean="0">
                <a:latin typeface="Cambria" pitchFamily="18" charset="0"/>
              </a:rPr>
              <a:t>Паскевичем</a:t>
            </a:r>
          </a:p>
          <a:p>
            <a:pPr marL="0" indent="0">
              <a:buNone/>
            </a:pPr>
            <a:r>
              <a:rPr lang="ru-RU" dirty="0">
                <a:solidFill>
                  <a:srgbClr val="FFFF00"/>
                </a:solidFill>
                <a:latin typeface="Cambria" pitchFamily="18" charset="0"/>
              </a:rPr>
              <a:t>1 октября 1827 </a:t>
            </a:r>
            <a:r>
              <a:rPr lang="ru-RU" dirty="0" smtClean="0">
                <a:solidFill>
                  <a:srgbClr val="FFFF00"/>
                </a:solidFill>
                <a:latin typeface="Cambria" pitchFamily="18" charset="0"/>
              </a:rPr>
              <a:t>г. </a:t>
            </a:r>
            <a:r>
              <a:rPr lang="ru-RU" dirty="0" smtClean="0">
                <a:latin typeface="Cambria" pitchFamily="18" charset="0"/>
              </a:rPr>
              <a:t>– Русские </a:t>
            </a:r>
            <a:r>
              <a:rPr lang="ru-RU" dirty="0">
                <a:latin typeface="Cambria" pitchFamily="18" charset="0"/>
              </a:rPr>
              <a:t>войска взяли </a:t>
            </a:r>
            <a:r>
              <a:rPr lang="ru-RU" dirty="0" err="1">
                <a:latin typeface="Cambria" pitchFamily="18" charset="0"/>
              </a:rPr>
              <a:t>Эривань</a:t>
            </a:r>
            <a:r>
              <a:rPr lang="ru-RU" dirty="0">
                <a:latin typeface="Cambria" pitchFamily="18" charset="0"/>
              </a:rPr>
              <a:t> и вступили в персидский </a:t>
            </a:r>
            <a:r>
              <a:rPr lang="ru-RU" dirty="0" smtClean="0">
                <a:latin typeface="Cambria" pitchFamily="18" charset="0"/>
              </a:rPr>
              <a:t>Азербайджан</a:t>
            </a:r>
          </a:p>
          <a:p>
            <a:pPr marL="0" indent="0">
              <a:buNone/>
            </a:pPr>
            <a:r>
              <a:rPr lang="ru-RU" dirty="0" smtClean="0">
                <a:solidFill>
                  <a:srgbClr val="FFFF00"/>
                </a:solidFill>
                <a:latin typeface="Cambria" pitchFamily="18" charset="0"/>
              </a:rPr>
              <a:t>14 </a:t>
            </a:r>
            <a:r>
              <a:rPr lang="ru-RU" dirty="0">
                <a:solidFill>
                  <a:srgbClr val="FFFF00"/>
                </a:solidFill>
                <a:latin typeface="Cambria" pitchFamily="18" charset="0"/>
              </a:rPr>
              <a:t>октября 1827 </a:t>
            </a:r>
            <a:r>
              <a:rPr lang="ru-RU" dirty="0" smtClean="0">
                <a:solidFill>
                  <a:srgbClr val="FFFF00"/>
                </a:solidFill>
                <a:latin typeface="Cambria" pitchFamily="18" charset="0"/>
              </a:rPr>
              <a:t>г. </a:t>
            </a:r>
            <a:r>
              <a:rPr lang="ru-RU" dirty="0" smtClean="0">
                <a:latin typeface="Cambria" pitchFamily="18" charset="0"/>
              </a:rPr>
              <a:t>– Русские </a:t>
            </a:r>
            <a:r>
              <a:rPr lang="ru-RU" dirty="0">
                <a:latin typeface="Cambria" pitchFamily="18" charset="0"/>
              </a:rPr>
              <a:t>войска овладели </a:t>
            </a:r>
            <a:r>
              <a:rPr lang="ru-RU" dirty="0" err="1" smtClean="0">
                <a:latin typeface="Cambria" pitchFamily="18" charset="0"/>
              </a:rPr>
              <a:t>Тавризом</a:t>
            </a:r>
            <a:endParaRPr lang="ru-RU" dirty="0">
              <a:latin typeface="Cambria" pitchFamily="18" charset="0"/>
            </a:endParaRPr>
          </a:p>
        </p:txBody>
      </p:sp>
    </p:spTree>
    <p:extLst>
      <p:ext uri="{BB962C8B-B14F-4D97-AF65-F5344CB8AC3E}">
        <p14:creationId xmlns:p14="http://schemas.microsoft.com/office/powerpoint/2010/main" val="1142535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Русско – персидская война (1826 – 1828)</a:t>
            </a:r>
          </a:p>
        </p:txBody>
      </p:sp>
      <p:sp>
        <p:nvSpPr>
          <p:cNvPr id="3" name="Объект 2"/>
          <p:cNvSpPr>
            <a:spLocks noGrp="1"/>
          </p:cNvSpPr>
          <p:nvPr>
            <p:ph idx="1"/>
          </p:nvPr>
        </p:nvSpPr>
        <p:spPr/>
        <p:txBody>
          <a:bodyPr>
            <a:normAutofit/>
          </a:bodyPr>
          <a:lstStyle/>
          <a:p>
            <a:pPr marL="0" indent="0">
              <a:buNone/>
            </a:pPr>
            <a:r>
              <a:rPr lang="ru-RU" sz="2400" dirty="0" smtClean="0">
                <a:solidFill>
                  <a:srgbClr val="FFFF00"/>
                </a:solidFill>
                <a:latin typeface="Cambria" pitchFamily="18" charset="0"/>
              </a:rPr>
              <a:t>Итоги:</a:t>
            </a:r>
          </a:p>
          <a:p>
            <a:pPr marL="0" indent="0">
              <a:buNone/>
            </a:pPr>
            <a:r>
              <a:rPr lang="ru-RU" sz="2400" dirty="0">
                <a:solidFill>
                  <a:srgbClr val="FFFF00"/>
                </a:solidFill>
                <a:latin typeface="Cambria" pitchFamily="18" charset="0"/>
              </a:rPr>
              <a:t>10 февраля 1828 </a:t>
            </a:r>
            <a:r>
              <a:rPr lang="ru-RU" sz="2400" dirty="0" smtClean="0">
                <a:solidFill>
                  <a:srgbClr val="FFFF00"/>
                </a:solidFill>
                <a:latin typeface="Cambria" pitchFamily="18" charset="0"/>
              </a:rPr>
              <a:t>г. </a:t>
            </a:r>
            <a:r>
              <a:rPr lang="ru-RU" sz="2400" dirty="0" smtClean="0">
                <a:latin typeface="Cambria" pitchFamily="18" charset="0"/>
              </a:rPr>
              <a:t>– Подписание </a:t>
            </a:r>
            <a:r>
              <a:rPr lang="ru-RU" sz="2400" dirty="0" err="1" smtClean="0">
                <a:latin typeface="Cambria" pitchFamily="18" charset="0"/>
              </a:rPr>
              <a:t>Туркманчайского</a:t>
            </a:r>
            <a:r>
              <a:rPr lang="ru-RU" sz="2400" dirty="0" smtClean="0">
                <a:latin typeface="Cambria" pitchFamily="18" charset="0"/>
              </a:rPr>
              <a:t> мирного договора </a:t>
            </a:r>
          </a:p>
          <a:p>
            <a:pPr>
              <a:buFontTx/>
              <a:buChar char="-"/>
            </a:pPr>
            <a:r>
              <a:rPr lang="ru-RU" sz="2400" dirty="0" err="1" smtClean="0">
                <a:latin typeface="Cambria" pitchFamily="18" charset="0"/>
              </a:rPr>
              <a:t>Эриванское</a:t>
            </a:r>
            <a:r>
              <a:rPr lang="ru-RU" sz="2400" dirty="0" smtClean="0">
                <a:latin typeface="Cambria" pitchFamily="18" charset="0"/>
              </a:rPr>
              <a:t> и Нахичеванское ханства отходили к России</a:t>
            </a:r>
          </a:p>
          <a:p>
            <a:pPr>
              <a:buFontTx/>
              <a:buChar char="-"/>
            </a:pPr>
            <a:r>
              <a:rPr lang="ru-RU" sz="2400" dirty="0" smtClean="0">
                <a:latin typeface="Cambria" pitchFamily="18" charset="0"/>
              </a:rPr>
              <a:t>Подтверждалось исключительное право России иметь военный флот на Каспийском море</a:t>
            </a:r>
          </a:p>
          <a:p>
            <a:pPr>
              <a:buFontTx/>
              <a:buChar char="-"/>
            </a:pPr>
            <a:r>
              <a:rPr lang="ru-RU" sz="2400" dirty="0" smtClean="0">
                <a:latin typeface="Cambria" pitchFamily="18" charset="0"/>
              </a:rPr>
              <a:t>Персия выплачивала России контрибуцию в 20 млн. рублей</a:t>
            </a:r>
          </a:p>
        </p:txBody>
      </p:sp>
    </p:spTree>
    <p:extLst>
      <p:ext uri="{BB962C8B-B14F-4D97-AF65-F5344CB8AC3E}">
        <p14:creationId xmlns:p14="http://schemas.microsoft.com/office/powerpoint/2010/main" val="844185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Русско- Турецкая война</a:t>
            </a:r>
            <a:br>
              <a:rPr lang="ru-RU" dirty="0" smtClean="0"/>
            </a:br>
            <a:r>
              <a:rPr lang="ru-RU" dirty="0" smtClean="0"/>
              <a:t>(1828 – 1829 гг.)</a:t>
            </a:r>
            <a:endParaRPr lang="ru-RU" dirty="0"/>
          </a:p>
        </p:txBody>
      </p:sp>
      <p:sp>
        <p:nvSpPr>
          <p:cNvPr id="3" name="Объект 2"/>
          <p:cNvSpPr>
            <a:spLocks noGrp="1"/>
          </p:cNvSpPr>
          <p:nvPr>
            <p:ph idx="1"/>
          </p:nvPr>
        </p:nvSpPr>
        <p:spPr/>
        <p:txBody>
          <a:bodyPr/>
          <a:lstStyle/>
          <a:p>
            <a:pPr marL="0" indent="0">
              <a:buNone/>
            </a:pPr>
            <a:r>
              <a:rPr lang="ru-RU" dirty="0" smtClean="0">
                <a:solidFill>
                  <a:srgbClr val="FFFF00"/>
                </a:solidFill>
                <a:latin typeface="Cambria" pitchFamily="18" charset="0"/>
              </a:rPr>
              <a:t>Причины:</a:t>
            </a:r>
          </a:p>
          <a:p>
            <a:pPr marL="0" indent="0">
              <a:buNone/>
            </a:pPr>
            <a:r>
              <a:rPr lang="ru-RU" dirty="0" smtClean="0">
                <a:latin typeface="Cambria" pitchFamily="18" charset="0"/>
              </a:rPr>
              <a:t>1821 – 1832 гг. –Греческая война за независимость</a:t>
            </a:r>
          </a:p>
          <a:p>
            <a:pPr marL="0" indent="0">
              <a:buNone/>
            </a:pPr>
            <a:r>
              <a:rPr lang="ru-RU" dirty="0" smtClean="0">
                <a:latin typeface="Cambria" pitchFamily="18" charset="0"/>
              </a:rPr>
              <a:t>1828 г. – Отказ турецкого султана от выполнения </a:t>
            </a:r>
            <a:r>
              <a:rPr lang="ru-RU" dirty="0" err="1" smtClean="0">
                <a:latin typeface="Cambria" pitchFamily="18" charset="0"/>
              </a:rPr>
              <a:t>Аккерманского</a:t>
            </a:r>
            <a:r>
              <a:rPr lang="ru-RU" dirty="0" smtClean="0">
                <a:latin typeface="Cambria" pitchFamily="18" charset="0"/>
              </a:rPr>
              <a:t> договора</a:t>
            </a:r>
          </a:p>
          <a:p>
            <a:pPr marL="0" indent="0">
              <a:buNone/>
            </a:pPr>
            <a:endParaRPr lang="ru-RU" dirty="0"/>
          </a:p>
        </p:txBody>
      </p:sp>
    </p:spTree>
    <p:extLst>
      <p:ext uri="{BB962C8B-B14F-4D97-AF65-F5344CB8AC3E}">
        <p14:creationId xmlns:p14="http://schemas.microsoft.com/office/powerpoint/2010/main" val="37307130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Русско- Турецкая война</a:t>
            </a:r>
            <a:br>
              <a:rPr lang="ru-RU" dirty="0"/>
            </a:br>
            <a:r>
              <a:rPr lang="ru-RU" dirty="0"/>
              <a:t>(1828 – 1829 гг.)</a:t>
            </a:r>
          </a:p>
        </p:txBody>
      </p:sp>
      <p:sp>
        <p:nvSpPr>
          <p:cNvPr id="3" name="Объект 2"/>
          <p:cNvSpPr>
            <a:spLocks noGrp="1"/>
          </p:cNvSpPr>
          <p:nvPr>
            <p:ph idx="1"/>
          </p:nvPr>
        </p:nvSpPr>
        <p:spPr>
          <a:xfrm>
            <a:off x="1475656" y="1700808"/>
            <a:ext cx="7344816" cy="576064"/>
          </a:xfrm>
        </p:spPr>
        <p:txBody>
          <a:bodyPr>
            <a:normAutofit lnSpcReduction="10000"/>
          </a:bodyPr>
          <a:lstStyle/>
          <a:p>
            <a:pPr marL="0" indent="0">
              <a:buNone/>
            </a:pPr>
            <a:r>
              <a:rPr lang="ru-RU" dirty="0" smtClean="0">
                <a:latin typeface="Cambria" pitchFamily="18" charset="0"/>
              </a:rPr>
              <a:t>Главнокомандующие русских войск:</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492896"/>
            <a:ext cx="2691032" cy="31623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1" y="2492895"/>
            <a:ext cx="2742133" cy="31623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1907704" y="5655287"/>
            <a:ext cx="2619024" cy="707886"/>
          </a:xfrm>
          <a:prstGeom prst="rect">
            <a:avLst/>
          </a:prstGeom>
          <a:noFill/>
        </p:spPr>
        <p:txBody>
          <a:bodyPr wrap="square" rtlCol="0">
            <a:spAutoFit/>
          </a:bodyPr>
          <a:lstStyle/>
          <a:p>
            <a:r>
              <a:rPr lang="ru-RU" sz="2000" dirty="0" smtClean="0">
                <a:solidFill>
                  <a:schemeClr val="bg1"/>
                </a:solidFill>
                <a:latin typeface="Cambria" pitchFamily="18" charset="0"/>
              </a:rPr>
              <a:t>Петр </a:t>
            </a:r>
            <a:r>
              <a:rPr lang="ru-RU" sz="2000" dirty="0" err="1" smtClean="0">
                <a:solidFill>
                  <a:schemeClr val="bg1"/>
                </a:solidFill>
                <a:latin typeface="Cambria" pitchFamily="18" charset="0"/>
              </a:rPr>
              <a:t>Христианович</a:t>
            </a:r>
            <a:r>
              <a:rPr lang="ru-RU" sz="2000" dirty="0" smtClean="0">
                <a:solidFill>
                  <a:schemeClr val="bg1"/>
                </a:solidFill>
                <a:latin typeface="Cambria" pitchFamily="18" charset="0"/>
              </a:rPr>
              <a:t> </a:t>
            </a:r>
            <a:r>
              <a:rPr lang="ru-RU" sz="2000" dirty="0" err="1" smtClean="0">
                <a:solidFill>
                  <a:schemeClr val="bg1"/>
                </a:solidFill>
                <a:latin typeface="Cambria" pitchFamily="18" charset="0"/>
              </a:rPr>
              <a:t>Витгенштейн</a:t>
            </a:r>
            <a:endParaRPr lang="ru-RU" sz="2000" dirty="0">
              <a:solidFill>
                <a:schemeClr val="bg1"/>
              </a:solidFill>
              <a:latin typeface="Cambria" pitchFamily="18" charset="0"/>
            </a:endParaRPr>
          </a:p>
        </p:txBody>
      </p:sp>
      <p:sp>
        <p:nvSpPr>
          <p:cNvPr id="7" name="TextBox 6"/>
          <p:cNvSpPr txBox="1"/>
          <p:nvPr/>
        </p:nvSpPr>
        <p:spPr>
          <a:xfrm>
            <a:off x="5580111" y="5655286"/>
            <a:ext cx="2952329" cy="707886"/>
          </a:xfrm>
          <a:prstGeom prst="rect">
            <a:avLst/>
          </a:prstGeom>
          <a:noFill/>
        </p:spPr>
        <p:txBody>
          <a:bodyPr wrap="square" rtlCol="0">
            <a:spAutoFit/>
          </a:bodyPr>
          <a:lstStyle/>
          <a:p>
            <a:r>
              <a:rPr lang="ru-RU" sz="2000" dirty="0" smtClean="0">
                <a:solidFill>
                  <a:schemeClr val="bg1"/>
                </a:solidFill>
                <a:latin typeface="Cambria" pitchFamily="18" charset="0"/>
              </a:rPr>
              <a:t>Иван Иванович Дибич – Забалканский</a:t>
            </a:r>
            <a:endParaRPr lang="ru-RU" sz="2000" dirty="0">
              <a:solidFill>
                <a:schemeClr val="bg1"/>
              </a:solidFill>
              <a:latin typeface="Cambria" pitchFamily="18" charset="0"/>
            </a:endParaRPr>
          </a:p>
        </p:txBody>
      </p:sp>
    </p:spTree>
    <p:extLst>
      <p:ext uri="{BB962C8B-B14F-4D97-AF65-F5344CB8AC3E}">
        <p14:creationId xmlns:p14="http://schemas.microsoft.com/office/powerpoint/2010/main" val="13682306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Русско- Турецкая война</a:t>
            </a:r>
            <a:br>
              <a:rPr lang="ru-RU" dirty="0"/>
            </a:br>
            <a:r>
              <a:rPr lang="ru-RU" dirty="0"/>
              <a:t>(1828 – 1829 гг.)</a:t>
            </a:r>
          </a:p>
        </p:txBody>
      </p:sp>
      <p:sp>
        <p:nvSpPr>
          <p:cNvPr id="3" name="Объект 2"/>
          <p:cNvSpPr>
            <a:spLocks noGrp="1"/>
          </p:cNvSpPr>
          <p:nvPr>
            <p:ph idx="1"/>
          </p:nvPr>
        </p:nvSpPr>
        <p:spPr/>
        <p:txBody>
          <a:bodyPr>
            <a:normAutofit fontScale="62500" lnSpcReduction="20000"/>
          </a:bodyPr>
          <a:lstStyle/>
          <a:p>
            <a:pPr marL="0" indent="0">
              <a:buNone/>
            </a:pPr>
            <a:r>
              <a:rPr lang="ru-RU" dirty="0" smtClean="0">
                <a:solidFill>
                  <a:srgbClr val="FFFF00"/>
                </a:solidFill>
                <a:latin typeface="Cambria" pitchFamily="18" charset="0"/>
              </a:rPr>
              <a:t>Ход боевых действий:</a:t>
            </a:r>
          </a:p>
          <a:p>
            <a:pPr marL="0" indent="0">
              <a:buNone/>
            </a:pPr>
            <a:r>
              <a:rPr lang="ru-RU" dirty="0" smtClean="0">
                <a:solidFill>
                  <a:srgbClr val="FFFF00"/>
                </a:solidFill>
                <a:latin typeface="Cambria" pitchFamily="18" charset="0"/>
              </a:rPr>
              <a:t>30 апреля 1828 г. </a:t>
            </a:r>
            <a:r>
              <a:rPr lang="ru-RU" dirty="0" smtClean="0">
                <a:latin typeface="Cambria" pitchFamily="18" charset="0"/>
              </a:rPr>
              <a:t>– Занятие русскими войсками Бухареста</a:t>
            </a:r>
          </a:p>
          <a:p>
            <a:pPr marL="0" indent="0">
              <a:buNone/>
            </a:pPr>
            <a:r>
              <a:rPr lang="ru-RU" dirty="0" smtClean="0">
                <a:solidFill>
                  <a:srgbClr val="FFFF00"/>
                </a:solidFill>
                <a:latin typeface="Cambria" pitchFamily="18" charset="0"/>
              </a:rPr>
              <a:t>28 сентября 1828 г. </a:t>
            </a:r>
            <a:r>
              <a:rPr lang="ru-RU" dirty="0" smtClean="0">
                <a:latin typeface="Cambria" pitchFamily="18" charset="0"/>
              </a:rPr>
              <a:t>– Штурм крепости Варна</a:t>
            </a:r>
          </a:p>
          <a:p>
            <a:pPr marL="0" indent="0">
              <a:buNone/>
            </a:pPr>
            <a:r>
              <a:rPr lang="ru-RU" dirty="0" smtClean="0">
                <a:solidFill>
                  <a:srgbClr val="FFFF00"/>
                </a:solidFill>
                <a:latin typeface="Cambria" pitchFamily="18" charset="0"/>
              </a:rPr>
              <a:t>Забалканский поход Дибича (1829 г.):</a:t>
            </a:r>
          </a:p>
          <a:p>
            <a:pPr marL="0" indent="0">
              <a:buNone/>
            </a:pPr>
            <a:r>
              <a:rPr lang="ru-RU" dirty="0">
                <a:solidFill>
                  <a:srgbClr val="FFFF00"/>
                </a:solidFill>
                <a:latin typeface="Cambria" pitchFamily="18" charset="0"/>
              </a:rPr>
              <a:t>12 июля </a:t>
            </a:r>
            <a:r>
              <a:rPr lang="ru-RU" dirty="0">
                <a:latin typeface="Cambria" pitchFamily="18" charset="0"/>
              </a:rPr>
              <a:t>— взят Бургас; </a:t>
            </a:r>
            <a:endParaRPr lang="ru-RU" dirty="0" smtClean="0">
              <a:latin typeface="Cambria" pitchFamily="18" charset="0"/>
            </a:endParaRPr>
          </a:p>
          <a:p>
            <a:pPr marL="0" indent="0">
              <a:buNone/>
            </a:pPr>
            <a:r>
              <a:rPr lang="ru-RU" dirty="0" smtClean="0">
                <a:solidFill>
                  <a:srgbClr val="FFFF00"/>
                </a:solidFill>
                <a:latin typeface="Cambria" pitchFamily="18" charset="0"/>
              </a:rPr>
              <a:t>14 </a:t>
            </a:r>
            <a:r>
              <a:rPr lang="ru-RU" dirty="0">
                <a:solidFill>
                  <a:srgbClr val="FFFF00"/>
                </a:solidFill>
                <a:latin typeface="Cambria" pitchFamily="18" charset="0"/>
              </a:rPr>
              <a:t>июля </a:t>
            </a:r>
            <a:r>
              <a:rPr lang="ru-RU" dirty="0">
                <a:latin typeface="Cambria" pitchFamily="18" charset="0"/>
              </a:rPr>
              <a:t>— отбиты атаки двух групп турецких войск численностью 20 и 12 тысяч человек соответственно, отправленные вдогонку; </a:t>
            </a:r>
            <a:endParaRPr lang="ru-RU" dirty="0" smtClean="0">
              <a:latin typeface="Cambria" pitchFamily="18" charset="0"/>
            </a:endParaRPr>
          </a:p>
          <a:p>
            <a:pPr marL="0" indent="0">
              <a:buNone/>
            </a:pPr>
            <a:r>
              <a:rPr lang="ru-RU" dirty="0" smtClean="0">
                <a:solidFill>
                  <a:srgbClr val="FFFF00"/>
                </a:solidFill>
                <a:latin typeface="Cambria" pitchFamily="18" charset="0"/>
              </a:rPr>
              <a:t>31 </a:t>
            </a:r>
            <a:r>
              <a:rPr lang="ru-RU" dirty="0">
                <a:solidFill>
                  <a:srgbClr val="FFFF00"/>
                </a:solidFill>
                <a:latin typeface="Cambria" pitchFamily="18" charset="0"/>
              </a:rPr>
              <a:t>июля </a:t>
            </a:r>
            <a:r>
              <a:rPr lang="ru-RU" dirty="0">
                <a:latin typeface="Cambria" pitchFamily="18" charset="0"/>
              </a:rPr>
              <a:t>— победа войск славянской империи под городом </a:t>
            </a:r>
            <a:r>
              <a:rPr lang="ru-RU" dirty="0" err="1">
                <a:latin typeface="Cambria" pitchFamily="18" charset="0"/>
              </a:rPr>
              <a:t>Сливен</a:t>
            </a:r>
            <a:r>
              <a:rPr lang="ru-RU" dirty="0">
                <a:latin typeface="Cambria" pitchFamily="18" charset="0"/>
              </a:rPr>
              <a:t>; </a:t>
            </a:r>
            <a:endParaRPr lang="ru-RU" dirty="0" smtClean="0">
              <a:latin typeface="Cambria" pitchFamily="18" charset="0"/>
            </a:endParaRPr>
          </a:p>
          <a:p>
            <a:pPr marL="0" indent="0">
              <a:buNone/>
            </a:pPr>
            <a:r>
              <a:rPr lang="ru-RU" dirty="0" smtClean="0">
                <a:solidFill>
                  <a:srgbClr val="FFFF00"/>
                </a:solidFill>
                <a:latin typeface="Cambria" pitchFamily="18" charset="0"/>
              </a:rPr>
              <a:t>7 </a:t>
            </a:r>
            <a:r>
              <a:rPr lang="ru-RU" dirty="0">
                <a:solidFill>
                  <a:srgbClr val="FFFF00"/>
                </a:solidFill>
                <a:latin typeface="Cambria" pitchFamily="18" charset="0"/>
              </a:rPr>
              <a:t>августа </a:t>
            </a:r>
            <a:r>
              <a:rPr lang="ru-RU" dirty="0">
                <a:latin typeface="Cambria" pitchFamily="18" charset="0"/>
              </a:rPr>
              <a:t>— россияне без боя взяли крепость </a:t>
            </a:r>
            <a:r>
              <a:rPr lang="ru-RU" dirty="0" err="1">
                <a:latin typeface="Cambria" pitchFamily="18" charset="0"/>
              </a:rPr>
              <a:t>Адрианополь</a:t>
            </a:r>
            <a:r>
              <a:rPr lang="ru-RU" dirty="0" smtClean="0">
                <a:latin typeface="Cambria" pitchFamily="18" charset="0"/>
              </a:rPr>
              <a:t>; </a:t>
            </a:r>
            <a:r>
              <a:rPr lang="ru-RU" dirty="0">
                <a:solidFill>
                  <a:srgbClr val="FFFF00"/>
                </a:solidFill>
                <a:latin typeface="Cambria" pitchFamily="18" charset="0"/>
              </a:rPr>
              <a:t>26 августа </a:t>
            </a:r>
            <a:r>
              <a:rPr lang="ru-RU" dirty="0" smtClean="0">
                <a:latin typeface="Cambria" pitchFamily="18" charset="0"/>
              </a:rPr>
              <a:t>– передовые </a:t>
            </a:r>
            <a:r>
              <a:rPr lang="ru-RU" dirty="0">
                <a:latin typeface="Cambria" pitchFamily="18" charset="0"/>
              </a:rPr>
              <a:t>части русской армии подошли к Константинополю.</a:t>
            </a:r>
            <a:r>
              <a:rPr lang="ru-RU" dirty="0"/>
              <a:t/>
            </a:r>
            <a:br>
              <a:rPr lang="ru-RU" dirty="0"/>
            </a:br>
            <a:endParaRPr lang="ru-RU" dirty="0"/>
          </a:p>
        </p:txBody>
      </p:sp>
    </p:spTree>
    <p:extLst>
      <p:ext uri="{BB962C8B-B14F-4D97-AF65-F5344CB8AC3E}">
        <p14:creationId xmlns:p14="http://schemas.microsoft.com/office/powerpoint/2010/main" val="3770605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Русско- Турецкая война</a:t>
            </a:r>
            <a:br>
              <a:rPr lang="ru-RU" dirty="0"/>
            </a:br>
            <a:r>
              <a:rPr lang="ru-RU" dirty="0"/>
              <a:t>(1828 – 1829 гг.)</a:t>
            </a:r>
          </a:p>
        </p:txBody>
      </p:sp>
      <p:sp>
        <p:nvSpPr>
          <p:cNvPr id="3" name="Объект 2"/>
          <p:cNvSpPr>
            <a:spLocks noGrp="1"/>
          </p:cNvSpPr>
          <p:nvPr>
            <p:ph idx="1"/>
          </p:nvPr>
        </p:nvSpPr>
        <p:spPr/>
        <p:txBody>
          <a:bodyPr>
            <a:normAutofit fontScale="70000" lnSpcReduction="20000"/>
          </a:bodyPr>
          <a:lstStyle/>
          <a:p>
            <a:pPr marL="0" indent="0">
              <a:buNone/>
            </a:pPr>
            <a:r>
              <a:rPr lang="ru-RU" dirty="0" smtClean="0">
                <a:solidFill>
                  <a:srgbClr val="FFFF00"/>
                </a:solidFill>
                <a:latin typeface="Cambria" pitchFamily="18" charset="0"/>
              </a:rPr>
              <a:t>Итоги:</a:t>
            </a:r>
          </a:p>
          <a:p>
            <a:pPr marL="0" indent="0">
              <a:buNone/>
            </a:pPr>
            <a:r>
              <a:rPr lang="ru-RU" dirty="0">
                <a:solidFill>
                  <a:srgbClr val="FFFF00"/>
                </a:solidFill>
                <a:latin typeface="Cambria" pitchFamily="18" charset="0"/>
              </a:rPr>
              <a:t>12 сентября 1829 </a:t>
            </a:r>
            <a:r>
              <a:rPr lang="ru-RU" dirty="0" smtClean="0">
                <a:solidFill>
                  <a:srgbClr val="FFFF00"/>
                </a:solidFill>
                <a:latin typeface="Cambria" pitchFamily="18" charset="0"/>
              </a:rPr>
              <a:t>г.</a:t>
            </a:r>
            <a:r>
              <a:rPr lang="ru-RU" dirty="0" smtClean="0">
                <a:latin typeface="Cambria" pitchFamily="18" charset="0"/>
              </a:rPr>
              <a:t> – </a:t>
            </a:r>
            <a:r>
              <a:rPr lang="ru-RU" dirty="0" err="1" smtClean="0">
                <a:latin typeface="Cambria" pitchFamily="18" charset="0"/>
              </a:rPr>
              <a:t>Адрианопольский</a:t>
            </a:r>
            <a:r>
              <a:rPr lang="ru-RU" dirty="0" smtClean="0">
                <a:latin typeface="Cambria" pitchFamily="18" charset="0"/>
              </a:rPr>
              <a:t> мирный договор</a:t>
            </a:r>
          </a:p>
          <a:p>
            <a:pPr>
              <a:buFontTx/>
              <a:buChar char="-"/>
            </a:pPr>
            <a:r>
              <a:rPr lang="ru-RU" dirty="0" smtClean="0">
                <a:latin typeface="Cambria" pitchFamily="18" charset="0"/>
              </a:rPr>
              <a:t>Россия </a:t>
            </a:r>
            <a:r>
              <a:rPr lang="ru-RU" dirty="0">
                <a:latin typeface="Cambria" pitchFamily="18" charset="0"/>
              </a:rPr>
              <a:t>получала следующие территории: устье Дуная с островами, восточное побережье Чёрного моря, территории нынешней Грузии и Армении; </a:t>
            </a:r>
            <a:endParaRPr lang="ru-RU" dirty="0" smtClean="0">
              <a:latin typeface="Cambria" pitchFamily="18" charset="0"/>
            </a:endParaRPr>
          </a:p>
          <a:p>
            <a:pPr>
              <a:buFontTx/>
              <a:buChar char="-"/>
            </a:pPr>
            <a:r>
              <a:rPr lang="ru-RU" dirty="0" smtClean="0">
                <a:latin typeface="Cambria" pitchFamily="18" charset="0"/>
              </a:rPr>
              <a:t>гарантия </a:t>
            </a:r>
            <a:r>
              <a:rPr lang="ru-RU" dirty="0">
                <a:latin typeface="Cambria" pitchFamily="18" charset="0"/>
              </a:rPr>
              <a:t>права на торговлю гражданам Российской империи на всей территории Турции; </a:t>
            </a:r>
            <a:endParaRPr lang="ru-RU" dirty="0" smtClean="0">
              <a:latin typeface="Cambria" pitchFamily="18" charset="0"/>
            </a:endParaRPr>
          </a:p>
          <a:p>
            <a:pPr>
              <a:buFontTx/>
              <a:buChar char="-"/>
            </a:pPr>
            <a:r>
              <a:rPr lang="ru-RU" dirty="0" smtClean="0">
                <a:latin typeface="Cambria" pitchFamily="18" charset="0"/>
              </a:rPr>
              <a:t>свободный </a:t>
            </a:r>
            <a:r>
              <a:rPr lang="ru-RU" dirty="0">
                <a:latin typeface="Cambria" pitchFamily="18" charset="0"/>
              </a:rPr>
              <a:t>проход всем торговым судам через проливы</a:t>
            </a:r>
            <a:r>
              <a:rPr lang="ru-RU" dirty="0" smtClean="0">
                <a:latin typeface="Cambria" pitchFamily="18" charset="0"/>
              </a:rPr>
              <a:t>;</a:t>
            </a:r>
          </a:p>
          <a:p>
            <a:pPr>
              <a:buFontTx/>
              <a:buChar char="-"/>
            </a:pPr>
            <a:r>
              <a:rPr lang="ru-RU" dirty="0" smtClean="0">
                <a:latin typeface="Cambria" pitchFamily="18" charset="0"/>
              </a:rPr>
              <a:t>контрибуция </a:t>
            </a:r>
            <a:r>
              <a:rPr lang="ru-RU" dirty="0">
                <a:latin typeface="Cambria" pitchFamily="18" charset="0"/>
              </a:rPr>
              <a:t>в размере </a:t>
            </a:r>
            <a:r>
              <a:rPr lang="ru-RU" dirty="0" smtClean="0">
                <a:latin typeface="Cambria" pitchFamily="18" charset="0"/>
              </a:rPr>
              <a:t>33 млн. рублей</a:t>
            </a:r>
          </a:p>
          <a:p>
            <a:pPr>
              <a:buFontTx/>
              <a:buChar char="-"/>
            </a:pPr>
            <a:r>
              <a:rPr lang="ru-RU" dirty="0" smtClean="0">
                <a:latin typeface="Cambria" pitchFamily="18" charset="0"/>
              </a:rPr>
              <a:t>автономия </a:t>
            </a:r>
            <a:r>
              <a:rPr lang="ru-RU" dirty="0">
                <a:latin typeface="Cambria" pitchFamily="18" charset="0"/>
              </a:rPr>
              <a:t>под российские гарантии для Сербии, Молдавии, Валахии, Греции.</a:t>
            </a:r>
          </a:p>
          <a:p>
            <a:pPr marL="0" indent="0">
              <a:buNone/>
            </a:pPr>
            <a:endParaRPr lang="ru-RU" dirty="0"/>
          </a:p>
        </p:txBody>
      </p:sp>
    </p:spTree>
    <p:extLst>
      <p:ext uri="{BB962C8B-B14F-4D97-AF65-F5344CB8AC3E}">
        <p14:creationId xmlns:p14="http://schemas.microsoft.com/office/powerpoint/2010/main" val="2755376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Третье отделение графа А.Х. </a:t>
            </a:r>
            <a:r>
              <a:rPr lang="ru-RU" dirty="0" err="1" smtClean="0"/>
              <a:t>Бенкендорфа</a:t>
            </a:r>
            <a:endParaRPr lang="ru-RU" dirty="0"/>
          </a:p>
        </p:txBody>
      </p:sp>
      <p:sp>
        <p:nvSpPr>
          <p:cNvPr id="3" name="Объект 2"/>
          <p:cNvSpPr>
            <a:spLocks noGrp="1"/>
          </p:cNvSpPr>
          <p:nvPr>
            <p:ph idx="1"/>
          </p:nvPr>
        </p:nvSpPr>
        <p:spPr>
          <a:xfrm>
            <a:off x="4644008" y="1988840"/>
            <a:ext cx="4248472" cy="4248472"/>
          </a:xfrm>
        </p:spPr>
        <p:txBody>
          <a:bodyPr>
            <a:noAutofit/>
          </a:bodyPr>
          <a:lstStyle/>
          <a:p>
            <a:pPr marL="0" indent="0" algn="just">
              <a:buNone/>
            </a:pPr>
            <a:r>
              <a:rPr lang="ru-RU" sz="2000" dirty="0" smtClean="0">
                <a:latin typeface="Cambria" pitchFamily="18" charset="0"/>
                <a:cs typeface="Arial" pitchFamily="34" charset="0"/>
              </a:rPr>
              <a:t>Граф </a:t>
            </a:r>
            <a:r>
              <a:rPr lang="ru-RU" sz="2000" b="1" dirty="0" smtClean="0">
                <a:latin typeface="Cambria" pitchFamily="18" charset="0"/>
                <a:cs typeface="Arial" pitchFamily="34" charset="0"/>
              </a:rPr>
              <a:t>Александр Христофорович </a:t>
            </a:r>
            <a:r>
              <a:rPr lang="ru-RU" sz="2000" b="1" dirty="0" err="1" smtClean="0">
                <a:latin typeface="Cambria" pitchFamily="18" charset="0"/>
                <a:cs typeface="Arial" pitchFamily="34" charset="0"/>
              </a:rPr>
              <a:t>Бенкендорф</a:t>
            </a:r>
            <a:r>
              <a:rPr lang="ru-RU" sz="2000" dirty="0" smtClean="0">
                <a:latin typeface="Cambria" pitchFamily="18" charset="0"/>
                <a:cs typeface="Arial" pitchFamily="34" charset="0"/>
              </a:rPr>
              <a:t> </a:t>
            </a:r>
            <a:r>
              <a:rPr lang="ru-RU" sz="2000" dirty="0">
                <a:latin typeface="Cambria" pitchFamily="18" charset="0"/>
                <a:cs typeface="Arial" pitchFamily="34" charset="0"/>
              </a:rPr>
              <a:t>- Российский государственный деятель, военачальник, генерал от кавалерии; шеф жандармов и одновременно Главный начальник III отделения Собственной Е. И. В. канцелярии</a:t>
            </a:r>
            <a:r>
              <a:rPr lang="ru-RU" sz="2000" dirty="0" smtClean="0">
                <a:latin typeface="Cambria" pitchFamily="18" charset="0"/>
                <a:cs typeface="Arial" pitchFamily="34" charset="0"/>
              </a:rPr>
              <a:t>.</a:t>
            </a:r>
          </a:p>
          <a:p>
            <a:pPr marL="0" indent="0" algn="just">
              <a:buNone/>
            </a:pPr>
            <a:r>
              <a:rPr lang="ru-RU" sz="2000" dirty="0" smtClean="0">
                <a:latin typeface="Cambria" pitchFamily="18" charset="0"/>
                <a:cs typeface="Arial" pitchFamily="34" charset="0"/>
              </a:rPr>
              <a:t>Участник Отечественной войны 1812 года и заграничного похода русской армии.</a:t>
            </a:r>
          </a:p>
          <a:p>
            <a:pPr marL="0" indent="0" algn="just">
              <a:buNone/>
            </a:pPr>
            <a:r>
              <a:rPr lang="ru-RU" sz="2000" dirty="0" smtClean="0">
                <a:latin typeface="Cambria" pitchFamily="18" charset="0"/>
                <a:cs typeface="Arial" pitchFamily="34" charset="0"/>
              </a:rPr>
              <a:t>После прихода к власти Николая </a:t>
            </a:r>
            <a:r>
              <a:rPr lang="en-US" sz="2000" dirty="0" smtClean="0">
                <a:latin typeface="Cambria" pitchFamily="18" charset="0"/>
                <a:cs typeface="Arial" pitchFamily="34" charset="0"/>
              </a:rPr>
              <a:t>I </a:t>
            </a:r>
            <a:r>
              <a:rPr lang="ru-RU" sz="2000" dirty="0" smtClean="0">
                <a:latin typeface="Cambria" pitchFamily="18" charset="0"/>
                <a:cs typeface="Arial" pitchFamily="34" charset="0"/>
              </a:rPr>
              <a:t>вел расследование по делу декабристов.</a:t>
            </a:r>
            <a:endParaRPr lang="ru-RU" sz="2000" dirty="0">
              <a:latin typeface="Cambria" pitchFamily="18"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7" y="2060848"/>
            <a:ext cx="3058397" cy="42307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03771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Крымская война </a:t>
            </a:r>
            <a:br>
              <a:rPr lang="ru-RU" dirty="0" smtClean="0"/>
            </a:br>
            <a:r>
              <a:rPr lang="ru-RU" dirty="0" smtClean="0"/>
              <a:t>(1853 – 1856 гг.)</a:t>
            </a:r>
            <a:endParaRPr lang="ru-RU" dirty="0"/>
          </a:p>
        </p:txBody>
      </p:sp>
      <p:sp>
        <p:nvSpPr>
          <p:cNvPr id="3" name="Объект 2"/>
          <p:cNvSpPr>
            <a:spLocks noGrp="1"/>
          </p:cNvSpPr>
          <p:nvPr>
            <p:ph idx="1"/>
          </p:nvPr>
        </p:nvSpPr>
        <p:spPr>
          <a:xfrm>
            <a:off x="1691680" y="4221088"/>
            <a:ext cx="7344816" cy="2088232"/>
          </a:xfrm>
        </p:spPr>
        <p:txBody>
          <a:bodyPr>
            <a:normAutofit fontScale="77500" lnSpcReduction="20000"/>
          </a:bodyPr>
          <a:lstStyle/>
          <a:p>
            <a:pPr marL="0" indent="0" algn="just">
              <a:buNone/>
            </a:pPr>
            <a:r>
              <a:rPr lang="ru-RU" sz="2800" dirty="0">
                <a:latin typeface="Cambria" pitchFamily="18" charset="0"/>
              </a:rPr>
              <a:t>Россия вела войну против коалиции Великобритании, Франции, Османской империи и Сардинского королевства за преобладание на Черном море и в зоне Черноморских проливов. Героическая оборона Севастополя: 40-тысячный гарнизон сдерживал атаки 140-тысячной осадной армии. Поражение России не имело для нее заметных последствий. </a:t>
            </a:r>
          </a:p>
        </p:txBody>
      </p:sp>
      <p:sp>
        <p:nvSpPr>
          <p:cNvPr id="4" name="Прямоугольник 3"/>
          <p:cNvSpPr/>
          <p:nvPr/>
        </p:nvSpPr>
        <p:spPr>
          <a:xfrm>
            <a:off x="1763688" y="1700808"/>
            <a:ext cx="6696744" cy="230425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763688" y="2132856"/>
            <a:ext cx="3816424" cy="18722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763688" y="1700808"/>
            <a:ext cx="6696744"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193958" y="1685999"/>
            <a:ext cx="1836204" cy="461665"/>
          </a:xfrm>
          <a:prstGeom prst="rect">
            <a:avLst/>
          </a:prstGeom>
          <a:noFill/>
        </p:spPr>
        <p:txBody>
          <a:bodyPr wrap="square" rtlCol="0">
            <a:spAutoFit/>
          </a:bodyPr>
          <a:lstStyle/>
          <a:p>
            <a:r>
              <a:rPr lang="ru-RU" sz="2400" b="1" dirty="0" smtClean="0">
                <a:latin typeface="+mj-lt"/>
              </a:rPr>
              <a:t>Противники</a:t>
            </a:r>
            <a:endParaRPr lang="ru-RU" sz="2400" b="1" dirty="0">
              <a:latin typeface="+mj-lt"/>
            </a:endParaRPr>
          </a:p>
        </p:txBody>
      </p:sp>
      <p:sp>
        <p:nvSpPr>
          <p:cNvPr id="8" name="TextBox 7"/>
          <p:cNvSpPr txBox="1"/>
          <p:nvPr/>
        </p:nvSpPr>
        <p:spPr>
          <a:xfrm>
            <a:off x="6030162" y="2160730"/>
            <a:ext cx="2429294" cy="369332"/>
          </a:xfrm>
          <a:prstGeom prst="rect">
            <a:avLst/>
          </a:prstGeom>
          <a:noFill/>
        </p:spPr>
        <p:txBody>
          <a:bodyPr wrap="square" rtlCol="0">
            <a:spAutoFit/>
          </a:bodyPr>
          <a:lstStyle/>
          <a:p>
            <a:r>
              <a:rPr lang="ru-RU" dirty="0" smtClean="0"/>
              <a:t> Российская империя</a:t>
            </a:r>
            <a:endParaRPr lang="ru-RU" dirty="0"/>
          </a:p>
        </p:txBody>
      </p:sp>
      <p:sp>
        <p:nvSpPr>
          <p:cNvPr id="9" name="TextBox 8"/>
          <p:cNvSpPr txBox="1"/>
          <p:nvPr/>
        </p:nvSpPr>
        <p:spPr>
          <a:xfrm>
            <a:off x="2339752" y="2053297"/>
            <a:ext cx="3239384" cy="2031325"/>
          </a:xfrm>
          <a:prstGeom prst="rect">
            <a:avLst/>
          </a:prstGeom>
          <a:noFill/>
        </p:spPr>
        <p:txBody>
          <a:bodyPr wrap="square" rtlCol="0">
            <a:spAutoFit/>
          </a:bodyPr>
          <a:lstStyle/>
          <a:p>
            <a:r>
              <a:rPr lang="ru-RU" dirty="0" smtClean="0"/>
              <a:t>Османская империя</a:t>
            </a:r>
          </a:p>
          <a:p>
            <a:endParaRPr lang="ru-RU" dirty="0" smtClean="0"/>
          </a:p>
          <a:p>
            <a:r>
              <a:rPr lang="ru-RU" dirty="0" smtClean="0"/>
              <a:t>Французская империя</a:t>
            </a:r>
          </a:p>
          <a:p>
            <a:endParaRPr lang="ru-RU" dirty="0" smtClean="0"/>
          </a:p>
          <a:p>
            <a:r>
              <a:rPr lang="ru-RU" dirty="0" smtClean="0"/>
              <a:t>Британская империя</a:t>
            </a:r>
          </a:p>
          <a:p>
            <a:endParaRPr lang="ru-RU" dirty="0" smtClean="0"/>
          </a:p>
          <a:p>
            <a:r>
              <a:rPr lang="ru-RU" dirty="0" smtClean="0"/>
              <a:t>Сардинское королевство</a:t>
            </a:r>
            <a:endParaRPr lang="ru-RU" dirty="0"/>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647" y="2147664"/>
            <a:ext cx="427112" cy="286599"/>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647" y="2661981"/>
            <a:ext cx="427112" cy="299541"/>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647" y="3232979"/>
            <a:ext cx="427112" cy="294220"/>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6647" y="3751134"/>
            <a:ext cx="427112" cy="245589"/>
          </a:xfrm>
          <a:prstGeom prst="rect">
            <a:avLst/>
          </a:prstGeom>
        </p:spPr>
      </p:pic>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2211034"/>
            <a:ext cx="509397" cy="339598"/>
          </a:xfrm>
          <a:prstGeom prst="rect">
            <a:avLst/>
          </a:prstGeom>
        </p:spPr>
      </p:pic>
    </p:spTree>
    <p:extLst>
      <p:ext uri="{BB962C8B-B14F-4D97-AF65-F5344CB8AC3E}">
        <p14:creationId xmlns:p14="http://schemas.microsoft.com/office/powerpoint/2010/main" val="754143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Крымская война </a:t>
            </a:r>
            <a:br>
              <a:rPr lang="ru-RU" dirty="0"/>
            </a:br>
            <a:r>
              <a:rPr lang="ru-RU" dirty="0"/>
              <a:t>(1853 – 1856 гг.)</a:t>
            </a:r>
          </a:p>
        </p:txBody>
      </p:sp>
      <p:sp>
        <p:nvSpPr>
          <p:cNvPr id="3" name="Объект 2"/>
          <p:cNvSpPr>
            <a:spLocks noGrp="1"/>
          </p:cNvSpPr>
          <p:nvPr>
            <p:ph idx="1"/>
          </p:nvPr>
        </p:nvSpPr>
        <p:spPr/>
        <p:txBody>
          <a:bodyPr>
            <a:normAutofit fontScale="62500" lnSpcReduction="20000"/>
          </a:bodyPr>
          <a:lstStyle/>
          <a:p>
            <a:pPr marL="0" indent="0">
              <a:buNone/>
            </a:pPr>
            <a:r>
              <a:rPr lang="ru-RU" sz="3800" dirty="0" smtClean="0">
                <a:solidFill>
                  <a:srgbClr val="FFFF00"/>
                </a:solidFill>
                <a:latin typeface="Cambria" pitchFamily="18" charset="0"/>
              </a:rPr>
              <a:t>Причины:</a:t>
            </a:r>
          </a:p>
          <a:p>
            <a:pPr algn="just">
              <a:buFontTx/>
              <a:buChar char="-"/>
            </a:pPr>
            <a:r>
              <a:rPr lang="ru-RU" dirty="0" smtClean="0">
                <a:latin typeface="Cambria" pitchFamily="18" charset="0"/>
              </a:rPr>
              <a:t>Потеря </a:t>
            </a:r>
            <a:r>
              <a:rPr lang="ru-RU" dirty="0">
                <a:latin typeface="Cambria" pitchFamily="18" charset="0"/>
              </a:rPr>
              <a:t>Крыма и северного Причерноморья Османской империей в конце 18 постоянно стимулировало Турцию начать войну в надежде вернуть </a:t>
            </a:r>
            <a:r>
              <a:rPr lang="ru-RU" dirty="0" smtClean="0">
                <a:latin typeface="Cambria" pitchFamily="18" charset="0"/>
              </a:rPr>
              <a:t>территории.</a:t>
            </a:r>
          </a:p>
          <a:p>
            <a:pPr algn="just">
              <a:buFontTx/>
              <a:buChar char="-"/>
            </a:pPr>
            <a:r>
              <a:rPr lang="ru-RU" dirty="0" smtClean="0">
                <a:latin typeface="Cambria" pitchFamily="18" charset="0"/>
              </a:rPr>
              <a:t>Принадлежность </a:t>
            </a:r>
            <a:r>
              <a:rPr lang="ru-RU" dirty="0">
                <a:latin typeface="Cambria" pitchFamily="18" charset="0"/>
              </a:rPr>
              <a:t>проливов Босфор и Дарданеллы. Россия требовала открыть для черноморского флота эти проливы, в то время как Османская империя (при давлении стран Западной Европы) игнорировала эти требования России</a:t>
            </a:r>
            <a:r>
              <a:rPr lang="ru-RU" dirty="0" smtClean="0">
                <a:latin typeface="Cambria" pitchFamily="18" charset="0"/>
              </a:rPr>
              <a:t>.</a:t>
            </a:r>
            <a:endParaRPr lang="ru-RU" dirty="0">
              <a:latin typeface="Cambria" pitchFamily="18" charset="0"/>
            </a:endParaRPr>
          </a:p>
          <a:p>
            <a:pPr algn="just">
              <a:buFontTx/>
              <a:buChar char="-"/>
            </a:pPr>
            <a:r>
              <a:rPr lang="ru-RU" dirty="0" smtClean="0">
                <a:latin typeface="Cambria" pitchFamily="18" charset="0"/>
              </a:rPr>
              <a:t>Наличие </a:t>
            </a:r>
            <a:r>
              <a:rPr lang="ru-RU" dirty="0">
                <a:latin typeface="Cambria" pitchFamily="18" charset="0"/>
              </a:rPr>
              <a:t>на Балканах, в составе Османской империи, славянских христианских народов, которые боролись за свою независимость. Россия оказывала им поддержку, тем самым вызывая волну возмущения турок по поводу вмешательства России во внутренние дела другого государства</a:t>
            </a:r>
            <a:r>
              <a:rPr lang="ru-RU" dirty="0" smtClean="0">
                <a:latin typeface="Cambria" pitchFamily="18" charset="0"/>
              </a:rPr>
              <a:t>.</a:t>
            </a:r>
          </a:p>
          <a:p>
            <a:pPr algn="just">
              <a:buFontTx/>
              <a:buChar char="-"/>
            </a:pPr>
            <a:r>
              <a:rPr lang="ru-RU" dirty="0" smtClean="0">
                <a:latin typeface="Cambria" pitchFamily="18" charset="0"/>
              </a:rPr>
              <a:t>Желание стран Европы ослабить позиции России.</a:t>
            </a:r>
          </a:p>
          <a:p>
            <a:pPr algn="just">
              <a:buFontTx/>
              <a:buChar char="-"/>
            </a:pPr>
            <a:endParaRPr lang="ru-RU" dirty="0"/>
          </a:p>
          <a:p>
            <a:pPr marL="0" indent="0" algn="just">
              <a:buNone/>
            </a:pPr>
            <a:endParaRPr lang="ru-RU" dirty="0"/>
          </a:p>
        </p:txBody>
      </p:sp>
    </p:spTree>
    <p:extLst>
      <p:ext uri="{BB962C8B-B14F-4D97-AF65-F5344CB8AC3E}">
        <p14:creationId xmlns:p14="http://schemas.microsoft.com/office/powerpoint/2010/main" val="11030064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Крымская война </a:t>
            </a:r>
            <a:br>
              <a:rPr lang="ru-RU" dirty="0"/>
            </a:br>
            <a:r>
              <a:rPr lang="ru-RU" dirty="0"/>
              <a:t>(1853 – 1856 гг.)</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988840"/>
            <a:ext cx="6115050" cy="3609975"/>
          </a:xfrm>
        </p:spPr>
      </p:pic>
    </p:spTree>
    <p:extLst>
      <p:ext uri="{BB962C8B-B14F-4D97-AF65-F5344CB8AC3E}">
        <p14:creationId xmlns:p14="http://schemas.microsoft.com/office/powerpoint/2010/main" val="38500740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Крымская война </a:t>
            </a:r>
            <a:br>
              <a:rPr lang="ru-RU" dirty="0"/>
            </a:br>
            <a:r>
              <a:rPr lang="ru-RU" dirty="0"/>
              <a:t>(1853 – 1856 гг.)</a:t>
            </a:r>
          </a:p>
        </p:txBody>
      </p:sp>
      <p:sp>
        <p:nvSpPr>
          <p:cNvPr id="3" name="Объект 2"/>
          <p:cNvSpPr>
            <a:spLocks noGrp="1"/>
          </p:cNvSpPr>
          <p:nvPr>
            <p:ph idx="1"/>
          </p:nvPr>
        </p:nvSpPr>
        <p:spPr>
          <a:xfrm>
            <a:off x="5364088" y="1652721"/>
            <a:ext cx="3888432" cy="2016224"/>
          </a:xfrm>
        </p:spPr>
        <p:txBody>
          <a:bodyPr>
            <a:normAutofit/>
          </a:bodyPr>
          <a:lstStyle/>
          <a:p>
            <a:pPr marL="0" indent="0">
              <a:buNone/>
            </a:pPr>
            <a:r>
              <a:rPr lang="ru-RU" sz="2000" dirty="0" smtClean="0">
                <a:solidFill>
                  <a:srgbClr val="FFFF00"/>
                </a:solidFill>
                <a:latin typeface="Cambria" pitchFamily="18" charset="0"/>
              </a:rPr>
              <a:t>18 ноября 1853 г. </a:t>
            </a:r>
            <a:r>
              <a:rPr lang="ru-RU" sz="2000" dirty="0" smtClean="0">
                <a:latin typeface="Cambria" pitchFamily="18" charset="0"/>
              </a:rPr>
              <a:t>– </a:t>
            </a:r>
            <a:r>
              <a:rPr lang="ru-RU" sz="2000" dirty="0" err="1" smtClean="0">
                <a:latin typeface="Cambria" pitchFamily="18" charset="0"/>
              </a:rPr>
              <a:t>Синопское</a:t>
            </a:r>
            <a:r>
              <a:rPr lang="ru-RU" sz="2000" dirty="0" smtClean="0">
                <a:latin typeface="Cambria" pitchFamily="18" charset="0"/>
              </a:rPr>
              <a:t> сражение</a:t>
            </a:r>
          </a:p>
          <a:p>
            <a:pPr marL="0" indent="0">
              <a:buNone/>
            </a:pPr>
            <a:r>
              <a:rPr lang="ru-RU" sz="2000" dirty="0">
                <a:latin typeface="Cambria" pitchFamily="18" charset="0"/>
              </a:rPr>
              <a:t> </a:t>
            </a:r>
            <a:r>
              <a:rPr lang="ru-RU" sz="2000" dirty="0" smtClean="0">
                <a:latin typeface="Cambria" pitchFamily="18" charset="0"/>
              </a:rPr>
              <a:t>(Российский </a:t>
            </a:r>
            <a:r>
              <a:rPr lang="ru-RU" sz="2000" dirty="0">
                <a:latin typeface="Cambria" pitchFamily="18" charset="0"/>
              </a:rPr>
              <a:t>флот под командованием Нахимова полностью разбил турецкий флот </a:t>
            </a:r>
            <a:r>
              <a:rPr lang="ru-RU" sz="2000" dirty="0" smtClean="0">
                <a:latin typeface="Cambria" pitchFamily="18" charset="0"/>
              </a:rPr>
              <a:t>Османа-паши)</a:t>
            </a:r>
            <a:endParaRPr lang="ru-RU" sz="2000" dirty="0">
              <a:latin typeface="Cambria"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652721"/>
            <a:ext cx="3963246" cy="4437112"/>
          </a:xfrm>
          <a:prstGeom prst="rect">
            <a:avLst/>
          </a:prstGeom>
        </p:spPr>
      </p:pic>
      <p:sp>
        <p:nvSpPr>
          <p:cNvPr id="5" name="Прямоугольник 4"/>
          <p:cNvSpPr/>
          <p:nvPr/>
        </p:nvSpPr>
        <p:spPr>
          <a:xfrm>
            <a:off x="5436096" y="4221088"/>
            <a:ext cx="3456384" cy="186874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436096" y="4365104"/>
            <a:ext cx="3456384" cy="1569660"/>
          </a:xfrm>
          <a:prstGeom prst="rect">
            <a:avLst/>
          </a:prstGeom>
          <a:noFill/>
        </p:spPr>
        <p:txBody>
          <a:bodyPr wrap="square" rtlCol="0">
            <a:spAutoFit/>
          </a:bodyPr>
          <a:lstStyle/>
          <a:p>
            <a:r>
              <a:rPr lang="ru-RU" sz="2400" i="1" dirty="0" err="1" smtClean="0">
                <a:latin typeface="+mj-lt"/>
              </a:rPr>
              <a:t>Синопское</a:t>
            </a:r>
            <a:r>
              <a:rPr lang="ru-RU" sz="2400" i="1" dirty="0" smtClean="0">
                <a:latin typeface="+mj-lt"/>
              </a:rPr>
              <a:t> сражение было последним крупным сражением парусного флота</a:t>
            </a:r>
            <a:endParaRPr lang="ru-RU" sz="2400" i="1" dirty="0">
              <a:latin typeface="+mj-lt"/>
            </a:endParaRPr>
          </a:p>
        </p:txBody>
      </p:sp>
    </p:spTree>
    <p:extLst>
      <p:ext uri="{BB962C8B-B14F-4D97-AF65-F5344CB8AC3E}">
        <p14:creationId xmlns:p14="http://schemas.microsoft.com/office/powerpoint/2010/main" val="13146016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Крымская война </a:t>
            </a:r>
            <a:br>
              <a:rPr lang="ru-RU" dirty="0"/>
            </a:br>
            <a:r>
              <a:rPr lang="ru-RU" dirty="0"/>
              <a:t>(1853 – 1856 гг.)</a:t>
            </a:r>
          </a:p>
        </p:txBody>
      </p:sp>
      <p:sp>
        <p:nvSpPr>
          <p:cNvPr id="3" name="Объект 2"/>
          <p:cNvSpPr>
            <a:spLocks noGrp="1"/>
          </p:cNvSpPr>
          <p:nvPr>
            <p:ph idx="1"/>
          </p:nvPr>
        </p:nvSpPr>
        <p:spPr>
          <a:xfrm>
            <a:off x="5004048" y="1916832"/>
            <a:ext cx="3816424" cy="4680520"/>
          </a:xfrm>
        </p:spPr>
        <p:txBody>
          <a:bodyPr>
            <a:noAutofit/>
          </a:bodyPr>
          <a:lstStyle/>
          <a:p>
            <a:pPr marL="0" indent="0" algn="just">
              <a:buNone/>
            </a:pPr>
            <a:r>
              <a:rPr lang="ru-RU" sz="2000" b="1" dirty="0" smtClean="0">
                <a:latin typeface="Cambria" pitchFamily="18" charset="0"/>
              </a:rPr>
              <a:t>Павел </a:t>
            </a:r>
            <a:r>
              <a:rPr lang="ru-RU" sz="2000" b="1" dirty="0">
                <a:latin typeface="Cambria" pitchFamily="18" charset="0"/>
              </a:rPr>
              <a:t>Степанович Нахимов </a:t>
            </a:r>
            <a:r>
              <a:rPr lang="ru-RU" sz="2000" dirty="0">
                <a:latin typeface="Cambria" pitchFamily="18" charset="0"/>
              </a:rPr>
              <a:t>-  Российский адмирал, герой обороны Севастополя 1854-1855 гг., занимающий среди замечательных русских флотоводцев исключительное место как один из самых ярких представителей школы русского военного искусства. Нахимов видел в службе на флоте единственный смысл и цель своей жизни</a:t>
            </a:r>
            <a:r>
              <a:rPr lang="ru-RU" sz="2000" dirty="0" smtClean="0">
                <a:latin typeface="Cambria" pitchFamily="18" charset="0"/>
              </a:rPr>
              <a:t>. </a:t>
            </a:r>
          </a:p>
          <a:p>
            <a:pPr marL="0" indent="0" algn="just">
              <a:buNone/>
            </a:pPr>
            <a:r>
              <a:rPr lang="ru-RU" sz="2000" dirty="0" smtClean="0">
                <a:latin typeface="Cambria" pitchFamily="18" charset="0"/>
              </a:rPr>
              <a:t>Героически погиб во время обороны Севастополя.</a:t>
            </a:r>
            <a:endParaRPr lang="ru-RU" sz="2000" dirty="0">
              <a:latin typeface="Cambria"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988840"/>
            <a:ext cx="3096344" cy="42650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64521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Крымская война </a:t>
            </a:r>
            <a:br>
              <a:rPr lang="ru-RU" dirty="0"/>
            </a:br>
            <a:r>
              <a:rPr lang="ru-RU" dirty="0"/>
              <a:t>(1853 – 1856 гг.)</a:t>
            </a:r>
          </a:p>
        </p:txBody>
      </p:sp>
      <p:sp>
        <p:nvSpPr>
          <p:cNvPr id="3" name="Объект 2"/>
          <p:cNvSpPr>
            <a:spLocks noGrp="1"/>
          </p:cNvSpPr>
          <p:nvPr>
            <p:ph idx="1"/>
          </p:nvPr>
        </p:nvSpPr>
        <p:spPr/>
        <p:txBody>
          <a:bodyPr/>
          <a:lstStyle/>
          <a:p>
            <a:pPr marL="0" indent="0">
              <a:buNone/>
            </a:pPr>
            <a:r>
              <a:rPr lang="ru-RU" dirty="0">
                <a:solidFill>
                  <a:srgbClr val="FFFF00"/>
                </a:solidFill>
                <a:latin typeface="Cambria" pitchFamily="18" charset="0"/>
              </a:rPr>
              <a:t>10 апреля </a:t>
            </a:r>
            <a:r>
              <a:rPr lang="ru-RU" dirty="0" smtClean="0">
                <a:solidFill>
                  <a:srgbClr val="FFFF00"/>
                </a:solidFill>
                <a:latin typeface="Cambria" pitchFamily="18" charset="0"/>
              </a:rPr>
              <a:t>1854 </a:t>
            </a:r>
            <a:r>
              <a:rPr lang="ru-RU" dirty="0" smtClean="0">
                <a:latin typeface="Cambria" pitchFamily="18" charset="0"/>
              </a:rPr>
              <a:t>– бомбардировка Одессы турецкой эскадрой</a:t>
            </a:r>
          </a:p>
          <a:p>
            <a:pPr marL="0" indent="0">
              <a:buNone/>
            </a:pPr>
            <a:r>
              <a:rPr lang="ru-RU" dirty="0" smtClean="0">
                <a:solidFill>
                  <a:srgbClr val="FFFF00"/>
                </a:solidFill>
                <a:latin typeface="Cambria" pitchFamily="18" charset="0"/>
              </a:rPr>
              <a:t>Итог: </a:t>
            </a:r>
          </a:p>
          <a:p>
            <a:pPr marL="0" indent="0">
              <a:buNone/>
            </a:pPr>
            <a:r>
              <a:rPr lang="ru-RU" dirty="0" smtClean="0">
                <a:latin typeface="Cambria" pitchFamily="18" charset="0"/>
              </a:rPr>
              <a:t>Город выстоял. Планы по высадке десанта провален. Турецкий флот отступил.</a:t>
            </a:r>
            <a:endParaRPr lang="ru-RU" dirty="0">
              <a:latin typeface="Cambria" pitchFamily="18" charset="0"/>
            </a:endParaRPr>
          </a:p>
        </p:txBody>
      </p:sp>
    </p:spTree>
    <p:extLst>
      <p:ext uri="{BB962C8B-B14F-4D97-AF65-F5344CB8AC3E}">
        <p14:creationId xmlns:p14="http://schemas.microsoft.com/office/powerpoint/2010/main" val="6856631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Крымская война </a:t>
            </a:r>
            <a:br>
              <a:rPr lang="ru-RU" dirty="0"/>
            </a:br>
            <a:r>
              <a:rPr lang="ru-RU" dirty="0"/>
              <a:t>(1853 – 1856 гг.)</a:t>
            </a:r>
          </a:p>
        </p:txBody>
      </p:sp>
      <p:sp>
        <p:nvSpPr>
          <p:cNvPr id="3" name="Объект 2"/>
          <p:cNvSpPr>
            <a:spLocks noGrp="1"/>
          </p:cNvSpPr>
          <p:nvPr>
            <p:ph idx="1"/>
          </p:nvPr>
        </p:nvSpPr>
        <p:spPr/>
        <p:txBody>
          <a:bodyPr/>
          <a:lstStyle/>
          <a:p>
            <a:pPr marL="0" indent="0">
              <a:buNone/>
            </a:pPr>
            <a:r>
              <a:rPr lang="ru-RU" sz="2800" dirty="0">
                <a:solidFill>
                  <a:srgbClr val="FFFF00"/>
                </a:solidFill>
                <a:latin typeface="Cambria" pitchFamily="18" charset="0"/>
              </a:rPr>
              <a:t>Бои на Кавказе (1853-1856</a:t>
            </a:r>
            <a:r>
              <a:rPr lang="ru-RU" sz="2800" dirty="0" smtClean="0">
                <a:solidFill>
                  <a:srgbClr val="FFFF00"/>
                </a:solidFill>
                <a:latin typeface="Cambria" pitchFamily="18" charset="0"/>
              </a:rPr>
              <a:t>)</a:t>
            </a:r>
          </a:p>
          <a:p>
            <a:pPr marL="0" indent="0">
              <a:buNone/>
            </a:pPr>
            <a:r>
              <a:rPr lang="ru-RU" sz="2800" dirty="0" smtClean="0">
                <a:solidFill>
                  <a:srgbClr val="FFFF00"/>
                </a:solidFill>
                <a:latin typeface="Cambria" pitchFamily="18" charset="0"/>
              </a:rPr>
              <a:t>Июль 1854 г. </a:t>
            </a:r>
            <a:r>
              <a:rPr lang="ru-RU" sz="2800" dirty="0" smtClean="0">
                <a:latin typeface="Cambria" pitchFamily="18" charset="0"/>
              </a:rPr>
              <a:t>– битва при селении </a:t>
            </a:r>
            <a:r>
              <a:rPr lang="ru-RU" sz="2800" dirty="0" err="1" smtClean="0">
                <a:latin typeface="Cambria" pitchFamily="18" charset="0"/>
              </a:rPr>
              <a:t>Кюрюк</a:t>
            </a:r>
            <a:r>
              <a:rPr lang="ru-RU" sz="2800" dirty="0" smtClean="0">
                <a:latin typeface="Cambria" pitchFamily="18" charset="0"/>
              </a:rPr>
              <a:t>-Дара (Западная Армения)</a:t>
            </a:r>
            <a:r>
              <a:rPr lang="en-US" sz="2800" dirty="0" smtClean="0">
                <a:latin typeface="Cambria" pitchFamily="18" charset="0"/>
              </a:rPr>
              <a:t>. </a:t>
            </a:r>
            <a:r>
              <a:rPr lang="ru-RU" sz="2800" dirty="0" smtClean="0">
                <a:latin typeface="Cambria" pitchFamily="18" charset="0"/>
              </a:rPr>
              <a:t>Турецко-британские войска потерпели поражение</a:t>
            </a:r>
          </a:p>
          <a:p>
            <a:pPr marL="0" indent="0">
              <a:buNone/>
            </a:pPr>
            <a:r>
              <a:rPr lang="ru-RU" sz="2800" dirty="0" smtClean="0">
                <a:solidFill>
                  <a:srgbClr val="FFFF00"/>
                </a:solidFill>
                <a:latin typeface="Cambria" pitchFamily="18" charset="0"/>
              </a:rPr>
              <a:t>Июнь – ноябрь 1855 г. </a:t>
            </a:r>
            <a:r>
              <a:rPr lang="ru-RU" sz="2800" dirty="0" smtClean="0">
                <a:latin typeface="Cambria" pitchFamily="18" charset="0"/>
              </a:rPr>
              <a:t>– захват русскими войсками крепости Карс</a:t>
            </a:r>
            <a:r>
              <a:rPr lang="en-US" sz="2800" dirty="0" smtClean="0">
                <a:latin typeface="Cambria" pitchFamily="18" charset="0"/>
              </a:rPr>
              <a:t>.</a:t>
            </a:r>
            <a:endParaRPr lang="ru-RU" sz="2800" dirty="0" smtClean="0">
              <a:latin typeface="Cambria" pitchFamily="18" charset="0"/>
            </a:endParaRPr>
          </a:p>
          <a:p>
            <a:pPr marL="0" indent="0">
              <a:buNone/>
            </a:pPr>
            <a:endParaRPr lang="ru-RU" dirty="0"/>
          </a:p>
        </p:txBody>
      </p:sp>
    </p:spTree>
    <p:extLst>
      <p:ext uri="{BB962C8B-B14F-4D97-AF65-F5344CB8AC3E}">
        <p14:creationId xmlns:p14="http://schemas.microsoft.com/office/powerpoint/2010/main" val="7348583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Крымская война </a:t>
            </a:r>
            <a:br>
              <a:rPr lang="ru-RU" dirty="0"/>
            </a:br>
            <a:r>
              <a:rPr lang="ru-RU" dirty="0"/>
              <a:t>(1853 – 1856 гг.)</a:t>
            </a:r>
          </a:p>
        </p:txBody>
      </p:sp>
      <p:sp>
        <p:nvSpPr>
          <p:cNvPr id="3" name="Объект 2"/>
          <p:cNvSpPr>
            <a:spLocks noGrp="1"/>
          </p:cNvSpPr>
          <p:nvPr>
            <p:ph idx="1"/>
          </p:nvPr>
        </p:nvSpPr>
        <p:spPr>
          <a:xfrm>
            <a:off x="1475656" y="1916832"/>
            <a:ext cx="7344816" cy="2160240"/>
          </a:xfrm>
        </p:spPr>
        <p:txBody>
          <a:bodyPr/>
          <a:lstStyle/>
          <a:p>
            <a:pPr marL="0" indent="0">
              <a:buNone/>
            </a:pPr>
            <a:r>
              <a:rPr lang="ru-RU" dirty="0" smtClean="0">
                <a:solidFill>
                  <a:srgbClr val="FFFF00"/>
                </a:solidFill>
                <a:latin typeface="Cambria" pitchFamily="18" charset="0"/>
              </a:rPr>
              <a:t>Сентябрь 1854 </a:t>
            </a:r>
            <a:r>
              <a:rPr lang="ru-RU" dirty="0">
                <a:solidFill>
                  <a:srgbClr val="FFFF00"/>
                </a:solidFill>
                <a:latin typeface="Cambria" pitchFamily="18" charset="0"/>
              </a:rPr>
              <a:t>г</a:t>
            </a:r>
            <a:r>
              <a:rPr lang="ru-RU" dirty="0" smtClean="0">
                <a:solidFill>
                  <a:srgbClr val="FFFF00"/>
                </a:solidFill>
                <a:latin typeface="Cambria" pitchFamily="18" charset="0"/>
              </a:rPr>
              <a:t>. </a:t>
            </a:r>
            <a:r>
              <a:rPr lang="ru-RU" dirty="0" smtClean="0">
                <a:solidFill>
                  <a:schemeClr val="bg1"/>
                </a:solidFill>
                <a:latin typeface="Cambria" pitchFamily="18" charset="0"/>
              </a:rPr>
              <a:t>–</a:t>
            </a:r>
            <a:r>
              <a:rPr lang="ru-RU" dirty="0" smtClean="0">
                <a:solidFill>
                  <a:srgbClr val="FFFF00"/>
                </a:solidFill>
                <a:latin typeface="Cambria" pitchFamily="18" charset="0"/>
              </a:rPr>
              <a:t> </a:t>
            </a:r>
            <a:r>
              <a:rPr lang="ru-RU" dirty="0" smtClean="0">
                <a:latin typeface="Cambria" pitchFamily="18" charset="0"/>
              </a:rPr>
              <a:t>союзные </a:t>
            </a:r>
            <a:r>
              <a:rPr lang="ru-RU" dirty="0">
                <a:latin typeface="Cambria" pitchFamily="18" charset="0"/>
              </a:rPr>
              <a:t>войска высадились близ Евпатории </a:t>
            </a:r>
            <a:endParaRPr lang="ru-RU" dirty="0" smtClean="0">
              <a:latin typeface="Cambria" pitchFamily="18" charset="0"/>
            </a:endParaRPr>
          </a:p>
          <a:p>
            <a:pPr marL="0" indent="0">
              <a:buNone/>
            </a:pPr>
            <a:r>
              <a:rPr lang="ru-RU" dirty="0" smtClean="0">
                <a:solidFill>
                  <a:srgbClr val="FFFF00"/>
                </a:solidFill>
                <a:latin typeface="Cambria" pitchFamily="18" charset="0"/>
              </a:rPr>
              <a:t>8 сентября 1854 г. </a:t>
            </a:r>
            <a:r>
              <a:rPr lang="ru-RU" dirty="0" smtClean="0">
                <a:latin typeface="Cambria" pitchFamily="18" charset="0"/>
              </a:rPr>
              <a:t>– поражение русской армии на реке </a:t>
            </a:r>
            <a:r>
              <a:rPr lang="ru-RU" dirty="0" err="1" smtClean="0">
                <a:latin typeface="Cambria" pitchFamily="18" charset="0"/>
              </a:rPr>
              <a:t>Альма</a:t>
            </a:r>
            <a:endParaRPr lang="ru-RU" dirty="0" smtClean="0">
              <a:latin typeface="Cambria" pitchFamily="18" charset="0"/>
            </a:endParaRPr>
          </a:p>
        </p:txBody>
      </p:sp>
    </p:spTree>
    <p:extLst>
      <p:ext uri="{BB962C8B-B14F-4D97-AF65-F5344CB8AC3E}">
        <p14:creationId xmlns:p14="http://schemas.microsoft.com/office/powerpoint/2010/main" val="41300307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Крымская война </a:t>
            </a:r>
            <a:br>
              <a:rPr lang="ru-RU" dirty="0"/>
            </a:br>
            <a:r>
              <a:rPr lang="ru-RU" dirty="0"/>
              <a:t>(1853 – 1856 гг.)</a:t>
            </a:r>
          </a:p>
        </p:txBody>
      </p:sp>
      <p:sp>
        <p:nvSpPr>
          <p:cNvPr id="3" name="Объект 2"/>
          <p:cNvSpPr>
            <a:spLocks noGrp="1"/>
          </p:cNvSpPr>
          <p:nvPr>
            <p:ph idx="1"/>
          </p:nvPr>
        </p:nvSpPr>
        <p:spPr>
          <a:xfrm>
            <a:off x="1475656" y="1628800"/>
            <a:ext cx="7488832" cy="1080120"/>
          </a:xfrm>
        </p:spPr>
        <p:txBody>
          <a:bodyPr>
            <a:normAutofit fontScale="62500" lnSpcReduction="20000"/>
          </a:bodyPr>
          <a:lstStyle/>
          <a:p>
            <a:pPr marL="0" indent="0">
              <a:buNone/>
            </a:pPr>
            <a:r>
              <a:rPr lang="ru-RU" sz="2800" dirty="0">
                <a:solidFill>
                  <a:srgbClr val="FFFF00"/>
                </a:solidFill>
                <a:latin typeface="Cambria" pitchFamily="18" charset="0"/>
              </a:rPr>
              <a:t>Оборона Севастополя (1854-1855</a:t>
            </a:r>
            <a:r>
              <a:rPr lang="ru-RU" sz="2800" dirty="0" smtClean="0">
                <a:solidFill>
                  <a:srgbClr val="FFFF00"/>
                </a:solidFill>
                <a:latin typeface="Cambria" pitchFamily="18" charset="0"/>
              </a:rPr>
              <a:t>) 349 дней</a:t>
            </a:r>
          </a:p>
          <a:p>
            <a:pPr marL="0" indent="0">
              <a:buNone/>
            </a:pPr>
            <a:r>
              <a:rPr lang="ru-RU" sz="2800" dirty="0" smtClean="0">
                <a:latin typeface="Cambria" pitchFamily="18" charset="0"/>
              </a:rPr>
              <a:t>27 августа 1855 г. – был захвачен господствующий над городом Малахов курган</a:t>
            </a:r>
            <a:endParaRPr lang="ru-RU" sz="2800" dirty="0">
              <a:latin typeface="Cambria" pitchFamily="18" charset="0"/>
            </a:endParaRPr>
          </a:p>
          <a:p>
            <a:pPr marL="0" indent="0">
              <a:buNone/>
            </a:pPr>
            <a:r>
              <a:rPr lang="ru-RU" sz="2800" dirty="0" smtClean="0">
                <a:latin typeface="Cambria" pitchFamily="18" charset="0"/>
              </a:rPr>
              <a:t>Главнокомандующие русской армии:</a:t>
            </a:r>
            <a:endParaRPr lang="ru-RU" sz="2800" dirty="0">
              <a:latin typeface="Cambria"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2780929"/>
            <a:ext cx="2520280" cy="33123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1619672" y="6089607"/>
            <a:ext cx="2520280" cy="707886"/>
          </a:xfrm>
          <a:prstGeom prst="rect">
            <a:avLst/>
          </a:prstGeom>
          <a:noFill/>
        </p:spPr>
        <p:txBody>
          <a:bodyPr wrap="square" rtlCol="0">
            <a:spAutoFit/>
          </a:bodyPr>
          <a:lstStyle/>
          <a:p>
            <a:r>
              <a:rPr lang="ru-RU" sz="2000" dirty="0" smtClean="0">
                <a:solidFill>
                  <a:schemeClr val="bg2"/>
                </a:solidFill>
                <a:latin typeface="Cambria" pitchFamily="18" charset="0"/>
              </a:rPr>
              <a:t>Павел Степанович Нахимов</a:t>
            </a:r>
            <a:endParaRPr lang="ru-RU" sz="2000" dirty="0">
              <a:solidFill>
                <a:schemeClr val="bg2"/>
              </a:solidFill>
              <a:latin typeface="Cambria"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2782899"/>
            <a:ext cx="2524229" cy="33084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5580112" y="6165304"/>
            <a:ext cx="2808312" cy="707886"/>
          </a:xfrm>
          <a:prstGeom prst="rect">
            <a:avLst/>
          </a:prstGeom>
          <a:noFill/>
        </p:spPr>
        <p:txBody>
          <a:bodyPr wrap="square" rtlCol="0">
            <a:spAutoFit/>
          </a:bodyPr>
          <a:lstStyle/>
          <a:p>
            <a:r>
              <a:rPr lang="ru-RU" sz="2000" dirty="0" smtClean="0">
                <a:solidFill>
                  <a:schemeClr val="bg2"/>
                </a:solidFill>
                <a:latin typeface="Cambria" pitchFamily="18" charset="0"/>
              </a:rPr>
              <a:t>Владимир Алексеевич Корнилов</a:t>
            </a:r>
            <a:endParaRPr lang="ru-RU" sz="2000" dirty="0">
              <a:solidFill>
                <a:schemeClr val="bg2"/>
              </a:solidFill>
              <a:latin typeface="Cambria" pitchFamily="18" charset="0"/>
            </a:endParaRPr>
          </a:p>
        </p:txBody>
      </p:sp>
    </p:spTree>
    <p:extLst>
      <p:ext uri="{BB962C8B-B14F-4D97-AF65-F5344CB8AC3E}">
        <p14:creationId xmlns:p14="http://schemas.microsoft.com/office/powerpoint/2010/main" val="29415722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Крымская война </a:t>
            </a:r>
            <a:br>
              <a:rPr lang="ru-RU" dirty="0"/>
            </a:br>
            <a:r>
              <a:rPr lang="ru-RU" dirty="0"/>
              <a:t>(1853 – 1856 гг.)</a:t>
            </a:r>
          </a:p>
        </p:txBody>
      </p:sp>
      <p:sp>
        <p:nvSpPr>
          <p:cNvPr id="3" name="Объект 2"/>
          <p:cNvSpPr>
            <a:spLocks noGrp="1"/>
          </p:cNvSpPr>
          <p:nvPr>
            <p:ph idx="1"/>
          </p:nvPr>
        </p:nvSpPr>
        <p:spPr>
          <a:xfrm>
            <a:off x="4716016" y="1916832"/>
            <a:ext cx="4104456" cy="4392488"/>
          </a:xfrm>
        </p:spPr>
        <p:txBody>
          <a:bodyPr>
            <a:normAutofit fontScale="62500" lnSpcReduction="20000"/>
          </a:bodyPr>
          <a:lstStyle/>
          <a:p>
            <a:pPr marL="0" indent="0" algn="just">
              <a:buNone/>
            </a:pPr>
            <a:r>
              <a:rPr lang="ru-RU" b="1" dirty="0" smtClean="0">
                <a:latin typeface="Cambria" pitchFamily="18" charset="0"/>
              </a:rPr>
              <a:t>Владимир Алексеевич </a:t>
            </a:r>
            <a:r>
              <a:rPr lang="ru-RU" b="1" dirty="0">
                <a:latin typeface="Cambria" pitchFamily="18" charset="0"/>
              </a:rPr>
              <a:t>Корнилов </a:t>
            </a:r>
            <a:r>
              <a:rPr lang="ru-RU" dirty="0">
                <a:latin typeface="Cambria" pitchFamily="18" charset="0"/>
              </a:rPr>
              <a:t>- Знаменитый флотоводец, вице-адмирал российского флота, герой и начальник обороны Севастополя в Крымской войне. </a:t>
            </a:r>
          </a:p>
          <a:p>
            <a:pPr marL="0" indent="0" algn="just">
              <a:buNone/>
            </a:pPr>
            <a:endParaRPr lang="ru-RU" dirty="0">
              <a:latin typeface="Cambria" pitchFamily="18" charset="0"/>
            </a:endParaRPr>
          </a:p>
          <a:p>
            <a:pPr marL="0" indent="0" algn="just">
              <a:buNone/>
            </a:pPr>
            <a:r>
              <a:rPr lang="ru-RU" dirty="0">
                <a:latin typeface="Cambria" pitchFamily="18" charset="0"/>
              </a:rPr>
              <a:t>Корнилов погиб при первой бомбардировке, но с защитниками города русской славы остался его короткий эмоциональный приказ: «Мы защищаем Севастополь. О сдаче не может быть и речи. Отступления не будет. Кто прикажет отступать, того колите».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988840"/>
            <a:ext cx="3096344" cy="38543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99005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Третье отделение графа А.Х. </a:t>
            </a:r>
            <a:r>
              <a:rPr lang="ru-RU" dirty="0" err="1"/>
              <a:t>Бенкендорфа</a:t>
            </a:r>
            <a:endParaRPr lang="ru-RU" dirty="0"/>
          </a:p>
        </p:txBody>
      </p:sp>
      <p:sp>
        <p:nvSpPr>
          <p:cNvPr id="3" name="Объект 2"/>
          <p:cNvSpPr>
            <a:spLocks noGrp="1"/>
          </p:cNvSpPr>
          <p:nvPr>
            <p:ph idx="1"/>
          </p:nvPr>
        </p:nvSpPr>
        <p:spPr>
          <a:xfrm>
            <a:off x="899592" y="1772816"/>
            <a:ext cx="5040560" cy="4392488"/>
          </a:xfrm>
        </p:spPr>
        <p:txBody>
          <a:bodyPr>
            <a:normAutofit fontScale="92500" lnSpcReduction="10000"/>
          </a:bodyPr>
          <a:lstStyle/>
          <a:p>
            <a:pPr marL="0" indent="0" algn="just">
              <a:buNone/>
            </a:pPr>
            <a:r>
              <a:rPr lang="ru-RU" sz="2000" b="1" dirty="0" smtClean="0">
                <a:latin typeface="Cambria" pitchFamily="18" charset="0"/>
              </a:rPr>
              <a:t>Функции</a:t>
            </a:r>
            <a:r>
              <a:rPr lang="ru-RU" sz="2000" b="1" dirty="0">
                <a:latin typeface="Cambria" pitchFamily="18" charset="0"/>
              </a:rPr>
              <a:t> </a:t>
            </a:r>
            <a:r>
              <a:rPr lang="ru-RU" sz="2000" b="1" dirty="0" smtClean="0">
                <a:latin typeface="Cambria" pitchFamily="18" charset="0"/>
              </a:rPr>
              <a:t>Третьего отделения:</a:t>
            </a:r>
          </a:p>
          <a:p>
            <a:pPr marL="0" indent="0" algn="just">
              <a:buNone/>
            </a:pPr>
            <a:r>
              <a:rPr lang="ru-RU" sz="2000" dirty="0" smtClean="0">
                <a:latin typeface="Cambria" pitchFamily="18" charset="0"/>
              </a:rPr>
              <a:t>- сыск </a:t>
            </a:r>
            <a:r>
              <a:rPr lang="ru-RU" sz="2000" dirty="0">
                <a:latin typeface="Cambria" pitchFamily="18" charset="0"/>
              </a:rPr>
              <a:t>и следствие по политическим делам; </a:t>
            </a:r>
            <a:endParaRPr lang="ru-RU" sz="2000" dirty="0" smtClean="0">
              <a:latin typeface="Cambria" pitchFamily="18" charset="0"/>
            </a:endParaRPr>
          </a:p>
          <a:p>
            <a:pPr marL="0" indent="0" algn="just">
              <a:buNone/>
            </a:pPr>
            <a:r>
              <a:rPr lang="ru-RU" sz="2000" dirty="0" smtClean="0">
                <a:latin typeface="Cambria" pitchFamily="18" charset="0"/>
              </a:rPr>
              <a:t>- выявление </a:t>
            </a:r>
            <a:r>
              <a:rPr lang="ru-RU" sz="2000" dirty="0">
                <a:latin typeface="Cambria" pitchFamily="18" charset="0"/>
              </a:rPr>
              <a:t>злоупотреблений местных властей; </a:t>
            </a:r>
            <a:endParaRPr lang="ru-RU" sz="2000" dirty="0" smtClean="0">
              <a:latin typeface="Cambria" pitchFamily="18" charset="0"/>
            </a:endParaRPr>
          </a:p>
          <a:p>
            <a:pPr marL="0" indent="0" algn="just">
              <a:buNone/>
            </a:pPr>
            <a:r>
              <a:rPr lang="ru-RU" sz="2000" dirty="0" smtClean="0">
                <a:latin typeface="Cambria" pitchFamily="18" charset="0"/>
              </a:rPr>
              <a:t>- наблюдение </a:t>
            </a:r>
            <a:r>
              <a:rPr lang="ru-RU" sz="2000" dirty="0">
                <a:latin typeface="Cambria" pitchFamily="18" charset="0"/>
              </a:rPr>
              <a:t>за приезжавшими в Россию иностранцами и высылка из страны неблагонадежных лиц; </a:t>
            </a:r>
            <a:endParaRPr lang="ru-RU" sz="2000" dirty="0" smtClean="0">
              <a:latin typeface="Cambria" pitchFamily="18" charset="0"/>
            </a:endParaRPr>
          </a:p>
          <a:p>
            <a:pPr marL="0" indent="0" algn="just">
              <a:buNone/>
            </a:pPr>
            <a:r>
              <a:rPr lang="ru-RU" sz="2000" dirty="0" smtClean="0">
                <a:latin typeface="Cambria" pitchFamily="18" charset="0"/>
              </a:rPr>
              <a:t>- контроль </a:t>
            </a:r>
            <a:r>
              <a:rPr lang="ru-RU" sz="2000" dirty="0">
                <a:latin typeface="Cambria" pitchFamily="18" charset="0"/>
              </a:rPr>
              <a:t>за расследованием особо опасных преступлений и деятельностью старообрядцев, религиозных сект и фальшивомонетчиков; </a:t>
            </a:r>
            <a:endParaRPr lang="ru-RU" sz="2000" dirty="0" smtClean="0">
              <a:latin typeface="Cambria" pitchFamily="18" charset="0"/>
            </a:endParaRPr>
          </a:p>
          <a:p>
            <a:pPr marL="0" indent="0" algn="just">
              <a:buNone/>
            </a:pPr>
            <a:r>
              <a:rPr lang="ru-RU" sz="2000" dirty="0" smtClean="0">
                <a:latin typeface="Cambria" pitchFamily="18" charset="0"/>
              </a:rPr>
              <a:t>- предотвращение </a:t>
            </a:r>
            <a:r>
              <a:rPr lang="ru-RU" sz="2000" dirty="0">
                <a:latin typeface="Cambria" pitchFamily="18" charset="0"/>
              </a:rPr>
              <a:t>крестьянских выступлений; </a:t>
            </a:r>
            <a:endParaRPr lang="ru-RU" sz="2000" dirty="0" smtClean="0">
              <a:latin typeface="Cambria" pitchFamily="18" charset="0"/>
            </a:endParaRPr>
          </a:p>
          <a:p>
            <a:pPr marL="0" indent="0" algn="just">
              <a:buNone/>
            </a:pPr>
            <a:r>
              <a:rPr lang="ru-RU" sz="2000" dirty="0" smtClean="0">
                <a:latin typeface="Cambria" pitchFamily="18" charset="0"/>
              </a:rPr>
              <a:t>-надзор </a:t>
            </a:r>
            <a:r>
              <a:rPr lang="ru-RU" sz="2000" dirty="0">
                <a:latin typeface="Cambria" pitchFamily="18" charset="0"/>
              </a:rPr>
              <a:t>за периодической печатью и </a:t>
            </a:r>
            <a:r>
              <a:rPr lang="ru-RU" sz="2000" dirty="0" smtClean="0">
                <a:latin typeface="Cambria" pitchFamily="18" charset="0"/>
              </a:rPr>
              <a:t> театральная </a:t>
            </a:r>
            <a:r>
              <a:rPr lang="ru-RU" sz="2000" dirty="0">
                <a:latin typeface="Cambria" pitchFamily="18" charset="0"/>
              </a:rPr>
              <a:t>цензура.</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1940997"/>
            <a:ext cx="2538204" cy="2937120"/>
          </a:xfrm>
          <a:prstGeom prst="rect">
            <a:avLst/>
          </a:prstGeom>
        </p:spPr>
      </p:pic>
      <p:sp>
        <p:nvSpPr>
          <p:cNvPr id="6" name="TextBox 5"/>
          <p:cNvSpPr txBox="1"/>
          <p:nvPr/>
        </p:nvSpPr>
        <p:spPr>
          <a:xfrm>
            <a:off x="6390124" y="5013176"/>
            <a:ext cx="2592288" cy="1754326"/>
          </a:xfrm>
          <a:prstGeom prst="rect">
            <a:avLst/>
          </a:prstGeom>
          <a:noFill/>
        </p:spPr>
        <p:txBody>
          <a:bodyPr wrap="square" rtlCol="0">
            <a:spAutoFit/>
          </a:bodyPr>
          <a:lstStyle/>
          <a:p>
            <a:r>
              <a:rPr lang="ru-RU" dirty="0">
                <a:solidFill>
                  <a:schemeClr val="bg2"/>
                </a:solidFill>
              </a:rPr>
              <a:t>1 – обер-офицер лейб-гвардии Жандармского полуэскадрона </a:t>
            </a:r>
            <a:endParaRPr lang="ru-RU" dirty="0" smtClean="0">
              <a:solidFill>
                <a:schemeClr val="bg2"/>
              </a:solidFill>
            </a:endParaRPr>
          </a:p>
          <a:p>
            <a:r>
              <a:rPr lang="ru-RU" dirty="0" smtClean="0">
                <a:solidFill>
                  <a:schemeClr val="bg2"/>
                </a:solidFill>
              </a:rPr>
              <a:t>2 </a:t>
            </a:r>
            <a:r>
              <a:rPr lang="ru-RU" dirty="0">
                <a:solidFill>
                  <a:schemeClr val="bg2"/>
                </a:solidFill>
              </a:rPr>
              <a:t>– унтер-офицер Отдельного корпуса жандармов</a:t>
            </a:r>
          </a:p>
        </p:txBody>
      </p:sp>
    </p:spTree>
    <p:extLst>
      <p:ext uri="{BB962C8B-B14F-4D97-AF65-F5344CB8AC3E}">
        <p14:creationId xmlns:p14="http://schemas.microsoft.com/office/powerpoint/2010/main" val="36478626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Крымская война </a:t>
            </a:r>
            <a:br>
              <a:rPr lang="ru-RU" dirty="0"/>
            </a:br>
            <a:r>
              <a:rPr lang="ru-RU" dirty="0"/>
              <a:t>(1853 – 1856 гг.)</a:t>
            </a:r>
          </a:p>
        </p:txBody>
      </p:sp>
      <p:sp>
        <p:nvSpPr>
          <p:cNvPr id="3" name="Объект 2"/>
          <p:cNvSpPr>
            <a:spLocks noGrp="1"/>
          </p:cNvSpPr>
          <p:nvPr>
            <p:ph idx="1"/>
          </p:nvPr>
        </p:nvSpPr>
        <p:spPr/>
        <p:txBody>
          <a:bodyPr>
            <a:normAutofit fontScale="70000" lnSpcReduction="20000"/>
          </a:bodyPr>
          <a:lstStyle/>
          <a:p>
            <a:pPr marL="0" indent="0" algn="just">
              <a:buNone/>
            </a:pPr>
            <a:r>
              <a:rPr lang="ru-RU" dirty="0">
                <a:latin typeface="Cambria" pitchFamily="18" charset="0"/>
              </a:rPr>
              <a:t>Кроме осады Севастополя на территории Крыма в 1854-1855 года состоялось еще несколько сражений, которые были направлены на «деблокировку» Севастополя:</a:t>
            </a:r>
          </a:p>
          <a:p>
            <a:pPr marL="0" indent="0" algn="just">
              <a:buNone/>
            </a:pPr>
            <a:endParaRPr lang="ru-RU" dirty="0">
              <a:latin typeface="Cambria" pitchFamily="18" charset="0"/>
            </a:endParaRPr>
          </a:p>
          <a:p>
            <a:pPr marL="0" indent="0" algn="just">
              <a:buNone/>
            </a:pPr>
            <a:r>
              <a:rPr lang="ru-RU" dirty="0">
                <a:latin typeface="Cambria" pitchFamily="18" charset="0"/>
              </a:rPr>
              <a:t>Сражение на </a:t>
            </a:r>
            <a:r>
              <a:rPr lang="ru-RU" dirty="0" err="1">
                <a:latin typeface="Cambria" pitchFamily="18" charset="0"/>
              </a:rPr>
              <a:t>Альме</a:t>
            </a:r>
            <a:r>
              <a:rPr lang="ru-RU" dirty="0">
                <a:latin typeface="Cambria" pitchFamily="18" charset="0"/>
              </a:rPr>
              <a:t> (сентябрь 1854).</a:t>
            </a:r>
          </a:p>
          <a:p>
            <a:pPr marL="0" indent="0" algn="just">
              <a:buNone/>
            </a:pPr>
            <a:r>
              <a:rPr lang="ru-RU" dirty="0">
                <a:latin typeface="Cambria" pitchFamily="18" charset="0"/>
              </a:rPr>
              <a:t>Сражение под Балаклавой (октябрь 1854).</a:t>
            </a:r>
          </a:p>
          <a:p>
            <a:pPr marL="0" indent="0" algn="just">
              <a:buNone/>
            </a:pPr>
            <a:r>
              <a:rPr lang="ru-RU" dirty="0" err="1">
                <a:latin typeface="Cambria" pitchFamily="18" charset="0"/>
              </a:rPr>
              <a:t>Инкерманское</a:t>
            </a:r>
            <a:r>
              <a:rPr lang="ru-RU" dirty="0">
                <a:latin typeface="Cambria" pitchFamily="18" charset="0"/>
              </a:rPr>
              <a:t> сражение (ноябрь 1854).</a:t>
            </a:r>
          </a:p>
          <a:p>
            <a:pPr marL="0" indent="0" algn="just">
              <a:buNone/>
            </a:pPr>
            <a:r>
              <a:rPr lang="ru-RU" dirty="0">
                <a:latin typeface="Cambria" pitchFamily="18" charset="0"/>
              </a:rPr>
              <a:t>Попытка освобождения Евпатории (февраль 1855).</a:t>
            </a:r>
          </a:p>
          <a:p>
            <a:pPr marL="0" indent="0" algn="just">
              <a:buNone/>
            </a:pPr>
            <a:r>
              <a:rPr lang="ru-RU" dirty="0">
                <a:latin typeface="Cambria" pitchFamily="18" charset="0"/>
              </a:rPr>
              <a:t>Сражение на реке Черная (август 1855</a:t>
            </a:r>
            <a:r>
              <a:rPr lang="ru-RU" dirty="0" smtClean="0">
                <a:latin typeface="Cambria" pitchFamily="18" charset="0"/>
              </a:rPr>
              <a:t>).</a:t>
            </a:r>
          </a:p>
          <a:p>
            <a:pPr marL="0" indent="0" algn="just">
              <a:buNone/>
            </a:pPr>
            <a:endParaRPr lang="ru-RU" dirty="0">
              <a:latin typeface="Cambria" pitchFamily="18" charset="0"/>
            </a:endParaRPr>
          </a:p>
          <a:p>
            <a:pPr marL="0" indent="0" algn="just">
              <a:buNone/>
            </a:pPr>
            <a:r>
              <a:rPr lang="ru-RU" dirty="0">
                <a:latin typeface="Cambria" pitchFamily="18" charset="0"/>
              </a:rPr>
              <a:t>Все эти сражения закончились безуспешными попытками снять осаду Севастополя.</a:t>
            </a:r>
          </a:p>
        </p:txBody>
      </p:sp>
    </p:spTree>
    <p:extLst>
      <p:ext uri="{BB962C8B-B14F-4D97-AF65-F5344CB8AC3E}">
        <p14:creationId xmlns:p14="http://schemas.microsoft.com/office/powerpoint/2010/main" val="31195086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Крымская война </a:t>
            </a:r>
            <a:br>
              <a:rPr lang="ru-RU" dirty="0"/>
            </a:br>
            <a:r>
              <a:rPr lang="ru-RU" dirty="0"/>
              <a:t>(1853 – 1856 гг.)</a:t>
            </a:r>
          </a:p>
        </p:txBody>
      </p:sp>
      <p:sp>
        <p:nvSpPr>
          <p:cNvPr id="3" name="Объект 2"/>
          <p:cNvSpPr>
            <a:spLocks noGrp="1"/>
          </p:cNvSpPr>
          <p:nvPr>
            <p:ph idx="1"/>
          </p:nvPr>
        </p:nvSpPr>
        <p:spPr/>
        <p:txBody>
          <a:bodyPr/>
          <a:lstStyle/>
          <a:p>
            <a:pPr marL="0" indent="0" algn="just">
              <a:buNone/>
            </a:pPr>
            <a:r>
              <a:rPr lang="ru-RU" dirty="0" smtClean="0">
                <a:solidFill>
                  <a:srgbClr val="FFFF00"/>
                </a:solidFill>
                <a:latin typeface="Cambria" pitchFamily="18" charset="0"/>
              </a:rPr>
              <a:t>1855 г. </a:t>
            </a:r>
            <a:r>
              <a:rPr lang="ru-RU" dirty="0" smtClean="0">
                <a:latin typeface="Cambria" pitchFamily="18" charset="0"/>
              </a:rPr>
              <a:t>– смерть Николая </a:t>
            </a:r>
            <a:r>
              <a:rPr lang="en-US" dirty="0" smtClean="0">
                <a:latin typeface="Cambria" pitchFamily="18" charset="0"/>
              </a:rPr>
              <a:t>I </a:t>
            </a:r>
          </a:p>
          <a:p>
            <a:pPr marL="0" indent="0" algn="just">
              <a:buNone/>
            </a:pPr>
            <a:r>
              <a:rPr lang="ru-RU" dirty="0" smtClean="0">
                <a:latin typeface="Cambria" pitchFamily="18" charset="0"/>
              </a:rPr>
              <a:t>Задачей </a:t>
            </a:r>
            <a:r>
              <a:rPr lang="ru-RU" dirty="0">
                <a:latin typeface="Cambria" pitchFamily="18" charset="0"/>
              </a:rPr>
              <a:t>нового императора, Александра </a:t>
            </a:r>
            <a:r>
              <a:rPr lang="en-US" dirty="0" smtClean="0">
                <a:latin typeface="Cambria" pitchFamily="18" charset="0"/>
              </a:rPr>
              <a:t>II</a:t>
            </a:r>
            <a:r>
              <a:rPr lang="ru-RU" dirty="0" smtClean="0">
                <a:latin typeface="Cambria" pitchFamily="18" charset="0"/>
              </a:rPr>
              <a:t>, </a:t>
            </a:r>
            <a:r>
              <a:rPr lang="ru-RU" dirty="0">
                <a:latin typeface="Cambria" pitchFamily="18" charset="0"/>
              </a:rPr>
              <a:t>было прекращение войны, причем с минимальным ущербом для </a:t>
            </a:r>
            <a:r>
              <a:rPr lang="ru-RU" dirty="0" smtClean="0">
                <a:latin typeface="Cambria" pitchFamily="18" charset="0"/>
              </a:rPr>
              <a:t>России.</a:t>
            </a:r>
            <a:endParaRPr lang="en-US" dirty="0" smtClean="0">
              <a:latin typeface="Cambria" pitchFamily="18" charset="0"/>
            </a:endParaRPr>
          </a:p>
          <a:p>
            <a:pPr marL="0" indent="0">
              <a:buNone/>
            </a:pPr>
            <a:endParaRPr lang="ru-RU" dirty="0">
              <a:latin typeface="Cambria" pitchFamily="18" charset="0"/>
            </a:endParaRPr>
          </a:p>
        </p:txBody>
      </p:sp>
    </p:spTree>
    <p:extLst>
      <p:ext uri="{BB962C8B-B14F-4D97-AF65-F5344CB8AC3E}">
        <p14:creationId xmlns:p14="http://schemas.microsoft.com/office/powerpoint/2010/main" val="12359720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Крымская война </a:t>
            </a:r>
            <a:br>
              <a:rPr lang="ru-RU" dirty="0"/>
            </a:br>
            <a:r>
              <a:rPr lang="ru-RU" dirty="0"/>
              <a:t>(1853 – 1856 гг.)</a:t>
            </a:r>
          </a:p>
        </p:txBody>
      </p:sp>
      <p:sp>
        <p:nvSpPr>
          <p:cNvPr id="3" name="Объект 2"/>
          <p:cNvSpPr>
            <a:spLocks noGrp="1"/>
          </p:cNvSpPr>
          <p:nvPr>
            <p:ph idx="1"/>
          </p:nvPr>
        </p:nvSpPr>
        <p:spPr>
          <a:xfrm>
            <a:off x="1331640" y="1916832"/>
            <a:ext cx="7632848" cy="4824536"/>
          </a:xfrm>
        </p:spPr>
        <p:txBody>
          <a:bodyPr>
            <a:normAutofit fontScale="62500" lnSpcReduction="20000"/>
          </a:bodyPr>
          <a:lstStyle/>
          <a:p>
            <a:pPr marL="0" indent="0" algn="just">
              <a:buNone/>
            </a:pPr>
            <a:r>
              <a:rPr lang="ru-RU" dirty="0" smtClean="0">
                <a:solidFill>
                  <a:srgbClr val="FFFF00"/>
                </a:solidFill>
                <a:latin typeface="Cambria" pitchFamily="18" charset="0"/>
              </a:rPr>
              <a:t>Итог: </a:t>
            </a:r>
          </a:p>
          <a:p>
            <a:pPr marL="0" indent="0" algn="just">
              <a:buNone/>
            </a:pPr>
            <a:r>
              <a:rPr lang="ru-RU" dirty="0" smtClean="0">
                <a:solidFill>
                  <a:srgbClr val="FFFF00"/>
                </a:solidFill>
                <a:latin typeface="Cambria" pitchFamily="18" charset="0"/>
              </a:rPr>
              <a:t>6 марта 1856 г. </a:t>
            </a:r>
            <a:r>
              <a:rPr lang="ru-RU" dirty="0" smtClean="0">
                <a:latin typeface="Cambria" pitchFamily="18" charset="0"/>
              </a:rPr>
              <a:t>– </a:t>
            </a:r>
            <a:r>
              <a:rPr lang="ru-RU" dirty="0">
                <a:latin typeface="Cambria" pitchFamily="18" charset="0"/>
              </a:rPr>
              <a:t>п</a:t>
            </a:r>
            <a:r>
              <a:rPr lang="ru-RU" dirty="0" smtClean="0">
                <a:latin typeface="Cambria" pitchFamily="18" charset="0"/>
              </a:rPr>
              <a:t>одписание Парижского мирного договора</a:t>
            </a:r>
          </a:p>
          <a:p>
            <a:pPr marL="0" indent="0" algn="just">
              <a:buNone/>
            </a:pPr>
            <a:endParaRPr lang="ru-RU" dirty="0" smtClean="0">
              <a:latin typeface="Cambria" pitchFamily="18" charset="0"/>
            </a:endParaRPr>
          </a:p>
          <a:p>
            <a:pPr algn="just">
              <a:buFontTx/>
              <a:buChar char="-"/>
            </a:pPr>
            <a:r>
              <a:rPr lang="ru-RU" dirty="0" smtClean="0">
                <a:latin typeface="Cambria" pitchFamily="18" charset="0"/>
              </a:rPr>
              <a:t>Возврат России Севастополя в обмен на турецкую крепость Карс;</a:t>
            </a:r>
          </a:p>
          <a:p>
            <a:pPr algn="just">
              <a:buFontTx/>
              <a:buChar char="-"/>
            </a:pPr>
            <a:r>
              <a:rPr lang="ru-RU" dirty="0" smtClean="0">
                <a:latin typeface="Cambria" pitchFamily="18" charset="0"/>
              </a:rPr>
              <a:t>Отказ России от протектората над Дунайскими княжествами и передача земель в устье Дуная Молдавии;</a:t>
            </a:r>
          </a:p>
          <a:p>
            <a:pPr algn="just">
              <a:buFontTx/>
              <a:buChar char="-"/>
            </a:pPr>
            <a:r>
              <a:rPr lang="ru-RU" dirty="0" smtClean="0">
                <a:latin typeface="Cambria" pitchFamily="18" charset="0"/>
              </a:rPr>
              <a:t>Объявление Черного моря нейтральным, без права иметь там военный флот;</a:t>
            </a:r>
          </a:p>
          <a:p>
            <a:pPr algn="just">
              <a:buFontTx/>
              <a:buChar char="-"/>
            </a:pPr>
            <a:r>
              <a:rPr lang="ru-RU" dirty="0">
                <a:latin typeface="Cambria" pitchFamily="18" charset="0"/>
              </a:rPr>
              <a:t>Проливы Босфор и Дарданеллы объявлялись закрытыми для Российской </a:t>
            </a:r>
            <a:r>
              <a:rPr lang="ru-RU" dirty="0" smtClean="0">
                <a:latin typeface="Cambria" pitchFamily="18" charset="0"/>
              </a:rPr>
              <a:t>империи</a:t>
            </a:r>
            <a:r>
              <a:rPr lang="ru-RU" dirty="0">
                <a:latin typeface="Cambria" pitchFamily="18" charset="0"/>
              </a:rPr>
              <a:t>;</a:t>
            </a:r>
            <a:endParaRPr lang="ru-RU" dirty="0" smtClean="0">
              <a:latin typeface="Cambria" pitchFamily="18" charset="0"/>
            </a:endParaRPr>
          </a:p>
          <a:p>
            <a:pPr algn="just">
              <a:buFontTx/>
              <a:buChar char="-"/>
            </a:pPr>
            <a:r>
              <a:rPr lang="ru-RU" dirty="0">
                <a:latin typeface="Cambria" pitchFamily="18" charset="0"/>
              </a:rPr>
              <a:t>На Аландских островах (архипелаг в Балтийском море) России запрещалось возводить военные и </a:t>
            </a:r>
            <a:r>
              <a:rPr lang="ru-RU" dirty="0" smtClean="0">
                <a:latin typeface="Cambria" pitchFamily="18" charset="0"/>
              </a:rPr>
              <a:t> </a:t>
            </a:r>
            <a:r>
              <a:rPr lang="ru-RU" dirty="0">
                <a:latin typeface="Cambria" pitchFamily="18" charset="0"/>
              </a:rPr>
              <a:t>оборонительные укрепления.</a:t>
            </a:r>
          </a:p>
        </p:txBody>
      </p:sp>
    </p:spTree>
    <p:extLst>
      <p:ext uri="{BB962C8B-B14F-4D97-AF65-F5344CB8AC3E}">
        <p14:creationId xmlns:p14="http://schemas.microsoft.com/office/powerpoint/2010/main" val="25718985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Парижский конгресс 1856 г.</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1772816"/>
            <a:ext cx="7343775" cy="43756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684711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332656"/>
            <a:ext cx="6995120" cy="1143000"/>
          </a:xfrm>
        </p:spPr>
        <p:txBody>
          <a:bodyPr>
            <a:normAutofit fontScale="90000"/>
          </a:bodyPr>
          <a:lstStyle/>
          <a:p>
            <a:r>
              <a:rPr lang="ru-RU" dirty="0" smtClean="0"/>
              <a:t>Медаль участникам </a:t>
            </a:r>
            <a:br>
              <a:rPr lang="ru-RU" dirty="0" smtClean="0"/>
            </a:br>
            <a:r>
              <a:rPr lang="ru-RU" dirty="0" smtClean="0"/>
              <a:t>Крымской войны</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5856" y="1916832"/>
            <a:ext cx="3682227" cy="43926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486441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 5. </a:t>
            </a:r>
            <a:endParaRPr lang="ru-RU" dirty="0"/>
          </a:p>
        </p:txBody>
      </p:sp>
      <p:sp>
        <p:nvSpPr>
          <p:cNvPr id="3" name="Объект 2"/>
          <p:cNvSpPr>
            <a:spLocks noGrp="1"/>
          </p:cNvSpPr>
          <p:nvPr>
            <p:ph idx="1"/>
          </p:nvPr>
        </p:nvSpPr>
        <p:spPr/>
        <p:txBody>
          <a:bodyPr>
            <a:normAutofit lnSpcReduction="10000"/>
          </a:bodyPr>
          <a:lstStyle/>
          <a:p>
            <a:pPr algn="just"/>
            <a:r>
              <a:rPr lang="ru-RU" dirty="0" smtClean="0"/>
              <a:t>Ниже приведен перечень терминов(названий). Все они, за исключением одного относятся к периоду правления Николая </a:t>
            </a:r>
            <a:r>
              <a:rPr lang="en-US" dirty="0" smtClean="0"/>
              <a:t>I</a:t>
            </a:r>
            <a:r>
              <a:rPr lang="ru-RU" dirty="0" smtClean="0"/>
              <a:t>.</a:t>
            </a:r>
          </a:p>
          <a:p>
            <a:pPr algn="just"/>
            <a:r>
              <a:rPr lang="ru-RU" dirty="0" smtClean="0"/>
              <a:t>1)петрашевцы; 2)западники; 3)большевики; 4)обязанные крестьяне; 5)губерния. </a:t>
            </a:r>
          </a:p>
          <a:p>
            <a:pPr algn="just"/>
            <a:r>
              <a:rPr lang="ru-RU" dirty="0" smtClean="0"/>
              <a:t>Найдите и запишите номер термина, «выпадающего» из данного ряда. </a:t>
            </a:r>
            <a:endParaRPr lang="ru-RU" dirty="0"/>
          </a:p>
        </p:txBody>
      </p:sp>
    </p:spTree>
    <p:extLst>
      <p:ext uri="{BB962C8B-B14F-4D97-AF65-F5344CB8AC3E}">
        <p14:creationId xmlns:p14="http://schemas.microsoft.com/office/powerpoint/2010/main" val="31485785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Ответ</a:t>
            </a:r>
            <a:r>
              <a:rPr lang="ru-RU" dirty="0" smtClean="0"/>
              <a:t>: 3 Большевики.  </a:t>
            </a:r>
            <a:endParaRPr lang="ru-RU" dirty="0"/>
          </a:p>
        </p:txBody>
      </p:sp>
    </p:spTree>
    <p:extLst>
      <p:ext uri="{BB962C8B-B14F-4D97-AF65-F5344CB8AC3E}">
        <p14:creationId xmlns:p14="http://schemas.microsoft.com/office/powerpoint/2010/main" val="28882599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 5.</a:t>
            </a:r>
            <a:endParaRPr lang="ru-RU" dirty="0"/>
          </a:p>
        </p:txBody>
      </p:sp>
      <p:sp>
        <p:nvSpPr>
          <p:cNvPr id="3" name="Объект 2"/>
          <p:cNvSpPr>
            <a:spLocks noGrp="1"/>
          </p:cNvSpPr>
          <p:nvPr>
            <p:ph idx="1"/>
          </p:nvPr>
        </p:nvSpPr>
        <p:spPr/>
        <p:txBody>
          <a:bodyPr/>
          <a:lstStyle/>
          <a:p>
            <a:r>
              <a:rPr lang="ru-RU" dirty="0" smtClean="0"/>
              <a:t>1)инвентарная реформа; 2) обязанные крестьяне; 3)корпус жандармов; 4)суд присяжных; 5)петрашевцы.</a:t>
            </a:r>
            <a:endParaRPr lang="ru-RU" dirty="0"/>
          </a:p>
        </p:txBody>
      </p:sp>
    </p:spTree>
    <p:extLst>
      <p:ext uri="{BB962C8B-B14F-4D97-AF65-F5344CB8AC3E}">
        <p14:creationId xmlns:p14="http://schemas.microsoft.com/office/powerpoint/2010/main" val="3103967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dirty="0" smtClean="0"/>
              <a:t>Ответ: </a:t>
            </a:r>
            <a:r>
              <a:rPr lang="ru-RU" dirty="0" smtClean="0"/>
              <a:t>4. Суд присяжных. </a:t>
            </a:r>
            <a:endParaRPr lang="ru-RU" dirty="0"/>
          </a:p>
        </p:txBody>
      </p:sp>
    </p:spTree>
    <p:extLst>
      <p:ext uri="{BB962C8B-B14F-4D97-AF65-F5344CB8AC3E}">
        <p14:creationId xmlns:p14="http://schemas.microsoft.com/office/powerpoint/2010/main" val="19026972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 6.</a:t>
            </a:r>
            <a:endParaRPr lang="ru-RU" dirty="0"/>
          </a:p>
        </p:txBody>
      </p:sp>
      <p:sp>
        <p:nvSpPr>
          <p:cNvPr id="3" name="Объект 2"/>
          <p:cNvSpPr>
            <a:spLocks noGrp="1"/>
          </p:cNvSpPr>
          <p:nvPr>
            <p:ph idx="1"/>
          </p:nvPr>
        </p:nvSpPr>
        <p:spPr/>
        <p:txBody>
          <a:bodyPr>
            <a:normAutofit fontScale="92500"/>
          </a:bodyPr>
          <a:lstStyle/>
          <a:p>
            <a:pPr algn="just"/>
            <a:r>
              <a:rPr lang="ru-RU" dirty="0" smtClean="0"/>
              <a:t>Прочитайте четыре предложения. Два из них являются тезисами (положениями, которые требуется аргументировать). Другие два содержат факты, которые могут послужить для аргументации этих тезисов. Подберите для каждого из тезисов соответствующий ему факт. Номера предложений запишите в таблицу. </a:t>
            </a:r>
            <a:endParaRPr lang="ru-RU" dirty="0"/>
          </a:p>
        </p:txBody>
      </p:sp>
    </p:spTree>
    <p:extLst>
      <p:ext uri="{BB962C8B-B14F-4D97-AF65-F5344CB8AC3E}">
        <p14:creationId xmlns:p14="http://schemas.microsoft.com/office/powerpoint/2010/main" val="164262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337220"/>
            <a:ext cx="7344816" cy="1143000"/>
          </a:xfrm>
        </p:spPr>
        <p:txBody>
          <a:bodyPr>
            <a:normAutofit fontScale="90000"/>
          </a:bodyPr>
          <a:lstStyle/>
          <a:p>
            <a:r>
              <a:rPr lang="ru-RU" dirty="0" smtClean="0"/>
              <a:t>Упорядочение и систематизация законодательства</a:t>
            </a:r>
            <a:endParaRPr lang="ru-RU" dirty="0"/>
          </a:p>
        </p:txBody>
      </p:sp>
      <p:sp>
        <p:nvSpPr>
          <p:cNvPr id="3" name="Объект 2"/>
          <p:cNvSpPr>
            <a:spLocks noGrp="1"/>
          </p:cNvSpPr>
          <p:nvPr>
            <p:ph idx="1"/>
          </p:nvPr>
        </p:nvSpPr>
        <p:spPr>
          <a:xfrm>
            <a:off x="1403648" y="1916832"/>
            <a:ext cx="5040560" cy="4464496"/>
          </a:xfrm>
        </p:spPr>
        <p:txBody>
          <a:bodyPr>
            <a:normAutofit fontScale="55000" lnSpcReduction="20000"/>
          </a:bodyPr>
          <a:lstStyle/>
          <a:p>
            <a:pPr marL="0" indent="0" algn="just">
              <a:buNone/>
            </a:pPr>
            <a:r>
              <a:rPr lang="ru-RU" sz="4000" dirty="0" smtClean="0">
                <a:solidFill>
                  <a:srgbClr val="FFFF00"/>
                </a:solidFill>
                <a:latin typeface="Cambria" pitchFamily="18" charset="0"/>
              </a:rPr>
              <a:t>1826 – 1830 гг. </a:t>
            </a:r>
            <a:r>
              <a:rPr lang="ru-RU" sz="4000" dirty="0" smtClean="0">
                <a:latin typeface="Cambria" pitchFamily="18" charset="0"/>
              </a:rPr>
              <a:t>– выявление </a:t>
            </a:r>
            <a:r>
              <a:rPr lang="ru-RU" sz="4000" dirty="0" smtClean="0">
                <a:latin typeface="Cambria" pitchFamily="18" charset="0"/>
              </a:rPr>
              <a:t>ошибок в </a:t>
            </a:r>
            <a:r>
              <a:rPr lang="ru-RU" sz="4000" dirty="0" smtClean="0">
                <a:latin typeface="Cambria" pitchFamily="18" charset="0"/>
              </a:rPr>
              <a:t>архивах всех законодательных актов 1649 – 1825 гг. и их систематизация</a:t>
            </a:r>
          </a:p>
          <a:p>
            <a:pPr marL="0" indent="0" algn="just">
              <a:buNone/>
            </a:pPr>
            <a:r>
              <a:rPr lang="ru-RU" sz="4000" dirty="0" smtClean="0">
                <a:solidFill>
                  <a:srgbClr val="FFFF00"/>
                </a:solidFill>
                <a:latin typeface="Cambria" pitchFamily="18" charset="0"/>
              </a:rPr>
              <a:t>1830 г. </a:t>
            </a:r>
            <a:r>
              <a:rPr lang="ru-RU" sz="4000" dirty="0" smtClean="0">
                <a:latin typeface="Cambria" pitchFamily="18" charset="0"/>
              </a:rPr>
              <a:t>– опубликование 50 томного «Полного собрания законов Российской империи»</a:t>
            </a:r>
          </a:p>
          <a:p>
            <a:pPr marL="0" indent="0" algn="just">
              <a:buNone/>
            </a:pPr>
            <a:r>
              <a:rPr lang="ru-RU" sz="4000" dirty="0" smtClean="0">
                <a:solidFill>
                  <a:srgbClr val="FFFF00"/>
                </a:solidFill>
                <a:latin typeface="Cambria" pitchFamily="18" charset="0"/>
              </a:rPr>
              <a:t>1833 г. </a:t>
            </a:r>
            <a:r>
              <a:rPr lang="ru-RU" sz="4000" dirty="0" smtClean="0">
                <a:latin typeface="Cambria" pitchFamily="18" charset="0"/>
              </a:rPr>
              <a:t>– утверждение Государственным советом 15 томного «Свода законов Российской империи» (действующие законы)</a:t>
            </a:r>
          </a:p>
          <a:p>
            <a:pPr marL="0" indent="0" algn="just">
              <a:buNone/>
            </a:pPr>
            <a:endParaRPr lang="ru-RU" dirty="0">
              <a:latin typeface="Cambria" pitchFamily="18" charset="0"/>
            </a:endParaRPr>
          </a:p>
          <a:p>
            <a:pPr marL="0" indent="0" algn="just">
              <a:buNone/>
            </a:pPr>
            <a:r>
              <a:rPr lang="ru-RU" sz="4400" dirty="0" smtClean="0">
                <a:latin typeface="Cambria" pitchFamily="18" charset="0"/>
              </a:rPr>
              <a:t>Руководство кодификацией законодательства осуществлял </a:t>
            </a:r>
          </a:p>
          <a:p>
            <a:pPr marL="0" indent="0" algn="just">
              <a:buNone/>
            </a:pPr>
            <a:r>
              <a:rPr lang="ru-RU" sz="4400" dirty="0" smtClean="0">
                <a:latin typeface="Cambria" pitchFamily="18" charset="0"/>
              </a:rPr>
              <a:t>М. М. Сперанский</a:t>
            </a:r>
          </a:p>
          <a:p>
            <a:pPr marL="0" indent="0">
              <a:buNone/>
            </a:pPr>
            <a:endParaRPr lang="ru-RU" dirty="0"/>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988840"/>
            <a:ext cx="2087671" cy="3140968"/>
          </a:xfrm>
          <a:prstGeom prst="rect">
            <a:avLst/>
          </a:prstGeom>
        </p:spPr>
      </p:pic>
      <p:sp>
        <p:nvSpPr>
          <p:cNvPr id="11" name="TextBox 10"/>
          <p:cNvSpPr txBox="1"/>
          <p:nvPr/>
        </p:nvSpPr>
        <p:spPr>
          <a:xfrm>
            <a:off x="6732240" y="5229200"/>
            <a:ext cx="2087671" cy="1477328"/>
          </a:xfrm>
          <a:prstGeom prst="rect">
            <a:avLst/>
          </a:prstGeom>
          <a:noFill/>
        </p:spPr>
        <p:txBody>
          <a:bodyPr wrap="square" rtlCol="0">
            <a:spAutoFit/>
          </a:bodyPr>
          <a:lstStyle/>
          <a:p>
            <a:r>
              <a:rPr lang="ru-RU" dirty="0" smtClean="0">
                <a:solidFill>
                  <a:schemeClr val="bg2"/>
                </a:solidFill>
                <a:latin typeface="Cambria" pitchFamily="18" charset="0"/>
              </a:rPr>
              <a:t>Титульный лист одного из томов «Сбора законов Российской Империи»</a:t>
            </a:r>
            <a:endParaRPr lang="ru-RU" dirty="0">
              <a:solidFill>
                <a:schemeClr val="bg2"/>
              </a:solidFill>
              <a:latin typeface="Cambria" pitchFamily="18" charset="0"/>
            </a:endParaRPr>
          </a:p>
        </p:txBody>
      </p:sp>
    </p:spTree>
    <p:extLst>
      <p:ext uri="{BB962C8B-B14F-4D97-AF65-F5344CB8AC3E}">
        <p14:creationId xmlns:p14="http://schemas.microsoft.com/office/powerpoint/2010/main" val="36887136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475656" y="1844824"/>
            <a:ext cx="7344816" cy="4392488"/>
          </a:xfrm>
        </p:spPr>
        <p:txBody>
          <a:bodyPr>
            <a:normAutofit/>
          </a:bodyPr>
          <a:lstStyle/>
          <a:p>
            <a:r>
              <a:rPr lang="ru-RU" sz="2200" dirty="0" smtClean="0"/>
              <a:t>1)Николай </a:t>
            </a:r>
            <a:r>
              <a:rPr lang="en-US" sz="2200" dirty="0" smtClean="0"/>
              <a:t>I</a:t>
            </a:r>
            <a:r>
              <a:rPr lang="ru-RU" sz="2200" dirty="0" smtClean="0"/>
              <a:t> стремился предотвратить проникновение в общество революционных идей.</a:t>
            </a:r>
          </a:p>
          <a:p>
            <a:r>
              <a:rPr lang="ru-RU" sz="2200" dirty="0" smtClean="0"/>
              <a:t>2) В годы правления Николая </a:t>
            </a:r>
            <a:r>
              <a:rPr lang="en-US" sz="2200" dirty="0" smtClean="0"/>
              <a:t>I</a:t>
            </a:r>
            <a:r>
              <a:rPr lang="ru-RU" sz="2200" dirty="0" smtClean="0"/>
              <a:t> осуществляются меры по урегулированию отношений между помещиками и крестьянами.</a:t>
            </a:r>
          </a:p>
          <a:p>
            <a:r>
              <a:rPr lang="ru-RU" sz="2200" dirty="0" smtClean="0"/>
              <a:t>3) В царствование Николая </a:t>
            </a:r>
            <a:r>
              <a:rPr lang="en-US" sz="2200" dirty="0" smtClean="0"/>
              <a:t>I</a:t>
            </a:r>
            <a:r>
              <a:rPr lang="ru-RU" sz="2200" dirty="0" smtClean="0"/>
              <a:t> было издано около 550 указов, касавшихся крепостного права.</a:t>
            </a:r>
          </a:p>
          <a:p>
            <a:r>
              <a:rPr lang="ru-RU" sz="2000" dirty="0" smtClean="0"/>
              <a:t>4) В 1826 году был издан цензурный устав, из – за жесткости получивший от современников прозвище «чугунный». </a:t>
            </a:r>
            <a:endParaRPr lang="ru-RU" sz="2000" dirty="0" smtClean="0"/>
          </a:p>
          <a:p>
            <a:endParaRPr lang="ru-RU" sz="2000" dirty="0" smtClean="0"/>
          </a:p>
          <a:p>
            <a:endParaRPr lang="ru-RU" dirty="0"/>
          </a:p>
        </p:txBody>
      </p:sp>
    </p:spTree>
    <p:extLst>
      <p:ext uri="{BB962C8B-B14F-4D97-AF65-F5344CB8AC3E}">
        <p14:creationId xmlns:p14="http://schemas.microsoft.com/office/powerpoint/2010/main" val="1294214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 </a:t>
            </a:r>
            <a:endParaRPr lang="ru-RU" dirty="0"/>
          </a:p>
        </p:txBody>
      </p:sp>
      <p:sp>
        <p:nvSpPr>
          <p:cNvPr id="3" name="Объект 2"/>
          <p:cNvSpPr>
            <a:spLocks noGrp="1"/>
          </p:cNvSpPr>
          <p:nvPr>
            <p:ph idx="1"/>
          </p:nvPr>
        </p:nvSpPr>
        <p:spPr/>
        <p:txBody>
          <a:bodyPr/>
          <a:lstStyle/>
          <a:p>
            <a:endParaRPr lang="ru-RU" dirty="0" smtClean="0"/>
          </a:p>
          <a:p>
            <a:endParaRPr lang="ru-RU" dirty="0" smtClean="0"/>
          </a:p>
          <a:p>
            <a:endParaRPr lang="ru-RU" dirty="0"/>
          </a:p>
          <a:p>
            <a:r>
              <a:rPr lang="ru-RU" dirty="0" smtClean="0"/>
              <a:t>1423</a:t>
            </a:r>
            <a:r>
              <a:rPr lang="ru-RU" dirty="0" smtClean="0"/>
              <a:t>; или 2314</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174328296"/>
              </p:ext>
            </p:extLst>
          </p:nvPr>
        </p:nvGraphicFramePr>
        <p:xfrm>
          <a:off x="1524000" y="1397000"/>
          <a:ext cx="6096000" cy="11125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ru-RU" dirty="0" smtClean="0"/>
                        <a:t>Тезис</a:t>
                      </a:r>
                      <a:endParaRPr lang="ru-RU" dirty="0"/>
                    </a:p>
                  </a:txBody>
                  <a:tcPr/>
                </a:tc>
                <a:tc>
                  <a:txBody>
                    <a:bodyPr/>
                    <a:lstStyle/>
                    <a:p>
                      <a:pPr algn="ctr"/>
                      <a:r>
                        <a:rPr lang="ru-RU" dirty="0" smtClean="0"/>
                        <a:t>факт</a:t>
                      </a:r>
                      <a:endParaRPr lang="ru-RU" dirty="0"/>
                    </a:p>
                  </a:txBody>
                  <a:tcPr/>
                </a:tc>
              </a:tr>
              <a:tr h="370840">
                <a:tc>
                  <a:txBody>
                    <a:bodyPr/>
                    <a:lstStyle/>
                    <a:p>
                      <a:pPr algn="ctr"/>
                      <a:r>
                        <a:rPr lang="ru-RU" dirty="0" smtClean="0"/>
                        <a:t>1</a:t>
                      </a:r>
                      <a:endParaRPr lang="ru-RU" dirty="0"/>
                    </a:p>
                  </a:txBody>
                  <a:tcPr/>
                </a:tc>
                <a:tc>
                  <a:txBody>
                    <a:bodyPr/>
                    <a:lstStyle/>
                    <a:p>
                      <a:pPr algn="ctr"/>
                      <a:r>
                        <a:rPr lang="ru-RU" dirty="0" smtClean="0"/>
                        <a:t>4</a:t>
                      </a:r>
                      <a:endParaRPr lang="ru-RU" dirty="0"/>
                    </a:p>
                  </a:txBody>
                  <a:tcPr/>
                </a:tc>
              </a:tr>
              <a:tr h="370840">
                <a:tc>
                  <a:txBody>
                    <a:bodyPr/>
                    <a:lstStyle/>
                    <a:p>
                      <a:pPr algn="ctr"/>
                      <a:r>
                        <a:rPr lang="ru-RU" dirty="0" smtClean="0"/>
                        <a:t>2</a:t>
                      </a:r>
                      <a:endParaRPr lang="ru-RU" dirty="0"/>
                    </a:p>
                  </a:txBody>
                  <a:tcPr/>
                </a:tc>
                <a:tc>
                  <a:txBody>
                    <a:bodyPr/>
                    <a:lstStyle/>
                    <a:p>
                      <a:pPr algn="ctr"/>
                      <a:r>
                        <a:rPr lang="ru-RU" dirty="0" smtClean="0"/>
                        <a:t>3</a:t>
                      </a:r>
                      <a:endParaRPr lang="ru-RU" dirty="0"/>
                    </a:p>
                  </a:txBody>
                  <a:tcPr/>
                </a:tc>
              </a:tr>
            </a:tbl>
          </a:graphicData>
        </a:graphic>
      </p:graphicFrame>
    </p:spTree>
    <p:extLst>
      <p:ext uri="{BB962C8B-B14F-4D97-AF65-F5344CB8AC3E}">
        <p14:creationId xmlns:p14="http://schemas.microsoft.com/office/powerpoint/2010/main" val="1026022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Задание № 6.</a:t>
            </a:r>
            <a:br>
              <a:rPr lang="ru-RU" dirty="0" smtClean="0"/>
            </a:br>
            <a:endParaRPr lang="ru-RU" dirty="0"/>
          </a:p>
        </p:txBody>
      </p:sp>
      <p:sp>
        <p:nvSpPr>
          <p:cNvPr id="3" name="Объект 2"/>
          <p:cNvSpPr>
            <a:spLocks noGrp="1"/>
          </p:cNvSpPr>
          <p:nvPr>
            <p:ph idx="1"/>
          </p:nvPr>
        </p:nvSpPr>
        <p:spPr/>
        <p:txBody>
          <a:bodyPr>
            <a:normAutofit fontScale="85000" lnSpcReduction="10000"/>
          </a:bodyPr>
          <a:lstStyle/>
          <a:p>
            <a:r>
              <a:rPr lang="ru-RU" dirty="0" smtClean="0"/>
              <a:t>1)Внешняя политика России в годы правления Николая </a:t>
            </a:r>
            <a:r>
              <a:rPr lang="en-US" dirty="0" smtClean="0"/>
              <a:t>I</a:t>
            </a:r>
            <a:r>
              <a:rPr lang="ru-RU" dirty="0" smtClean="0"/>
              <a:t> соответствовала принципам Священного союза.</a:t>
            </a:r>
          </a:p>
          <a:p>
            <a:r>
              <a:rPr lang="ru-RU" dirty="0" smtClean="0"/>
              <a:t>2)Россия лишилась южной части Бессарабии с устьем Дуная, крепости Карс и ее области.</a:t>
            </a:r>
          </a:p>
          <a:p>
            <a:r>
              <a:rPr lang="ru-RU" dirty="0" smtClean="0"/>
              <a:t>3)Подписание Парижского мирного договора создавало угрозу южным границам страны. </a:t>
            </a:r>
          </a:p>
          <a:p>
            <a:r>
              <a:rPr lang="ru-RU" dirty="0" smtClean="0"/>
              <a:t>4) По просьбе австрийского императора Николай </a:t>
            </a:r>
            <a:r>
              <a:rPr lang="en-US" dirty="0" smtClean="0"/>
              <a:t>I</a:t>
            </a:r>
            <a:r>
              <a:rPr lang="ru-RU" dirty="0" smtClean="0"/>
              <a:t> отправил войска в восставшую Венгрию.  </a:t>
            </a:r>
            <a:endParaRPr lang="ru-RU" dirty="0"/>
          </a:p>
        </p:txBody>
      </p:sp>
    </p:spTree>
    <p:extLst>
      <p:ext uri="{BB962C8B-B14F-4D97-AF65-F5344CB8AC3E}">
        <p14:creationId xmlns:p14="http://schemas.microsoft.com/office/powerpoint/2010/main" val="11004145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a:t>
            </a:r>
            <a:endParaRPr lang="ru-RU" dirty="0"/>
          </a:p>
        </p:txBody>
      </p:sp>
      <p:sp>
        <p:nvSpPr>
          <p:cNvPr id="3" name="Объект 2"/>
          <p:cNvSpPr>
            <a:spLocks noGrp="1"/>
          </p:cNvSpPr>
          <p:nvPr>
            <p:ph idx="1"/>
          </p:nvPr>
        </p:nvSpPr>
        <p:spPr/>
        <p:txBody>
          <a:bodyPr/>
          <a:lstStyle/>
          <a:p>
            <a:endParaRPr lang="ru-RU" dirty="0" smtClean="0"/>
          </a:p>
          <a:p>
            <a:r>
              <a:rPr lang="ru-RU" dirty="0" smtClean="0"/>
              <a:t>1432; 3214.</a:t>
            </a:r>
            <a:endParaRPr lang="ru-RU" dirty="0"/>
          </a:p>
        </p:txBody>
      </p:sp>
    </p:spTree>
    <p:extLst>
      <p:ext uri="{BB962C8B-B14F-4D97-AF65-F5344CB8AC3E}">
        <p14:creationId xmlns:p14="http://schemas.microsoft.com/office/powerpoint/2010/main" val="27067666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Задание № 22.</a:t>
            </a:r>
            <a:br>
              <a:rPr lang="ru-RU" dirty="0" smtClean="0"/>
            </a:br>
            <a:r>
              <a:rPr lang="ru-RU" sz="2700" dirty="0"/>
              <a:t>П</a:t>
            </a:r>
            <a:r>
              <a:rPr lang="ru-RU" sz="2700" dirty="0" smtClean="0"/>
              <a:t>рочитайте текст, который содержит фактические ошибки.</a:t>
            </a:r>
            <a:endParaRPr lang="ru-RU" sz="2700" dirty="0"/>
          </a:p>
        </p:txBody>
      </p:sp>
      <p:sp>
        <p:nvSpPr>
          <p:cNvPr id="3" name="Объект 2"/>
          <p:cNvSpPr>
            <a:spLocks noGrp="1"/>
          </p:cNvSpPr>
          <p:nvPr>
            <p:ph idx="1"/>
          </p:nvPr>
        </p:nvSpPr>
        <p:spPr/>
        <p:txBody>
          <a:bodyPr>
            <a:normAutofit fontScale="70000" lnSpcReduction="20000"/>
          </a:bodyPr>
          <a:lstStyle/>
          <a:p>
            <a:pPr algn="just"/>
            <a:r>
              <a:rPr lang="ru-RU" dirty="0" smtClean="0"/>
              <a:t>«Николай </a:t>
            </a:r>
            <a:r>
              <a:rPr lang="en-US" dirty="0" smtClean="0"/>
              <a:t>I</a:t>
            </a:r>
            <a:r>
              <a:rPr lang="ru-RU" dirty="0" smtClean="0"/>
              <a:t> по – новому организовал деятельность политической полиции и поставил ее под свой личный контроль. В 1826 году было создано </a:t>
            </a:r>
            <a:r>
              <a:rPr lang="en-US" dirty="0" smtClean="0"/>
              <a:t>III</a:t>
            </a:r>
            <a:r>
              <a:rPr lang="ru-RU" dirty="0" smtClean="0"/>
              <a:t> отделение Собственной Его Императорского Величества канцелярии. Ему поручались политические дела и контроль за настроениями умов. Органы </a:t>
            </a:r>
            <a:r>
              <a:rPr lang="en-US" dirty="0" smtClean="0"/>
              <a:t>III</a:t>
            </a:r>
            <a:r>
              <a:rPr lang="ru-RU" dirty="0" smtClean="0"/>
              <a:t> отделения были созданы и на местах. Для наведения нужного властям порядка в распоряжении шефа </a:t>
            </a:r>
            <a:r>
              <a:rPr lang="en-US" dirty="0" smtClean="0"/>
              <a:t>III</a:t>
            </a:r>
            <a:r>
              <a:rPr lang="ru-RU" dirty="0" smtClean="0"/>
              <a:t> отделения находилась и вооруженная сила корпуса жандармов. Шефом </a:t>
            </a:r>
            <a:r>
              <a:rPr lang="en-US" dirty="0" smtClean="0"/>
              <a:t>III</a:t>
            </a:r>
            <a:r>
              <a:rPr lang="ru-RU" dirty="0" smtClean="0"/>
              <a:t> отделения и корпуса жандармов был облеченный особым доверием царя генерал </a:t>
            </a:r>
            <a:r>
              <a:rPr lang="ru-RU" dirty="0" err="1" smtClean="0"/>
              <a:t>Е.Ф.Канкрин</a:t>
            </a:r>
            <a:r>
              <a:rPr lang="ru-RU" dirty="0" smtClean="0"/>
              <a:t>. Для обуздания «распустившейся» печати Николай поставил ее под жесткий контроль цензуры. Цензурный устал 1826 года был метко назван современниками «деревянным». </a:t>
            </a:r>
            <a:endParaRPr lang="ru-RU" dirty="0"/>
          </a:p>
        </p:txBody>
      </p:sp>
    </p:spTree>
    <p:extLst>
      <p:ext uri="{BB962C8B-B14F-4D97-AF65-F5344CB8AC3E}">
        <p14:creationId xmlns:p14="http://schemas.microsoft.com/office/powerpoint/2010/main" val="8475778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41188379"/>
              </p:ext>
            </p:extLst>
          </p:nvPr>
        </p:nvGraphicFramePr>
        <p:xfrm>
          <a:off x="1476375" y="1916113"/>
          <a:ext cx="7343776" cy="2743200"/>
        </p:xfrm>
        <a:graphic>
          <a:graphicData uri="http://schemas.openxmlformats.org/drawingml/2006/table">
            <a:tbl>
              <a:tblPr firstRow="1" bandRow="1">
                <a:tableStyleId>{5C22544A-7EE6-4342-B048-85BDC9FD1C3A}</a:tableStyleId>
              </a:tblPr>
              <a:tblGrid>
                <a:gridCol w="3671888"/>
                <a:gridCol w="3671888"/>
              </a:tblGrid>
              <a:tr h="370840">
                <a:tc>
                  <a:txBody>
                    <a:bodyPr/>
                    <a:lstStyle/>
                    <a:p>
                      <a:r>
                        <a:rPr lang="ru-RU" dirty="0" smtClean="0"/>
                        <a:t>Положения текста, в котором</a:t>
                      </a:r>
                      <a:r>
                        <a:rPr lang="ru-RU" baseline="0" dirty="0" smtClean="0"/>
                        <a:t> допущена ошибка. </a:t>
                      </a:r>
                      <a:endParaRPr lang="ru-RU" dirty="0"/>
                    </a:p>
                  </a:txBody>
                  <a:tcPr/>
                </a:tc>
                <a:tc>
                  <a:txBody>
                    <a:bodyPr/>
                    <a:lstStyle/>
                    <a:p>
                      <a:r>
                        <a:rPr lang="ru-RU" dirty="0" smtClean="0"/>
                        <a:t>Исправленное положение текста.</a:t>
                      </a:r>
                      <a:r>
                        <a:rPr lang="ru-RU" baseline="0" dirty="0" smtClean="0"/>
                        <a:t> </a:t>
                      </a:r>
                      <a:endParaRPr lang="ru-RU" dirty="0"/>
                    </a:p>
                  </a:txBody>
                  <a:tcPr/>
                </a:tc>
              </a:tr>
              <a:tr h="370840">
                <a:tc>
                  <a:txBody>
                    <a:bodyPr/>
                    <a:lstStyle/>
                    <a:p>
                      <a:r>
                        <a:rPr lang="ru-RU" dirty="0" smtClean="0"/>
                        <a:t>1)Шефом </a:t>
                      </a:r>
                      <a:r>
                        <a:rPr lang="en-US" dirty="0" smtClean="0"/>
                        <a:t>III</a:t>
                      </a:r>
                      <a:r>
                        <a:rPr lang="ru-RU" dirty="0" smtClean="0"/>
                        <a:t> отделения</a:t>
                      </a:r>
                      <a:r>
                        <a:rPr lang="ru-RU" baseline="0" dirty="0" smtClean="0"/>
                        <a:t> и корпуса жандармов был облеченный особым доверием царя генерал </a:t>
                      </a:r>
                      <a:r>
                        <a:rPr lang="ru-RU" i="1" baseline="0" dirty="0" err="1" smtClean="0"/>
                        <a:t>Е.Ф.Канкрин</a:t>
                      </a:r>
                      <a:r>
                        <a:rPr lang="ru-RU" i="1" baseline="0" dirty="0" smtClean="0"/>
                        <a:t>.</a:t>
                      </a:r>
                      <a:r>
                        <a:rPr lang="ru-RU" baseline="0" dirty="0" smtClean="0"/>
                        <a:t> </a:t>
                      </a:r>
                      <a:endParaRPr lang="ru-RU" dirty="0"/>
                    </a:p>
                  </a:txBody>
                  <a:tcPr/>
                </a:tc>
                <a:tc>
                  <a:txBody>
                    <a:bodyPr/>
                    <a:lstStyle/>
                    <a:p>
                      <a:r>
                        <a:rPr lang="ru-RU" dirty="0" smtClean="0"/>
                        <a:t>1)Шефом</a:t>
                      </a:r>
                      <a:r>
                        <a:rPr lang="ru-RU" baseline="0" dirty="0" smtClean="0"/>
                        <a:t> </a:t>
                      </a:r>
                      <a:r>
                        <a:rPr lang="en-US" baseline="0" dirty="0" smtClean="0"/>
                        <a:t>III</a:t>
                      </a:r>
                      <a:r>
                        <a:rPr lang="ru-RU" baseline="0" dirty="0" smtClean="0"/>
                        <a:t> отделения и корпуса жандармов был облеченный особым доверием царя генерал </a:t>
                      </a:r>
                      <a:r>
                        <a:rPr lang="ru-RU" i="1" baseline="0" dirty="0" smtClean="0"/>
                        <a:t>А.Х. </a:t>
                      </a:r>
                      <a:r>
                        <a:rPr lang="ru-RU" i="1" baseline="0" dirty="0" err="1" smtClean="0"/>
                        <a:t>Бенкендорф</a:t>
                      </a:r>
                      <a:r>
                        <a:rPr lang="ru-RU" i="1" baseline="0" dirty="0" smtClean="0"/>
                        <a:t>.</a:t>
                      </a:r>
                      <a:endParaRPr lang="ru-RU" i="1" dirty="0"/>
                    </a:p>
                  </a:txBody>
                  <a:tcPr/>
                </a:tc>
              </a:tr>
              <a:tr h="370840">
                <a:tc>
                  <a:txBody>
                    <a:bodyPr/>
                    <a:lstStyle/>
                    <a:p>
                      <a:r>
                        <a:rPr lang="ru-RU" dirty="0" smtClean="0"/>
                        <a:t>2) Цензурный</a:t>
                      </a:r>
                      <a:r>
                        <a:rPr lang="ru-RU" baseline="0" dirty="0" smtClean="0"/>
                        <a:t> устав 1826 г. был метко назван современниками  </a:t>
                      </a:r>
                      <a:r>
                        <a:rPr lang="ru-RU" i="1" baseline="0" dirty="0" smtClean="0"/>
                        <a:t>«деревянным».</a:t>
                      </a:r>
                      <a:endParaRPr lang="ru-RU" i="1" dirty="0"/>
                    </a:p>
                  </a:txBody>
                  <a:tcPr/>
                </a:tc>
                <a:tc>
                  <a:txBody>
                    <a:bodyPr/>
                    <a:lstStyle/>
                    <a:p>
                      <a:r>
                        <a:rPr lang="ru-RU" dirty="0" smtClean="0"/>
                        <a:t>2) Цензурный устав 1826 г. был метко назван современниками</a:t>
                      </a:r>
                      <a:r>
                        <a:rPr lang="ru-RU" baseline="0" dirty="0" smtClean="0"/>
                        <a:t> </a:t>
                      </a:r>
                      <a:r>
                        <a:rPr lang="ru-RU" i="1" baseline="0" dirty="0" smtClean="0"/>
                        <a:t>«чугунным». </a:t>
                      </a:r>
                      <a:endParaRPr lang="ru-RU" i="1" dirty="0"/>
                    </a:p>
                  </a:txBody>
                  <a:tcPr/>
                </a:tc>
              </a:tr>
            </a:tbl>
          </a:graphicData>
        </a:graphic>
      </p:graphicFrame>
    </p:spTree>
    <p:extLst>
      <p:ext uri="{BB962C8B-B14F-4D97-AF65-F5344CB8AC3E}">
        <p14:creationId xmlns:p14="http://schemas.microsoft.com/office/powerpoint/2010/main" val="10950567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 24.</a:t>
            </a:r>
            <a:endParaRPr lang="ru-RU" dirty="0"/>
          </a:p>
        </p:txBody>
      </p:sp>
      <p:sp>
        <p:nvSpPr>
          <p:cNvPr id="3" name="Объект 2"/>
          <p:cNvSpPr>
            <a:spLocks noGrp="1"/>
          </p:cNvSpPr>
          <p:nvPr>
            <p:ph idx="1"/>
          </p:nvPr>
        </p:nvSpPr>
        <p:spPr/>
        <p:txBody>
          <a:bodyPr>
            <a:normAutofit fontScale="85000" lnSpcReduction="10000"/>
          </a:bodyPr>
          <a:lstStyle/>
          <a:p>
            <a:r>
              <a:rPr lang="ru-RU" dirty="0" smtClean="0"/>
              <a:t>Вступление на престол нового императора было омрачено восстанием, произошедшим на Сенатской площади в Санкт – Петербурге.</a:t>
            </a:r>
          </a:p>
          <a:p>
            <a:r>
              <a:rPr lang="ru-RU" dirty="0" smtClean="0"/>
              <a:t>1. Назовите императора о котором идет речь.</a:t>
            </a:r>
          </a:p>
          <a:p>
            <a:r>
              <a:rPr lang="ru-RU" dirty="0" smtClean="0"/>
              <a:t>2. Укажите название общественного движения, участники которого подняли восстание.</a:t>
            </a:r>
          </a:p>
          <a:p>
            <a:r>
              <a:rPr lang="ru-RU" dirty="0" smtClean="0"/>
              <a:t>3.Почему восстание произошло именно во время восхождения на престол нового императора? Укажите одну любую причину. </a:t>
            </a:r>
            <a:endParaRPr lang="ru-RU" dirty="0"/>
          </a:p>
        </p:txBody>
      </p:sp>
    </p:spTree>
    <p:extLst>
      <p:ext uri="{BB962C8B-B14F-4D97-AF65-F5344CB8AC3E}">
        <p14:creationId xmlns:p14="http://schemas.microsoft.com/office/powerpoint/2010/main" val="7769786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a:t>
            </a:r>
            <a:endParaRPr lang="ru-RU" dirty="0"/>
          </a:p>
        </p:txBody>
      </p:sp>
      <p:sp>
        <p:nvSpPr>
          <p:cNvPr id="3" name="Объект 2"/>
          <p:cNvSpPr>
            <a:spLocks noGrp="1"/>
          </p:cNvSpPr>
          <p:nvPr>
            <p:ph idx="1"/>
          </p:nvPr>
        </p:nvSpPr>
        <p:spPr/>
        <p:txBody>
          <a:bodyPr>
            <a:normAutofit fontScale="85000" lnSpcReduction="20000"/>
          </a:bodyPr>
          <a:lstStyle/>
          <a:p>
            <a:pPr algn="just"/>
            <a:r>
              <a:rPr lang="ru-RU" dirty="0" smtClean="0"/>
              <a:t>1. Император – Николай </a:t>
            </a:r>
            <a:r>
              <a:rPr lang="en-US" dirty="0" smtClean="0"/>
              <a:t>I</a:t>
            </a:r>
            <a:r>
              <a:rPr lang="ru-RU" dirty="0" smtClean="0"/>
              <a:t>.</a:t>
            </a:r>
          </a:p>
          <a:p>
            <a:pPr algn="just"/>
            <a:r>
              <a:rPr lang="ru-RU" dirty="0" smtClean="0"/>
              <a:t>2. Название общественного движения – декабризм (декабристы).</a:t>
            </a:r>
          </a:p>
          <a:p>
            <a:pPr algn="just"/>
            <a:r>
              <a:rPr lang="ru-RU" dirty="0" smtClean="0"/>
              <a:t>3. Причина, например: декабристы воспользовались ситуацией, когда была назначена </a:t>
            </a:r>
            <a:r>
              <a:rPr lang="ru-RU" dirty="0" err="1" smtClean="0"/>
              <a:t>переприсяга</a:t>
            </a:r>
            <a:r>
              <a:rPr lang="ru-RU" dirty="0" smtClean="0"/>
              <a:t> Николаю </a:t>
            </a:r>
            <a:r>
              <a:rPr lang="en-US" dirty="0" smtClean="0"/>
              <a:t>I</a:t>
            </a:r>
            <a:r>
              <a:rPr lang="ru-RU" dirty="0" smtClean="0"/>
              <a:t>, т.к. Константин отказался вступать на престол. Декабристы убедили часть солдат, что Николай хочет захватить власть, отстранив законного наследника престола – Константина. </a:t>
            </a:r>
          </a:p>
          <a:p>
            <a:pPr algn="just"/>
            <a:r>
              <a:rPr lang="ru-RU" dirty="0" smtClean="0"/>
              <a:t>3 балла. </a:t>
            </a:r>
            <a:endParaRPr lang="ru-RU" dirty="0"/>
          </a:p>
        </p:txBody>
      </p:sp>
    </p:spTree>
    <p:extLst>
      <p:ext uri="{BB962C8B-B14F-4D97-AF65-F5344CB8AC3E}">
        <p14:creationId xmlns:p14="http://schemas.microsoft.com/office/powerpoint/2010/main" val="37991571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788024" y="578984"/>
            <a:ext cx="4536504" cy="923330"/>
          </a:xfrm>
          <a:prstGeom prst="rect">
            <a:avLst/>
          </a:prstGeom>
          <a:noFill/>
        </p:spPr>
        <p:txBody>
          <a:bodyPr wrap="square" lIns="91440" tIns="45720" rIns="91440" bIns="45720">
            <a:spAutoFit/>
            <a:scene3d>
              <a:camera prst="orthographicFront"/>
              <a:lightRig rig="threePt" dir="t"/>
            </a:scene3d>
            <a:sp3d extrusionH="57150">
              <a:bevelT w="38100" h="38100" prst="slope"/>
            </a:sp3d>
          </a:bodyPr>
          <a:lstStyle/>
          <a:p>
            <a:pPr algn="ctr"/>
            <a:r>
              <a:rPr lang="en-US" sz="5400" b="1" i="1" u="sng" cap="none" spc="0" dirty="0" err="1" smtClean="0">
                <a:ln w="17780" cmpd="sng">
                  <a:solidFill>
                    <a:schemeClr val="tx1"/>
                  </a:solidFill>
                  <a:prstDash val="solid"/>
                  <a:miter lim="800000"/>
                </a:ln>
                <a:noFill/>
                <a:effectLst/>
              </a:rPr>
              <a:t>Dorokhoff</a:t>
            </a:r>
            <a:endParaRPr lang="ru-RU" sz="5400" b="1" i="1" u="sng" cap="none" spc="0" dirty="0">
              <a:ln w="17780" cmpd="sng">
                <a:solidFill>
                  <a:schemeClr val="tx1"/>
                </a:solidFill>
                <a:prstDash val="solid"/>
                <a:miter lim="800000"/>
              </a:ln>
              <a:noFill/>
              <a:effectLst/>
            </a:endParaRPr>
          </a:p>
        </p:txBody>
      </p:sp>
    </p:spTree>
    <p:extLst>
      <p:ext uri="{BB962C8B-B14F-4D97-AF65-F5344CB8AC3E}">
        <p14:creationId xmlns:p14="http://schemas.microsoft.com/office/powerpoint/2010/main" val="405887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337220"/>
            <a:ext cx="7344816" cy="1143000"/>
          </a:xfrm>
        </p:spPr>
        <p:txBody>
          <a:bodyPr>
            <a:normAutofit fontScale="90000"/>
          </a:bodyPr>
          <a:lstStyle/>
          <a:p>
            <a:r>
              <a:rPr lang="ru-RU" dirty="0"/>
              <a:t>Упорядочение и систематизация законодательства</a:t>
            </a:r>
          </a:p>
        </p:txBody>
      </p:sp>
      <p:sp>
        <p:nvSpPr>
          <p:cNvPr id="3" name="Объект 2"/>
          <p:cNvSpPr>
            <a:spLocks noGrp="1"/>
          </p:cNvSpPr>
          <p:nvPr>
            <p:ph idx="1"/>
          </p:nvPr>
        </p:nvSpPr>
        <p:spPr>
          <a:xfrm>
            <a:off x="4716016" y="1916832"/>
            <a:ext cx="4320480" cy="4392488"/>
          </a:xfrm>
        </p:spPr>
        <p:txBody>
          <a:bodyPr>
            <a:normAutofit fontScale="47500" lnSpcReduction="20000"/>
          </a:bodyPr>
          <a:lstStyle/>
          <a:p>
            <a:pPr marL="0" indent="0" algn="just">
              <a:buNone/>
            </a:pPr>
            <a:r>
              <a:rPr lang="ru-RU" sz="4200" b="1" dirty="0" smtClean="0">
                <a:latin typeface="Cambria" pitchFamily="18" charset="0"/>
              </a:rPr>
              <a:t>Михаил Михайлович Сперанский </a:t>
            </a:r>
            <a:r>
              <a:rPr lang="ru-RU" sz="4200" dirty="0">
                <a:latin typeface="Cambria" pitchFamily="18" charset="0"/>
              </a:rPr>
              <a:t>– русский общественный и государственный деятель, </a:t>
            </a:r>
            <a:r>
              <a:rPr lang="ru-RU" sz="4200" dirty="0" smtClean="0">
                <a:latin typeface="Cambria" pitchFamily="18" charset="0"/>
              </a:rPr>
              <a:t>реформатор.</a:t>
            </a:r>
          </a:p>
          <a:p>
            <a:pPr marL="0" indent="0" algn="just">
              <a:buNone/>
            </a:pPr>
            <a:r>
              <a:rPr lang="ru-RU" sz="4200" dirty="0">
                <a:latin typeface="Cambria" pitchFamily="18" charset="0"/>
              </a:rPr>
              <a:t>В годы правления Александра I занимал должность статс-секретаря, руководителя канцелярии министерства внутренних дел</a:t>
            </a:r>
            <a:r>
              <a:rPr lang="ru-RU" sz="4200" dirty="0" smtClean="0">
                <a:latin typeface="Cambria" pitchFamily="18" charset="0"/>
              </a:rPr>
              <a:t>.</a:t>
            </a:r>
            <a:endParaRPr lang="en-US" sz="4200" dirty="0" smtClean="0">
              <a:latin typeface="Cambria" pitchFamily="18" charset="0"/>
            </a:endParaRPr>
          </a:p>
          <a:p>
            <a:pPr marL="0" indent="0" algn="just">
              <a:buNone/>
            </a:pPr>
            <a:r>
              <a:rPr lang="ru-RU" sz="4200" dirty="0">
                <a:latin typeface="Cambria" pitchFamily="18" charset="0"/>
              </a:rPr>
              <a:t>При Николае I руководил работой по кодификации законодательства, заложив основы теоретического правоведения в России.</a:t>
            </a:r>
          </a:p>
          <a:p>
            <a:pPr marL="0" indent="0" algn="just">
              <a:buNone/>
            </a:pPr>
            <a:endParaRPr lang="ru-RU" dirty="0"/>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916832"/>
            <a:ext cx="3110597" cy="39604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4082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Экономическая политика Николая </a:t>
            </a:r>
            <a:r>
              <a:rPr lang="en-US" dirty="0" smtClean="0"/>
              <a:t>I</a:t>
            </a:r>
            <a:endParaRPr lang="ru-RU" dirty="0"/>
          </a:p>
        </p:txBody>
      </p:sp>
      <p:sp>
        <p:nvSpPr>
          <p:cNvPr id="4" name="Прямоугольник 3"/>
          <p:cNvSpPr/>
          <p:nvPr/>
        </p:nvSpPr>
        <p:spPr>
          <a:xfrm>
            <a:off x="1691680" y="1924965"/>
            <a:ext cx="6984776" cy="79208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644008" y="2028621"/>
            <a:ext cx="1080120" cy="584775"/>
          </a:xfrm>
          <a:prstGeom prst="rect">
            <a:avLst/>
          </a:prstGeom>
          <a:noFill/>
        </p:spPr>
        <p:txBody>
          <a:bodyPr wrap="square" rtlCol="0">
            <a:spAutoFit/>
          </a:bodyPr>
          <a:lstStyle/>
          <a:p>
            <a:r>
              <a:rPr lang="ru-RU" sz="3200" dirty="0" smtClean="0"/>
              <a:t>Цели</a:t>
            </a:r>
            <a:endParaRPr lang="ru-RU" sz="3200" dirty="0"/>
          </a:p>
        </p:txBody>
      </p:sp>
      <p:sp>
        <p:nvSpPr>
          <p:cNvPr id="8" name="Стрелка вниз 7"/>
          <p:cNvSpPr/>
          <p:nvPr/>
        </p:nvSpPr>
        <p:spPr>
          <a:xfrm>
            <a:off x="2661312" y="2924944"/>
            <a:ext cx="1008112" cy="504056"/>
          </a:xfrm>
          <a:prstGeom prst="downArrow">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6696236" y="2924944"/>
            <a:ext cx="1008112" cy="504056"/>
          </a:xfrm>
          <a:prstGeom prst="downArrow">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690690" y="3573016"/>
            <a:ext cx="2953317" cy="154556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724128" y="3573016"/>
            <a:ext cx="2952328" cy="154556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832231" y="3779747"/>
            <a:ext cx="2664296" cy="1200329"/>
          </a:xfrm>
          <a:prstGeom prst="rect">
            <a:avLst/>
          </a:prstGeom>
          <a:noFill/>
        </p:spPr>
        <p:txBody>
          <a:bodyPr wrap="square" rtlCol="0">
            <a:spAutoFit/>
          </a:bodyPr>
          <a:lstStyle/>
          <a:p>
            <a:pPr algn="ctr"/>
            <a:r>
              <a:rPr lang="ru-RU" sz="2400" dirty="0" smtClean="0"/>
              <a:t>Развитие отечественной промышленности</a:t>
            </a:r>
            <a:endParaRPr lang="ru-RU" sz="2400" dirty="0"/>
          </a:p>
        </p:txBody>
      </p:sp>
      <p:sp>
        <p:nvSpPr>
          <p:cNvPr id="13" name="TextBox 12"/>
          <p:cNvSpPr txBox="1"/>
          <p:nvPr/>
        </p:nvSpPr>
        <p:spPr>
          <a:xfrm>
            <a:off x="5904148" y="3573016"/>
            <a:ext cx="2592288" cy="1631216"/>
          </a:xfrm>
          <a:prstGeom prst="rect">
            <a:avLst/>
          </a:prstGeom>
          <a:noFill/>
        </p:spPr>
        <p:txBody>
          <a:bodyPr wrap="square" rtlCol="0">
            <a:spAutoFit/>
          </a:bodyPr>
          <a:lstStyle/>
          <a:p>
            <a:r>
              <a:rPr lang="ru-RU" sz="2000" dirty="0" smtClean="0"/>
              <a:t>Увеличение доходов государственного бюджета</a:t>
            </a:r>
          </a:p>
          <a:p>
            <a:r>
              <a:rPr lang="ru-RU" sz="2000" dirty="0" smtClean="0"/>
              <a:t>Стабилизация финансовой системы</a:t>
            </a:r>
            <a:endParaRPr lang="ru-RU" sz="2000" dirty="0"/>
          </a:p>
        </p:txBody>
      </p:sp>
    </p:spTree>
    <p:extLst>
      <p:ext uri="{BB962C8B-B14F-4D97-AF65-F5344CB8AC3E}">
        <p14:creationId xmlns:p14="http://schemas.microsoft.com/office/powerpoint/2010/main" val="398464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istory 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history 2</Template>
  <TotalTime>595</TotalTime>
  <Words>3544</Words>
  <Application>Microsoft Office PowerPoint</Application>
  <PresentationFormat>Экран (4:3)</PresentationFormat>
  <Paragraphs>442</Paragraphs>
  <Slides>78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78</vt:i4>
      </vt:variant>
    </vt:vector>
  </HeadingPairs>
  <TitlesOfParts>
    <vt:vector size="79" baseType="lpstr">
      <vt:lpstr>istory 2</vt:lpstr>
      <vt:lpstr>Внутренняя и внешняя политика Николая I</vt:lpstr>
      <vt:lpstr>Николай I (1825 – 1855 гг)</vt:lpstr>
      <vt:lpstr>Внутренняя политика Николая I   </vt:lpstr>
      <vt:lpstr>Усиление централизации государства </vt:lpstr>
      <vt:lpstr>Третье отделение графа А.Х. Бенкендорфа</vt:lpstr>
      <vt:lpstr>Третье отделение графа А.Х. Бенкендорфа</vt:lpstr>
      <vt:lpstr>Упорядочение и систематизация законодательства</vt:lpstr>
      <vt:lpstr>Упорядочение и систематизация законодательства</vt:lpstr>
      <vt:lpstr>Экономическая политика Николая I</vt:lpstr>
      <vt:lpstr>Развитие отечественной промышленности </vt:lpstr>
      <vt:lpstr>Увеличение доходов государственного бюджета</vt:lpstr>
      <vt:lpstr>Стабилизация финансовой системы</vt:lpstr>
      <vt:lpstr>Стабилизация финансовой системы</vt:lpstr>
      <vt:lpstr>Мероприятия по решению крестьянского вопроса</vt:lpstr>
      <vt:lpstr>Мероприятия в отношении крепостных крестьян</vt:lpstr>
      <vt:lpstr>Мероприятия в отношении государственных крестьян</vt:lpstr>
      <vt:lpstr>Мероприятия в отношении государственных крестьян</vt:lpstr>
      <vt:lpstr>Мероприятия в отношении государственных крестьян</vt:lpstr>
      <vt:lpstr>Борьба с революционными настроениями</vt:lpstr>
      <vt:lpstr>Ужесточение цензуры </vt:lpstr>
      <vt:lpstr>«Теория официальной народности» С.С. Уварова</vt:lpstr>
      <vt:lpstr>«Теория официальной народности» С.С. Уварова</vt:lpstr>
      <vt:lpstr>Западники и славянофилы</vt:lpstr>
      <vt:lpstr>Западники и славянофилы Идейные воззрения</vt:lpstr>
      <vt:lpstr>Революционные и просветительские кружки и общества 1820 – 1840-х гг</vt:lpstr>
      <vt:lpstr>Революционные и просветительские кружки и общества 1820 – 1840-х гг</vt:lpstr>
      <vt:lpstr>Революционные и просветительские кружки и общества 1820 – 1840-х гг</vt:lpstr>
      <vt:lpstr>Революционные и просветительские кружки и общества 1820 – 1840-х гг</vt:lpstr>
      <vt:lpstr>Народное восстание в  Царстве Польском</vt:lpstr>
      <vt:lpstr>Народное восстание в  Царстве Польском</vt:lpstr>
      <vt:lpstr>Народное восстание в  Царстве Польском</vt:lpstr>
      <vt:lpstr>Кавказская война  (1817 – 1864 гг.)</vt:lpstr>
      <vt:lpstr>Кавказская война  (1817 – 1864 гг.)</vt:lpstr>
      <vt:lpstr>Кавказская война  (1817 – 1864 гг.)</vt:lpstr>
      <vt:lpstr>Кавказская война  (1817 – 1864 гг.)</vt:lpstr>
      <vt:lpstr>Кавказская война  (1817 – 1864 гг.)</vt:lpstr>
      <vt:lpstr>Кавказская война  (1817 – 1864 гг.)</vt:lpstr>
      <vt:lpstr>Кавказская война  (1817 – 1864 гг.)</vt:lpstr>
      <vt:lpstr>Кавказская война  (1817 – 1864 гг.)</vt:lpstr>
      <vt:lpstr>Внешняя политика Николая I</vt:lpstr>
      <vt:lpstr>Русско – персидская война (1826 – 1828)</vt:lpstr>
      <vt:lpstr>Русско – персидская война (1826 – 1828)</vt:lpstr>
      <vt:lpstr>Русско – персидская война (1826 – 1828)</vt:lpstr>
      <vt:lpstr>Русско – персидская война (1826 – 1828)</vt:lpstr>
      <vt:lpstr>Русско – персидская война (1826 – 1828)</vt:lpstr>
      <vt:lpstr>Русско- Турецкая война (1828 – 1829 гг.)</vt:lpstr>
      <vt:lpstr>Русско- Турецкая война (1828 – 1829 гг.)</vt:lpstr>
      <vt:lpstr>Русско- Турецкая война (1828 – 1829 гг.)</vt:lpstr>
      <vt:lpstr>Русско- Турецкая война (1828 – 1829 гг.)</vt:lpstr>
      <vt:lpstr>Крымская война  (1853 – 1856 гг.)</vt:lpstr>
      <vt:lpstr>Крымская война  (1853 – 1856 гг.)</vt:lpstr>
      <vt:lpstr>Крымская война  (1853 – 1856 гг.)</vt:lpstr>
      <vt:lpstr>Крымская война  (1853 – 1856 гг.)</vt:lpstr>
      <vt:lpstr>Крымская война  (1853 – 1856 гг.)</vt:lpstr>
      <vt:lpstr>Крымская война  (1853 – 1856 гг.)</vt:lpstr>
      <vt:lpstr>Крымская война  (1853 – 1856 гг.)</vt:lpstr>
      <vt:lpstr>Крымская война  (1853 – 1856 гг.)</vt:lpstr>
      <vt:lpstr>Крымская война  (1853 – 1856 гг.)</vt:lpstr>
      <vt:lpstr>Крымская война  (1853 – 1856 гг.)</vt:lpstr>
      <vt:lpstr>Крымская война  (1853 – 1856 гг.)</vt:lpstr>
      <vt:lpstr>Крымская война  (1853 – 1856 гг.)</vt:lpstr>
      <vt:lpstr>Крымская война  (1853 – 1856 гг.)</vt:lpstr>
      <vt:lpstr>Парижский конгресс 1856 г.</vt:lpstr>
      <vt:lpstr>Медаль участникам  Крымской войны</vt:lpstr>
      <vt:lpstr>Задание № 5. </vt:lpstr>
      <vt:lpstr>Презентация PowerPoint</vt:lpstr>
      <vt:lpstr>Задание № 5.</vt:lpstr>
      <vt:lpstr>Презентация PowerPoint</vt:lpstr>
      <vt:lpstr>Задание № 6.</vt:lpstr>
      <vt:lpstr>Презентация PowerPoint</vt:lpstr>
      <vt:lpstr>Ответ: </vt:lpstr>
      <vt:lpstr>Задание № 6. </vt:lpstr>
      <vt:lpstr>Ответ:</vt:lpstr>
      <vt:lpstr>Задание № 22. Прочитайте текст, который содержит фактические ошибки.</vt:lpstr>
      <vt:lpstr>Ответ. </vt:lpstr>
      <vt:lpstr>Задание № 24.</vt:lpstr>
      <vt:lpstr>Ответ:</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Внутренняя и внешняя политика Николая I</dc:title>
  <dc:creator>Dmitry Dorohov</dc:creator>
  <cp:lastModifiedBy>Пользователь</cp:lastModifiedBy>
  <cp:revision>61</cp:revision>
  <dcterms:created xsi:type="dcterms:W3CDTF">2020-05-13T08:09:55Z</dcterms:created>
  <dcterms:modified xsi:type="dcterms:W3CDTF">2023-01-07T12:32:32Z</dcterms:modified>
</cp:coreProperties>
</file>