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90" r:id="rId3"/>
    <p:sldId id="257" r:id="rId4"/>
    <p:sldId id="277" r:id="rId5"/>
    <p:sldId id="279" r:id="rId6"/>
    <p:sldId id="259" r:id="rId7"/>
    <p:sldId id="291" r:id="rId8"/>
    <p:sldId id="275" r:id="rId9"/>
    <p:sldId id="260" r:id="rId10"/>
    <p:sldId id="274" r:id="rId11"/>
    <p:sldId id="280" r:id="rId12"/>
    <p:sldId id="281" r:id="rId13"/>
    <p:sldId id="288" r:id="rId14"/>
    <p:sldId id="261" r:id="rId15"/>
    <p:sldId id="282" r:id="rId16"/>
    <p:sldId id="283" r:id="rId17"/>
    <p:sldId id="286" r:id="rId18"/>
    <p:sldId id="264" r:id="rId19"/>
    <p:sldId id="265" r:id="rId20"/>
    <p:sldId id="289" r:id="rId21"/>
    <p:sldId id="287" r:id="rId22"/>
    <p:sldId id="258" r:id="rId23"/>
    <p:sldId id="293" r:id="rId24"/>
    <p:sldId id="292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F31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DE005-8ABC-41A0-84F8-4EA1990FD433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25C29-6399-4BD8-AA29-4E5E902B8D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25C29-6399-4BD8-AA29-4E5E902B8DF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25C29-6399-4BD8-AA29-4E5E902B8DFC}" type="slidenum">
              <a:rPr lang="ru-RU" smtClean="0"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4/28/2012</a:t>
            </a:fld>
            <a:endParaRPr lang="en-US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76600" y="3505200"/>
            <a:ext cx="4953000" cy="646331"/>
          </a:xfrm>
          <a:prstGeom prst="rect">
            <a:avLst/>
          </a:prstGeom>
          <a:ln>
            <a:solidFill>
              <a:srgbClr val="CF316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Механическая  работа.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0" y="838200"/>
            <a:ext cx="4724400" cy="1600438"/>
          </a:xfrm>
          <a:prstGeom prst="rect">
            <a:avLst/>
          </a:prstGeom>
          <a:ln>
            <a:solidFill>
              <a:srgbClr val="CF316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КУ ВСОШ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ХМАО – Югры.  </a:t>
            </a:r>
          </a:p>
        </p:txBody>
      </p:sp>
      <p:pic>
        <p:nvPicPr>
          <p:cNvPr id="12" name="Рисунок 11" descr="iCADH0W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0"/>
            <a:ext cx="1727200" cy="1905000"/>
          </a:xfrm>
          <a:prstGeom prst="rect">
            <a:avLst/>
          </a:prstGeom>
        </p:spPr>
      </p:pic>
      <p:pic>
        <p:nvPicPr>
          <p:cNvPr id="14" name="Рисунок 13" descr="iCA9XWR4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276600"/>
            <a:ext cx="2667000" cy="2667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0400" y="4724400"/>
            <a:ext cx="5562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физики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Слинкин С.Н.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Сургут.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029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6600" y="304800"/>
            <a:ext cx="563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Задача 2 .</a:t>
            </a:r>
            <a:endParaRPr lang="en-US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Хоккеист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ударил по  шайбе с силой 100Н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она по инерции прокатилась по льду на 15м. Вычислить работу хоккеиста.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2057400"/>
          <a:ext cx="8229600" cy="4621588"/>
        </p:xfrm>
        <a:graphic>
          <a:graphicData uri="http://schemas.openxmlformats.org/drawingml/2006/table">
            <a:tbl>
              <a:tblPr/>
              <a:tblGrid>
                <a:gridCol w="4229100"/>
                <a:gridCol w="4000500"/>
              </a:tblGrid>
              <a:tr h="3341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Анализ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рассматриваемое тело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силы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3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а)определите пройденный путь </a:t>
                      </a:r>
                      <a:r>
                        <a:rPr lang="ru-RU" sz="18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;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 Если угол отличен от 0 или180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вывод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CAG4THR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439928"/>
            <a:ext cx="1962150" cy="14650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2438400"/>
            <a:ext cx="39624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Хоккеист действует на шайбу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3048000"/>
            <a:ext cx="39624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Шайба прокатилась по льду.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733800"/>
            <a:ext cx="41910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Сила воздействия 100Н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4114800"/>
            <a:ext cx="39624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Шайба движется в 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сторону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воздействия, угол равен 0</a:t>
            </a:r>
            <a:r>
              <a:rPr lang="ru-RU" baseline="30000" dirty="0" smtClean="0">
                <a:latin typeface="Times New Roman" pitchFamily="18" charset="0"/>
                <a:ea typeface="MS Mincho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029200"/>
            <a:ext cx="38862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Пройденный путь 15м.</a:t>
            </a:r>
            <a:endParaRPr lang="ru-RU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А=100Н· 15м=1,5кН.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1" name="5-конечная звезда 10">
            <a:hlinkClick r:id="rId3" action="ppaction://hlinksldjump"/>
          </p:cNvPr>
          <p:cNvSpPr/>
          <p:nvPr/>
        </p:nvSpPr>
        <p:spPr>
          <a:xfrm>
            <a:off x="8686800" y="6324600"/>
            <a:ext cx="304800" cy="381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1219200"/>
            <a:ext cx="7010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Дано:                     Решение: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F =100Н             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=F·s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=15м              А = 100Н · 15м = 1500Дж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А-?                                  Ответ: А=1,5кДж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2439194" y="2209006"/>
            <a:ext cx="1371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524000" y="2590800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5200" y="3048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en-US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81400" y="228600"/>
            <a:ext cx="4953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Задача 3.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ru-RU" b="1" dirty="0" smtClean="0"/>
              <a:t>Автомобиль</a:t>
            </a:r>
            <a:r>
              <a:rPr lang="ru-RU" dirty="0" smtClean="0"/>
              <a:t> весом 20кН после выключения двигателя останавливается под действием силы трения 3кН, пройдя по горизонтальной дороге 20м.Найти </a:t>
            </a:r>
            <a:r>
              <a:rPr lang="en-US" dirty="0" smtClean="0"/>
              <a:t> </a:t>
            </a:r>
            <a:r>
              <a:rPr lang="ru-RU" dirty="0" smtClean="0"/>
              <a:t>работу.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1905000"/>
          <a:ext cx="8382000" cy="4794758"/>
        </p:xfrm>
        <a:graphic>
          <a:graphicData uri="http://schemas.openxmlformats.org/drawingml/2006/table">
            <a:tbl>
              <a:tblPr/>
              <a:tblGrid>
                <a:gridCol w="4495800"/>
                <a:gridCol w="3886200"/>
              </a:tblGrid>
              <a:tr h="2939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Анализ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рассматриваемое 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тело.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силы.</a:t>
                      </a:r>
                      <a:endParaRPr lang="en-US" sz="1800" dirty="0" smtClean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) определите 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пройденный путь </a:t>
                      </a:r>
                      <a:r>
                        <a:rPr lang="ru-RU" sz="18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;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 Если угол отличен от 0 или180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вывод.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CAODOB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"/>
            <a:ext cx="1428750" cy="9429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00600" y="2209800"/>
            <a:ext cx="3886200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ea typeface="MS Mincho"/>
                <a:cs typeface="Times New Roman" pitchFamily="18" charset="0"/>
              </a:rPr>
              <a:t>Автомобиль действует на дорогу,  дорога на автомобиль.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2895600"/>
            <a:ext cx="38862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Начало,  конец торможения.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600" y="3429000"/>
            <a:ext cx="3886200" cy="35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dirty="0" smtClean="0">
                <a:latin typeface="Times New Roman" pitchFamily="18" charset="0"/>
                <a:ea typeface="MS Mincho"/>
                <a:cs typeface="Times New Roman" pitchFamily="18" charset="0"/>
              </a:rPr>
              <a:t>F</a:t>
            </a:r>
            <a:r>
              <a:rPr lang="ru-RU" sz="1600" baseline="-25000" dirty="0" err="1" smtClean="0">
                <a:latin typeface="Times New Roman" pitchFamily="18" charset="0"/>
                <a:ea typeface="MS Mincho"/>
                <a:cs typeface="Times New Roman" pitchFamily="18" charset="0"/>
              </a:rPr>
              <a:t>тяж</a:t>
            </a:r>
            <a:r>
              <a:rPr lang="ru-RU" sz="1600" dirty="0" err="1" smtClean="0">
                <a:latin typeface="Times New Roman" pitchFamily="18" charset="0"/>
                <a:ea typeface="MS Mincho"/>
                <a:cs typeface="Times New Roman" pitchFamily="18" charset="0"/>
              </a:rPr>
              <a:t>=</a:t>
            </a:r>
            <a:r>
              <a:rPr lang="ru-RU" sz="1600" dirty="0" smtClean="0">
                <a:latin typeface="Times New Roman" pitchFamily="18" charset="0"/>
                <a:ea typeface="MS Mincho"/>
                <a:cs typeface="Times New Roman" pitchFamily="18" charset="0"/>
              </a:rPr>
              <a:t>  20000Н, </a:t>
            </a:r>
            <a:r>
              <a:rPr lang="en-US" sz="1600" dirty="0" smtClean="0">
                <a:latin typeface="Times New Roman" pitchFamily="18" charset="0"/>
                <a:ea typeface="MS Mincho"/>
                <a:cs typeface="Times New Roman" pitchFamily="18" charset="0"/>
              </a:rPr>
              <a:t>F</a:t>
            </a:r>
            <a:r>
              <a:rPr lang="ru-RU" sz="1600" baseline="-25000" dirty="0" smtClean="0">
                <a:latin typeface="Times New Roman" pitchFamily="18" charset="0"/>
                <a:ea typeface="MS Mincho"/>
                <a:cs typeface="Times New Roman" pitchFamily="18" charset="0"/>
              </a:rPr>
              <a:t>тр</a:t>
            </a:r>
            <a:r>
              <a:rPr lang="ru-RU" sz="1600" dirty="0" smtClean="0">
                <a:latin typeface="Times New Roman" pitchFamily="18" charset="0"/>
                <a:ea typeface="MS Mincho"/>
                <a:cs typeface="Times New Roman" pitchFamily="18" charset="0"/>
              </a:rPr>
              <a:t>=3000Н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3886200"/>
            <a:ext cx="38862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500" dirty="0" smtClean="0">
                <a:latin typeface="Times New Roman" pitchFamily="18" charset="0"/>
                <a:ea typeface="MS Mincho"/>
                <a:cs typeface="Times New Roman" pitchFamily="18" charset="0"/>
              </a:rPr>
              <a:t>Автомобиль движется, угол между силой тяжести и направлением движения равен 90</a:t>
            </a:r>
            <a:r>
              <a:rPr lang="ru-RU" sz="1500" baseline="30000" dirty="0" smtClean="0">
                <a:latin typeface="Times New Roman" pitchFamily="18" charset="0"/>
                <a:ea typeface="MS Mincho"/>
                <a:cs typeface="Times New Roman" pitchFamily="18" charset="0"/>
              </a:rPr>
              <a:t>0</a:t>
            </a:r>
            <a:r>
              <a:rPr lang="ru-RU" sz="1500" dirty="0" smtClean="0">
                <a:latin typeface="Times New Roman" pitchFamily="18" charset="0"/>
                <a:ea typeface="MS Mincho"/>
                <a:cs typeface="Times New Roman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500" dirty="0" smtClean="0">
                <a:latin typeface="Times New Roman" pitchFamily="18" charset="0"/>
                <a:ea typeface="MS Mincho"/>
                <a:cs typeface="Times New Roman" pitchFamily="18" charset="0"/>
              </a:rPr>
              <a:t>Угол между силой трения и направлением равен 180</a:t>
            </a:r>
            <a:r>
              <a:rPr lang="ru-RU" sz="1500" baseline="30000" dirty="0" smtClean="0">
                <a:latin typeface="Times New Roman" pitchFamily="18" charset="0"/>
                <a:ea typeface="MS Mincho"/>
                <a:cs typeface="Times New Roman" pitchFamily="18" charset="0"/>
              </a:rPr>
              <a:t>0. .</a:t>
            </a:r>
            <a:endParaRPr lang="ru-RU" sz="15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5105400"/>
            <a:ext cx="38862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Пройденный путь 20м.</a:t>
            </a:r>
            <a:endParaRPr lang="ru-RU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А=-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F</a:t>
            </a:r>
            <a:r>
              <a:rPr lang="ru-RU" baseline="-25000" dirty="0" err="1" smtClean="0">
                <a:latin typeface="Times New Roman" pitchFamily="18" charset="0"/>
                <a:ea typeface="MS Mincho"/>
                <a:cs typeface="Times New Roman" pitchFamily="18" charset="0"/>
              </a:rPr>
              <a:t>тр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s=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 -3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00Н· 20м=-6кДж.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6019800"/>
            <a:ext cx="3810000" cy="568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ea typeface="MS Mincho"/>
                <a:cs typeface="Times New Roman" pitchFamily="18" charset="0"/>
              </a:rPr>
              <a:t>Угол между силой тяжести и направлением  равен 90</a:t>
            </a:r>
            <a:r>
              <a:rPr lang="ru-RU" sz="1400" baseline="30000" dirty="0" smtClean="0">
                <a:latin typeface="Times New Roman" pitchFamily="18" charset="0"/>
                <a:ea typeface="MS Mincho"/>
                <a:cs typeface="Times New Roman" pitchFamily="18" charset="0"/>
              </a:rPr>
              <a:t>0</a:t>
            </a:r>
            <a:r>
              <a:rPr lang="ru-RU" sz="1400" dirty="0" smtClean="0">
                <a:latin typeface="Times New Roman" pitchFamily="18" charset="0"/>
                <a:ea typeface="MS Mincho"/>
                <a:cs typeface="Times New Roman" pitchFamily="18" charset="0"/>
              </a:rPr>
              <a:t>,работа силы тяжести равна нулю.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2" name="5-конечная звезда 11">
            <a:hlinkClick r:id="rId3" action="ppaction://hlinksldjump"/>
          </p:cNvPr>
          <p:cNvSpPr/>
          <p:nvPr/>
        </p:nvSpPr>
        <p:spPr>
          <a:xfrm>
            <a:off x="8763000" y="6400800"/>
            <a:ext cx="381000" cy="304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990600"/>
            <a:ext cx="6172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Дано: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 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Решение: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0кН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20000Н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А=-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F</a:t>
            </a:r>
            <a:r>
              <a:rPr lang="ru-RU" baseline="-25000" dirty="0" smtClean="0">
                <a:latin typeface="Times New Roman" pitchFamily="18" charset="0"/>
                <a:ea typeface="MS Mincho"/>
                <a:cs typeface="Times New Roman" pitchFamily="18" charset="0"/>
              </a:rPr>
              <a:t>тр.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∙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=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 – 3</a:t>
            </a: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00Н· 20м = – 6кДж.</a:t>
            </a:r>
            <a:endParaRPr lang="ru-RU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тр.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3000Н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                  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А-?                     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Ответ: А =  – 6кДж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1638300" y="1866900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447800" y="2438400"/>
            <a:ext cx="990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971800" y="1828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57600" y="304800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5-конечная звезда 8">
            <a:hlinkClick r:id="rId2" action="ppaction://hlinksldjump"/>
          </p:cNvPr>
          <p:cNvSpPr/>
          <p:nvPr/>
        </p:nvSpPr>
        <p:spPr>
          <a:xfrm>
            <a:off x="8382000" y="6248400"/>
            <a:ext cx="533400" cy="381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CAPVG6N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1295400" cy="1428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0" y="304800"/>
            <a:ext cx="5867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Задача 4</a:t>
            </a:r>
            <a:r>
              <a:rPr lang="ru-RU" b="1" dirty="0" smtClean="0"/>
              <a:t>. </a:t>
            </a:r>
            <a:endParaRPr lang="en-US" b="1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Штангист держит штангу весом 2кН на высоте 2м.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Вычислите работу, совершенную штангистом.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1000" y="1676400"/>
          <a:ext cx="8001000" cy="4914620"/>
        </p:xfrm>
        <a:graphic>
          <a:graphicData uri="http://schemas.openxmlformats.org/drawingml/2006/table">
            <a:tbl>
              <a:tblPr/>
              <a:tblGrid>
                <a:gridCol w="4000500"/>
                <a:gridCol w="4000500"/>
              </a:tblGrid>
              <a:tr h="333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Анализ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рассматриваемое 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тело.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en-US" sz="1800" dirty="0" smtClean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силы.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а)определите пройденный путь </a:t>
                      </a:r>
                      <a:r>
                        <a:rPr lang="ru-RU" sz="18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;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 Если угол отличен от 0 или180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8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</a:t>
                      </a:r>
                      <a:r>
                        <a:rPr lang="ru-RU" sz="18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вывод.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2057400"/>
            <a:ext cx="42672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/>
              <a:t>Штангист</a:t>
            </a:r>
            <a:r>
              <a:rPr lang="ru-RU" dirty="0" smtClean="0"/>
              <a:t> держит штангу 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2667000"/>
            <a:ext cx="35814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Штанга не движется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3352800"/>
            <a:ext cx="24384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latin typeface="Times New Roman" pitchFamily="18" charset="0"/>
                <a:ea typeface="MS Mincho"/>
                <a:cs typeface="Times New Roman" pitchFamily="18" charset="0"/>
              </a:rPr>
              <a:t>F</a:t>
            </a:r>
            <a:r>
              <a:rPr lang="ru-RU" baseline="-25000" dirty="0" smtClean="0">
                <a:latin typeface="Times New Roman" pitchFamily="18" charset="0"/>
                <a:ea typeface="MS Mincho"/>
                <a:cs typeface="Times New Roman" pitchFamily="18" charset="0"/>
              </a:rPr>
              <a:t>тяж 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=  2000Н, 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4876800"/>
            <a:ext cx="38100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А=0, так как штанга не движется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1" name="5-конечная звезда 10">
            <a:hlinkClick r:id="rId3" action="ppaction://hlinksldjump"/>
          </p:cNvPr>
          <p:cNvSpPr/>
          <p:nvPr/>
        </p:nvSpPr>
        <p:spPr>
          <a:xfrm>
            <a:off x="8534400" y="6019800"/>
            <a:ext cx="6096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304800"/>
            <a:ext cx="6019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Задача5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Пианино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массой 200кг было подано в окно шестого этажа, расположенного на высоте 16м над тротуаром, с помощью подъемного устройства. Найти совершенную работу.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2590800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6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Винни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– Пух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весом 20Н хочет полакомиться мёдом, находящимся в дупле на высоте 3м. Найти совершенную работу.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19400" y="4495800"/>
            <a:ext cx="594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Задача7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Мама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везет санки с ребенком из детского сада домой(рис), прилагая силу 8Н, проходя расстояние 500м. Найти совершенную работу.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CA8AHDX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667000"/>
            <a:ext cx="1632857" cy="1219200"/>
          </a:xfrm>
          <a:prstGeom prst="rect">
            <a:avLst/>
          </a:prstGeom>
        </p:spPr>
      </p:pic>
      <p:pic>
        <p:nvPicPr>
          <p:cNvPr id="11" name="Рисунок 10" descr="iCADOOTF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5029200"/>
            <a:ext cx="1836964" cy="1371600"/>
          </a:xfrm>
          <a:prstGeom prst="rect">
            <a:avLst/>
          </a:prstGeom>
        </p:spPr>
      </p:pic>
      <p:pic>
        <p:nvPicPr>
          <p:cNvPr id="14" name="Рисунок 13" descr="iCAO4A8W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228600"/>
            <a:ext cx="1657350" cy="16573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48200" y="2057400"/>
            <a:ext cx="411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Ответ: А= 2000Н ·16м= 32кДж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5800" y="3962400"/>
            <a:ext cx="3581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Ответ:А=20Н·3м=60Дж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0" y="5943600"/>
            <a:ext cx="510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Ответ : А неопределенна , так как угол не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равен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0,90 или 180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600" y="1981200"/>
            <a:ext cx="30480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3886200"/>
            <a:ext cx="30480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1000" y="6096000"/>
            <a:ext cx="38862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-конечная звезда 18">
            <a:hlinkClick r:id="rId5" action="ppaction://hlinksldjump"/>
          </p:cNvPr>
          <p:cNvSpPr/>
          <p:nvPr/>
        </p:nvSpPr>
        <p:spPr>
          <a:xfrm>
            <a:off x="8305800" y="6019800"/>
            <a:ext cx="6096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/>
      <p:bldP spid="16" grpId="0"/>
      <p:bldP spid="17" grpId="0"/>
      <p:bldP spid="12" grpId="0" animBg="1"/>
      <p:bldP spid="13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9800" y="304800"/>
            <a:ext cx="662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Женщина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несет на голове кувшин весом 80Н, удерживая его на одном уровне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CA5KNIS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81000"/>
            <a:ext cx="1076325" cy="1428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90800" y="1219201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Ответ. Сила упругости ,действующая на кувшин, направлена под углом 90 к направлению движения. Значит А=0.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62200" y="21336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.По гладкому горизонтальному льду катится стальной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шарик.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Допустим, что сопротивление движению шарика (трение об лед , сопротивление воздуха отсутствует. Совершается ли при этом работа?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3581401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шарик движется по инерции, без приложенной к нему силы, значит механическая работа не совершается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1295400"/>
            <a:ext cx="61722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4600" y="3657600"/>
            <a:ext cx="5818239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CA1EZD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09800"/>
            <a:ext cx="1095375" cy="934720"/>
          </a:xfrm>
          <a:prstGeom prst="rect">
            <a:avLst/>
          </a:prstGeom>
        </p:spPr>
      </p:pic>
      <p:sp>
        <p:nvSpPr>
          <p:cNvPr id="13" name="5-конечная звезда 12">
            <a:hlinkClick r:id="rId4" action="ppaction://hlinksldjump"/>
          </p:cNvPr>
          <p:cNvSpPr/>
          <p:nvPr/>
        </p:nvSpPr>
        <p:spPr>
          <a:xfrm>
            <a:off x="8305800" y="5943600"/>
            <a:ext cx="6096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0" y="381000"/>
            <a:ext cx="2176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Проверочная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914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1вариан</a:t>
            </a:r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57800" y="914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2вариант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3352800"/>
            <a:ext cx="434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часового механизма весит 50Н и в течении суток опускается на 120см.Найти работу.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8200" y="3429000"/>
            <a:ext cx="426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Штангист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поднял </a:t>
            </a:r>
            <a:r>
              <a:rPr lang="ru-RU" dirty="0" smtClean="0"/>
              <a:t>штангу весом 2кН на высоту 2м.</a:t>
            </a:r>
            <a:r>
              <a:rPr lang="en-US" dirty="0" smtClean="0"/>
              <a:t> </a:t>
            </a:r>
            <a:r>
              <a:rPr lang="ru-RU" dirty="0" smtClean="0"/>
              <a:t>Вычислите работу, совершенную штангистом.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CAJ4J8F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4648200"/>
            <a:ext cx="1274291" cy="1257300"/>
          </a:xfrm>
          <a:prstGeom prst="rect">
            <a:avLst/>
          </a:prstGeom>
        </p:spPr>
      </p:pic>
      <p:pic>
        <p:nvPicPr>
          <p:cNvPr id="8" name="Рисунок 7" descr="iCAAXQM1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419600"/>
            <a:ext cx="956388" cy="15621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4800" y="16002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.В каком случае совершается механическая работа: а)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мальчик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влезает на дерево; б)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девочка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играет на пианино?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1600200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.В каком случае совершается механическая работа: а)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давит на стенку сосуда; б)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падает с плотины?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5-конечная звезда 12">
            <a:hlinkClick r:id="rId4" action="ppaction://hlinksldjump"/>
          </p:cNvPr>
          <p:cNvSpPr/>
          <p:nvPr/>
        </p:nvSpPr>
        <p:spPr>
          <a:xfrm>
            <a:off x="8458200" y="6324600"/>
            <a:ext cx="381000" cy="304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3048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 на смекалку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9144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1.Человек, держащий в руках груз(пакет с продуктами) не совершает механической работы. Совершает ли работу этот человек, если он поднимается в лифте?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251460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2.Бочка заполнена водой. Пользуясь ведром, половину воды из бочки вычерпала девочка. Оставшуюся часть воды - мальчик. Одинаковую ли работу совершила девочка и мальчик?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46482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Ответ. Нет. Мальчик произвел большую работу, так как он на большем пути поднимал ведро с водой.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3600" y="4724400"/>
            <a:ext cx="6732639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4572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Найди правильную дорогу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2438400" y="14478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105400" y="14478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подготовка 25"/>
          <p:cNvSpPr/>
          <p:nvPr/>
        </p:nvSpPr>
        <p:spPr>
          <a:xfrm>
            <a:off x="381000" y="1066800"/>
            <a:ext cx="1828800" cy="1066800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cs typeface="Times New Roman" pitchFamily="18" charset="0"/>
              </a:rPr>
              <a:t>Физическая величина</a:t>
            </a:r>
            <a:endParaRPr lang="ru-RU" sz="1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5791200" y="1219200"/>
            <a:ext cx="1676400" cy="8382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название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8" name="Блок-схема: решение 27"/>
          <p:cNvSpPr/>
          <p:nvPr/>
        </p:nvSpPr>
        <p:spPr>
          <a:xfrm>
            <a:off x="3124200" y="990600"/>
            <a:ext cx="1828800" cy="12192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cs typeface="Times New Roman" pitchFamily="18" charset="0"/>
              </a:rPr>
              <a:t>единица</a:t>
            </a:r>
            <a:endParaRPr lang="ru-RU" sz="1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1" name="Блок-схема: узел 30"/>
          <p:cNvSpPr/>
          <p:nvPr/>
        </p:nvSpPr>
        <p:spPr>
          <a:xfrm>
            <a:off x="990600" y="51816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dirty="0"/>
          </a:p>
        </p:txBody>
      </p:sp>
      <p:sp>
        <p:nvSpPr>
          <p:cNvPr id="33" name="Блок-схема: узел 32"/>
          <p:cNvSpPr/>
          <p:nvPr/>
        </p:nvSpPr>
        <p:spPr>
          <a:xfrm>
            <a:off x="1752600" y="48768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3886200" y="49530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5" name="Блок-схема: узел 34"/>
          <p:cNvSpPr/>
          <p:nvPr/>
        </p:nvSpPr>
        <p:spPr>
          <a:xfrm>
            <a:off x="5486400" y="5486400"/>
            <a:ext cx="838200" cy="6096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Дж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5943600" y="48768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7" name="Блок-схема: узел 36"/>
          <p:cNvSpPr/>
          <p:nvPr/>
        </p:nvSpPr>
        <p:spPr>
          <a:xfrm>
            <a:off x="6858000" y="5562600"/>
            <a:ext cx="762000" cy="533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кг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5029200" y="49530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533400" y="5943600"/>
            <a:ext cx="990600" cy="533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путь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" name="Блок-схема: узел 39"/>
          <p:cNvSpPr/>
          <p:nvPr/>
        </p:nvSpPr>
        <p:spPr>
          <a:xfrm>
            <a:off x="7620000" y="5029200"/>
            <a:ext cx="1066800" cy="533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сила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Блок-схема: узел 40"/>
          <p:cNvSpPr/>
          <p:nvPr/>
        </p:nvSpPr>
        <p:spPr>
          <a:xfrm>
            <a:off x="1981200" y="5486400"/>
            <a:ext cx="1371600" cy="76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работа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2" name="Блок-схема: узел 41"/>
          <p:cNvSpPr/>
          <p:nvPr/>
        </p:nvSpPr>
        <p:spPr>
          <a:xfrm>
            <a:off x="4038600" y="5638800"/>
            <a:ext cx="6096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2362200" y="2743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5029200" y="2743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>
            <a:off x="2362200" y="3505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право 53"/>
          <p:cNvSpPr/>
          <p:nvPr/>
        </p:nvSpPr>
        <p:spPr>
          <a:xfrm>
            <a:off x="5029200" y="3505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право 54"/>
          <p:cNvSpPr/>
          <p:nvPr/>
        </p:nvSpPr>
        <p:spPr>
          <a:xfrm>
            <a:off x="2362200" y="4267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право 55"/>
          <p:cNvSpPr/>
          <p:nvPr/>
        </p:nvSpPr>
        <p:spPr>
          <a:xfrm>
            <a:off x="5029200" y="4267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2000" y="914400"/>
            <a:ext cx="7924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eaLnBrk="1" hangingPunct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1.Сформировать у учащихся знания о понятии  механическая  работа, сформировать умение и навык решения задач на основе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алгоритма.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2.Учиться слушать другого, воспринимать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чужую  точку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зрения;  учиться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рефлексировать; учиться культурному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общению с одноклассниками;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учиться сопереживать.</a:t>
            </a:r>
          </a:p>
          <a:p>
            <a:pPr marL="0" lvl="3" eaLnBrk="1" hangingPunct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3.Развивать  мышление,  гибкость ума и мыслительную деятельность учащихся.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304800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8458200" y="6172200"/>
            <a:ext cx="457200" cy="381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 advTm="10703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457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24000" y="1219200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1.Читать §53, отвечать на вопросы;</a:t>
            </a:r>
          </a:p>
          <a:p>
            <a:r>
              <a:rPr lang="ru-RU" dirty="0" smtClean="0"/>
              <a:t>2. Решить задачу 3 упражнения 28;</a:t>
            </a:r>
          </a:p>
          <a:p>
            <a:r>
              <a:rPr lang="ru-RU" dirty="0" smtClean="0"/>
              <a:t>3.По желанию задание 17(1)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914400"/>
            <a:ext cx="5943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Физика.7 класс. :учебник для общеобразовательных учреждений . А. В.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Перышкин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. М. Дрофа 2011.</a:t>
            </a:r>
          </a:p>
          <a:p>
            <a:pPr marL="342900" indent="-342900">
              <a:buAutoNum type="arabicPeriod" startAt="2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иду на урок физики: 7класс.Часть3:Книга для учителя.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Издательство «Первое сентября» 2000»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ISDN 5-8246-0012-0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81400" y="609600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Ответы на кроссворд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24000" y="1397000"/>
          <a:ext cx="6096002" cy="3305670"/>
        </p:xfrm>
        <a:graphic>
          <a:graphicData uri="http://schemas.openxmlformats.org/drawingml/2006/table">
            <a:tbl>
              <a:tblPr/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549619"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4F6228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к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24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err="1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н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9619"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4F6228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2400" b="1" kern="120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ч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к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9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л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е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err="1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д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4F6228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2400" b="1" kern="120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у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9619"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Д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4F6228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ж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2400" b="1" kern="120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О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у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л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ь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619"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2400" b="1" kern="120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к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о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err="1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773"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л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о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3366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8534400" y="6248400"/>
            <a:ext cx="3810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533400"/>
            <a:ext cx="396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Осознание учащимися смысла каждого действия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5600" y="1066800"/>
            <a:ext cx="449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Хоккеист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ударил по  шайбе с силой 100Н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она по инерции прокатилась по льду на 15м. Вычислить работу хоккеиста.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62000" y="2057400"/>
          <a:ext cx="8001000" cy="3189732"/>
        </p:xfrm>
        <a:graphic>
          <a:graphicData uri="http://schemas.openxmlformats.org/drawingml/2006/table">
            <a:tbl>
              <a:tblPr/>
              <a:tblGrid>
                <a:gridCol w="4000500"/>
                <a:gridCol w="4000500"/>
              </a:tblGrid>
              <a:tr h="157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Анализ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рассматриваемое тело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Хоккеист действует на шайбу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Шайба прокатилась по льду.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Сила воздействия 100Н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силы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Шайба движется в сторону воздействия, угол равен 0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400" baseline="300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а)определите пройденный путь s;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4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Пройденный путь </a:t>
                      </a:r>
                      <a:r>
                        <a:rPr lang="ru-RU" sz="14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15м</a:t>
                      </a: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А=100Н· </a:t>
                      </a:r>
                      <a:r>
                        <a:rPr lang="ru-RU" sz="14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15м=1,5кН</a:t>
                      </a: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 Если угол отличен от 0 или180</a:t>
                      </a:r>
                      <a:r>
                        <a:rPr lang="ru-RU" sz="14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4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вывод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CAG4THR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786" y="533400"/>
            <a:ext cx="1836964" cy="1371600"/>
          </a:xfrm>
          <a:prstGeom prst="rect">
            <a:avLst/>
          </a:prstGeom>
        </p:spPr>
      </p:pic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8458200" y="6248400"/>
            <a:ext cx="4572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304800"/>
            <a:ext cx="3276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/>
              <a:t>нимание учащихся направлено на логику рассуждений, последовательность действий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3429000" y="1143000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Задача 3</a:t>
            </a:r>
            <a:r>
              <a:rPr lang="ru-RU" dirty="0" smtClean="0"/>
              <a:t>.</a:t>
            </a:r>
            <a:r>
              <a:rPr lang="ru-RU" b="1" dirty="0" smtClean="0"/>
              <a:t>Автомобиль</a:t>
            </a:r>
            <a:r>
              <a:rPr lang="ru-RU" dirty="0" smtClean="0"/>
              <a:t> весом 20кН после выключения двигателя останавливается под действием силы трения 3кН, пройдя по горизонтальной дороге 20м.Найти работу.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95400" y="2590800"/>
          <a:ext cx="6096000" cy="3364992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173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Анализ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рассматриваемое тело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Автомобиль действует на дорогу,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дорога 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на автомобиль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Н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ачало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конец 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торможения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</a:t>
                      </a:r>
                      <a:r>
                        <a:rPr lang="ru-RU" sz="1200" baseline="-250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тяж</a:t>
                      </a:r>
                      <a:r>
                        <a:rPr lang="ru-RU" sz="12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=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 20000Н, </a:t>
                      </a:r>
                      <a:r>
                        <a:rPr lang="en-US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</a:t>
                      </a:r>
                      <a:r>
                        <a:rPr lang="ru-RU" sz="1200" baseline="-250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тр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=3000Н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силы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Автомобиль движется, угол между силой тяжести и направлением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движения 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равен 90</a:t>
                      </a:r>
                      <a:r>
                        <a:rPr lang="ru-RU" sz="12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 </a:t>
                      </a:r>
                      <a:endParaRPr lang="ru-RU" sz="1200" dirty="0" smtClean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Угол 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между силой трения и направлением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равен 180</a:t>
                      </a:r>
                      <a:r>
                        <a:rPr lang="ru-RU" sz="1200" baseline="300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2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а)определите пройденный путь </a:t>
                      </a:r>
                      <a:r>
                        <a:rPr lang="ru-RU" sz="12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;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Пройденный путь 20м.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=-</a:t>
                      </a:r>
                      <a:r>
                        <a:rPr lang="en-US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</a:t>
                      </a:r>
                      <a:r>
                        <a:rPr lang="ru-RU" sz="1200" baseline="-250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тр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s=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-3</a:t>
                      </a:r>
                      <a:r>
                        <a:rPr lang="en-US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00Н·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20м=-6кДж.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 Если угол отличен от 0 или180</a:t>
                      </a:r>
                      <a:r>
                        <a:rPr lang="ru-RU" sz="12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вывод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У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гол 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между силой тяжести и направлением  равен 90</a:t>
                      </a:r>
                      <a:r>
                        <a:rPr lang="ru-RU" sz="12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,работа силы тяжести равна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нулю.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CAODOB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371600"/>
            <a:ext cx="1428750" cy="942975"/>
          </a:xfrm>
          <a:prstGeom prst="rect">
            <a:avLst/>
          </a:prstGeom>
        </p:spPr>
      </p:pic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8458200" y="6248400"/>
            <a:ext cx="5334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CAPVG6N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914400"/>
            <a:ext cx="1295400" cy="1428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1200" y="533401"/>
            <a:ext cx="6172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парами(сидящие слева анализируют задачу 4,объясняя соседу как учитель ученику. Затем  меняются ролями) 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114300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Задача 4</a:t>
            </a:r>
            <a:r>
              <a:rPr lang="ru-RU" b="1" dirty="0" smtClean="0">
                <a:solidFill>
                  <a:srgbClr val="00B0F0"/>
                </a:solidFill>
              </a:rPr>
              <a:t>.</a:t>
            </a:r>
            <a:r>
              <a:rPr lang="ru-RU" b="1" dirty="0" smtClean="0"/>
              <a:t> Штангист</a:t>
            </a:r>
            <a:r>
              <a:rPr lang="ru-RU" dirty="0" smtClean="0"/>
              <a:t> держит штангу весом 2кН на высоте 2м.</a:t>
            </a:r>
            <a:r>
              <a:rPr lang="en-US" dirty="0" smtClean="0"/>
              <a:t> </a:t>
            </a:r>
            <a:r>
              <a:rPr lang="ru-RU" dirty="0" smtClean="0"/>
              <a:t>Вычислите работу, совершенную штангистом.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47800" y="2590800"/>
          <a:ext cx="6096000" cy="2833207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173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Анализ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рассматриваемое тело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/>
                        <a:t>Штангист</a:t>
                      </a:r>
                      <a:r>
                        <a:rPr lang="ru-RU" sz="1200" dirty="0" smtClean="0"/>
                        <a:t> держит штангу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Штанга не движется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</a:t>
                      </a:r>
                      <a:r>
                        <a:rPr lang="ru-RU" sz="1200" baseline="-250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тяж </a:t>
                      </a:r>
                      <a:r>
                        <a:rPr lang="ru-RU" sz="12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=  2000Н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силы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2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а)определите пройденный путь </a:t>
                      </a:r>
                      <a:r>
                        <a:rPr lang="ru-RU" sz="12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;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А=0, так как штанга не движется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 Если угол отличен от 0 или180</a:t>
                      </a:r>
                      <a:r>
                        <a:rPr lang="ru-RU" sz="120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вывод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8458200" y="6248400"/>
            <a:ext cx="5334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990600"/>
            <a:ext cx="525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Пианино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массой 200кг было подано в окно шестого этажа, расположенного на высоте 16м над тротуаром, с помощью подъемного устройства. Найти совершенную работу.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9800" y="2362200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6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Винни-Пух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весом 20Н хочет полакомиться мёдом, находящимся в дупле на высоте 3м. Найти совершенную работу.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733800"/>
            <a:ext cx="5486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Задача7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Мама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везет санки с ребенком из детского сада домой(рис), прилагая силу 8Н, проходя расстояние 500м. Найти совершенную работу.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000" y="22860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в группах, задачи 5-7, в тетради фиксировать только общий ответ.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CA8AHDX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999" y="2133600"/>
            <a:ext cx="1632857" cy="1219200"/>
          </a:xfrm>
          <a:prstGeom prst="rect">
            <a:avLst/>
          </a:prstGeom>
        </p:spPr>
      </p:pic>
      <p:pic>
        <p:nvPicPr>
          <p:cNvPr id="11" name="Рисунок 10" descr="iCADOOTF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657600"/>
            <a:ext cx="1836964" cy="1371600"/>
          </a:xfrm>
          <a:prstGeom prst="rect">
            <a:avLst/>
          </a:prstGeom>
        </p:spPr>
      </p:pic>
      <p:pic>
        <p:nvPicPr>
          <p:cNvPr id="14" name="Рисунок 13" descr="iCAO4A8W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381000"/>
            <a:ext cx="1657350" cy="16573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43200" y="1905000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 А= 2000Н ·16м= 32кДж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3048000"/>
            <a:ext cx="358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Ответ:А=20Н·3м=60Дж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4495800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 : А неопределенна , так как угол не равен 0,90 или 180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19400" y="1828800"/>
            <a:ext cx="24384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19400" y="2971800"/>
            <a:ext cx="2514599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90800" y="4419600"/>
            <a:ext cx="4114799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-конечная звезда 18">
            <a:hlinkClick r:id="rId5" action="ppaction://hlinksldjump"/>
          </p:cNvPr>
          <p:cNvSpPr/>
          <p:nvPr/>
        </p:nvSpPr>
        <p:spPr>
          <a:xfrm>
            <a:off x="8305800" y="5943600"/>
            <a:ext cx="6096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9800" y="121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Женщина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несет на голове кувшин весом 80Н, удерживая его на одном уровне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CA5KNIS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914400"/>
            <a:ext cx="1076325" cy="1428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1905000"/>
            <a:ext cx="3124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Ответ. Сила упругости ,действующая на кувшин, направлена под углом 90 к направлению движения. Значит А=0.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81400" y="457200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Действия делать в уме, без записи в тетрадь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200" y="3124200"/>
            <a:ext cx="480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 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.По гладкому горизонтальному льду катится стальной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шарик.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Допустим, что сопротивление движению шарика (трение об лед , сопротивление воздуха отсутствует. Совершается ли при этом работа?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4953000"/>
            <a:ext cx="411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 шарик движется по инерции, без приложенной к нему силы, значит механическая работа не совершается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CA1EZD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05200"/>
            <a:ext cx="1095375" cy="934720"/>
          </a:xfrm>
          <a:prstGeom prst="rect">
            <a:avLst/>
          </a:prstGeom>
        </p:spPr>
      </p:pic>
      <p:sp>
        <p:nvSpPr>
          <p:cNvPr id="12" name="5-конечная звезда 11">
            <a:hlinkClick r:id="rId4" action="ppaction://hlinksldjump"/>
          </p:cNvPr>
          <p:cNvSpPr/>
          <p:nvPr/>
        </p:nvSpPr>
        <p:spPr>
          <a:xfrm>
            <a:off x="8229600" y="5943600"/>
            <a:ext cx="685800" cy="685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0" y="381000"/>
            <a:ext cx="2176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Проверочная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914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1вариант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57800" y="914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2вариант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3962400"/>
            <a:ext cx="297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часового механизма весит 50Н и в течении суток опускается на 120см.Найти работу.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8200" y="3962400"/>
            <a:ext cx="289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Штангист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поднял </a:t>
            </a:r>
            <a:r>
              <a:rPr lang="ru-RU" dirty="0" smtClean="0"/>
              <a:t>штангу весом 2кН на высоту 2м.</a:t>
            </a:r>
            <a:r>
              <a:rPr lang="en-US" dirty="0" smtClean="0"/>
              <a:t> </a:t>
            </a:r>
            <a:r>
              <a:rPr lang="ru-RU" dirty="0" smtClean="0"/>
              <a:t>Вычислите работу, совершенную штангистом.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CAJ4J8F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3800" y="3962400"/>
            <a:ext cx="1274291" cy="1257300"/>
          </a:xfrm>
          <a:prstGeom prst="rect">
            <a:avLst/>
          </a:prstGeom>
        </p:spPr>
      </p:pic>
      <p:pic>
        <p:nvPicPr>
          <p:cNvPr id="8" name="Рисунок 7" descr="iCAAXQM1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86200"/>
            <a:ext cx="956388" cy="1562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6800" y="5410200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 А= 50Н∙ 1,2м=60Дж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54864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 А=2000Н∙ 2м=4кН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400" y="1600200"/>
            <a:ext cx="259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Задача1</a:t>
            </a:r>
            <a:r>
              <a:rPr lang="ru-RU" dirty="0" smtClean="0"/>
              <a:t>.В каком случае совершается механическая работа: а)</a:t>
            </a:r>
            <a:r>
              <a:rPr lang="ru-RU" b="1" dirty="0" smtClean="0"/>
              <a:t>мальчик</a:t>
            </a:r>
            <a:r>
              <a:rPr lang="ru-RU" dirty="0" smtClean="0"/>
              <a:t> влезает на дерево; б)</a:t>
            </a:r>
            <a:r>
              <a:rPr lang="ru-RU" b="1" dirty="0" smtClean="0"/>
              <a:t>девочка </a:t>
            </a:r>
            <a:r>
              <a:rPr lang="ru-RU" dirty="0" smtClean="0"/>
              <a:t>играет на пианино?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19600" y="1600200"/>
            <a:ext cx="335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Задача1.В каком случае совершается механическая работа: а)</a:t>
            </a:r>
            <a:r>
              <a:rPr lang="ru-RU" b="1" dirty="0" smtClean="0"/>
              <a:t>вода</a:t>
            </a:r>
            <a:r>
              <a:rPr lang="ru-RU" dirty="0" smtClean="0"/>
              <a:t> давит на стенку сосуда; б)</a:t>
            </a:r>
            <a:r>
              <a:rPr lang="ru-RU" b="1" dirty="0" smtClean="0"/>
              <a:t>вода </a:t>
            </a:r>
            <a:r>
              <a:rPr lang="ru-RU" dirty="0" smtClean="0"/>
              <a:t>падает с плотины?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33528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 работа совершатся только мальчиком.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8200" y="32766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Ответ: работа совершатся только когда вода падает с плотины.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5-конечная звезда 14">
            <a:hlinkClick r:id="rId4" action="ppaction://hlinksldjump"/>
          </p:cNvPr>
          <p:cNvSpPr/>
          <p:nvPr/>
        </p:nvSpPr>
        <p:spPr>
          <a:xfrm>
            <a:off x="7772400" y="5791200"/>
            <a:ext cx="6858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419600" y="3276600"/>
            <a:ext cx="28194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8200" y="3276600"/>
            <a:ext cx="25146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6801" y="5410200"/>
            <a:ext cx="23622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24400" y="5410200"/>
            <a:ext cx="2209801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228599"/>
            <a:ext cx="8915400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pPr lvl="0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1.Получение представления о механической работе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как о физической величине.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2.Формирование специальных умений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применять формулу расчета  при решении задач практического содержания; развитие умений переводить величины в СИ при  актуализации знаний и разборе вспомогательных задач; умений записывать условие задач при решении задач, требующих репродуктивных действий; умений решать задачи в изменённой ситуации</a:t>
            </a:r>
          </a:p>
          <a:p>
            <a:pPr lvl="0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3.Развитие общеучебных умений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выделять главное и существенное при установлении причинно-следственных связей между понятием работы и понятиями сила и путь в ходе изучения содержания задач и решения задач, требующих репродуктивной деятельности; умение планировать и контролировать ход своих действий при решении задач; умение проводить аналогии между решением задач по алгоритму в ходе решения задач практического содержания; умение выделять главное и существенное при аналитико-синтетической работе с текстом задачи; краткая обобщённая запись полученной информации при изучении нового материала; умение последовательно излагать ход решения в письменной форме при записи новых задач и решении задач с переносом знаний в новую ситуацию; умение говорить на языке данной науки при воспроизведении формулировок понятия  механической работы,  взаимообучение при изучении нового материала и закреплении.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Развивающие: р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асширение кругозора учащихся, развитие речи, развитие эмоциональной сферы, совершенствование интеллектуальных умений анализировать, сравнивать, делать выводы.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Воспитательные: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формирование системы нравственных отношений к обществу, к труду, коллективу, себе, воспитание культуры общения, умения слушать.</a:t>
            </a:r>
            <a:endParaRPr lang="ru-RU" sz="1700" dirty="0"/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05800" y="6172200"/>
            <a:ext cx="6858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04800" y="838200"/>
            <a:ext cx="8458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Механизм для поднятия грузов в строительстве.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Механизм для перемещения грузов в саду.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Устройство для рыбной ловли зимой.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Механизм для вспашки земли.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Устройство для копки земли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29000" y="3048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47800" y="3048000"/>
          <a:ext cx="6096002" cy="3305670"/>
        </p:xfrm>
        <a:graphic>
          <a:graphicData uri="http://schemas.openxmlformats.org/drawingml/2006/table">
            <a:tbl>
              <a:tblPr/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549619"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1700" b="1" kern="12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Р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9619"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1700" b="1" kern="12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9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1700" b="1" kern="12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Б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9619"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1700" b="1" kern="12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619"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19375" algn="l"/>
                        </a:tabLst>
                      </a:pPr>
                      <a:r>
                        <a:rPr lang="ru-RU" sz="1700" b="1" kern="12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773"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369" marR="59369" marT="8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8305800" y="6248400"/>
            <a:ext cx="533400" cy="381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 advTm="3910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62000" y="1524000"/>
          <a:ext cx="7391399" cy="1828800"/>
        </p:xfrm>
        <a:graphic>
          <a:graphicData uri="http://schemas.openxmlformats.org/drawingml/2006/table">
            <a:tbl>
              <a:tblPr/>
              <a:tblGrid>
                <a:gridCol w="1911245"/>
                <a:gridCol w="1136416"/>
                <a:gridCol w="2171869"/>
                <a:gridCol w="2171869"/>
              </a:tblGrid>
              <a:tr h="101212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6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1.Организация работы слайды 1,2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1-2 минуты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Объявление темы урока и порядка работы на уроке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Подготовка к работе на уроке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90600" y="1447800"/>
          <a:ext cx="7467601" cy="1706880"/>
        </p:xfrm>
        <a:graphic>
          <a:graphicData uri="http://schemas.openxmlformats.org/drawingml/2006/table">
            <a:tbl>
              <a:tblPr/>
              <a:tblGrid>
                <a:gridCol w="1930949"/>
                <a:gridCol w="1148132"/>
                <a:gridCol w="2194260"/>
                <a:gridCol w="2194260"/>
              </a:tblGrid>
              <a:tr h="31877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855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2.Актуализация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слайд3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5-6 минут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предлагает учащимся вопросы, направленные на актуализацию темы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Ответы на вопросы учителя, требующие знаний по различным предметам, решение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кроссворда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43000" y="1600200"/>
          <a:ext cx="6781799" cy="1712277"/>
        </p:xfrm>
        <a:graphic>
          <a:graphicData uri="http://schemas.openxmlformats.org/drawingml/2006/table">
            <a:tbl>
              <a:tblPr/>
              <a:tblGrid>
                <a:gridCol w="1753616"/>
                <a:gridCol w="1042691"/>
                <a:gridCol w="1992746"/>
                <a:gridCol w="1992746"/>
              </a:tblGrid>
              <a:tr h="48922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5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3.Приобретение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новых знаний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Слайды 4-17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12-13 минут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Изложение нового материала  в форме диалога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Восприятие и запись нового материала, составление алгоритма, работа по алгоритму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38199" y="914400"/>
          <a:ext cx="7315201" cy="1904999"/>
        </p:xfrm>
        <a:graphic>
          <a:graphicData uri="http://schemas.openxmlformats.org/drawingml/2006/table">
            <a:tbl>
              <a:tblPr/>
              <a:tblGrid>
                <a:gridCol w="1891542"/>
                <a:gridCol w="1124701"/>
                <a:gridCol w="2149479"/>
                <a:gridCol w="2149479"/>
              </a:tblGrid>
              <a:tr h="73635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864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4.Закрепление новых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знаний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Слайды 17-19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15минут</a:t>
                      </a: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Контроль деятельности учащихся.</a:t>
                      </a: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Выполнение заданий  проверочной работы, задач на смекалку, игры.</a:t>
                      </a: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9199" y="1393536"/>
          <a:ext cx="6781801" cy="1959263"/>
        </p:xfrm>
        <a:graphic>
          <a:graphicData uri="http://schemas.openxmlformats.org/drawingml/2006/table">
            <a:tbl>
              <a:tblPr/>
              <a:tblGrid>
                <a:gridCol w="1753617"/>
                <a:gridCol w="1042692"/>
                <a:gridCol w="1992746"/>
                <a:gridCol w="1992746"/>
              </a:tblGrid>
              <a:tr h="55978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учителя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Деятельность учащихся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47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5.Подведение итогов урока, выставление оценок, задание на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дом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Слайд 20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 минуты</a:t>
                      </a: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Дает домашнее задание, комментирует его, выставляет оценки</a:t>
                      </a: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Слушают пояснения учителя, записывают задание в дневник</a:t>
                      </a:r>
                    </a:p>
                  </a:txBody>
                  <a:tcPr marL="68175" marR="68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19800" y="13716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=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F·s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4572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Механическая работа прямо пропорциональна приложенной силе и прямо пропорциональна пройденному пути.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362200"/>
            <a:ext cx="6781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Механическая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3200" dirty="0" smtClean="0"/>
              <a:t> измеряется в системе СИ в </a:t>
            </a:r>
            <a:r>
              <a:rPr lang="ru-RU" sz="3200" dirty="0" smtClean="0">
                <a:solidFill>
                  <a:srgbClr val="FF0000"/>
                </a:solidFill>
              </a:rPr>
              <a:t>джоулях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38600" y="3581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Кратные единицы работы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1кДж=1000Дж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1МДж=1000000Дж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1мДж=0,001Дж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62600" y="1524000"/>
            <a:ext cx="2743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= сила· путь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4038600"/>
            <a:ext cx="30480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4572000"/>
            <a:ext cx="30480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5105400"/>
            <a:ext cx="304800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Жан-Виктор Понсел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33401"/>
            <a:ext cx="1295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57200" y="2057400"/>
            <a:ext cx="1828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Жан Виктор Понселе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(1788-1867)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французский математик и инженер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438400" y="762000"/>
            <a:ext cx="56388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Ж. Понселе предложил для расчета механической работы  специальные правила.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Пусть тело под действием постоянной силы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переместилось на расстояние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Тогда возможны варианты: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1.Если направление движения совпадает с направлением действия силы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то сила совершает </a:t>
            </a: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положительную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работу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 =F·s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Если направление движения противоположно направлению действия силы , то данная сила совершает </a:t>
            </a: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отрицательную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работу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 =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F·s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Отрицательную работу совершают обычно силы трения и сопротивления.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3.Если под действием силы тело не перемещается (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=0), работа силы также равна нулю. А=0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лок-схема: процесс 14"/>
          <p:cNvSpPr/>
          <p:nvPr/>
        </p:nvSpPr>
        <p:spPr>
          <a:xfrm>
            <a:off x="3352800" y="2514600"/>
            <a:ext cx="1905000" cy="14478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силы можно рассчитать по формуле: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=F·s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609600" y="2743200"/>
            <a:ext cx="1676400" cy="1143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Сила обозначается 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6705600" y="3962400"/>
            <a:ext cx="2057400" cy="11460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Перемещение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(путь) обозначается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553200" y="2590800"/>
            <a:ext cx="2209800" cy="10668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Перемещение (путь) измеряется в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 </a:t>
            </a:r>
          </a:p>
          <a:p>
            <a:pPr algn="ctr"/>
            <a:endParaRPr lang="ru-RU" dirty="0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048000" y="4114800"/>
            <a:ext cx="3124200" cy="990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Силу тяжести можно рассчитать по формуле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F= mg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457200" y="4038600"/>
            <a:ext cx="1676400" cy="914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Сила  измеряется в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ньютонах</a:t>
            </a:r>
          </a:p>
          <a:p>
            <a:pPr algn="ctr"/>
            <a:endParaRPr lang="ru-RU" dirty="0"/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1371600" y="5410200"/>
            <a:ext cx="5791200" cy="990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1Дж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работа, которую совершает сила в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перемещении на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00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1524000" y="304800"/>
            <a:ext cx="5638800" cy="838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Условия при которых выполняется механическая работа:</a:t>
            </a:r>
          </a:p>
          <a:p>
            <a:pPr algn="ctr"/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533400" y="1600200"/>
            <a:ext cx="2438400" cy="9906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1.На тело должна действовать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сила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4572000" y="1600200"/>
            <a:ext cx="3352800" cy="838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2.Под действием этой силы тело должно совершить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перемещение 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905000" y="1219200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25"/>
          <p:cNvSpPr/>
          <p:nvPr/>
        </p:nvSpPr>
        <p:spPr>
          <a:xfrm>
            <a:off x="6019800" y="1219200"/>
            <a:ext cx="484632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EIKG7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599" y="457200"/>
            <a:ext cx="2857500" cy="2133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81400" y="11430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Задача1</a:t>
            </a:r>
            <a:r>
              <a:rPr lang="ru-RU" dirty="0" smtClean="0"/>
              <a:t>.Буксирный </a:t>
            </a:r>
            <a:r>
              <a:rPr lang="ru-RU" b="1" dirty="0" smtClean="0"/>
              <a:t>катер </a:t>
            </a:r>
            <a:r>
              <a:rPr lang="ru-RU" dirty="0" smtClean="0"/>
              <a:t>тянет баржу с одного причала на другой, действуя с силой 6000Н. Расстояние между причалами 1000м Вычислите работу, совершаемую катером.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95800" y="457200"/>
            <a:ext cx="31163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Разработка плана и </a:t>
            </a:r>
          </a:p>
          <a:p>
            <a:r>
              <a:rPr lang="ru-RU" dirty="0" smtClean="0"/>
              <a:t>способа решения задач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886200"/>
            <a:ext cx="6019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Подумаем над способом решения задачи и порядком действий.</a:t>
            </a:r>
          </a:p>
          <a:p>
            <a:r>
              <a:rPr lang="ru-RU" dirty="0" smtClean="0"/>
              <a:t>1.</a:t>
            </a:r>
          </a:p>
          <a:p>
            <a:r>
              <a:rPr lang="ru-RU" dirty="0" smtClean="0"/>
              <a:t>2.</a:t>
            </a:r>
          </a:p>
          <a:p>
            <a:r>
              <a:rPr lang="ru-RU" dirty="0" smtClean="0"/>
              <a:t>3.</a:t>
            </a:r>
          </a:p>
          <a:p>
            <a:r>
              <a:rPr lang="ru-RU" dirty="0" smtClean="0"/>
              <a:t>---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30480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 решать?</a:t>
            </a:r>
          </a:p>
          <a:p>
            <a:pPr algn="ctr"/>
            <a:r>
              <a:rPr lang="ru-RU" dirty="0" smtClean="0"/>
              <a:t>Какой порядок действий?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EIKG7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0"/>
            <a:ext cx="3048002" cy="24881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81400" y="381000"/>
            <a:ext cx="5410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Буксирный катер тянет баржу с одного причала на другой, действуя с силой 6000Н. Расстояние между причалами 1000м Вычислите работу, совершаемую катером.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04800" y="2667000"/>
          <a:ext cx="8839200" cy="3818128"/>
        </p:xfrm>
        <a:graphic>
          <a:graphicData uri="http://schemas.openxmlformats.org/drawingml/2006/table">
            <a:tbl>
              <a:tblPr/>
              <a:tblGrid>
                <a:gridCol w="4724400"/>
                <a:gridCol w="4114800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Последовательность действий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1.Установите, на какое тело воздействует </a:t>
                      </a:r>
                      <a:r>
                        <a:rPr lang="ru-RU" sz="1400" b="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рассматриваемое тело.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 Выделите участок движения, на котором производится воздействие.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 Определите силу воздействия F.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 Определите угол между направлениями движения и направлением силы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 Если угол равен 0 или180</a:t>
                      </a:r>
                      <a:r>
                        <a:rPr lang="ru-RU" sz="1400" b="0" baseline="300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: 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а)определите пройденный путь </a:t>
                      </a:r>
                      <a:r>
                        <a:rPr lang="ru-RU" sz="1400" b="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;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б) рассчитайте произведение F·</a:t>
                      </a:r>
                      <a:r>
                        <a:rPr lang="en-US" sz="1400" b="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6.Если угол отличен от 0 или 180</a:t>
                      </a:r>
                      <a:r>
                        <a:rPr lang="ru-RU" sz="1400" b="0" baseline="3000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, сделайте соответствующий вывод.</a:t>
                      </a:r>
                      <a:endParaRPr lang="ru-RU" sz="1400" b="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96000" y="2667000"/>
            <a:ext cx="22860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Анализ задачи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400" y="3048000"/>
            <a:ext cx="34290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Катер действует на баржу.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3657600"/>
            <a:ext cx="38100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Катер тянет баржу между причалами 1 и 2.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05400" y="4343400"/>
            <a:ext cx="342900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Сила воздействия 6000Н.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05400" y="46482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Баржа движется в сторону воздействия, угол 0</a:t>
            </a:r>
            <a:r>
              <a:rPr lang="ru-RU" baseline="30000" dirty="0" smtClean="0">
                <a:latin typeface="Times New Roman" pitchFamily="18" charset="0"/>
                <a:ea typeface="MS Mincho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 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105400" y="5334000"/>
            <a:ext cx="42672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Расстояние  между  причалами  100м.</a:t>
            </a:r>
            <a:endParaRPr lang="ru-RU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MS Mincho"/>
                <a:cs typeface="Times New Roman" pitchFamily="18" charset="0"/>
              </a:rPr>
              <a:t>А= 6000Н·1000м=6МДж.</a:t>
            </a:r>
            <a:endParaRPr lang="ru-RU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95400" y="1600200"/>
            <a:ext cx="7086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Дано: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СИ            Решение: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F=6000Н      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=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F·s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=1 км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1000м     А= 6000Н · 1000м = 6000000Дж                        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А-?                                  Ответ: А = 6МДж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934494" y="2399506"/>
            <a:ext cx="144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76600" y="10668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Задача1.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1790700" y="2400300"/>
            <a:ext cx="144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95400" y="2743200"/>
            <a:ext cx="1219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1578</TotalTime>
  <Words>2604</Words>
  <Application>Microsoft Office PowerPoint</Application>
  <PresentationFormat>Экран (4:3)</PresentationFormat>
  <Paragraphs>381</Paragraphs>
  <Slides>34</Slides>
  <Notes>2</Notes>
  <HiddenSlides>13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BEST</cp:lastModifiedBy>
  <cp:revision>200</cp:revision>
  <dcterms:created xsi:type="dcterms:W3CDTF">2012-04-21T09:53:15Z</dcterms:created>
  <dcterms:modified xsi:type="dcterms:W3CDTF">2012-04-28T16:21:17Z</dcterms:modified>
</cp:coreProperties>
</file>