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7" r:id="rId3"/>
    <p:sldId id="258" r:id="rId4"/>
    <p:sldId id="288" r:id="rId5"/>
    <p:sldId id="289" r:id="rId6"/>
    <p:sldId id="290" r:id="rId7"/>
    <p:sldId id="291" r:id="rId8"/>
    <p:sldId id="292" r:id="rId9"/>
    <p:sldId id="293" r:id="rId10"/>
    <p:sldId id="285" r:id="rId11"/>
    <p:sldId id="309" r:id="rId12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41" autoAdjust="0"/>
    <p:restoredTop sz="86076" autoAdjust="0"/>
  </p:normalViewPr>
  <p:slideViewPr>
    <p:cSldViewPr>
      <p:cViewPr varScale="1">
        <p:scale>
          <a:sx n="100" d="100"/>
          <a:sy n="100" d="100"/>
        </p:scale>
        <p:origin x="153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9F4E3-2025-4892-9AEE-281A7A5E1ECF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09E70-4DBA-40BB-B3FB-F3948F746A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153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50180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315C2574-CEFF-4AFF-BB0A-8B18D6D7B0F4}" type="slidenum">
              <a:rPr lang="ru-RU" altLang="ru-RU" smtClean="0">
                <a:solidFill>
                  <a:prstClr val="black"/>
                </a:solidFill>
              </a:rPr>
              <a:pPr/>
              <a:t>2</a:t>
            </a:fld>
            <a:endParaRPr lang="ru-RU" altLang="ru-RU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164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09E70-4DBA-40BB-B3FB-F3948F746AE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72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63526-3831-44E1-9B3D-A5F1E0A941CB}" type="datetimeFigureOut">
              <a:rPr lang="ru-RU"/>
              <a:pPr>
                <a:defRPr/>
              </a:pPr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7AD32-8E12-45D6-A18D-976FE652FB3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956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04AED-4FEA-4222-AB66-97DA5362AD1F}" type="datetimeFigureOut">
              <a:rPr lang="ru-RU"/>
              <a:pPr>
                <a:defRPr/>
              </a:pPr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89464-DCDB-4069-A251-11C61BEF97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8851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7B3D-3253-4748-90E8-BE76300E6B77}" type="datetimeFigureOut">
              <a:rPr lang="ru-RU"/>
              <a:pPr>
                <a:defRPr/>
              </a:pPr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CAD7F-6DA2-4443-98E9-BEFEDAE33DD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101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220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265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15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21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715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030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037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25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0347B-C5CC-43C7-ACBB-5A06A6D1FDA1}" type="datetimeFigureOut">
              <a:rPr lang="ru-RU"/>
              <a:pPr>
                <a:defRPr/>
              </a:pPr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B95E6-2A40-4DF7-AB92-39483F9AF64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3583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8246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3608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927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F4E83-4492-4BF6-9009-7626E9C49773}" type="datetimeFigureOut">
              <a:rPr lang="ru-RU"/>
              <a:pPr>
                <a:defRPr/>
              </a:pPr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220B4-AF76-4E23-B9F2-2C1C17FDDE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225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F85E4-5B84-489E-8EC9-7F2E79D66086}" type="datetimeFigureOut">
              <a:rPr lang="ru-RU"/>
              <a:pPr>
                <a:defRPr/>
              </a:pPr>
              <a:t>19.02.2024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95A8D-DF7D-46CE-95CC-C6E936EF7B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711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FC4F2-47E3-47B4-9301-7508DB6D27AE}" type="datetimeFigureOut">
              <a:rPr lang="ru-RU"/>
              <a:pPr>
                <a:defRPr/>
              </a:pPr>
              <a:t>19.02.2024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09CD8-CF09-4EA5-9E40-E1F331BD1BE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722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CF824-B023-43C8-8191-13C3F7891A92}" type="datetimeFigureOut">
              <a:rPr lang="ru-RU"/>
              <a:pPr>
                <a:defRPr/>
              </a:pPr>
              <a:t>19.02.2024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F6B41-395D-4AD0-931F-4EFF85E66C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760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2298A-8890-4D7A-9306-F5C6811CDB26}" type="datetimeFigureOut">
              <a:rPr lang="ru-RU"/>
              <a:pPr>
                <a:defRPr/>
              </a:pPr>
              <a:t>19.02.2024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1648A-20A3-42A9-BFF8-FFB9B513EC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071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1652B-DB68-4CE1-A63E-094C379E7156}" type="datetimeFigureOut">
              <a:rPr lang="ru-RU"/>
              <a:pPr>
                <a:defRPr/>
              </a:pPr>
              <a:t>19.02.2024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92208-BAF8-4A1E-BC71-9891BBFCCAC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04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0E376-607F-4B9D-913B-3951E3304B73}" type="datetimeFigureOut">
              <a:rPr lang="ru-RU"/>
              <a:pPr>
                <a:defRPr/>
              </a:pPr>
              <a:t>19.02.2024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96272-3463-4A19-8928-CA41031E39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403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651" y="365126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1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D32E97-6730-406E-9B64-40504CE0E449}" type="datetimeFigureOut">
              <a:rPr lang="ru-RU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19.02.2024</a:t>
            </a:fld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1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507DD4-E92A-42F6-A542-812AE0747887}" type="slidenum">
              <a:rPr lang="ru-RU" altLang="ru-RU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49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57200"/>
              <a:t>19.02.2024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1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9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gavrikova_ni@admsurgut.ru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lck.ru/38uSM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surwiki.admsurgut.ru/wiki/index.php?title=%C2%AB%D0%95%D1%81%D1%82%D0%B5%D1%81%D1%82%D0%B2%D0%B5%D0%BD%D0%BD%D0%BE%D0%BD%D0%B0%D1%83%D1%87%D0%BD%D0%BE%D0%B5_%D0%BE%D0%B1%D1%80%D0%B0%D0%B7%D0%BE%D0%B2%D0%B0%D0%BD%D0%B8%D0%B5%C2%BB_-_2023/24_%D1%83%D1%87%D0%B5%D0%B1%D0%BD%D1%8B%D0%B9_%D0%B3%D0%BE%D0%B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hyperlink" Target="file:///C:\Users\SSN\Desktop\&#1043;&#1072;&#1074;&#1088;&#1080;&#1082;&#1086;&#1074;&#1072;%20&#1053;.&#1048;\&#1043;&#1052;&#1054;%20&#1091;&#1095;&#1080;&#1090;&#1077;&#1083;&#1077;&#1081;%20&#1093;&#1080;&#1084;&#1080;&#1080;\&#1043;&#1052;&#1054;%20&#1091;&#1095;&#1080;&#1090;&#1077;&#1083;&#1077;&#1081;%20&#1093;&#1080;&#1084;&#1080;&#1080;%2023-24\&#1057;&#1089;&#1099;&#1083;&#1082;&#1080;%20&#1085;&#1072;%20&#1074;&#1080;&#1076;&#1077;&#1086;&#1082;&#1086;&#1085;&#1089;&#1091;&#1083;&#1100;&#1090;&#1072;&#1094;&#1080;&#1080;%2023-24\&#1056;&#1077;&#1072;&#1082;&#1094;&#1080;&#1080;%20&#1080;&#1086;&#1085;&#1085;&#1086;&#1075;&#1086;%20&#1086;&#1073;&#1084;&#1077;&#1085;&#1072;.%20&#1047;&#1072;&#1076;&#1072;&#1085;&#1080;&#1077;%2014.docx" TargetMode="External"/><Relationship Id="rId4" Type="http://schemas.openxmlformats.org/officeDocument/2006/relationships/hyperlink" Target="file:///C:\Users\SSN\Desktop\&#1043;&#1072;&#1074;&#1088;&#1080;&#1082;&#1086;&#1074;&#1072;%20&#1053;.&#1048;\&#1043;&#1052;&#1054;%20&#1091;&#1095;&#1080;&#1090;&#1077;&#1083;&#1077;&#1081;%20&#1093;&#1080;&#1084;&#1080;&#1080;\&#1043;&#1052;&#1054;%20&#1091;&#1095;&#1080;&#1090;&#1077;&#1083;&#1077;&#1081;%20&#1093;&#1080;&#1084;&#1080;&#1080;%2023-24\&#1057;&#1089;&#1099;&#1083;&#1082;&#1080;%20&#1085;&#1072;%20&#1074;&#1080;&#1076;&#1077;&#1086;&#1082;&#1086;&#1085;&#1089;&#1091;&#1083;&#1100;&#1090;&#1072;&#1094;&#1080;&#1080;%2023-24\&#1047;&#1072;&#1076;&#1072;&#1085;&#1080;&#1077;%2022.doc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SSN\Desktop\&#1043;&#1072;&#1074;&#1088;&#1080;&#1082;&#1086;&#1074;&#1072;%20&#1053;.&#1048;\&#1043;&#1052;&#1054;%20&#1091;&#1095;&#1080;&#1090;&#1077;&#1083;&#1077;&#1081;%20&#1093;&#1080;&#1084;&#1080;&#1080;\&#1043;&#1052;&#1054;%20&#1091;&#1095;&#1080;&#1090;&#1077;&#1083;&#1077;&#1081;%20&#1093;&#1080;&#1084;&#1080;&#1080;%2023-24\&#1057;&#1089;&#1099;&#1083;&#1082;&#1080;%20&#1085;&#1072;%20&#1074;&#1080;&#1076;&#1077;&#1086;&#1082;&#1086;&#1085;&#1089;&#1091;&#1083;&#1100;&#1090;&#1072;&#1094;&#1080;&#1080;%2023-24\&#1043;&#1080;&#1076;&#1088;&#1086;&#1083;&#1080;&#1079;%20&#1086;&#1088;&#1075;&#1072;&#1085;&#1080;&#1095;&#1077;&#1089;&#1082;&#1080;&#1093;%20&#1080;%20&#1085;&#1077;&#1086;&#1088;&#1075;&#1072;&#1085;&#1080;&#1095;&#1077;&#1089;&#1082;&#1080;&#1093;%20&#1074;&#1077;&#1097;&#1077;&#1089;&#1090;&#1074;.doc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" y="301626"/>
            <a:ext cx="668339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 noChangeArrowheads="1"/>
          </p:cNvSpPr>
          <p:nvPr>
            <p:ph type="ctrTitle"/>
          </p:nvPr>
        </p:nvSpPr>
        <p:spPr>
          <a:xfrm>
            <a:off x="1319870" y="2060848"/>
            <a:ext cx="5988434" cy="3528392"/>
          </a:xfrm>
        </p:spPr>
        <p:txBody>
          <a:bodyPr/>
          <a:lstStyle/>
          <a:p>
            <a:pPr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Городское методическое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учителей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химии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ahnschrift Light Condensed" panose="020B0502040204020203" pitchFamily="34" charset="0"/>
              </a:rPr>
              <a:t/>
            </a:r>
            <a:br>
              <a:rPr lang="ru-RU" sz="3200" dirty="0">
                <a:solidFill>
                  <a:schemeClr val="accent3">
                    <a:lumMod val="50000"/>
                  </a:schemeClr>
                </a:solidFill>
                <a:latin typeface="Bahnschrift Light Condensed" panose="020B0502040204020203" pitchFamily="34" charset="0"/>
              </a:rPr>
            </a:b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anose="020B0502040204020203" pitchFamily="34" charset="0"/>
              </a:rPr>
              <a:t>№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anose="020B0502040204020203" pitchFamily="34" charset="0"/>
              </a:rPr>
              <a:t>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anose="020B0502040204020203" pitchFamily="34" charset="0"/>
              </a:rPr>
              <a:t>3</a:t>
            </a:r>
            <a:r>
              <a:rPr lang="ru-RU" sz="1800" dirty="0">
                <a:solidFill>
                  <a:schemeClr val="accent3">
                    <a:lumMod val="50000"/>
                  </a:schemeClr>
                </a:solidFill>
                <a:latin typeface="Bahnschrift Light Condensed" panose="020B0502040204020203" pitchFamily="34" charset="0"/>
              </a:rPr>
              <a:t/>
            </a:r>
            <a:br>
              <a:rPr lang="ru-RU" sz="1800" dirty="0">
                <a:solidFill>
                  <a:schemeClr val="accent3">
                    <a:lumMod val="50000"/>
                  </a:schemeClr>
                </a:solidFill>
                <a:latin typeface="Bahnschrift Light Condensed" panose="020B0502040204020203" pitchFamily="34" charset="0"/>
              </a:rPr>
            </a:br>
            <a:r>
              <a:rPr lang="ru-RU" altLang="ru-RU" sz="3000" b="1" i="1" dirty="0" smtClean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  <a:t/>
            </a:r>
            <a:br>
              <a:rPr lang="ru-RU" altLang="ru-RU" sz="3000" b="1" i="1" dirty="0" smtClean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</a:br>
            <a:r>
              <a:rPr lang="ru-RU" altLang="ru-RU" sz="2800" b="1" i="1" dirty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  <a:t/>
            </a:r>
            <a:br>
              <a:rPr lang="ru-RU" altLang="ru-RU" sz="2800" b="1" i="1" dirty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</a:br>
            <a:r>
              <a:rPr lang="ru-RU" altLang="ru-RU" sz="2800" b="1" i="1" dirty="0" smtClean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  <a:t/>
            </a:r>
            <a:br>
              <a:rPr lang="ru-RU" altLang="ru-RU" sz="2800" b="1" i="1" dirty="0" smtClean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</a:br>
            <a:r>
              <a:rPr lang="ru-RU" altLang="ru-RU" sz="2800" b="1" i="1" dirty="0" smtClean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  <a:t>16 </a:t>
            </a:r>
            <a:r>
              <a:rPr lang="ru-RU" altLang="ru-RU" sz="2800" kern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+mn-cs"/>
              </a:rPr>
              <a:t>февраля </a:t>
            </a:r>
            <a:r>
              <a:rPr lang="ru-RU" sz="2800" kern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+mn-cs"/>
              </a:rPr>
              <a:t>2024 года</a:t>
            </a:r>
            <a:endParaRPr lang="ru-RU" altLang="ru-RU" sz="2800" i="1" dirty="0">
              <a:solidFill>
                <a:schemeClr val="accent1">
                  <a:lumMod val="50000"/>
                </a:schemeClr>
              </a:solidFill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79675" y="6082423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Сургут</a:t>
            </a:r>
            <a:endParaRPr lang="ru-RU" sz="2000" b="1" kern="0" dirty="0">
              <a:solidFill>
                <a:srgbClr val="4472C4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</p:txBody>
      </p:sp>
      <p:pic>
        <p:nvPicPr>
          <p:cNvPr id="5" name="Рисунок 4" descr="Бабочка">
            <a:extLst>
              <a:ext uri="{FF2B5EF4-FFF2-40B4-BE49-F238E27FC236}">
                <a16:creationId xmlns="" xmlns:a16="http://schemas.microsoft.com/office/drawing/2014/main" id="{50581F34-FEA6-4308-B55B-32EB7B04C6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753636" y="3826121"/>
            <a:ext cx="1244931" cy="1244930"/>
          </a:xfrm>
          <a:prstGeom prst="rect">
            <a:avLst/>
          </a:prstGeom>
        </p:spPr>
      </p:pic>
      <p:pic>
        <p:nvPicPr>
          <p:cNvPr id="6" name="Рисунок 5" descr="Лист">
            <a:extLst>
              <a:ext uri="{FF2B5EF4-FFF2-40B4-BE49-F238E27FC236}">
                <a16:creationId xmlns="" xmlns:a16="http://schemas.microsoft.com/office/drawing/2014/main" id="{DAD237E9-0F06-46C6-8866-C0AAB3ACD03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491880" y="3975326"/>
            <a:ext cx="914400" cy="946519"/>
          </a:xfrm>
          <a:prstGeom prst="rect">
            <a:avLst/>
          </a:prstGeom>
        </p:spPr>
      </p:pic>
      <p:pic>
        <p:nvPicPr>
          <p:cNvPr id="7" name="Рисунок 6" descr="Микроскоп">
            <a:extLst>
              <a:ext uri="{FF2B5EF4-FFF2-40B4-BE49-F238E27FC236}">
                <a16:creationId xmlns="" xmlns:a16="http://schemas.microsoft.com/office/drawing/2014/main" id="{F8805EE5-07CE-4234-81C6-82E9D5AB086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32040" y="397219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0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97080"/>
            <a:ext cx="8229600" cy="5240231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564904"/>
            <a:ext cx="8712968" cy="4032448"/>
          </a:xfrm>
        </p:spPr>
        <p:txBody>
          <a:bodyPr lIns="0" tIns="0" rIns="0" bIns="0">
            <a:normAutofit/>
          </a:bodyPr>
          <a:lstStyle/>
          <a:p>
            <a:pPr marL="0" indent="0">
              <a:buNone/>
            </a:pPr>
            <a:endParaRPr lang="ru-RU" sz="1600" dirty="0" smtClean="0"/>
          </a:p>
          <a:p>
            <a:r>
              <a:rPr lang="ru-RU" sz="1600" dirty="0" smtClean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endParaRPr lang="ru-RU" sz="16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gavrikova_ni@admsurgut.ru</a:t>
            </a:r>
            <a:r>
              <a:rPr lang="en-US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Гаврикова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Наталия Ивановна,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 отдела сопровождения профессионального </a:t>
            </a:r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(ОСПРП)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 «Информационно-организационный центр»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Сургут, ул. Декабристов, 16,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301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8(3462)52-59-56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668643" cy="88044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7544" y="2060848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61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85371" y="1275308"/>
            <a:ext cx="860711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Интеграция </a:t>
            </a:r>
            <a:r>
              <a:rPr lang="ru-RU" dirty="0"/>
              <a:t>Электронного журнала и VK Мессенджера для проведения </a:t>
            </a:r>
            <a:r>
              <a:rPr lang="ru-RU" dirty="0" smtClean="0"/>
              <a:t>онлайн-уроков.</a:t>
            </a:r>
            <a:endParaRPr lang="ru-RU" dirty="0"/>
          </a:p>
          <a:p>
            <a:pPr algn="just"/>
            <a:r>
              <a:rPr lang="ru-RU" dirty="0" smtClean="0"/>
              <a:t>        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Подловилина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Ю.А., ведущий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 ОИТСОУ МАУ «ИОЦ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just"/>
            <a:r>
              <a:rPr lang="ru-RU" dirty="0" smtClean="0"/>
              <a:t>2. </a:t>
            </a:r>
            <a:r>
              <a:rPr lang="ru-RU" dirty="0"/>
              <a:t>Исследовательский и междисциплинарный подходы в обучении </a:t>
            </a:r>
            <a:br>
              <a:rPr lang="ru-RU" dirty="0"/>
            </a:br>
            <a:r>
              <a:rPr lang="ru-RU" dirty="0"/>
              <a:t>и воспитании при формировании естественно-научной </a:t>
            </a:r>
            <a:r>
              <a:rPr lang="ru-RU" dirty="0" smtClean="0"/>
              <a:t>грамотности. </a:t>
            </a:r>
            <a:endParaRPr lang="ru-RU" dirty="0"/>
          </a:p>
          <a:p>
            <a:pPr algn="just"/>
            <a:r>
              <a:rPr lang="ru-RU" dirty="0" smtClean="0"/>
              <a:t>          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Юодвиршис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С.Э, учитель химии ЧОУ гимназии во имя Святителя Николая Чудотворца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/>
              <a:t>3. </a:t>
            </a:r>
            <a:r>
              <a:rPr lang="ru-RU" dirty="0"/>
              <a:t>Психолого-педагогическое сопровождение </a:t>
            </a:r>
            <a:r>
              <a:rPr lang="ru-RU" dirty="0" smtClean="0"/>
              <a:t>обучающихся </a:t>
            </a:r>
            <a:r>
              <a:rPr lang="ru-RU" dirty="0"/>
              <a:t>в период подготовки </a:t>
            </a:r>
            <a:br>
              <a:rPr lang="ru-RU" dirty="0"/>
            </a:br>
            <a:r>
              <a:rPr lang="ru-RU" dirty="0"/>
              <a:t>к ГИА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         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Елтышева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А.А., эксперт отдела сопровождения организации психолого-педагогической помощи МКУ «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ЦДиК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/>
              <a:t>4. </a:t>
            </a:r>
            <a:r>
              <a:rPr lang="ru-RU" dirty="0"/>
              <a:t>Сложные вопросы ГИА по химии. Рассмотрение КИМ по ОГЭ, ЕГЭ. Анализ предполагаемых затруднений обучающихся при решении КИМ-2024.</a:t>
            </a:r>
            <a:endParaRPr lang="ru-RU" dirty="0" smtClean="0"/>
          </a:p>
          <a:p>
            <a:pPr algn="just"/>
            <a:r>
              <a:rPr lang="ru-RU" dirty="0"/>
              <a:t> </a:t>
            </a:r>
            <a:r>
              <a:rPr lang="ru-RU" dirty="0" smtClean="0"/>
              <a:t>      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Падерина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С.А., учитель химии МБОУ СОШ № 29, руководитель ГМО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smtClean="0"/>
              <a:t>О </a:t>
            </a:r>
            <a:r>
              <a:rPr lang="ru-RU" dirty="0"/>
              <a:t>мероприятиях муниципального приоритетного проекта по развитию </a:t>
            </a:r>
            <a:r>
              <a:rPr lang="ru-RU" dirty="0" smtClean="0"/>
              <a:t>   естественнонаучного </a:t>
            </a:r>
            <a:r>
              <a:rPr lang="ru-RU" dirty="0"/>
              <a:t>образования в </a:t>
            </a:r>
            <a:r>
              <a:rPr lang="ru-RU" dirty="0" smtClean="0"/>
              <a:t>2023/24 учебном </a:t>
            </a:r>
            <a:r>
              <a:rPr lang="ru-RU" dirty="0"/>
              <a:t>году. Подготовка </a:t>
            </a:r>
            <a:r>
              <a:rPr lang="ru-RU" dirty="0" smtClean="0"/>
              <a:t>видео консультаций </a:t>
            </a:r>
            <a:r>
              <a:rPr lang="ru-RU" dirty="0"/>
              <a:t>по учебному предмету «Химия» для обучающихся 9,11классов 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Гаврикова Н.И., эксперт МАУ «Информационно-организационный центр».</a:t>
            </a:r>
          </a:p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50874"/>
            <a:ext cx="871448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kern="0" dirty="0" smtClean="0"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Повестка заседания </a:t>
            </a:r>
            <a:endParaRPr lang="ru-RU" sz="3000" kern="0" dirty="0">
              <a:solidFill>
                <a:srgbClr val="4472C4">
                  <a:lumMod val="50000"/>
                </a:srgbClr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07" y="59631"/>
            <a:ext cx="668643" cy="88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894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1" y="301840"/>
            <a:ext cx="668643" cy="8804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601" y="1052737"/>
            <a:ext cx="8316310" cy="1224136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>
            <a:extLst>
              <a:ext uri="{FF2B5EF4-FFF2-40B4-BE49-F238E27FC236}">
                <a16:creationId xmlns="" xmlns:a16="http://schemas.microsoft.com/office/drawing/2014/main" id="{661C1CF4-CEE7-428B-A6D1-AF8313239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926431" cy="864096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  <a:hlinkClick r:id="rId3"/>
              </a:rPr>
              <a:t>Мероприятия  дорожной карты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  <a:hlinkClick r:id="rId3"/>
              </a:rPr>
              <a:t>муниципального приоритетного проекта </a:t>
            </a:r>
            <a:endParaRPr lang="ru-RU" sz="1800" b="1" kern="0" dirty="0" smtClean="0">
              <a:solidFill>
                <a:schemeClr val="accent5">
                  <a:lumMod val="50000"/>
                </a:schemeClr>
              </a:solidFill>
              <a:hlinkClick r:id="rId3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  <a:hlinkClick r:id="rId3"/>
              </a:rPr>
              <a:t>по развитию естественнонаучного образования 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524505"/>
              </p:ext>
            </p:extLst>
          </p:nvPr>
        </p:nvGraphicFramePr>
        <p:xfrm>
          <a:off x="179512" y="1725454"/>
          <a:ext cx="8784976" cy="48639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9022"/>
                <a:gridCol w="2035314"/>
                <a:gridCol w="2016224"/>
                <a:gridCol w="1152128"/>
                <a:gridCol w="2592288"/>
              </a:tblGrid>
              <a:tr h="5253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Наименование </a:t>
                      </a:r>
                      <a:endParaRPr lang="ru-RU" sz="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направления 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Предмет </a:t>
                      </a:r>
                      <a:endParaRPr lang="ru-RU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(химия, биология,</a:t>
                      </a:r>
                      <a:br>
                        <a:rPr lang="ru-RU" sz="900">
                          <a:effectLst/>
                        </a:rPr>
                      </a:br>
                      <a:r>
                        <a:rPr lang="ru-RU" sz="900">
                          <a:effectLst/>
                        </a:rPr>
                        <a:t>экология,</a:t>
                      </a:r>
                      <a:endParaRPr lang="ru-RU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физика)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Наименование мероприятия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Период проведения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Категория</a:t>
                      </a:r>
                      <a:endParaRPr lang="ru-RU" sz="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участников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</a:tr>
              <a:tr h="218802">
                <a:tc rowSpan="1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Лаборатория «Интерес»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Курсы для обучающихся 5-7 классов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Биология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В мире удивительных растений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Ноябрь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обучающиеся </a:t>
                      </a:r>
                      <a:r>
                        <a:rPr lang="ru-RU" sz="1000" b="1" dirty="0" smtClean="0">
                          <a:effectLst/>
                        </a:rPr>
                        <a:t>5-6-х </a:t>
                      </a:r>
                      <a:r>
                        <a:rPr lang="ru-RU" sz="1000" b="1" dirty="0">
                          <a:effectLst/>
                        </a:rPr>
                        <a:t>классов </a:t>
                      </a:r>
                      <a:r>
                        <a:rPr lang="ru-RU" sz="1000" b="1" dirty="0" smtClean="0">
                          <a:effectLst/>
                        </a:rPr>
                        <a:t>(</a:t>
                      </a:r>
                      <a:r>
                        <a:rPr lang="ru-RU" sz="1000" b="1" dirty="0">
                          <a:effectLst/>
                        </a:rPr>
                        <a:t>15 чел.) </a:t>
                      </a:r>
                      <a:endParaRPr lang="ru-RU" sz="1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467" marR="45467" marT="0" marB="0"/>
                </a:tc>
              </a:tr>
              <a:tr h="2740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Биология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hlinkClick r:id="rId4"/>
                        </a:rPr>
                        <a:t>Удивительные факты о человеке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23.11.2023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обучающиеся 7 классов (21 чел.)</a:t>
                      </a:r>
                      <a:endParaRPr lang="ru-RU" sz="1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467" marR="45467" marT="0" marB="0"/>
                </a:tc>
              </a:tr>
              <a:tr h="2626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Химия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Практическое занятие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«Мир растворов»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09.12.2023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обучающиеся </a:t>
                      </a:r>
                      <a:r>
                        <a:rPr lang="ru-RU" sz="1000" b="1" dirty="0" smtClean="0">
                          <a:effectLst/>
                        </a:rPr>
                        <a:t>7-х </a:t>
                      </a:r>
                      <a:r>
                        <a:rPr lang="ru-RU" sz="1000" b="1" dirty="0">
                          <a:effectLst/>
                        </a:rPr>
                        <a:t>классов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</a:tr>
              <a:tr h="2626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Химия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Цветная этажерка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 Декабрь 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обучающиеся </a:t>
                      </a:r>
                      <a:r>
                        <a:rPr lang="ru-RU" sz="1000" b="1" dirty="0" smtClean="0">
                          <a:effectLst/>
                        </a:rPr>
                        <a:t>6-7-х </a:t>
                      </a:r>
                      <a:r>
                        <a:rPr lang="ru-RU" sz="1000" b="1" dirty="0">
                          <a:effectLst/>
                        </a:rPr>
                        <a:t>классов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</a:tr>
              <a:tr h="2313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Химия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Чудеса своими руками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Декабрь 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обучающиеся </a:t>
                      </a:r>
                      <a:r>
                        <a:rPr lang="ru-RU" sz="1000" b="1" dirty="0" smtClean="0">
                          <a:effectLst/>
                        </a:rPr>
                        <a:t>5-6-х </a:t>
                      </a:r>
                      <a:r>
                        <a:rPr lang="ru-RU" sz="1000" b="1" dirty="0">
                          <a:effectLst/>
                        </a:rPr>
                        <a:t>классов </a:t>
                      </a:r>
                      <a:r>
                        <a:rPr lang="ru-RU" sz="1000" b="1" dirty="0" smtClean="0">
                          <a:effectLst/>
                        </a:rPr>
                        <a:t> (</a:t>
                      </a:r>
                      <a:r>
                        <a:rPr lang="ru-RU" sz="1000" b="1" dirty="0">
                          <a:effectLst/>
                        </a:rPr>
                        <a:t>15 чел.)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</a:tr>
              <a:tr h="2078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Химия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Мини исследования по химии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marL="31750" algn="ctr">
                        <a:spcAft>
                          <a:spcPts val="230"/>
                        </a:spcAft>
                      </a:pPr>
                      <a:r>
                        <a:rPr lang="ru-RU" sz="1000" b="1" dirty="0">
                          <a:effectLst/>
                        </a:rPr>
                        <a:t>Февраль</a:t>
                      </a:r>
                    </a:p>
                    <a:p>
                      <a:pPr marL="31750" algn="ctr">
                        <a:spcAft>
                          <a:spcPts val="230"/>
                        </a:spcAft>
                      </a:pPr>
                      <a:r>
                        <a:rPr lang="ru-RU" sz="10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обучающиеся </a:t>
                      </a:r>
                      <a:r>
                        <a:rPr lang="ru-RU" sz="1000" b="1" dirty="0" smtClean="0">
                          <a:effectLst/>
                        </a:rPr>
                        <a:t>7-х </a:t>
                      </a:r>
                      <a:r>
                        <a:rPr lang="ru-RU" sz="1000" b="1" dirty="0">
                          <a:effectLst/>
                        </a:rPr>
                        <a:t>классов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</a:tr>
              <a:tr h="1973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Экология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hlinkClick r:id="rId4"/>
                        </a:rPr>
                        <a:t>Мир вокруг нас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marL="31750" algn="ctr">
                        <a:spcAft>
                          <a:spcPts val="23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07.02.2024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обучающиеся 8 классов (21 чел.)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</a:tr>
              <a:tr h="3940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Химия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Чудеса своими руками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</a:rPr>
                        <a:t>21.02.2024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обучающиеся </a:t>
                      </a:r>
                      <a:r>
                        <a:rPr lang="ru-RU" sz="1000" b="1" dirty="0" smtClean="0">
                          <a:effectLst/>
                        </a:rPr>
                        <a:t>5-6-х </a:t>
                      </a:r>
                      <a:r>
                        <a:rPr lang="ru-RU" sz="1000" b="1" dirty="0">
                          <a:effectLst/>
                        </a:rPr>
                        <a:t>классов </a:t>
                      </a:r>
                      <a:r>
                        <a:rPr lang="ru-RU" sz="1000" b="1" dirty="0" smtClean="0">
                          <a:effectLst/>
                        </a:rPr>
                        <a:t> (30 </a:t>
                      </a:r>
                      <a:r>
                        <a:rPr lang="ru-RU" sz="1000" b="1" dirty="0">
                          <a:effectLst/>
                        </a:rPr>
                        <a:t>чел.) </a:t>
                      </a:r>
                      <a:endParaRPr lang="ru-RU" sz="1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467" marR="45467" marT="0" marB="0"/>
                </a:tc>
              </a:tr>
              <a:tr h="3940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География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мире географии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Февраль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обучающиеся 8 классов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467" marR="45467" marT="0" marB="0"/>
                </a:tc>
              </a:tr>
              <a:tr h="3663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Химия, биология, физика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Квест «В мире естественных наук»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Март 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обучающиеся </a:t>
                      </a:r>
                      <a:r>
                        <a:rPr lang="ru-RU" sz="1000" b="1" dirty="0" smtClean="0">
                          <a:effectLst/>
                        </a:rPr>
                        <a:t>4-х </a:t>
                      </a:r>
                      <a:r>
                        <a:rPr lang="ru-RU" sz="1000" b="1" dirty="0">
                          <a:effectLst/>
                        </a:rPr>
                        <a:t>классов (6 команд по 5 чел., 3 команды от школ города)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</a:tr>
              <a:tr h="2626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Химия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Мастерская художника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Март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обучающиеся </a:t>
                      </a:r>
                      <a:r>
                        <a:rPr lang="ru-RU" sz="1000" b="1" dirty="0" smtClean="0">
                          <a:effectLst/>
                        </a:rPr>
                        <a:t>6-7х </a:t>
                      </a:r>
                      <a:r>
                        <a:rPr lang="ru-RU" sz="1000" b="1" dirty="0">
                          <a:effectLst/>
                        </a:rPr>
                        <a:t>классов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</a:tr>
              <a:tr h="2626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Химия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Мини исследования по химии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marL="31750" algn="ctr">
                        <a:spcAft>
                          <a:spcPts val="230"/>
                        </a:spcAft>
                      </a:pPr>
                      <a:r>
                        <a:rPr lang="ru-RU" sz="1000" b="1" dirty="0">
                          <a:effectLst/>
                        </a:rPr>
                        <a:t>Март 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обучающиеся </a:t>
                      </a:r>
                      <a:r>
                        <a:rPr lang="ru-RU" sz="1000" b="1" dirty="0" smtClean="0">
                          <a:effectLst/>
                        </a:rPr>
                        <a:t>7-х </a:t>
                      </a:r>
                      <a:r>
                        <a:rPr lang="ru-RU" sz="1000" b="1" dirty="0">
                          <a:effectLst/>
                        </a:rPr>
                        <a:t>классов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</a:tr>
              <a:tr h="3940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Биология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В мире удивительных растений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Апрель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обучающиеся </a:t>
                      </a:r>
                      <a:r>
                        <a:rPr lang="ru-RU" sz="1000" b="1" dirty="0" smtClean="0">
                          <a:effectLst/>
                        </a:rPr>
                        <a:t>5-6-х </a:t>
                      </a:r>
                      <a:r>
                        <a:rPr lang="ru-RU" sz="1000" b="1" dirty="0">
                          <a:effectLst/>
                        </a:rPr>
                        <a:t>классов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(15 чел.) </a:t>
                      </a:r>
                      <a:endParaRPr lang="ru-RU" sz="1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467" marR="45467" marT="0" marB="0"/>
                </a:tc>
              </a:tr>
              <a:tr h="2626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1280"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Биология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230"/>
                        </a:spcAft>
                      </a:pPr>
                      <a:r>
                        <a:rPr lang="ru-RU" sz="1000" b="1" dirty="0">
                          <a:effectLst/>
                        </a:rPr>
                        <a:t>Модуль «Практическая биология»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marL="19685"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В течение года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обучающиеся </a:t>
                      </a:r>
                      <a:r>
                        <a:rPr lang="ru-RU" sz="1000" b="1" dirty="0" smtClean="0">
                          <a:effectLst/>
                        </a:rPr>
                        <a:t>7-х </a:t>
                      </a:r>
                      <a:r>
                        <a:rPr lang="ru-RU" sz="1000" b="1" dirty="0">
                          <a:effectLst/>
                        </a:rPr>
                        <a:t>классов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467" marR="4546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989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1" y="301840"/>
            <a:ext cx="668643" cy="8804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601" y="1052737"/>
            <a:ext cx="8316310" cy="1224136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>
            <a:extLst>
              <a:ext uri="{FF2B5EF4-FFF2-40B4-BE49-F238E27FC236}">
                <a16:creationId xmlns="" xmlns:a16="http://schemas.microsoft.com/office/drawing/2014/main" id="{661C1CF4-CEE7-428B-A6D1-AF8313239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926431" cy="1296144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Мероприятия  дорожной карты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муниципального приоритетного проекта </a:t>
            </a:r>
            <a:endParaRPr lang="ru-RU" sz="1800" b="1" kern="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по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развитию </a:t>
            </a: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естественнонаучного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образования 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741554"/>
              </p:ext>
            </p:extLst>
          </p:nvPr>
        </p:nvGraphicFramePr>
        <p:xfrm>
          <a:off x="179512" y="1357123"/>
          <a:ext cx="8660401" cy="49831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4997"/>
                <a:gridCol w="2624242"/>
                <a:gridCol w="2624242"/>
                <a:gridCol w="1218460"/>
                <a:gridCol w="1218460"/>
              </a:tblGrid>
              <a:tr h="11644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направления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Предмет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(химия, биология,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экология,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физика)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Наименование мероприятия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Период проведения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Категория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участников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475334"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«Лаборатория успеха»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Работа с одаренными детьми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Биология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Работа с цифровыми микроскопами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 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Февраль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8-х классов (8 чел.)</a:t>
                      </a:r>
                      <a:endParaRPr lang="ru-RU" sz="105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5023" marR="55023" marT="0" marB="0"/>
                </a:tc>
              </a:tr>
              <a:tr h="432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Химия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Игра  «Счастливый случай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Март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10-х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582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Биология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Генетическая лаборатория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Апрель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обучающиеся 11-хклассов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582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Химия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Практическое занятие «Титрование или титриметрический анализ»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Апрель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10-х классов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582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 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Индивидуальные и групповые консультации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Апрель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8-х классов 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582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Химия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Химический  </a:t>
                      </a:r>
                      <a:r>
                        <a:rPr lang="ru-RU" sz="1050" b="1" dirty="0" err="1">
                          <a:effectLst/>
                        </a:rPr>
                        <a:t>квиз</a:t>
                      </a:r>
                      <a:r>
                        <a:rPr lang="ru-RU" sz="1050" b="1" dirty="0">
                          <a:effectLst/>
                        </a:rPr>
                        <a:t> «</a:t>
                      </a:r>
                      <a:r>
                        <a:rPr lang="ru-RU" sz="1050" b="1" dirty="0" err="1">
                          <a:effectLst/>
                        </a:rPr>
                        <a:t>Экспериментариум</a:t>
                      </a:r>
                      <a:r>
                        <a:rPr lang="ru-RU" sz="1050" b="1" dirty="0">
                          <a:effectLst/>
                        </a:rPr>
                        <a:t>»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Апрель 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9х классов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582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5023" marR="550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74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1" y="301840"/>
            <a:ext cx="668643" cy="8804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601" y="1052737"/>
            <a:ext cx="8316310" cy="1224136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>
            <a:extLst>
              <a:ext uri="{FF2B5EF4-FFF2-40B4-BE49-F238E27FC236}">
                <a16:creationId xmlns="" xmlns:a16="http://schemas.microsoft.com/office/drawing/2014/main" id="{661C1CF4-CEE7-428B-A6D1-AF8313239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404664"/>
            <a:ext cx="7926431" cy="777625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Мероприятия  дорожной карты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муниципального приоритетного проекта </a:t>
            </a:r>
            <a:endParaRPr lang="ru-RU" sz="1800" b="1" kern="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по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развитию </a:t>
            </a: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естественнонаучного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образования 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858190"/>
              </p:ext>
            </p:extLst>
          </p:nvPr>
        </p:nvGraphicFramePr>
        <p:xfrm>
          <a:off x="251518" y="1772813"/>
          <a:ext cx="8574505" cy="4608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5327"/>
                <a:gridCol w="2131019"/>
                <a:gridCol w="3065409"/>
                <a:gridCol w="1206375"/>
                <a:gridCol w="1206375"/>
              </a:tblGrid>
              <a:tr h="7680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направления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Предмет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(химия, биология,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экология,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физика)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Наименование мероприятия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Период проведения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Категория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участников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84043">
                <a:tc row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«Лаборатория успеха 2.0»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Подготовка учащихся к ГИА, 9-11 классы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Физика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ЕГЭ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Ноябрь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11х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84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Химия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</a:t>
                      </a:r>
                      <a:r>
                        <a:rPr lang="ru-RU" sz="1050" b="1" dirty="0" smtClean="0">
                          <a:effectLst/>
                        </a:rPr>
                        <a:t>ЕГЭ. Гидролиз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Ноябрь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11х </a:t>
                      </a:r>
                      <a:r>
                        <a:rPr lang="ru-RU" sz="1050" b="1" dirty="0" smtClean="0">
                          <a:effectLst/>
                        </a:rPr>
                        <a:t>классов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84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Биология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ЕГЭ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Ноябрь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11х </a:t>
                      </a:r>
                      <a:r>
                        <a:rPr lang="ru-RU" sz="1050" b="1" dirty="0" smtClean="0">
                          <a:effectLst/>
                        </a:rPr>
                        <a:t>классов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84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Химия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hlinkClick r:id="rId4" action="ppaction://hlinkfile"/>
                        </a:rPr>
                        <a:t>Онлайн консультации по подготовке к </a:t>
                      </a:r>
                      <a:r>
                        <a:rPr lang="ru-RU" sz="1050" b="1" dirty="0" smtClean="0">
                          <a:effectLst/>
                          <a:hlinkClick r:id="rId4" action="ppaction://hlinkfile"/>
                        </a:rPr>
                        <a:t>ОГЭ.</a:t>
                      </a:r>
                      <a:r>
                        <a:rPr lang="ru-RU" sz="1050" b="1" baseline="0" dirty="0" smtClean="0">
                          <a:effectLst/>
                          <a:hlinkClick r:id="rId4" action="ppaction://hlinkfile"/>
                        </a:rPr>
                        <a:t> Задание 22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Ноябрь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84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Биология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ОГЭ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Ноябрь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84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Экология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Алгоритм решения заданий ЕГЭ (линия 27)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Декабрь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11х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84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Химия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ЕГЭ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Декабрь 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11х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84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Физика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ОГЭ «Решение текстовых задач»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Декабрь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84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Биология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ОГЭ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Декабрь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9х </a:t>
                      </a:r>
                      <a:r>
                        <a:rPr lang="ru-RU" sz="1050" b="1" dirty="0" smtClean="0">
                          <a:effectLst/>
                        </a:rPr>
                        <a:t>классов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84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Химия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hlinkClick r:id="rId5" action="ppaction://hlinkfile"/>
                        </a:rPr>
                        <a:t>Онлайн-консультация по подготовке к </a:t>
                      </a:r>
                      <a:r>
                        <a:rPr lang="ru-RU" sz="1050" b="1" dirty="0" smtClean="0">
                          <a:effectLst/>
                          <a:hlinkClick r:id="rId5" action="ppaction://hlinkfile"/>
                        </a:rPr>
                        <a:t>ОГЭ. Реакции</a:t>
                      </a:r>
                      <a:r>
                        <a:rPr lang="ru-RU" sz="1050" b="1" baseline="0" dirty="0" smtClean="0">
                          <a:effectLst/>
                          <a:hlinkClick r:id="rId5" action="ppaction://hlinkfile"/>
                        </a:rPr>
                        <a:t> ионного обмена. Задание 14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Декабрь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9х </a:t>
                      </a:r>
                      <a:r>
                        <a:rPr lang="ru-RU" sz="1050" b="1" dirty="0" smtClean="0">
                          <a:effectLst/>
                        </a:rPr>
                        <a:t>классов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155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1" y="301840"/>
            <a:ext cx="668643" cy="8804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601" y="1052737"/>
            <a:ext cx="8316310" cy="1224136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>
            <a:extLst>
              <a:ext uri="{FF2B5EF4-FFF2-40B4-BE49-F238E27FC236}">
                <a16:creationId xmlns="" xmlns:a16="http://schemas.microsoft.com/office/drawing/2014/main" id="{661C1CF4-CEE7-428B-A6D1-AF8313239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301840"/>
            <a:ext cx="8162079" cy="1182944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Мероприятия  дорожной карты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муниципального приоритетного </a:t>
            </a: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проекта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по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развитию </a:t>
            </a: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естественнонаучного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образования 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134396"/>
              </p:ext>
            </p:extLst>
          </p:nvPr>
        </p:nvGraphicFramePr>
        <p:xfrm>
          <a:off x="301840" y="1268761"/>
          <a:ext cx="8524182" cy="52565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9662"/>
                <a:gridCol w="2582965"/>
                <a:gridCol w="2582965"/>
                <a:gridCol w="1199295"/>
                <a:gridCol w="1199295"/>
              </a:tblGrid>
              <a:tr h="7383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направления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Предмет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(химия, биология,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экология,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физика)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Наименование мероприятия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Период проведения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Категория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участников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69152">
                <a:tc row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«Лаборатория успеха 2.0»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Подготовка учащихся к ГИА, 9-11 классы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Физика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Онлайн-консультация по подготовке к ОГЭ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Январь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9х </a:t>
                      </a:r>
                      <a:r>
                        <a:rPr lang="ru-RU" sz="1050" b="1" dirty="0" smtClean="0">
                          <a:effectLst/>
                        </a:rPr>
                        <a:t>классов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69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Химия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hlinkClick r:id="rId3" action="ppaction://hlinkfile"/>
                        </a:rPr>
                        <a:t>Консультация «Гидролиз органических и неорганических соединений»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Февраль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11х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69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Физика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Онлайн консультации по подготовке к ЕГЭ. Решение задач № 28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Февраль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11х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69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Химия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Онлайн консультации по подготовке к ОГЭ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Февраль 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69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Физика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Онлайн консультации по подготовке к ОГЭ. Решение задач №23-25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Февраль 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553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Физика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Онлайн консультации по подготовке к ОГЭ. Выполнение экспериментального задания по физике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Февраль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369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Биология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Онлайн консультации по подготовке к ОГЭ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Февраль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553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Физика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Онлайн консультация по подготовке к ЕГЭ. Вопросы ЕГЭ по физике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 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Март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11х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11959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Химия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ЕГЭ. Обратимые и необратимые химические реакции. Химическое равновесие.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Март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11х классов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763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1" y="301840"/>
            <a:ext cx="668643" cy="8804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601" y="1052737"/>
            <a:ext cx="8316310" cy="1224136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>
            <a:extLst>
              <a:ext uri="{FF2B5EF4-FFF2-40B4-BE49-F238E27FC236}">
                <a16:creationId xmlns="" xmlns:a16="http://schemas.microsoft.com/office/drawing/2014/main" id="{661C1CF4-CEE7-428B-A6D1-AF8313239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301840"/>
            <a:ext cx="7926431" cy="1182944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Мероприятия  дорожной карты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муниципального приоритетного </a:t>
            </a: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проекта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по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развитию </a:t>
            </a: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естественнонаучного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образования 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079894"/>
              </p:ext>
            </p:extLst>
          </p:nvPr>
        </p:nvGraphicFramePr>
        <p:xfrm>
          <a:off x="301841" y="1268758"/>
          <a:ext cx="8538069" cy="505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1225"/>
                <a:gridCol w="2156806"/>
                <a:gridCol w="3017540"/>
                <a:gridCol w="1201249"/>
                <a:gridCol w="1201249"/>
              </a:tblGrid>
              <a:tr h="8004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Наименование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направления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Предмет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(химия, биология,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экология,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физика)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Наименование мероприятия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Период проведения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Категория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участников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400205">
                <a:tc row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«Лаборатория успеха 2.0»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Подготовка учащихся к ГИА, 9-11 классы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Физика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ЕГЭ. Решение задач № 28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Март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11х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6003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Физика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ЕГЭ. Вопросы ЕГЭ по физике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 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Март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11х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400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Физика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ОГЭ. Решение задач №23-25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Март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400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Химия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Организация подготовки к ОГЭ: мысленный и реальный эксперимент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Март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400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Физика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ОГЭ. Экспериментальные задания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Март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670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Химия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ОГЭ. Практическое занятие «Химический эксперимент. Экспериментальная задача 23,24»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Апрель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5822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3510"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Физика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7000"/>
                        </a:lnSpc>
                        <a:spcAft>
                          <a:spcPts val="23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ЕГЭ. Практикум по решению задач повышенной сложности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marL="19685"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В течение года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11х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400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3510"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Физика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Онлайн консультации по подготовке к ОГЭ. Физика в вопросах и задачах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marL="19685"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В течение года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9х классов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4002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1280" algn="ctr"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Биология</a:t>
                      </a:r>
                      <a:endParaRPr lang="ru-RU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Курс «Общие закономерности онтогенеза»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marL="19685"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В течение года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обучающиеся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9х классов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08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41" y="301840"/>
            <a:ext cx="668643" cy="8804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3601" y="1052737"/>
            <a:ext cx="8316310" cy="1224136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>
            <a:extLst>
              <a:ext uri="{FF2B5EF4-FFF2-40B4-BE49-F238E27FC236}">
                <a16:creationId xmlns="" xmlns:a16="http://schemas.microsoft.com/office/drawing/2014/main" id="{661C1CF4-CEE7-428B-A6D1-AF8313239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301840"/>
            <a:ext cx="7926431" cy="1182944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Мероприятия  дорожной карты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муниципального приоритетного </a:t>
            </a: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проекта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по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развитию </a:t>
            </a:r>
            <a:r>
              <a:rPr lang="ru-RU" sz="1800" b="1" kern="0" dirty="0" smtClean="0">
                <a:solidFill>
                  <a:schemeClr val="accent5">
                    <a:lumMod val="50000"/>
                  </a:schemeClr>
                </a:solidFill>
              </a:rPr>
              <a:t>естественнонаучного </a:t>
            </a:r>
            <a:r>
              <a:rPr lang="ru-RU" sz="1800" b="1" kern="0" dirty="0">
                <a:solidFill>
                  <a:schemeClr val="accent5">
                    <a:lumMod val="50000"/>
                  </a:schemeClr>
                </a:solidFill>
              </a:rPr>
              <a:t>образования 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504603"/>
              </p:ext>
            </p:extLst>
          </p:nvPr>
        </p:nvGraphicFramePr>
        <p:xfrm>
          <a:off x="628650" y="1268760"/>
          <a:ext cx="7886701" cy="3579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0577"/>
                <a:gridCol w="1070289"/>
                <a:gridCol w="3177570"/>
                <a:gridCol w="982890"/>
                <a:gridCol w="1475375"/>
              </a:tblGrid>
              <a:tr h="1008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направления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Предмет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(химия, биология,</a:t>
                      </a:r>
                      <a:br>
                        <a:rPr lang="ru-RU" sz="1000">
                          <a:effectLst/>
                        </a:rPr>
                      </a:br>
                      <a:r>
                        <a:rPr lang="ru-RU" sz="1000">
                          <a:effectLst/>
                        </a:rPr>
                        <a:t>экология,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физика)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Наименование мероприятия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Период проведения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Категория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участников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Биология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Методы и приемы формирования биологического мышления у обучающихся</a:t>
                      </a:r>
                      <a:endParaRPr lang="ru-RU" sz="105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26.02.2024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педагогическое сообщество</a:t>
                      </a:r>
                    </a:p>
                  </a:txBody>
                  <a:tcPr marL="55023" marR="55023" marT="0" marB="0"/>
                </a:tc>
              </a:tr>
              <a:tr h="781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«</a:t>
                      </a:r>
                      <a:r>
                        <a:rPr lang="en-US" sz="1000">
                          <a:effectLst/>
                        </a:rPr>
                        <a:t>ProLab</a:t>
                      </a:r>
                      <a:r>
                        <a:rPr lang="ru-RU" sz="1000">
                          <a:effectLst/>
                        </a:rPr>
                        <a:t>»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Информационно-методическое сопровождение педагогов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Химия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Подготовка и результативность работы с одаренными </a:t>
                      </a:r>
                      <a:r>
                        <a:rPr lang="ru-RU" sz="1050" b="1" dirty="0" smtClean="0">
                          <a:effectLst/>
                        </a:rPr>
                        <a:t>детьми</a:t>
                      </a:r>
                      <a:endParaRPr lang="en-US" sz="1050" b="1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Март,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Апрель 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педагогическое сообщество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</a:tr>
              <a:tr h="7818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Химия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Подготовка и результативность работы с одаренными детьми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0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Апрель</a:t>
                      </a:r>
                      <a:endParaRPr lang="ru-RU" sz="105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23" marR="55023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5023" marR="550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83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8155" y="-279988"/>
            <a:ext cx="82296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требования к записи </a:t>
            </a: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видеоконсультации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12968" cy="4680520"/>
          </a:xfrm>
        </p:spPr>
        <p:txBody>
          <a:bodyPr lIns="0" tIns="0" rIns="0" bIns="0">
            <a:normAutofit/>
          </a:bodyPr>
          <a:lstStyle/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u="sng" dirty="0" smtClean="0"/>
          </a:p>
          <a:p>
            <a:r>
              <a:rPr lang="ru-RU" sz="1600" dirty="0" smtClean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endParaRPr lang="ru-RU" sz="16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668643" cy="88044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7544" y="2060848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524091"/>
              </p:ext>
            </p:extLst>
          </p:nvPr>
        </p:nvGraphicFramePr>
        <p:xfrm>
          <a:off x="467544" y="1844820"/>
          <a:ext cx="8496944" cy="45365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944"/>
              </a:tblGrid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302434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844824"/>
            <a:ext cx="8496944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12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2accbef429b3659e539e1ebb50a5b78eeef59"/>
</p:tagLst>
</file>

<file path=ppt/theme/theme1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2017</TotalTime>
  <Words>945</Words>
  <Application>Microsoft Office PowerPoint</Application>
  <PresentationFormat>Экран (4:3)</PresentationFormat>
  <Paragraphs>375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Bahnschrift Light Condensed</vt:lpstr>
      <vt:lpstr>Book Antiqua</vt:lpstr>
      <vt:lpstr>Calibri</vt:lpstr>
      <vt:lpstr>Calibri Light</vt:lpstr>
      <vt:lpstr>Times New Roman</vt:lpstr>
      <vt:lpstr>3_Тема Office</vt:lpstr>
      <vt:lpstr>1_Тема Office</vt:lpstr>
      <vt:lpstr>Городское методическое  объединение учителей химии № 3    16 февраля 2024 года</vt:lpstr>
      <vt:lpstr>Презентация PowerPoint</vt:lpstr>
      <vt:lpstr>       </vt:lpstr>
      <vt:lpstr>       </vt:lpstr>
      <vt:lpstr>       </vt:lpstr>
      <vt:lpstr>       </vt:lpstr>
      <vt:lpstr>       </vt:lpstr>
      <vt:lpstr>       </vt:lpstr>
      <vt:lpstr>  Примерные требования к записи видеоконсультации </vt:lpstr>
      <vt:lpstr>  БЛАГОДАРЮ ЗА ВНИМАНИЕ!  </vt:lpstr>
    </vt:vector>
  </TitlesOfParts>
  <Company>http://presentation-creation.ru/powerpoint-templates.html</Company>
  <LinksUpToDate>false</LinksUpToDate>
  <SharedDoc>false</SharedDoc>
  <HyperlinkBase>http://presentation-creation.ru/powerpoint-templates.html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Синяя абстракция</dc:title>
  <dc:creator>obstinate</dc:creator>
  <cp:keywords>Шаблоны презентаций</cp:keywords>
  <cp:lastModifiedBy>Сабина Николаевна Садыхова</cp:lastModifiedBy>
  <cp:revision>127</cp:revision>
  <dcterms:created xsi:type="dcterms:W3CDTF">2017-08-22T16:05:04Z</dcterms:created>
  <dcterms:modified xsi:type="dcterms:W3CDTF">2024-02-19T07:01:18Z</dcterms:modified>
</cp:coreProperties>
</file>