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1" r:id="rId5"/>
    <p:sldId id="264" r:id="rId6"/>
    <p:sldId id="260" r:id="rId7"/>
    <p:sldId id="262" r:id="rId8"/>
    <p:sldId id="263" r:id="rId9"/>
    <p:sldId id="270" r:id="rId10"/>
    <p:sldId id="271" r:id="rId11"/>
    <p:sldId id="265" r:id="rId12"/>
    <p:sldId id="272" r:id="rId13"/>
    <p:sldId id="273" r:id="rId14"/>
    <p:sldId id="274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943" autoAdjust="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go.ru/news/index.htm?r=86525079&amp;page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3&amp;v=mGMSU5lEGQc&amp;feature=emb_log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-tv.ru/news/96485/" TargetMode="External"/><Relationship Id="rId2" Type="http://schemas.openxmlformats.org/officeDocument/2006/relationships/hyperlink" Target="https://www.5-tv.ru/news/9670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5-tv.ru/" TargetMode="External"/><Relationship Id="rId4" Type="http://schemas.openxmlformats.org/officeDocument/2006/relationships/hyperlink" Target="https://www.5-tv.ru/news/108193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-tv.ru/news/95996/" TargetMode="External"/><Relationship Id="rId2" Type="http://schemas.openxmlformats.org/officeDocument/2006/relationships/hyperlink" Target="https://www.5-tv.ru/news/9648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5-tv.ru/" TargetMode="External"/><Relationship Id="rId4" Type="http://schemas.openxmlformats.org/officeDocument/2006/relationships/hyperlink" Target="https://www.5-tv.ru/news/249862/apomnu-agorzus-istoria-starsego-serzanta-andrea-fadeeva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314324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Мягкая новость. </a:t>
            </a:r>
          </a:p>
          <a:p>
            <a:pPr algn="ctr"/>
            <a:r>
              <a:rPr lang="ru-RU" sz="4000" dirty="0" smtClean="0">
                <a:latin typeface="Arial Black" pitchFamily="34" charset="0"/>
              </a:rPr>
              <a:t>Когда имеет смысл писать мягкую новость?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85723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ШКОЛА НАЧИНАЮЩЕГО ЮНКОРА -2020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142853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Лид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—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вопрос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или прямое обращение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42910" y="1928802"/>
            <a:ext cx="78581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7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Что 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вы сделаете, если кофе оказался у вас  на  коленях,  потому что сосед спереди резким движением откинул своё кресло? 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Ограничитесь 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восклицанием? Начнёте спор с переходом на личности? 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Этический 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консенсус, кажется, неумолимо движется к третьему 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варианту 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— драке. В США всего за одну сентябрьскую неделю  три  рейса  были вынуждены пойти на посадку из-за конфликта на почве 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откинутой 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спинки.</a:t>
            </a:r>
          </a:p>
          <a:p>
            <a:pPr marL="0" marR="0" lvl="0" indent="287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(</a:t>
            </a:r>
            <a:r>
              <a:rPr lang="ru-RU" sz="2400" i="1" dirty="0" err="1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Esquire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1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0724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Лид —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говорящие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подробности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2000240"/>
            <a:ext cx="83582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7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Поздний вечер 15 августа, хвост пробки тянется вдоль обочины одной из главных улиц города. Двигатели заглушены, двери открыты, на пыльных выжженных газонах сидят и лежат люди. В темноте у дороги ярко светится электронное табло: «Время ожидания в очереди — до 40 часов». До порта «Крым» около 9 километров.</a:t>
            </a:r>
          </a:p>
          <a:p>
            <a:pPr marL="0" marR="0" lvl="0" indent="287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(«Русский репортёр»)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1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072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8596" y="285728"/>
            <a:ext cx="8215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73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Контрастный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лид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928802"/>
            <a:ext cx="8469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73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 То, что многие поначалу приняли за первоапрельскую шутку, оказалось реальностью…</a:t>
            </a:r>
          </a:p>
          <a:p>
            <a:pPr lvl="0" indent="287338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Calibri" pitchFamily="34" charset="0"/>
                <a:ea typeface="Book Antiqua" pitchFamily="18" charset="0"/>
                <a:cs typeface="Book Antiqua" pitchFamily="18" charset="0"/>
              </a:rPr>
              <a:t>(</a:t>
            </a:r>
            <a:r>
              <a:rPr lang="ru-RU" i="1" dirty="0" err="1" smtClean="0">
                <a:solidFill>
                  <a:prstClr val="black"/>
                </a:solidFill>
                <a:latin typeface="Calibri" pitchFamily="34" charset="0"/>
                <a:ea typeface="Book Antiqua" pitchFamily="18" charset="0"/>
                <a:cs typeface="Book Antiqua" pitchFamily="18" charset="0"/>
              </a:rPr>
              <a:t>Republic</a:t>
            </a:r>
            <a:r>
              <a:rPr lang="ru-RU" i="1" dirty="0" smtClean="0">
                <a:solidFill>
                  <a:prstClr val="black"/>
                </a:solidFill>
                <a:latin typeface="Calibri" pitchFamily="34" charset="0"/>
                <a:ea typeface="Book Antiqua" pitchFamily="18" charset="0"/>
                <a:cs typeface="Book Antiqua" pitchFamily="18" charset="0"/>
              </a:rPr>
              <a:t>)</a:t>
            </a:r>
            <a:endParaRPr lang="ru-RU" dirty="0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1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0724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Лид-шутка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7158" y="1785926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небесной канцелярии решили не вводить санкции против Москвы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, поэтому конец мая будет по-летнему тёплым. Сухую и солнечную погоду  на  выходных  обеспечит  аномально  высокое  давление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.  Правда, к концу следующей недели в столицу придут кратковременные дожди, а к началу лета в городе немного похолодает.</a:t>
            </a:r>
          </a:p>
          <a:p>
            <a:pPr marL="0" marR="0" lvl="0" indent="287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Газета.ру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)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1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0724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Лид-ретроспектива</a:t>
            </a:r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71472" y="2500306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7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100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лет назад в Османской империи начался геноцид, жертвами ко-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торого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 стали 1,5 миллиона человек. В поисках спасения люди тысяча- ми бежали в другие страны. Сейчас из 11 миллионов армян, рассеянных по всей планете, только 3 миллиона живут на исторической родине.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2873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Основные траурные мероприятия сегодня проходят в Ереване. По- чтить память жертв армянского геноцида к мемориалу Ласточкина крепость съехались около 60 правительственных делегаций.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Некото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рые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 страны, в том числе Россию, представляют первые лица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071678"/>
            <a:ext cx="8503920" cy="2143140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latin typeface="Calibri" pitchFamily="34" charset="0"/>
                <a:cs typeface="Arial" pitchFamily="34" charset="0"/>
              </a:rPr>
              <a:t>Мягкий </a:t>
            </a:r>
            <a:r>
              <a:rPr lang="ru-RU" sz="2800" i="1" dirty="0" err="1" smtClean="0">
                <a:latin typeface="Calibri" pitchFamily="34" charset="0"/>
                <a:cs typeface="Arial" pitchFamily="34" charset="0"/>
              </a:rPr>
              <a:t>лид</a:t>
            </a:r>
            <a:r>
              <a:rPr lang="ru-RU" sz="2800" i="1" dirty="0" smtClean="0">
                <a:latin typeface="Calibri" pitchFamily="34" charset="0"/>
                <a:cs typeface="Arial" pitchFamily="34" charset="0"/>
              </a:rPr>
              <a:t> требует творческого подхода, в нем возможны нестандартные решения, разумеется, если они не нарушают законы и логику новостного жанра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85728"/>
            <a:ext cx="2754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Мягкий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лид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34400" cy="2000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Портал школьной прессы России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hlinkClick r:id="rId2"/>
              </a:rPr>
              <a:t>рубрика «Большой хронограф»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en-US" dirty="0" smtClean="0"/>
              <a:t>Lgo.ru</a:t>
            </a:r>
            <a:r>
              <a:rPr lang="ru-RU" dirty="0" smtClean="0"/>
              <a:t>/</a:t>
            </a:r>
            <a:r>
              <a:rPr lang="ru-RU" dirty="0" err="1" smtClean="0"/>
              <a:t>Проектомания</a:t>
            </a:r>
            <a:r>
              <a:rPr lang="ru-RU" dirty="0" smtClean="0"/>
              <a:t>/</a:t>
            </a:r>
            <a:r>
              <a:rPr lang="ru-RU" dirty="0" err="1" smtClean="0"/>
              <a:t>НАШпресс</a:t>
            </a:r>
            <a:r>
              <a:rPr lang="ru-RU" dirty="0" smtClean="0"/>
              <a:t>/Большой хронограф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Найти три удачных примера использования мягкого </a:t>
            </a:r>
            <a:r>
              <a:rPr lang="ru-RU" dirty="0" err="1" smtClean="0"/>
              <a:t>лида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Определите вид </a:t>
            </a:r>
            <a:r>
              <a:rPr lang="ru-RU" dirty="0" err="1" smtClean="0"/>
              <a:t>лида</a:t>
            </a:r>
            <a:r>
              <a:rPr lang="ru-RU" dirty="0" smtClean="0"/>
              <a:t>, почему он вам нравится, как он работает на вас как на читателя?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Творческая работа «Боевая ничья»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«Ералаш» (</a:t>
            </a:r>
            <a:r>
              <a:rPr lang="en-US" dirty="0" smtClean="0"/>
              <a:t>eralash.ru)</a:t>
            </a:r>
            <a:r>
              <a:rPr lang="ru-RU" dirty="0" smtClean="0"/>
              <a:t> – рубрика «Видео и аудио»/найти</a:t>
            </a:r>
          </a:p>
          <a:p>
            <a:pPr algn="ctr">
              <a:buNone/>
            </a:pPr>
            <a:r>
              <a:rPr lang="ru-RU" dirty="0" smtClean="0">
                <a:hlinkClick r:id="rId2"/>
              </a:rPr>
              <a:t>сюжет №287 «Боевая ничья»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 основании сюжета напишите мягкую или жесткую новость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03920" cy="3241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Спасибо за внимание!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Ждем вас на следующем </a:t>
            </a:r>
            <a:r>
              <a:rPr lang="ru-RU" sz="4400" dirty="0" smtClean="0"/>
              <a:t>мастер-классе</a:t>
            </a:r>
            <a:r>
              <a:rPr lang="ru-RU" sz="4400" dirty="0" smtClean="0"/>
              <a:t>!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643050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«Более 450 событий на 13 площадках, 100 000 книжных новинок со всей страны и более 200 запланированных встреч с писателями и издателями – четвертый книжный фестиваль «Красная площадь» готов к приему гостей. С 31 мая по 3 июня в самом центре столицы участников фестиваля и всех тех, кто просто придет в эти дни гулять по главной площади страны, ждут яркие театральные постановки и концерты, творческие встречи с мастер-классы, лекции, дискуссии и поэтические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батлы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А 6 июня всех любителей книг ждут на Пушкинской площади».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428604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«Российская газета»,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rg.ru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643050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hlinkClick r:id="rId2"/>
              </a:rPr>
              <a:t>«В Кремле прошло заседание по межнациональным отношениям  и русскому языку»</a:t>
            </a:r>
            <a:endParaRPr lang="ru-RU" sz="3600" dirty="0" smtClean="0"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14338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hlinkClick r:id="rId4"/>
              </a:rPr>
              <a:t>В Петербурге помыли Николая Первого</a:t>
            </a:r>
            <a:endParaRPr lang="ru-RU" sz="3600" dirty="0" smtClean="0">
              <a:hlinkClick r:id="rId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142852"/>
            <a:ext cx="45645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Пятый канал,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5-tv.ru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7410" name="Picture 2" descr="https://vdp.mycdn.me/getImage?id=324262627933&amp;idx=8&amp;thumbType=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85728"/>
            <a:ext cx="1385655" cy="77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Трофимова ЕВ\Проект Школа начинающего юнкора\Школа 2020\МК 2 Мягкая новость\IMG_3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8422971" cy="35171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Чем жесткая новость отличается от мягкой?</a:t>
            </a:r>
          </a:p>
          <a:p>
            <a:pPr algn="ctr"/>
            <a:endParaRPr lang="ru-RU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Чем это различие продиктовано?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714488"/>
            <a:ext cx="87154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hlinkClick r:id="rId2"/>
              </a:rPr>
              <a:t>Серьезное ЧП сорвало подготовку к праздничному концерту в Китае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86124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hlinkClick r:id="rId3"/>
              </a:rPr>
              <a:t>Могут ли рядовые граждане повлиять на работу коммунальных служб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92919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hlinkClick r:id="rId4"/>
              </a:rPr>
              <a:t>Сюжет в рамках проекта Пятого канала </a:t>
            </a:r>
          </a:p>
          <a:p>
            <a:pPr algn="ctr"/>
            <a:r>
              <a:rPr lang="ru-RU" sz="2800" dirty="0" smtClean="0">
                <a:hlinkClick r:id="rId4"/>
              </a:rPr>
              <a:t> «Я помню. Я горжусь»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142852"/>
            <a:ext cx="45645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Пятый канал,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5-tv.ru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7410" name="Picture 2" descr="https://vdp.mycdn.me/getImage?id=324262627933&amp;idx=8&amp;thumbType=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85728"/>
            <a:ext cx="1385655" cy="77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500174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Если жёсткий </a:t>
            </a:r>
            <a:r>
              <a:rPr lang="ru-RU" sz="2000" b="1" dirty="0" err="1" smtClean="0"/>
              <a:t>лид</a:t>
            </a:r>
            <a:r>
              <a:rPr lang="ru-RU" sz="2000" b="1" dirty="0" smtClean="0"/>
              <a:t> — это точечный удар, который сообщает читателю самое главное, то мягкая новость оттягивает суть сообщения, позволяет играть, интриговать.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000372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Мягкий </a:t>
            </a:r>
            <a:r>
              <a:rPr lang="ru-RU" sz="2400" dirty="0" err="1" smtClean="0"/>
              <a:t>лид</a:t>
            </a:r>
            <a:r>
              <a:rPr lang="ru-RU" sz="2400" dirty="0" smtClean="0"/>
              <a:t> широко используется </a:t>
            </a:r>
            <a:r>
              <a:rPr lang="ru-RU" sz="2400" dirty="0" smtClean="0"/>
              <a:t>и </a:t>
            </a:r>
            <a:r>
              <a:rPr lang="ru-RU" sz="2400" dirty="0" smtClean="0"/>
              <a:t>в более объёмных жанрах </a:t>
            </a:r>
            <a:r>
              <a:rPr lang="ru-RU" sz="2400" dirty="0" smtClean="0"/>
              <a:t>—  </a:t>
            </a:r>
            <a:r>
              <a:rPr lang="ru-RU" sz="2400" dirty="0" smtClean="0"/>
              <a:t>корреспонденциях, </a:t>
            </a:r>
            <a:r>
              <a:rPr lang="ru-RU" sz="2400" dirty="0" smtClean="0"/>
              <a:t> репортажах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Цель все та же -  привлечь внимание читателя!</a:t>
            </a:r>
            <a:endParaRPr lang="ru-RU" sz="24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4786322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73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Возгорание началось в пищеблоке, через 15 минут первый этаж школы наполнился дымом. Когда пожарные прибыли на место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происшествия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, все ученики школы были эвакуированы, никто не пострадал.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Сегодня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в школе № 78 прошла учебная пожарная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тревога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85728"/>
            <a:ext cx="2754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Мягкий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лид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Какой вид информирования выбрать  - мягкий              или         жесткий?</a:t>
            </a:r>
            <a:endParaRPr lang="ru-RU" sz="3200" dirty="0"/>
          </a:p>
        </p:txBody>
      </p:sp>
      <p:pic>
        <p:nvPicPr>
          <p:cNvPr id="14337" name="Picture 1" descr="D:\Трофимова ЕВ\Проект Школа начинающего юнкора\Школа 2020\МК 2 Мягкая новость\IMG_3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9"/>
            <a:ext cx="8724030" cy="37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422" y="14285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4282" y="214290"/>
            <a:ext cx="878687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73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Лид — </a:t>
            </a:r>
            <a:r>
              <a:rPr lang="ru-RU" sz="2800" b="1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временное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умолчание</a:t>
            </a:r>
          </a:p>
          <a:p>
            <a:pPr marL="0" marR="0" lvl="0" indent="2873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7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i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2873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4282" y="1928802"/>
            <a:ext cx="86439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7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Необычное ЧП произошло в утренний час пик 28 января в Москве,   на Мичуринском проспекте. Троллейбус с «гармошкой», отправляясь от остановки, в буквальном смысле слова разорвался на две части. По счастливой случайности никто из пассажиров не пострадал.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7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 Antiqua" pitchFamily="18" charset="0"/>
                <a:cs typeface="Book Antiqua" pitchFamily="18" charset="0"/>
              </a:rPr>
              <a:t>«Вести»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7422" y="14285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7158" y="1785926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73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«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Настанет  день,  и  я  куплю  „</a:t>
            </a:r>
            <a:r>
              <a:rPr lang="ru-RU" sz="2400" i="1" dirty="0" err="1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Яндекс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“»,  —  написал  в  сентябре     в </a:t>
            </a:r>
            <a:r>
              <a:rPr lang="ru-RU" sz="2400" i="1" dirty="0" err="1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фейсбуке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 глава  и  создатель  вьетнамской  поисковой  сети  </a:t>
            </a:r>
            <a:r>
              <a:rPr lang="ru-RU" sz="2400" i="1" dirty="0" err="1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Côc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 </a:t>
            </a:r>
            <a:r>
              <a:rPr lang="ru-RU" sz="2400" i="1" dirty="0" err="1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Côc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 (в переводе с вьетнамского «Тук-тук») Виктор </a:t>
            </a:r>
            <a:r>
              <a:rPr lang="ru-RU" sz="2400" i="1" dirty="0" err="1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Лавренко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.</a:t>
            </a:r>
          </a:p>
          <a:p>
            <a:pPr marL="0" marR="0" lvl="0" indent="287338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(</a:t>
            </a:r>
            <a:r>
              <a:rPr lang="ru-RU" sz="2400" i="1" dirty="0" err="1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Republic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 </a:t>
            </a:r>
            <a:r>
              <a:rPr lang="ru-RU" sz="2400" i="1" dirty="0" smtClean="0">
                <a:latin typeface="Calibri" pitchFamily="34" charset="0"/>
                <a:ea typeface="Book Antiqua" pitchFamily="18" charset="0"/>
                <a:cs typeface="Book Antiqua" pitchFamily="18" charset="0"/>
              </a:rPr>
              <a:t>)</a:t>
            </a:r>
            <a:endParaRPr lang="ru-RU" sz="2400" i="1" dirty="0" smtClean="0">
              <a:latin typeface="Calibri" pitchFamily="34" charset="0"/>
              <a:ea typeface="Book Antiqua" pitchFamily="18" charset="0"/>
              <a:cs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353983"/>
            <a:ext cx="3993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73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Arial" pitchFamily="34" charset="0"/>
                <a:ea typeface="Calibri" pitchFamily="34" charset="0"/>
                <a:cs typeface="Calibri" pitchFamily="34" charset="0"/>
              </a:rPr>
              <a:t>Лид-цитата</a:t>
            </a:r>
            <a:endParaRPr lang="ru-RU" sz="2800" b="1" dirty="0" smtClean="0">
              <a:latin typeface="Arial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1888</TotalTime>
  <Words>774</Words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Лид — говорящие подробности </vt:lpstr>
      <vt:lpstr> </vt:lpstr>
      <vt:lpstr> Лид-шутка </vt:lpstr>
      <vt:lpstr> Лид-ретроспектива </vt:lpstr>
      <vt:lpstr>Слайд 15</vt:lpstr>
      <vt:lpstr>Портал школьной прессы России </vt:lpstr>
      <vt:lpstr>Творческая работа «Боевая ничья»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Видеостудия</dc:creator>
  <cp:lastModifiedBy>Видеостудия-ПК</cp:lastModifiedBy>
  <cp:revision>187</cp:revision>
  <dcterms:created xsi:type="dcterms:W3CDTF">2010-05-19T19:18:57Z</dcterms:created>
  <dcterms:modified xsi:type="dcterms:W3CDTF">2020-02-28T08:39:57Z</dcterms:modified>
</cp:coreProperties>
</file>