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7"/>
  </p:notesMasterIdLst>
  <p:sldIdLst>
    <p:sldId id="256" r:id="rId2"/>
    <p:sldId id="263" r:id="rId3"/>
    <p:sldId id="265" r:id="rId4"/>
    <p:sldId id="266" r:id="rId5"/>
    <p:sldId id="301" r:id="rId6"/>
    <p:sldId id="302" r:id="rId7"/>
    <p:sldId id="298" r:id="rId8"/>
    <p:sldId id="297" r:id="rId9"/>
    <p:sldId id="300" r:id="rId10"/>
    <p:sldId id="304" r:id="rId11"/>
    <p:sldId id="306" r:id="rId12"/>
    <p:sldId id="308" r:id="rId13"/>
    <p:sldId id="310" r:id="rId14"/>
    <p:sldId id="313" r:id="rId15"/>
    <p:sldId id="315" r:id="rId16"/>
    <p:sldId id="282" r:id="rId17"/>
    <p:sldId id="283" r:id="rId18"/>
    <p:sldId id="284" r:id="rId19"/>
    <p:sldId id="285" r:id="rId20"/>
    <p:sldId id="326" r:id="rId21"/>
    <p:sldId id="332" r:id="rId22"/>
    <p:sldId id="317" r:id="rId23"/>
    <p:sldId id="319" r:id="rId24"/>
    <p:sldId id="321" r:id="rId25"/>
    <p:sldId id="324" r:id="rId26"/>
    <p:sldId id="323" r:id="rId27"/>
    <p:sldId id="334" r:id="rId28"/>
    <p:sldId id="338" r:id="rId29"/>
    <p:sldId id="340" r:id="rId30"/>
    <p:sldId id="330" r:id="rId31"/>
    <p:sldId id="345" r:id="rId32"/>
    <p:sldId id="341" r:id="rId33"/>
    <p:sldId id="279" r:id="rId34"/>
    <p:sldId id="280" r:id="rId35"/>
    <p:sldId id="29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 свой</a:t>
            </a:r>
            <a:r>
              <a:rPr lang="ru-RU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тип волос?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</c:v>
                </c:pt>
                <c:pt idx="1">
                  <c:v>595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3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На что Вы обращаете внимание при покупке шампуня?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2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cat>
            <c:strRef>
              <c:f>Лист1!$A$2:$A$4</c:f>
              <c:strCache>
                <c:ptCount val="3"/>
                <c:pt idx="0">
                  <c:v>Шампунь покупают родители</c:v>
                </c:pt>
                <c:pt idx="1">
                  <c:v>На свойства шампуня</c:v>
                </c:pt>
                <c:pt idx="2">
                  <c:v>На популярность шампуня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1424125223460024"/>
          <c:y val="0.42446538198264711"/>
          <c:w val="0.37373356874488695"/>
          <c:h val="0.29444040267927218"/>
        </c:manualLayout>
      </c:layout>
      <c:overlay val="0"/>
      <c:txPr>
        <a:bodyPr/>
        <a:lstStyle/>
        <a:p>
          <a:pPr>
            <a:defRPr sz="13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Знаете ли Вы,</a:t>
            </a:r>
            <a:r>
              <a:rPr lang="ru-RU" baseline="0"/>
              <a:t> что входит в состав шампуня?</a:t>
            </a:r>
            <a:endParaRPr lang="ru-RU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Не знают</c:v>
                </c:pt>
                <c:pt idx="1">
                  <c:v>Питательные вещества и натуральые масла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208183390251329"/>
          <c:y val="0.44750212939303041"/>
          <c:w val="0.33641582094743094"/>
          <c:h val="0.20283672184572085"/>
        </c:manualLayout>
      </c:layout>
      <c:overlay val="0"/>
      <c:txPr>
        <a:bodyPr/>
        <a:lstStyle/>
        <a:p>
          <a:pPr>
            <a:defRPr sz="13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</a:t>
            </a:r>
            <a:r>
              <a:rPr lang="ru-RU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ли шампуни вредные вещества?</a:t>
            </a:r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Не задумывались об этом раньше</c:v>
                </c:pt>
                <c:pt idx="1">
                  <c:v>Подозревали об этом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83</c:v>
                </c:pt>
                <c:pt idx="1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935106866705527"/>
          <c:y val="0.44318003828354224"/>
          <c:w val="0.34973949057206705"/>
          <c:h val="0.1995115296843156"/>
        </c:manualLayout>
      </c:layout>
      <c:overlay val="0"/>
      <c:txPr>
        <a:bodyPr/>
        <a:lstStyle/>
        <a:p>
          <a:pPr>
            <a:defRPr sz="13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Head&amp;shoulders</c:v>
                </c:pt>
                <c:pt idx="1">
                  <c:v>Чистая линия "Объем и сила"</c:v>
                </c:pt>
                <c:pt idx="2">
                  <c:v>Кедровый шампунь-настой "Кедр Агафьи"</c:v>
                </c:pt>
                <c:pt idx="3">
                  <c:v>Shamtu "Глубокое очищение и свежесть"</c:v>
                </c:pt>
                <c:pt idx="4">
                  <c:v>Детский шампунь "Ягодка"</c:v>
                </c:pt>
                <c:pt idx="5">
                  <c:v>Китайские травы</c:v>
                </c:pt>
                <c:pt idx="6">
                  <c:v>Зеленая аптека "Женьшень"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0.62</c:v>
                </c:pt>
                <c:pt idx="1">
                  <c:v>0.68</c:v>
                </c:pt>
                <c:pt idx="2">
                  <c:v>0.64</c:v>
                </c:pt>
                <c:pt idx="3">
                  <c:v>0.53</c:v>
                </c:pt>
                <c:pt idx="4">
                  <c:v>0.57999999999999996</c:v>
                </c:pt>
                <c:pt idx="5">
                  <c:v>0.4</c:v>
                </c:pt>
                <c:pt idx="6">
                  <c:v>0.89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186880"/>
        <c:axId val="136209152"/>
      </c:barChart>
      <c:catAx>
        <c:axId val="1361868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136209152"/>
        <c:crosses val="autoZero"/>
        <c:auto val="1"/>
        <c:lblAlgn val="ctr"/>
        <c:lblOffset val="100"/>
        <c:noMultiLvlLbl val="0"/>
      </c:catAx>
      <c:valAx>
        <c:axId val="136209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1868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Head&amp;Shoulders</c:v>
                </c:pt>
                <c:pt idx="1">
                  <c:v>Чистая линия «Объем и сила»</c:v>
                </c:pt>
                <c:pt idx="2">
                  <c:v>Кедровый шампунь-настой “Кедр Агафьи”</c:v>
                </c:pt>
                <c:pt idx="3">
                  <c:v>Shamtu “Глубокое очищение и свежесть”</c:v>
                </c:pt>
                <c:pt idx="4">
                  <c:v>Детский шампунь “Ягодка»</c:v>
                </c:pt>
                <c:pt idx="5">
                  <c:v>Китайские травы</c:v>
                </c:pt>
                <c:pt idx="6">
                  <c:v>Зеленая аптека «Женьшень»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5.63</c:v>
                </c:pt>
                <c:pt idx="1">
                  <c:v>5.54</c:v>
                </c:pt>
                <c:pt idx="2">
                  <c:v>5.59</c:v>
                </c:pt>
                <c:pt idx="3">
                  <c:v>5.65</c:v>
                </c:pt>
                <c:pt idx="4">
                  <c:v>6.97</c:v>
                </c:pt>
                <c:pt idx="5" formatCode="mmm\-yy">
                  <c:v>5.66</c:v>
                </c:pt>
                <c:pt idx="6">
                  <c:v>5.45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516736"/>
        <c:axId val="136518272"/>
      </c:barChart>
      <c:catAx>
        <c:axId val="13651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700" baseline="0"/>
            </a:pPr>
            <a:endParaRPr lang="ru-RU"/>
          </a:p>
        </c:txPr>
        <c:crossAx val="136518272"/>
        <c:crosses val="autoZero"/>
        <c:auto val="1"/>
        <c:lblAlgn val="ctr"/>
        <c:lblOffset val="100"/>
        <c:noMultiLvlLbl val="0"/>
      </c:catAx>
      <c:valAx>
        <c:axId val="1365182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516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Head&amp;Shoulders</c:v>
                </c:pt>
                <c:pt idx="1">
                  <c:v> Чистая линия</c:v>
                </c:pt>
                <c:pt idx="2">
                  <c:v>Рецепт бабушки Агафьи</c:v>
                </c:pt>
                <c:pt idx="3">
                  <c:v>Shamtu </c:v>
                </c:pt>
                <c:pt idx="4">
                  <c:v>Детский шампунь</c:v>
                </c:pt>
                <c:pt idx="5">
                  <c:v>Китайский</c:v>
                </c:pt>
                <c:pt idx="6">
                  <c:v>Зеленая аптека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21</c:v>
                </c:pt>
                <c:pt idx="1">
                  <c:v>10</c:v>
                </c:pt>
                <c:pt idx="2">
                  <c:v>11</c:v>
                </c:pt>
                <c:pt idx="3">
                  <c:v>36</c:v>
                </c:pt>
                <c:pt idx="4">
                  <c:v>5</c:v>
                </c:pt>
                <c:pt idx="5">
                  <c:v>11</c:v>
                </c:pt>
                <c:pt idx="6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6595328"/>
        <c:axId val="136596864"/>
      </c:barChart>
      <c:catAx>
        <c:axId val="136595328"/>
        <c:scaling>
          <c:orientation val="minMax"/>
        </c:scaling>
        <c:delete val="0"/>
        <c:axPos val="b"/>
        <c:majorTickMark val="out"/>
        <c:minorTickMark val="none"/>
        <c:tickLblPos val="nextTo"/>
        <c:crossAx val="136596864"/>
        <c:crosses val="autoZero"/>
        <c:auto val="1"/>
        <c:lblAlgn val="ctr"/>
        <c:lblOffset val="100"/>
        <c:noMultiLvlLbl val="0"/>
      </c:catAx>
      <c:valAx>
        <c:axId val="136596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595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Head&amp;Shoulders</c:v>
                </c:pt>
                <c:pt idx="1">
                  <c:v>Shauma</c:v>
                </c:pt>
                <c:pt idx="2">
                  <c:v>Чистая линия</c:v>
                </c:pt>
                <c:pt idx="3">
                  <c:v>Детский</c:v>
                </c:pt>
                <c:pt idx="4">
                  <c:v>Китайский</c:v>
                </c:pt>
                <c:pt idx="5">
                  <c:v>Зеленая аптека</c:v>
                </c:pt>
                <c:pt idx="6">
                  <c:v>Рецепт бабушки Агафьи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302</c:v>
                </c:pt>
                <c:pt idx="1">
                  <c:v>220</c:v>
                </c:pt>
                <c:pt idx="2">
                  <c:v>175</c:v>
                </c:pt>
                <c:pt idx="3">
                  <c:v>160</c:v>
                </c:pt>
                <c:pt idx="4">
                  <c:v>470</c:v>
                </c:pt>
                <c:pt idx="5">
                  <c:v>220</c:v>
                </c:pt>
                <c:pt idx="6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0168576"/>
        <c:axId val="50170112"/>
      </c:barChart>
      <c:catAx>
        <c:axId val="50168576"/>
        <c:scaling>
          <c:orientation val="minMax"/>
        </c:scaling>
        <c:delete val="0"/>
        <c:axPos val="b"/>
        <c:majorTickMark val="out"/>
        <c:minorTickMark val="none"/>
        <c:tickLblPos val="nextTo"/>
        <c:crossAx val="50170112"/>
        <c:crosses val="autoZero"/>
        <c:auto val="1"/>
        <c:lblAlgn val="ctr"/>
        <c:lblOffset val="100"/>
        <c:noMultiLvlLbl val="0"/>
      </c:catAx>
      <c:valAx>
        <c:axId val="501701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0168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E0995-DDB9-40C4-BD48-00ABB7753D51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D3CE9-C439-485B-9C65-78FFFEC632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023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D3CE9-C439-485B-9C65-78FFFEC632B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248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0D63B94-DC8E-4C69-8B44-467349BBAFE4}" type="datetimeFigureOut">
              <a:rPr lang="ru-RU" smtClean="0"/>
              <a:t>09.04.2018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7BF6010-6281-4BF5-942F-7331C9A594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243408"/>
            <a:ext cx="7704856" cy="4975626"/>
          </a:xfrm>
        </p:spPr>
        <p:txBody>
          <a:bodyPr/>
          <a:lstStyle/>
          <a:p>
            <a:pPr marL="182880" indent="0">
              <a:buNone/>
            </a:pPr>
            <a:r>
              <a:rPr lang="ru-RU" sz="6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«Какой шампунь самый лучший? Правила грамотного подбора»</a:t>
            </a:r>
            <a:endParaRPr lang="ru-RU" sz="6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72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929" y="188640"/>
            <a:ext cx="9001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шампуней: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268760"/>
            <a:ext cx="8928992" cy="5400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внешнему виду: жидкие, желеобразные, 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кремообразные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сухие, концентрированные;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назначению в зависимости от типа волос: для нормальных, жирных, сухих, поврежденных, ослабленных, вьющихся, любого типа, смешанных волос и др.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принадлежности к какому-либо половому или возрастному признаку: женские, мужские, детские, семейные.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ечебно-профилактические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против перхоти, себореи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оказываемому дополнительному эффекту: красящие, восстанавливающие, для придания объема, кондиционирующие,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пилинговые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натуральные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val="29520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шампуня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268760"/>
            <a:ext cx="6400800" cy="4104456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Пенообразователи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Регуляторы кислотности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Консерваторы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Кондиционирующие добавки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Красители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Загустители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Лечебные добавки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18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-9939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ПАВ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7920880" cy="2160240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Лаурил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лаурет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сульфаты — являются основой шампуней и очень грубыми поверхностно-активными веществами. Они отвечают за интенсивное пенообразование во время мытья и за очистку кожи и волос, входят в состав практически всех шампуней.</a:t>
            </a:r>
          </a:p>
          <a:p>
            <a:pPr marL="45720" indent="0" algn="just"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этикетках они обозначаются следующими образом:</a:t>
            </a:r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477696"/>
              </p:ext>
            </p:extLst>
          </p:nvPr>
        </p:nvGraphicFramePr>
        <p:xfrm>
          <a:off x="755577" y="3429000"/>
          <a:ext cx="7992887" cy="32083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6"/>
                <a:gridCol w="2592288"/>
                <a:gridCol w="2736303"/>
              </a:tblGrid>
              <a:tr h="64807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на английском языке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Условное обозначение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на русском языке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745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Sodium Lauryl Sulfate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SLS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Лаурил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сульфат натрия</a:t>
                      </a:r>
                    </a:p>
                  </a:txBody>
                  <a:tcPr/>
                </a:tc>
              </a:tr>
              <a:tr h="48745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Sodium </a:t>
                      </a:r>
                      <a:r>
                        <a:rPr lang="en-US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Laureth</a:t>
                      </a:r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Sulfate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SLES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Лаурет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сульфат натрия</a:t>
                      </a:r>
                    </a:p>
                  </a:txBody>
                  <a:tcPr/>
                </a:tc>
              </a:tr>
              <a:tr h="48745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Ammonium Lauryl Sulfate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ALS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Аммония </a:t>
                      </a:r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лаурил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сульфат</a:t>
                      </a:r>
                    </a:p>
                  </a:txBody>
                  <a:tcPr/>
                </a:tc>
              </a:tr>
              <a:tr h="487453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Ammonium </a:t>
                      </a:r>
                      <a:r>
                        <a:rPr lang="en-US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Laureth</a:t>
                      </a:r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Sulfate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ALES</a:t>
                      </a:r>
                    </a:p>
                    <a:p>
                      <a:pPr algn="ctr"/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Аммония </a:t>
                      </a:r>
                      <a:r>
                        <a:rPr lang="ru-RU" b="1" dirty="0" err="1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лаурет</a:t>
                      </a:r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сульфат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107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609" y="0"/>
            <a:ext cx="8820472" cy="1143000"/>
          </a:xfrm>
        </p:spPr>
        <p:txBody>
          <a:bodyPr/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выбора </a:t>
            </a: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шампуня: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38" y="1196752"/>
            <a:ext cx="5491066" cy="5472608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тип </a:t>
            </a: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волос </a:t>
            </a: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подобрать шампунь, соответствующий вашему типу волос;</a:t>
            </a:r>
          </a:p>
          <a:p>
            <a:pPr algn="just">
              <a:buFont typeface="Arial" pitchFamily="34" charset="0"/>
              <a:buChar char="•"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осмотреть состав шампуня, уделив особое внимание его основе, и отдать предпочтение тому, что содержит мягкую органическую основу;</a:t>
            </a:r>
          </a:p>
          <a:p>
            <a:pPr algn="just">
              <a:buFont typeface="Arial" pitchFamily="34" charset="0"/>
              <a:buChar char="•"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ачественный шампунь не должен содержать SLS, ДТА, силиконов, парабенов, и чем больше в нем натуральных органических компонентов, тем безопаснее и качественнее будет эффект от его применения.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1026" name="Picture 2" descr="C:\Users\Надежда\Desktop\shampuni-dlya-vol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20888"/>
            <a:ext cx="3330961" cy="249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25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964488" cy="1143000"/>
          </a:xfrm>
        </p:spPr>
        <p:txBody>
          <a:bodyPr/>
          <a:lstStyle/>
          <a:p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использования шампуня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5040560" cy="4248472"/>
          </a:xfrm>
        </p:spPr>
        <p:txBody>
          <a:bodyPr>
            <a:normAutofit fontScale="85000" lnSpcReduction="20000"/>
          </a:bodyPr>
          <a:lstStyle/>
          <a:p>
            <a:pPr marL="45720" indent="0" algn="just"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нужно оставлять шампунь на волосах минимум на пять минут!!!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нужно смочить волосы, выдавить в ладонь небольшое количество шампуня, взбить его в ладонях и нанести на волосы круговыми движениями от лобной части до кончиков волос, вспенивая. Сполоснуть волосы теплой водой и нанести еще одну порцию шампуня. Снова хорошо помассировать им кожу головы в течении 2-3 минут. Тщательно промыть голову теплой водой до скрипа волос и отжать волосы. Сушить естественным способом и ни в коем случае не расчесывать волосы мокрыми!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00" y="2708920"/>
            <a:ext cx="3361556" cy="1792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414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Надежда\Desktop\assortiment-moyuschih-sredst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0200"/>
            <a:ext cx="712879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7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Анкетирование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55019055"/>
              </p:ext>
            </p:extLst>
          </p:nvPr>
        </p:nvGraphicFramePr>
        <p:xfrm>
          <a:off x="1187624" y="1484784"/>
          <a:ext cx="6487616" cy="40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816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49499962"/>
              </p:ext>
            </p:extLst>
          </p:nvPr>
        </p:nvGraphicFramePr>
        <p:xfrm>
          <a:off x="1187624" y="1628800"/>
          <a:ext cx="6336704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32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088593831"/>
              </p:ext>
            </p:extLst>
          </p:nvPr>
        </p:nvGraphicFramePr>
        <p:xfrm>
          <a:off x="1115616" y="1484784"/>
          <a:ext cx="6624736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530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578391168"/>
              </p:ext>
            </p:extLst>
          </p:nvPr>
        </p:nvGraphicFramePr>
        <p:xfrm>
          <a:off x="1115616" y="1484784"/>
          <a:ext cx="6984776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070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07504" y="1268760"/>
            <a:ext cx="9036495" cy="3475038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эффективного и безопасного шампуня из числа часто употребляемых населением.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72092" y="3341732"/>
            <a:ext cx="7992888" cy="34750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ровести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об использовании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шампуней;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шампуней;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зучить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шампуней;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ценить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шампуней.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43608" y="2202089"/>
            <a:ext cx="2760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5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74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5687"/>
            <a:ext cx="9144000" cy="201622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Исследуемые марки шампуней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87624" y="1988840"/>
            <a:ext cx="6840760" cy="3474720"/>
          </a:xfrm>
        </p:spPr>
        <p:txBody>
          <a:bodyPr>
            <a:normAutofit fontScale="850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ru-RU" sz="3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Head&amp;Shoulders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Чистая </a:t>
            </a:r>
            <a:r>
              <a:rPr lang="ru-RU" sz="3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линия “Объем и сила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Кедровый </a:t>
            </a:r>
            <a:r>
              <a:rPr lang="ru-RU" sz="3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шампунь-настой “Кедр Агафьи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Shamtu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“Глубокое очищение и свежесть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</a:t>
            </a:r>
            <a:r>
              <a:rPr lang="ru-RU" sz="3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шампунь “Ягодка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Китайские травы;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 </a:t>
            </a:r>
            <a:r>
              <a:rPr lang="ru-RU" sz="3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аптека “Женьшень</a:t>
            </a:r>
            <a:r>
              <a:rPr lang="ru-RU" sz="3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sz="3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54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эффективности шампуней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36912"/>
            <a:ext cx="6400800" cy="397877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Пенообразование и устойчивость пены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рН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Суспензирующая способность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Эмульгирующая способность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Моющая способность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Органолептические свойства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89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36104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2. Определение плотности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4722788"/>
              </p:ext>
            </p:extLst>
          </p:nvPr>
        </p:nvGraphicFramePr>
        <p:xfrm>
          <a:off x="467544" y="1052736"/>
          <a:ext cx="828092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854298" y="5883314"/>
            <a:ext cx="2286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4800" b="1" dirty="0" smtClean="0">
                <a:solidFill>
                  <a:prstClr val="black"/>
                </a:solidFill>
              </a:rPr>
              <a:t>ρ=</a:t>
            </a:r>
            <a:r>
              <a:rPr lang="en-US" sz="4800" b="1" dirty="0" smtClean="0">
                <a:solidFill>
                  <a:prstClr val="black"/>
                </a:solidFill>
              </a:rPr>
              <a:t>m</a:t>
            </a:r>
            <a:r>
              <a:rPr lang="ru-RU" sz="4800" b="1" dirty="0" smtClean="0">
                <a:solidFill>
                  <a:prstClr val="black"/>
                </a:solidFill>
              </a:rPr>
              <a:t>:</a:t>
            </a:r>
            <a:r>
              <a:rPr lang="en-US" sz="4800" b="1" dirty="0" smtClean="0">
                <a:solidFill>
                  <a:prstClr val="black"/>
                </a:solidFill>
              </a:rPr>
              <a:t>V</a:t>
            </a:r>
            <a:endParaRPr lang="en-US" sz="4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35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7849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Определение уровня рН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999880"/>
              </p:ext>
            </p:extLst>
          </p:nvPr>
        </p:nvGraphicFramePr>
        <p:xfrm>
          <a:off x="755576" y="1268760"/>
          <a:ext cx="784887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08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4481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Моющее свойство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6923473"/>
              </p:ext>
            </p:extLst>
          </p:nvPr>
        </p:nvGraphicFramePr>
        <p:xfrm>
          <a:off x="827584" y="2780928"/>
          <a:ext cx="7200800" cy="36621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0"/>
                <a:gridCol w="3600400"/>
              </a:tblGrid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Head&amp;Shoulders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Чистая линия «Объем и сила»</a:t>
                      </a:r>
                      <a:endParaRPr lang="ru-RU" sz="1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</a:t>
                      </a:r>
                      <a:r>
                        <a:rPr lang="ru-RU" b="1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плохо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Кедровый шампунь-настой “Кедр Агафьи”</a:t>
                      </a:r>
                      <a:endParaRPr lang="ru-RU" sz="1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 хорошо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Shamtu</a:t>
                      </a: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“Глубокое очищение и свежесть”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 хорошо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Детский шампунь “Ягодка»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 плохо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Китайские травы</a:t>
                      </a:r>
                      <a:endParaRPr lang="ru-RU" sz="14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 полностью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800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Зеленая аптека «Женьшень»</a:t>
                      </a:r>
                      <a:endParaRPr lang="ru-RU" sz="14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Отмыл хорошо</a:t>
                      </a:r>
                      <a:endParaRPr lang="ru-RU" b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4" y="1340768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всех отмыл детский шампунь,</a:t>
            </a:r>
          </a:p>
          <a:p>
            <a:pPr algn="just"/>
            <a:r>
              <a:rPr lang="ru-RU" sz="2400" b="1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4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всех «</a:t>
            </a:r>
            <a:r>
              <a:rPr lang="en-US" sz="2400" b="1" dirty="0" err="1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Shauma</a:t>
            </a:r>
            <a:r>
              <a:rPr lang="ru-RU" sz="2400" b="1" dirty="0" smtClean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 китайский шампунь</a:t>
            </a:r>
            <a:endParaRPr lang="el-GR" sz="2400" b="1" dirty="0" smtClean="0">
              <a:solidFill>
                <a:srgbClr val="2F589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08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Моющее свойство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ПК\AppData\Local\Microsoft\Windows\INetCache\Content.Word\IMG_24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07635" y="1627915"/>
            <a:ext cx="1864807" cy="1146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К\AppData\Local\Microsoft\Windows\INetCache\Content.Word\IMG_249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91324" y="1625100"/>
            <a:ext cx="1864808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ПК\AppData\Local\Microsoft\Windows\INetCache\Content.Word\IMG_249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95850" y="1589466"/>
            <a:ext cx="1864808" cy="1223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ПК\AppData\Local\Microsoft\Windows\INetCache\Content.Word\IMG_248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107648" y="1517088"/>
            <a:ext cx="1864808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К\AppData\Local\Microsoft\Windows\INetCache\Content.Word\IMG_248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93548" y="1518812"/>
            <a:ext cx="1864808" cy="1364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ПК\AppData\Local\Microsoft\Windows\INetCache\Content.Word\IMG_248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9327" y="3575830"/>
            <a:ext cx="1728192" cy="1146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К\AppData\Local\Microsoft\Windows\INetCache\Content.Word\IMG_249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259631" y="3573016"/>
            <a:ext cx="1728193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178" y="3284983"/>
            <a:ext cx="4391748" cy="329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51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145016" cy="208823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Определение содержания сульфатов натрия в шампунях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7214998"/>
              </p:ext>
            </p:extLst>
          </p:nvPr>
        </p:nvGraphicFramePr>
        <p:xfrm>
          <a:off x="827584" y="2060849"/>
          <a:ext cx="7488831" cy="426457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37347"/>
                <a:gridCol w="3241412"/>
                <a:gridCol w="3610072"/>
              </a:tblGrid>
              <a:tr h="543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шампуня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седиментированного слоя ПАВ, мм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362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линия “Объем и сила”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543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Кедровый шампунь-настой “Кедр Агафьи”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7124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Shamtu</a:t>
                      </a: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“Глубокое очищение и свежесть”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36250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Зеленая аптека </a:t>
                      </a: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Женьшень</a:t>
                      </a: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5437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шампунь </a:t>
                      </a:r>
                      <a:r>
                        <a:rPr lang="en-US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Ягодка</a:t>
                      </a:r>
                      <a:r>
                        <a:rPr lang="en-US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Седиментированный слой отсутствует, слабая муть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3504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Китайские травы</a:t>
                      </a:r>
                      <a:endParaRPr lang="ru-RU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  <a:tr h="253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Head&amp;Shoulders</a:t>
                      </a:r>
                      <a:endParaRPr lang="ru-RU" sz="18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8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960" marR="5396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3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2353" y="989856"/>
            <a:ext cx="9324528" cy="11430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содержания сульфатов натрия в шампунях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4"/>
          <a:stretch/>
        </p:blipFill>
        <p:spPr bwMode="auto">
          <a:xfrm>
            <a:off x="467544" y="2276872"/>
            <a:ext cx="8073573" cy="34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34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332656"/>
            <a:ext cx="9143999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Наблюдение образования пены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4269018"/>
              </p:ext>
            </p:extLst>
          </p:nvPr>
        </p:nvGraphicFramePr>
        <p:xfrm>
          <a:off x="467544" y="1800000"/>
          <a:ext cx="8065144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536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ПАВ в шампунях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8951553"/>
              </p:ext>
            </p:extLst>
          </p:nvPr>
        </p:nvGraphicFramePr>
        <p:xfrm>
          <a:off x="251520" y="1249680"/>
          <a:ext cx="8784976" cy="56083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1152"/>
                <a:gridCol w="2076481"/>
                <a:gridCol w="2482844"/>
                <a:gridCol w="1636838"/>
                <a:gridCol w="1997661"/>
              </a:tblGrid>
              <a:tr h="647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шампуня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седиментированного слоя ПАВ, мм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столба пены, мм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Примечание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4354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Чистая линия “Объем и сила”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содержание ПАВ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647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Кедровый шампунь-настой “Кедр Агафьи”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содержание ПАВ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647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Shamtu</a:t>
                      </a: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“Глубокое очищение и свежесть”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Высокое содержание ПАВ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431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Зеленая аптека </a:t>
                      </a:r>
                      <a:r>
                        <a:rPr lang="en-US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Женьшень</a:t>
                      </a:r>
                      <a:r>
                        <a:rPr lang="en-US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Высокое содержание ПАВ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6475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Детский шампунь 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Ягодка</a:t>
                      </a:r>
                      <a:r>
                        <a:rPr lang="en-US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Седиментированный слой отсутствует, слабая муть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Низкое содержание ПАВ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431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Китайские травы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Среднее содержание ПАВ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  <a:tr h="431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Head&amp;Shoulders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600" b="1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Высокое содержание ПАВ</a:t>
                      </a:r>
                      <a:endParaRPr lang="ru-RU" sz="1600" b="1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8564" marR="4856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4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3857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0877" y="1407029"/>
            <a:ext cx="6400800" cy="7200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Шампунь “</a:t>
            </a:r>
            <a:r>
              <a:rPr lang="en-US" sz="2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Head&amp;Shoulders</a:t>
            </a:r>
            <a:r>
              <a:rPr 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Шампунь “Чистая линия “Объем и сила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Кедровый шампунь-настой “Кедр Агафьи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Шампунь “</a:t>
            </a:r>
            <a:r>
              <a:rPr lang="en-US" sz="20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Shamtu</a:t>
            </a: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Глубокое очищение и свежесть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Детский шампунь “Ягодка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Шампунь “Китайские травы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Шампунь “Зеленая аптека “Женьшень”.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71599" y="2132856"/>
            <a:ext cx="744861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28653" y="3226265"/>
            <a:ext cx="625678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828653" y="5445224"/>
            <a:ext cx="6256784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338264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Анкетирование, эксперимент, обработка данных.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6" y="4414934"/>
            <a:ext cx="75372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Методы исследования:</a:t>
            </a:r>
            <a:endParaRPr lang="ru-RU" sz="5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795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63284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Стоимость шампуней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201196"/>
              </p:ext>
            </p:extLst>
          </p:nvPr>
        </p:nvGraphicFramePr>
        <p:xfrm>
          <a:off x="899592" y="1484784"/>
          <a:ext cx="7560840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074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/>
                <a:ea typeface="Times New Roman"/>
              </a:rPr>
              <a:t>Результаты экспериментов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2600" b="1" dirty="0" smtClean="0">
                <a:solidFill>
                  <a:schemeClr val="tx2"/>
                </a:solidFill>
              </a:rPr>
              <a:t>Самыми </a:t>
            </a:r>
            <a:r>
              <a:rPr lang="ru-RU" sz="2600" b="1" dirty="0">
                <a:solidFill>
                  <a:schemeClr val="tx2"/>
                </a:solidFill>
              </a:rPr>
              <a:t>хорошими моющими свойствами при низком содержании ПАВ и невысокой стоимости обладает детский шампунь “Ягодка”. </a:t>
            </a:r>
            <a:endParaRPr lang="ru-RU" sz="2600" b="1" dirty="0" smtClean="0">
              <a:solidFill>
                <a:schemeClr val="tx2"/>
              </a:solidFill>
            </a:endParaRPr>
          </a:p>
          <a:p>
            <a:r>
              <a:rPr lang="ru-RU" sz="2600" b="1" dirty="0" smtClean="0">
                <a:solidFill>
                  <a:schemeClr val="tx2"/>
                </a:solidFill>
              </a:rPr>
              <a:t>Худшими </a:t>
            </a:r>
            <a:r>
              <a:rPr lang="ru-RU" sz="2600" b="1" dirty="0">
                <a:solidFill>
                  <a:schemeClr val="tx2"/>
                </a:solidFill>
              </a:rPr>
              <a:t>моющими свойствами обладают шампуни “</a:t>
            </a:r>
            <a:r>
              <a:rPr lang="ru-RU" sz="2600" b="1" dirty="0" err="1">
                <a:solidFill>
                  <a:schemeClr val="tx2"/>
                </a:solidFill>
              </a:rPr>
              <a:t>Head&amp;Shoulders</a:t>
            </a:r>
            <a:r>
              <a:rPr lang="ru-RU" sz="2600" b="1" dirty="0">
                <a:solidFill>
                  <a:schemeClr val="tx2"/>
                </a:solidFill>
              </a:rPr>
              <a:t>” и “</a:t>
            </a:r>
            <a:r>
              <a:rPr lang="en-US" sz="2600" b="1" smtClean="0">
                <a:solidFill>
                  <a:schemeClr val="tx2"/>
                </a:solidFill>
              </a:rPr>
              <a:t>Shamtu</a:t>
            </a:r>
            <a:r>
              <a:rPr lang="ru-RU" sz="2600" b="1" dirty="0">
                <a:solidFill>
                  <a:schemeClr val="tx2"/>
                </a:solidFill>
              </a:rPr>
              <a:t>” при самом высоком содержании ПАВ и при их высокой стоимости. </a:t>
            </a:r>
            <a:endParaRPr lang="ru-RU" sz="2600" b="1" dirty="0" smtClean="0">
              <a:solidFill>
                <a:schemeClr val="tx2"/>
              </a:solidFill>
            </a:endParaRPr>
          </a:p>
          <a:p>
            <a:r>
              <a:rPr lang="ru-RU" sz="2600" b="1" dirty="0" smtClean="0">
                <a:solidFill>
                  <a:schemeClr val="tx2"/>
                </a:solidFill>
              </a:rPr>
              <a:t>Чем </a:t>
            </a:r>
            <a:r>
              <a:rPr lang="ru-RU" sz="2600" b="1" dirty="0">
                <a:solidFill>
                  <a:schemeClr val="tx2"/>
                </a:solidFill>
              </a:rPr>
              <a:t>выше концентрация ПАВ, тем больше образуется пены. Однако может ли быть </a:t>
            </a:r>
            <a:r>
              <a:rPr lang="ru-RU" sz="2600" b="1" dirty="0" err="1">
                <a:solidFill>
                  <a:schemeClr val="tx2"/>
                </a:solidFill>
              </a:rPr>
              <a:t>высокопенящийся</a:t>
            </a:r>
            <a:r>
              <a:rPr lang="ru-RU" sz="2600" b="1" dirty="0">
                <a:solidFill>
                  <a:schemeClr val="tx2"/>
                </a:solidFill>
              </a:rPr>
              <a:t> шампунь качественнее и безопаснее для здоровья, чем низко - и </a:t>
            </a:r>
            <a:r>
              <a:rPr lang="ru-RU" sz="2600" b="1" dirty="0" err="1">
                <a:solidFill>
                  <a:schemeClr val="tx2"/>
                </a:solidFill>
              </a:rPr>
              <a:t>среднепенящийся</a:t>
            </a:r>
            <a:r>
              <a:rPr lang="ru-RU" sz="2600" b="1" dirty="0">
                <a:solidFill>
                  <a:schemeClr val="tx2"/>
                </a:solidFill>
              </a:rPr>
              <a:t> шампунь? Однозначно ответить мы не можем. Но известно, что высокая концентрация ПАВ может оказывать при длительном воздействии раздражающее действие, вызывать сухость кожи. Поэтому, если уж и использовать </a:t>
            </a:r>
            <a:r>
              <a:rPr lang="ru-RU" sz="2600" b="1" dirty="0" err="1">
                <a:solidFill>
                  <a:schemeClr val="tx2"/>
                </a:solidFill>
              </a:rPr>
              <a:t>высокопенные</a:t>
            </a:r>
            <a:r>
              <a:rPr lang="ru-RU" sz="2600" b="1" dirty="0">
                <a:solidFill>
                  <a:schemeClr val="tx2"/>
                </a:solidFill>
              </a:rPr>
              <a:t> шампуни, то после них необходимо тщательнее промывать волосы водой и пользоваться ополаскивателями.	 </a:t>
            </a:r>
          </a:p>
          <a:p>
            <a:r>
              <a:rPr lang="ru-RU" sz="2600" b="1" dirty="0" smtClean="0">
                <a:solidFill>
                  <a:schemeClr val="tx2"/>
                </a:solidFill>
              </a:rPr>
              <a:t>Исследованные </a:t>
            </a:r>
            <a:r>
              <a:rPr lang="ru-RU" sz="2600" b="1" dirty="0">
                <a:solidFill>
                  <a:schemeClr val="tx2"/>
                </a:solidFill>
              </a:rPr>
              <a:t>шампуни имеют плотность от 0,4 до 0,9 г/мл, что может свидетельствовать о наличии других композиционных материалов, кроме ПАВ.</a:t>
            </a:r>
          </a:p>
          <a:p>
            <a:r>
              <a:rPr lang="ru-RU" sz="2600" b="1" dirty="0" smtClean="0">
                <a:solidFill>
                  <a:schemeClr val="tx2"/>
                </a:solidFill>
              </a:rPr>
              <a:t>Измерение </a:t>
            </a:r>
            <a:r>
              <a:rPr lang="ru-RU" sz="2600" b="1" dirty="0">
                <a:solidFill>
                  <a:schemeClr val="tx2"/>
                </a:solidFill>
              </a:rPr>
              <a:t>рН шампуней показало, что у всех шампуней показатель </a:t>
            </a:r>
            <a:r>
              <a:rPr lang="en-US" sz="2600" b="1" dirty="0">
                <a:solidFill>
                  <a:schemeClr val="tx2"/>
                </a:solidFill>
              </a:rPr>
              <a:t>pH</a:t>
            </a:r>
            <a:r>
              <a:rPr lang="ru-RU" sz="2600" b="1" dirty="0">
                <a:solidFill>
                  <a:schemeClr val="tx2"/>
                </a:solidFill>
              </a:rPr>
              <a:t> находится в пределах, близкими по значению рН кожи равным 5,5. У детского шампуня «Ягодка» значение рН близко к нейтральному (6,97 ед.), что является полезным для детей, так как не вызывает раздражения глаз.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20286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800100"/>
            <a:ext cx="8229600" cy="16002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В результате анкетирования выяснили, что опрашиваемые чаще всего не обращают внимания на состав шампуней, не знают свой тип волос, ориентируются на цену в зависимости от материальных возможностей, либо используют один “универсальный’ шампунь для всей семьи.</a:t>
            </a:r>
          </a:p>
          <a:p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Проанализировали типы шампуней и выяснили, что деление их на группы зависит от типа волос (нормальные, сухие, жирные, поврежденные, вьющиеся, ослабленные, любого типа, смешанные); внешнего вида шампуня (жидкий, </a:t>
            </a:r>
            <a:r>
              <a:rPr lang="ru-RU" sz="29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кремообразный</a:t>
            </a:r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желеобразный, сухой, концентрированный); по принадлежности к какому-либо половому или возрастному признаку (мужские, женские, семейные, детские); лечебно-профилактические (против перхоти, себореи…); по оказываемому дополнительному эффекту (кондиционирующие, красящие, защитные, восстанавливающие, увлажняющие, </a:t>
            </a:r>
            <a:r>
              <a:rPr lang="ru-RU" sz="29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пилинговые</a:t>
            </a:r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…).</a:t>
            </a:r>
          </a:p>
          <a:p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Изучили состав шампуней и выяснили, что основными компонентами всех шампуней являются вода, ПАВ, загустители, кондиционирующие компоненты, функциональные добавки (регуляторы рН, консерванты и пр.), эстетические добавки, придающие шампуню товарный вид (отдушки, красители, </a:t>
            </a:r>
            <a:r>
              <a:rPr lang="ru-RU" sz="29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замутнители</a:t>
            </a:r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консерванты, перламутровые вещества и пр.), биодобавки... </a:t>
            </a:r>
          </a:p>
          <a:p>
            <a:r>
              <a:rPr lang="ru-RU" sz="2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Оценили критерии эффективности шампуней и выяснили, что наиболее эффективным и безопасным для применения оказался детский шампунь “Ягодка”.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34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00759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исследования были определены лучшие шампуни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636912"/>
            <a:ext cx="7776864" cy="3474720"/>
          </a:xfrm>
        </p:spPr>
        <p:txBody>
          <a:bodyPr/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место - Детский шампунь «Ягодка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– Кедровый шампунь-настой “Кедр Агафьи”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место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Чистая линия “Объем и сила”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35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21673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7776864" cy="4266808"/>
          </a:xfrm>
        </p:spPr>
        <p:txBody>
          <a:bodyPr>
            <a:normAutofit fontScale="62500" lnSpcReduction="20000"/>
          </a:bodyPr>
          <a:lstStyle/>
          <a:p>
            <a:pPr marL="457200"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ходе нашей работы мы выяснили, что данная тема актуальна, так как большая часть населения пользуется шампунями, взятыми нами для исследования.</a:t>
            </a:r>
          </a:p>
          <a:p>
            <a:pPr marL="457200"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Гипотеза подтвердилась - не все используемые шампуни являются эффективными и безопасными. Результаты исследования можно использовать при выборе шампуней для безопасного и правильного применения. Данная работа будет продолжена, будет самостоятельно изготовлен шампунь с безопасными для здоровья человека компонентами.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19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8092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097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12628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56895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используемые шампуни являются эффективными и </a:t>
            </a:r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безопасными.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2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Шампунь — одно из самых важных и распространенных средств по уходу за волосами. Никакие маски, пенки, бальзамы не справятся с поврежденными волосами, если использовать плохой шампунь. Не всегда стоимость шампуня говорит о его качестве и безопасности для здоровья. </a:t>
            </a:r>
          </a:p>
        </p:txBody>
      </p:sp>
    </p:spTree>
    <p:extLst>
      <p:ext uri="{BB962C8B-B14F-4D97-AF65-F5344CB8AC3E}">
        <p14:creationId xmlns:p14="http://schemas.microsoft.com/office/powerpoint/2010/main" val="31868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686800" cy="4525963"/>
          </a:xfrm>
        </p:spPr>
        <p:txBody>
          <a:bodyPr>
            <a:normAutofit fontScale="92500"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настоящего времени в нашем образовательном учреждении не проводились исследования по данной тематике. В общедоступной литературе нет данных по определению содержания сульфатных соединений в шампунях (ПАВ) с растворимыми солями бария. 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5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значимость:</a:t>
            </a:r>
            <a:endParaRPr lang="ru-RU" sz="5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исследовав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шампуня, можно дать рекомендации по грамотному выбору и использованию шампуня.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99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Теоретическая часть</a:t>
            </a:r>
          </a:p>
        </p:txBody>
      </p:sp>
      <p:pic>
        <p:nvPicPr>
          <p:cNvPr id="1027" name="Picture 3" descr="C:\Users\Надежда\Desktop\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724025"/>
            <a:ext cx="542925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3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817" y="332656"/>
            <a:ext cx="885698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шампуня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064896" cy="439248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его изобретения: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китайцы использовали экстракт кедра;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ители Индонезии использовали средства из рисовой соломы и шелухи;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ители Филиппин вымачивали стебли алоэ в холодной воде;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рабские женщины заваривали кожуру айвы.</a:t>
            </a:r>
          </a:p>
          <a:p>
            <a:pPr marL="4572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Шампунь был изобретен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1903 году немецким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химиком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Хансом Шварцкопфом</a:t>
            </a:r>
          </a:p>
        </p:txBody>
      </p:sp>
    </p:spTree>
    <p:extLst>
      <p:ext uri="{BB962C8B-B14F-4D97-AF65-F5344CB8AC3E}">
        <p14:creationId xmlns:p14="http://schemas.microsoft.com/office/powerpoint/2010/main" val="290230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шампуня:</a:t>
            </a:r>
            <a:endParaRPr lang="ru-RU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6400800" cy="347472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волос и кожи головы;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ащиту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кутикулы волос;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величение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эластичности волос;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бережение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влаги и кератина;</a:t>
            </a:r>
          </a:p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инимизацию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статического </a:t>
            </a:r>
            <a:endParaRPr lang="ru-RU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электричества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2050" name="Picture 2" descr="C:\Users\Надежда\Desktop\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77072"/>
            <a:ext cx="4192063" cy="247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10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3802</TotalTime>
  <Words>1234</Words>
  <Application>Microsoft Office PowerPoint</Application>
  <PresentationFormat>Экран (4:3)</PresentationFormat>
  <Paragraphs>219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Исполнительная</vt:lpstr>
      <vt:lpstr>«Какой шампунь самый лучший? Правила грамотного подбора»</vt:lpstr>
      <vt:lpstr>Цель проекта:</vt:lpstr>
      <vt:lpstr>Объект исследования:</vt:lpstr>
      <vt:lpstr>Гипотеза:</vt:lpstr>
      <vt:lpstr>Актуальность:</vt:lpstr>
      <vt:lpstr>Новизна:</vt:lpstr>
      <vt:lpstr>Теоретическая часть</vt:lpstr>
      <vt:lpstr>История возникновения шампуня</vt:lpstr>
      <vt:lpstr>Функции шампуня:</vt:lpstr>
      <vt:lpstr>Классификация шампуней:</vt:lpstr>
      <vt:lpstr>Состав шампуня</vt:lpstr>
      <vt:lpstr>Вредные ПАВ</vt:lpstr>
      <vt:lpstr>Правила выбора шампуня:</vt:lpstr>
      <vt:lpstr>Правила использования шампуня</vt:lpstr>
      <vt:lpstr>Практическая часть</vt:lpstr>
      <vt:lpstr>1. Анкетирование</vt:lpstr>
      <vt:lpstr>Анкетирование</vt:lpstr>
      <vt:lpstr>Анкетирование</vt:lpstr>
      <vt:lpstr>Анкетирование</vt:lpstr>
      <vt:lpstr>Исследуемые марки шампуней</vt:lpstr>
      <vt:lpstr> Критерии оценки эффективности шампуней</vt:lpstr>
      <vt:lpstr>2. Определение плотности</vt:lpstr>
      <vt:lpstr>3. Определение уровня рН</vt:lpstr>
      <vt:lpstr>4. Моющее свойство</vt:lpstr>
      <vt:lpstr>Моющее свойство</vt:lpstr>
      <vt:lpstr>5. Определение содержания сульфатов натрия в шампунях</vt:lpstr>
      <vt:lpstr>Определение содержания сульфатов натрия в шампунях</vt:lpstr>
      <vt:lpstr>6. Наблюдение образования пены</vt:lpstr>
      <vt:lpstr>Содержание ПАВ в шампунях</vt:lpstr>
      <vt:lpstr>7. Стоимость шампуней</vt:lpstr>
      <vt:lpstr>Результаты экспериментов</vt:lpstr>
      <vt:lpstr>Выводы</vt:lpstr>
      <vt:lpstr>В результате исследования были определены лучшие шампуни</vt:lpstr>
      <vt:lpstr>Заключение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Надежда</cp:lastModifiedBy>
  <cp:revision>46</cp:revision>
  <dcterms:created xsi:type="dcterms:W3CDTF">2017-11-08T15:23:46Z</dcterms:created>
  <dcterms:modified xsi:type="dcterms:W3CDTF">2018-04-09T06:53:53Z</dcterms:modified>
</cp:coreProperties>
</file>