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8" r:id="rId2"/>
    <p:sldId id="257" r:id="rId3"/>
    <p:sldId id="275" r:id="rId4"/>
    <p:sldId id="258" r:id="rId5"/>
    <p:sldId id="259" r:id="rId6"/>
    <p:sldId id="260" r:id="rId7"/>
    <p:sldId id="261" r:id="rId8"/>
    <p:sldId id="263" r:id="rId9"/>
    <p:sldId id="267" r:id="rId10"/>
    <p:sldId id="266" r:id="rId11"/>
    <p:sldId id="262" r:id="rId12"/>
    <p:sldId id="279" r:id="rId13"/>
    <p:sldId id="270" r:id="rId14"/>
    <p:sldId id="271" r:id="rId15"/>
    <p:sldId id="264" r:id="rId16"/>
    <p:sldId id="272" r:id="rId17"/>
    <p:sldId id="273" r:id="rId18"/>
    <p:sldId id="276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76" autoAdjust="0"/>
  </p:normalViewPr>
  <p:slideViewPr>
    <p:cSldViewPr>
      <p:cViewPr varScale="1">
        <p:scale>
          <a:sx n="75" d="100"/>
          <a:sy n="75" d="100"/>
        </p:scale>
        <p:origin x="-3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58853E16-B8BE-42AA-9D99-1CFDBF53F4AE}" type="datetimeFigureOut">
              <a:rPr lang="ru-RU"/>
              <a:pPr>
                <a:defRPr/>
              </a:pPr>
              <a:t>11.06.2013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12FF27E3-284B-428D-88A7-C934B6131F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93788" y="933450"/>
            <a:ext cx="4481512" cy="33623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1875" y="4624388"/>
            <a:ext cx="4608513" cy="3730625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1968" y="4224"/>
              <a:ext cx="3792" cy="96"/>
            </a:xfrm>
            <a:prstGeom prst="rect">
              <a:avLst/>
            </a:prstGeom>
            <a:gradFill rotWithShape="0">
              <a:gsLst>
                <a:gs pos="0">
                  <a:srgbClr val="EBD7FF"/>
                </a:gs>
                <a:gs pos="100000">
                  <a:srgbClr val="0099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5520" y="1248"/>
              <a:ext cx="240" cy="2688"/>
            </a:xfrm>
            <a:prstGeom prst="rect">
              <a:avLst/>
            </a:prstGeom>
            <a:gradFill rotWithShape="0">
              <a:gsLst>
                <a:gs pos="0">
                  <a:srgbClr val="C1E7CE"/>
                </a:gs>
                <a:gs pos="100000">
                  <a:srgbClr val="3399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0" y="3312"/>
              <a:ext cx="288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0" y="3408"/>
              <a:ext cx="288" cy="91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520" y="0"/>
              <a:ext cx="240" cy="12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600" y="0"/>
              <a:ext cx="1920" cy="192"/>
            </a:xfrm>
            <a:prstGeom prst="rect">
              <a:avLst/>
            </a:prstGeom>
            <a:solidFill>
              <a:srgbClr val="CAC9A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288" y="192"/>
              <a:ext cx="336" cy="480"/>
            </a:xfrm>
            <a:prstGeom prst="rect">
              <a:avLst/>
            </a:prstGeom>
            <a:solidFill>
              <a:schemeClr val="folHlink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0" y="672"/>
              <a:ext cx="288" cy="2640"/>
            </a:xfrm>
            <a:prstGeom prst="rect">
              <a:avLst/>
            </a:prstGeom>
            <a:gradFill rotWithShape="0">
              <a:gsLst>
                <a:gs pos="0">
                  <a:srgbClr val="C1AE8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0" y="192"/>
              <a:ext cx="288" cy="4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624" cy="192"/>
            </a:xfrm>
            <a:prstGeom prst="rect">
              <a:avLst/>
            </a:prstGeom>
            <a:solidFill>
              <a:srgbClr val="99CC00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624" y="0"/>
              <a:ext cx="2976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V="1">
              <a:off x="288" y="192"/>
              <a:ext cx="0" cy="4128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288" y="4224"/>
              <a:ext cx="54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V="1">
              <a:off x="5520" y="0"/>
              <a:ext cx="0" cy="4224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0" y="192"/>
              <a:ext cx="5760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 flipH="1">
              <a:off x="3600" y="288"/>
              <a:ext cx="216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V="1">
              <a:off x="3600" y="0"/>
              <a:ext cx="0" cy="288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5520" y="1248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>
              <a:off x="624" y="0"/>
              <a:ext cx="0" cy="672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H="1">
              <a:off x="0" y="672"/>
              <a:ext cx="62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V="1">
              <a:off x="1680" y="3936"/>
              <a:ext cx="0" cy="384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>
              <a:off x="1680" y="3936"/>
              <a:ext cx="408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 flipH="1">
              <a:off x="0" y="3312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 flipH="1">
              <a:off x="0" y="3408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099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Century Gothic" pitchFamily="34" charset="0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9" name="Rectangle 3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" name="Rectangle 3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" name="Rectangle 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64275"/>
            <a:ext cx="2133600" cy="38417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DF57F3-5404-438C-83B8-1AF9F65D3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0078C18-13F8-4D71-AED7-79C528834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660500-C8C5-4B59-B4A5-D3383E8D9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595D972-3171-451B-88D4-369EA67A1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F5A4CD9-73BD-4DAC-BE64-EB8CEA04B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201828-2792-4163-BB61-FF99B7EE0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9D7DDD-A2A1-45F8-BB9C-216BCD4ED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13ACB4D-C341-4E94-82F0-72126FF68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802208F-B421-464C-A0A8-2C9B89C3E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3ACB24-3EB8-4DFC-8AEE-55574BF95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EFE4CB-2DBA-4267-9C35-C78746C99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968" y="4224"/>
              <a:ext cx="3792" cy="96"/>
            </a:xfrm>
            <a:prstGeom prst="rect">
              <a:avLst/>
            </a:prstGeom>
            <a:gradFill rotWithShape="0">
              <a:gsLst>
                <a:gs pos="0">
                  <a:srgbClr val="EBD7FF"/>
                </a:gs>
                <a:gs pos="100000">
                  <a:srgbClr val="0099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5520" y="1248"/>
              <a:ext cx="240" cy="2688"/>
            </a:xfrm>
            <a:prstGeom prst="rect">
              <a:avLst/>
            </a:prstGeom>
            <a:gradFill rotWithShape="0">
              <a:gsLst>
                <a:gs pos="0">
                  <a:srgbClr val="C1E7CE"/>
                </a:gs>
                <a:gs pos="100000">
                  <a:srgbClr val="3399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0" y="3312"/>
              <a:ext cx="288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0" y="3408"/>
              <a:ext cx="288" cy="91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5520" y="0"/>
              <a:ext cx="240" cy="12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3600" y="0"/>
              <a:ext cx="1920" cy="192"/>
            </a:xfrm>
            <a:prstGeom prst="rect">
              <a:avLst/>
            </a:prstGeom>
            <a:solidFill>
              <a:srgbClr val="CAC9A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288" y="192"/>
              <a:ext cx="336" cy="480"/>
            </a:xfrm>
            <a:prstGeom prst="rect">
              <a:avLst/>
            </a:prstGeom>
            <a:solidFill>
              <a:schemeClr val="folHlink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0" y="672"/>
              <a:ext cx="288" cy="2640"/>
            </a:xfrm>
            <a:prstGeom prst="rect">
              <a:avLst/>
            </a:prstGeom>
            <a:gradFill rotWithShape="0">
              <a:gsLst>
                <a:gs pos="0">
                  <a:srgbClr val="C1AE8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0" y="192"/>
              <a:ext cx="288" cy="4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624" cy="192"/>
            </a:xfrm>
            <a:prstGeom prst="rect">
              <a:avLst/>
            </a:prstGeom>
            <a:solidFill>
              <a:srgbClr val="99CC00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624" y="0"/>
              <a:ext cx="2976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solidFill>
                  <a:srgbClr val="000000"/>
                </a:solidFill>
                <a:latin typeface="Gulim" pitchFamily="34" charset="-127"/>
              </a:endParaRPr>
            </a:p>
          </p:txBody>
        </p:sp>
        <p:sp>
          <p:nvSpPr>
            <p:cNvPr id="1043" name="Line 19"/>
            <p:cNvSpPr>
              <a:spLocks noChangeShapeType="1"/>
            </p:cNvSpPr>
            <p:nvPr/>
          </p:nvSpPr>
          <p:spPr bwMode="auto">
            <a:xfrm flipV="1">
              <a:off x="288" y="192"/>
              <a:ext cx="0" cy="4128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4" name="Line 20"/>
            <p:cNvSpPr>
              <a:spLocks noChangeShapeType="1"/>
            </p:cNvSpPr>
            <p:nvPr/>
          </p:nvSpPr>
          <p:spPr bwMode="auto">
            <a:xfrm>
              <a:off x="288" y="4224"/>
              <a:ext cx="54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5" name="Line 21"/>
            <p:cNvSpPr>
              <a:spLocks noChangeShapeType="1"/>
            </p:cNvSpPr>
            <p:nvPr/>
          </p:nvSpPr>
          <p:spPr bwMode="auto">
            <a:xfrm flipV="1">
              <a:off x="5520" y="0"/>
              <a:ext cx="0" cy="4224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auto">
            <a:xfrm>
              <a:off x="0" y="192"/>
              <a:ext cx="5760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auto">
            <a:xfrm flipH="1">
              <a:off x="3600" y="288"/>
              <a:ext cx="216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8" name="Line 24"/>
            <p:cNvSpPr>
              <a:spLocks noChangeShapeType="1"/>
            </p:cNvSpPr>
            <p:nvPr/>
          </p:nvSpPr>
          <p:spPr bwMode="auto">
            <a:xfrm flipV="1">
              <a:off x="3600" y="0"/>
              <a:ext cx="0" cy="288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9" name="Line 25"/>
            <p:cNvSpPr>
              <a:spLocks noChangeShapeType="1"/>
            </p:cNvSpPr>
            <p:nvPr/>
          </p:nvSpPr>
          <p:spPr bwMode="auto">
            <a:xfrm>
              <a:off x="5520" y="1248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auto">
            <a:xfrm>
              <a:off x="624" y="0"/>
              <a:ext cx="0" cy="672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1" name="Line 27"/>
            <p:cNvSpPr>
              <a:spLocks noChangeShapeType="1"/>
            </p:cNvSpPr>
            <p:nvPr/>
          </p:nvSpPr>
          <p:spPr bwMode="auto">
            <a:xfrm flipH="1">
              <a:off x="0" y="672"/>
              <a:ext cx="62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2" name="Line 28"/>
            <p:cNvSpPr>
              <a:spLocks noChangeShapeType="1"/>
            </p:cNvSpPr>
            <p:nvPr/>
          </p:nvSpPr>
          <p:spPr bwMode="auto">
            <a:xfrm flipV="1">
              <a:off x="1680" y="3936"/>
              <a:ext cx="0" cy="384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3" name="Line 29"/>
            <p:cNvSpPr>
              <a:spLocks noChangeShapeType="1"/>
            </p:cNvSpPr>
            <p:nvPr/>
          </p:nvSpPr>
          <p:spPr bwMode="auto">
            <a:xfrm>
              <a:off x="1680" y="3936"/>
              <a:ext cx="408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4" name="Line 30"/>
            <p:cNvSpPr>
              <a:spLocks noChangeShapeType="1"/>
            </p:cNvSpPr>
            <p:nvPr/>
          </p:nvSpPr>
          <p:spPr bwMode="auto">
            <a:xfrm flipH="1">
              <a:off x="0" y="3312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5" name="Line 31"/>
            <p:cNvSpPr>
              <a:spLocks noChangeShapeType="1"/>
            </p:cNvSpPr>
            <p:nvPr/>
          </p:nvSpPr>
          <p:spPr bwMode="auto">
            <a:xfrm flipH="1">
              <a:off x="0" y="3408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b="0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64275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64275"/>
            <a:ext cx="2895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67450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4C2D06-9C97-4A28-802C-8D48A0BDA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8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files.school-collection.edu.ru/dlrstore/e5fdb511-4a83-4865-a2a8-90292a4dfcad/%5bNS-INF_3-01-01-02%5d_%5bIM_153%5d.sw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files.school-collection.edu.ru/dlrstore/88093ab9-6a3e-4bc6-8d5d-9b7434d8416b/9_31.sw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232360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2681288"/>
            <a:ext cx="3292475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36563" y="663575"/>
            <a:ext cx="2855913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" y="1419225"/>
            <a:ext cx="2552700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Прямоугольник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89500" y="2516188"/>
            <a:ext cx="173672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803" t="67546" r="25443" b="8754"/>
          <a:stretch>
            <a:fillRect/>
          </a:stretch>
        </p:blipFill>
        <p:spPr bwMode="auto">
          <a:xfrm>
            <a:off x="5911850" y="3227388"/>
            <a:ext cx="2122488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Прямоугольник 9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14813" y="1419225"/>
            <a:ext cx="173831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Прямоугольник 10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18263" y="1419225"/>
            <a:ext cx="32321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3071813" y="357188"/>
            <a:ext cx="3600450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0">
                <a:solidFill>
                  <a:srgbClr val="FF0000"/>
                </a:solidFill>
                <a:latin typeface="Calibri" pitchFamily="34" charset="0"/>
                <a:ea typeface="DejaVu Sans"/>
                <a:cs typeface="DejaVu Sans"/>
              </a:rPr>
              <a:t>Задача.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>
                <a:solidFill>
                  <a:srgbClr val="000080"/>
                </a:solidFill>
                <a:latin typeface="Calibri" pitchFamily="34" charset="0"/>
                <a:ea typeface="DejaVu Sans"/>
                <a:cs typeface="DejaVu Sans"/>
              </a:rPr>
              <a:t>Слепить снеговика</a:t>
            </a:r>
            <a:r>
              <a:rPr lang="ru-RU" sz="2600" b="0">
                <a:solidFill>
                  <a:srgbClr val="000080"/>
                </a:solidFill>
                <a:latin typeface="Calibri" pitchFamily="34" charset="0"/>
                <a:ea typeface="DejaVu Sans"/>
                <a:cs typeface="DejaVu Sans"/>
              </a:rPr>
              <a:t>.</a:t>
            </a:r>
          </a:p>
        </p:txBody>
      </p:sp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5" y="2160588"/>
            <a:ext cx="14668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2160588"/>
            <a:ext cx="68405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99425" y="720725"/>
            <a:ext cx="10445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1928813"/>
            <a:ext cx="68405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900113" y="260350"/>
            <a:ext cx="77724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FF0000"/>
                </a:solidFill>
              </a:rPr>
              <a:t>Проверь себя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331913" y="1125538"/>
            <a:ext cx="6624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0">
                <a:effectLst>
                  <a:outerShdw blurRad="38100" dist="38100" dir="2700000" algn="tl">
                    <a:srgbClr val="FFFFFF"/>
                  </a:outerShdw>
                </a:effectLst>
                <a:hlinkClick r:id="rId2"/>
              </a:rPr>
              <a:t>Расставь пропущенные команды в алгоритме для робота</a:t>
            </a:r>
            <a:endParaRPr lang="ru-RU" sz="2400" b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560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2205038"/>
            <a:ext cx="5976938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908050"/>
            <a:ext cx="8229600" cy="1225550"/>
          </a:xfrm>
        </p:spPr>
        <p:txBody>
          <a:bodyPr/>
          <a:lstStyle/>
          <a:p>
            <a:pPr algn="ctr">
              <a:buFont typeface="Century Gothic" pitchFamily="34" charset="0"/>
              <a:buNone/>
            </a:pPr>
            <a:r>
              <a:rPr lang="ru-RU" sz="4000" b="1" smtClean="0">
                <a:solidFill>
                  <a:schemeClr val="accent2"/>
                </a:solidFill>
              </a:rPr>
              <a:t>Игра « Стань Роботом»</a:t>
            </a:r>
          </a:p>
        </p:txBody>
      </p:sp>
      <p:sp>
        <p:nvSpPr>
          <p:cNvPr id="46086" name="AutoShape 6" descr="ANd9GcTymK7QTFRBMDi4FKk9hudki8XTofF8C1o3jxuGCnn0SOZHV6s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46088" name="AutoShape 8" descr="ANd9GcTymK7QTFRBMDi4FKk9hudki8XTofF8C1o3jxuGCnn0SOZHV6s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4608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700213"/>
            <a:ext cx="4535488" cy="4535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86"/>
          <p:cNvSpPr txBox="1">
            <a:spLocks noChangeArrowheads="1"/>
          </p:cNvSpPr>
          <p:nvPr/>
        </p:nvSpPr>
        <p:spPr bwMode="gray">
          <a:xfrm>
            <a:off x="2376488" y="1870075"/>
            <a:ext cx="5330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27650" name="Text Box 87"/>
          <p:cNvSpPr txBox="1">
            <a:spLocks noChangeArrowheads="1"/>
          </p:cNvSpPr>
          <p:nvPr/>
        </p:nvSpPr>
        <p:spPr bwMode="gray">
          <a:xfrm>
            <a:off x="1692275" y="17732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7651" name="Text Box 91"/>
          <p:cNvSpPr txBox="1">
            <a:spLocks noChangeArrowheads="1"/>
          </p:cNvSpPr>
          <p:nvPr/>
        </p:nvSpPr>
        <p:spPr bwMode="gray">
          <a:xfrm>
            <a:off x="2341563" y="3894138"/>
            <a:ext cx="5278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27652" name="Text Box 92"/>
          <p:cNvSpPr txBox="1">
            <a:spLocks noChangeArrowheads="1"/>
          </p:cNvSpPr>
          <p:nvPr/>
        </p:nvSpPr>
        <p:spPr bwMode="gray">
          <a:xfrm>
            <a:off x="1763713" y="4365625"/>
            <a:ext cx="35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7653" name="Rectangle 2"/>
          <p:cNvSpPr>
            <a:spLocks noGrp="1" noChangeArrowheads="1"/>
          </p:cNvSpPr>
          <p:nvPr>
            <p:ph type="title"/>
          </p:nvPr>
        </p:nvSpPr>
        <p:spPr>
          <a:xfrm>
            <a:off x="312738" y="476250"/>
            <a:ext cx="8858250" cy="571500"/>
          </a:xfrm>
        </p:spPr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C00000"/>
                </a:solidFill>
              </a:rPr>
              <a:t>№9 с.80 </a:t>
            </a:r>
            <a:r>
              <a:rPr lang="ru-RU" sz="2800" b="1" smtClean="0">
                <a:solidFill>
                  <a:srgbClr val="0000CC"/>
                </a:solidFill>
              </a:rPr>
              <a:t>Какие исполнители могут выполнить следующие виды работ?</a:t>
            </a:r>
            <a:endParaRPr lang="en-US" sz="2800" b="1" smtClean="0">
              <a:solidFill>
                <a:srgbClr val="0000CC"/>
              </a:solidFill>
            </a:endParaRPr>
          </a:p>
        </p:txBody>
      </p:sp>
      <p:pic>
        <p:nvPicPr>
          <p:cNvPr id="27654" name="Picture 9"/>
          <p:cNvPicPr>
            <a:picLocks noChangeAspect="1" noChangeArrowheads="1"/>
          </p:cNvPicPr>
          <p:nvPr/>
        </p:nvPicPr>
        <p:blipFill>
          <a:blip r:embed="rId2"/>
          <a:srcRect l="55078" t="81250" r="25000" b="15625"/>
          <a:stretch>
            <a:fillRect/>
          </a:stretch>
        </p:blipFill>
        <p:spPr bwMode="auto">
          <a:xfrm>
            <a:off x="6715125" y="6429375"/>
            <a:ext cx="24288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313" y="1196975"/>
          <a:ext cx="8715375" cy="558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/>
                <a:gridCol w="4357688"/>
              </a:tblGrid>
              <a:tr h="30940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Вид работы</a:t>
                      </a:r>
                      <a:endParaRPr lang="ru-RU" sz="1800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Исполнитель</a:t>
                      </a:r>
                      <a:endParaRPr lang="ru-RU" sz="1800" dirty="0"/>
                    </a:p>
                  </a:txBody>
                  <a:tcPr marL="91439" marR="91439" marT="45721" marB="45721"/>
                </a:tc>
              </a:tr>
              <a:tr h="43459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Приготовление обеда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43459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Уборка квартиры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43459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Уборка мусора во дворе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43459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Стирка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43459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Перевозка пассажиров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43459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Обучение детей в школе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 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458404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Раскрой ткани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640095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Продажа железнодорожных билетов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640095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Поддержание температуры в помещении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43459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Приём зачёта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 marL="91439" marR="91439" marT="45721" marB="45721"/>
                </a:tc>
              </a:tr>
              <a:tr h="43459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Доставка корреспонденции</a:t>
                      </a:r>
                      <a:endParaRPr lang="ru-RU" sz="1800" b="1" dirty="0"/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endParaRPr lang="ru-RU" sz="1800" b="1" dirty="0"/>
                    </a:p>
                  </a:txBody>
                  <a:tcPr marL="91439" marR="91439" marT="45721" marB="45721"/>
                </a:tc>
              </a:tr>
            </a:tbl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14875" y="1500188"/>
            <a:ext cx="2643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/>
              <a:t>повар, кулинар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14875" y="1928813"/>
            <a:ext cx="3857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/>
              <a:t>домохозяйка, моечные машины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714875" y="2428875"/>
            <a:ext cx="1054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0">
                <a:latin typeface="Century Gothic" pitchFamily="34" charset="0"/>
              </a:rPr>
              <a:t>дворник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714875" y="2857500"/>
            <a:ext cx="3881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0">
                <a:latin typeface="Century Gothic" pitchFamily="34" charset="0"/>
              </a:rPr>
              <a:t>домохозяйка, стиральная машина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714875" y="3286125"/>
            <a:ext cx="3856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0">
                <a:latin typeface="Century Gothic" pitchFamily="34" charset="0"/>
              </a:rPr>
              <a:t>водитель транспортного средства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786313" y="4714875"/>
            <a:ext cx="3500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>
                <a:latin typeface="Century Gothic" pitchFamily="34" charset="0"/>
              </a:rPr>
              <a:t>кассир, билетный  терминал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4714875" y="3714750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>
                <a:latin typeface="Century Gothic" pitchFamily="34" charset="0"/>
              </a:rPr>
              <a:t>учитель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714875" y="4143375"/>
            <a:ext cx="3714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>
                <a:latin typeface="Century Gothic" pitchFamily="34" charset="0"/>
              </a:rPr>
              <a:t>портной, раскроечные машины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786313" y="5357813"/>
            <a:ext cx="2571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>
                <a:latin typeface="Century Gothic" pitchFamily="34" charset="0"/>
              </a:rPr>
              <a:t>кондиционер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714875" y="5845175"/>
            <a:ext cx="2571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>
                <a:latin typeface="Century Gothic" pitchFamily="34" charset="0"/>
              </a:rPr>
              <a:t>преподаватель, декан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4714875" y="6286500"/>
            <a:ext cx="3786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>
                <a:latin typeface="Century Gothic" pitchFamily="34" charset="0"/>
              </a:rPr>
              <a:t>почтальон, интернет - программы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4068" y="150931"/>
            <a:ext cx="354135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1430"/>
                <a:solidFill>
                  <a:srgbClr val="33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Разминка</a:t>
            </a: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1116013" y="836613"/>
            <a:ext cx="7000875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>
                <a:latin typeface="Century Gothic" pitchFamily="34" charset="0"/>
              </a:rPr>
              <a:t>Мы работали, трудились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И маленько притомились.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Нужно сделать повороты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Влево, вправо развороты.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/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			Вправо смотрим и моргнем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			Влево смотрим и моргнем.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			Повторим еще разочек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			От работы отдохнем.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/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Вверх посмотрим и моргнем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Вниз посмотрим и моргнем.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Повторим мы упражненье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Смотрим в тех же направленьях.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/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			Отдохнули мы, размялись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			И к работе возвращаясь,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			Не забудем про осанку </a:t>
            </a:r>
            <a:br>
              <a:rPr lang="ru-RU" sz="1800">
                <a:latin typeface="Century Gothic" pitchFamily="34" charset="0"/>
              </a:rPr>
            </a:br>
            <a:r>
              <a:rPr lang="ru-RU" sz="1800">
                <a:latin typeface="Century Gothic" pitchFamily="34" charset="0"/>
              </a:rPr>
              <a:t>			И дистанцию с экраном. </a:t>
            </a:r>
          </a:p>
        </p:txBody>
      </p:sp>
      <p:sp>
        <p:nvSpPr>
          <p:cNvPr id="5" name="Улыбающееся лицо 4"/>
          <p:cNvSpPr/>
          <p:nvPr/>
        </p:nvSpPr>
        <p:spPr>
          <a:xfrm>
            <a:off x="1643063" y="2500313"/>
            <a:ext cx="1071562" cy="1000125"/>
          </a:xfrm>
          <a:prstGeom prst="smileyFace">
            <a:avLst>
              <a:gd name="adj" fmla="val 888"/>
            </a:avLst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6" name="Улыбающееся лицо 5"/>
          <p:cNvSpPr/>
          <p:nvPr/>
        </p:nvSpPr>
        <p:spPr>
          <a:xfrm>
            <a:off x="6500813" y="3857625"/>
            <a:ext cx="1071562" cy="1000125"/>
          </a:xfrm>
          <a:prstGeom prst="smileyFace">
            <a:avLst>
              <a:gd name="adj" fmla="val 888"/>
            </a:avLst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7" name="Улыбающееся лицо 6"/>
          <p:cNvSpPr/>
          <p:nvPr/>
        </p:nvSpPr>
        <p:spPr>
          <a:xfrm>
            <a:off x="1643063" y="5286375"/>
            <a:ext cx="1071562" cy="1000125"/>
          </a:xfrm>
          <a:prstGeom prst="smileyFace">
            <a:avLst>
              <a:gd name="adj" fmla="val 4653"/>
            </a:avLst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28678" name="AutoShape 7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 b="0"/>
          </a:p>
        </p:txBody>
      </p:sp>
      <p:sp>
        <p:nvSpPr>
          <p:cNvPr id="28679" name="AutoShape 9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 b="0"/>
          </a:p>
        </p:txBody>
      </p:sp>
      <p:sp>
        <p:nvSpPr>
          <p:cNvPr id="3" name="Улыбающееся лицо 6"/>
          <p:cNvSpPr/>
          <p:nvPr/>
        </p:nvSpPr>
        <p:spPr>
          <a:xfrm>
            <a:off x="5724525" y="908050"/>
            <a:ext cx="1071563" cy="1000125"/>
          </a:xfrm>
          <a:prstGeom prst="smileyFace">
            <a:avLst>
              <a:gd name="adj" fmla="val 4653"/>
            </a:avLst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28681" name="AutoShape 13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 b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5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500"/>
                            </p:stCondLst>
                            <p:childTnLst>
                              <p:par>
                                <p:cTn id="8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500"/>
                            </p:stCondLst>
                            <p:childTnLst>
                              <p:par>
                                <p:cTn id="89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7" grpId="0" animBg="1"/>
      <p:bldP spid="7" grpId="1" animBg="1"/>
      <p:bldP spid="3" grpId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Clr>
                <a:srgbClr val="4173F1"/>
              </a:buClr>
              <a:buFont typeface="Century Gothic" pitchFamily="34" charset="0"/>
              <a:buNone/>
              <a:defRPr/>
            </a:pPr>
            <a:r>
              <a:rPr lang="ru-RU" sz="4000" b="1" dirty="0" smtClean="0">
                <a:solidFill>
                  <a:srgbClr val="0B3191"/>
                </a:solidFill>
                <a:latin typeface="Verdana"/>
              </a:rPr>
              <a:t>Практическая работа</a:t>
            </a:r>
          </a:p>
          <a:p>
            <a:pPr marL="0" indent="0" algn="ctr">
              <a:buClr>
                <a:srgbClr val="4173F1"/>
              </a:buClr>
              <a:buFont typeface="Century Gothic" pitchFamily="34" charset="0"/>
              <a:buNone/>
              <a:defRPr/>
            </a:pPr>
            <a:r>
              <a:rPr lang="ru-RU" sz="4000" b="1" dirty="0" smtClean="0">
                <a:solidFill>
                  <a:srgbClr val="0B3191"/>
                </a:solidFill>
                <a:latin typeface="Verdana"/>
              </a:rPr>
              <a:t>учебник с.159 </a:t>
            </a:r>
          </a:p>
          <a:p>
            <a:pPr marL="0" indent="0" algn="ctr">
              <a:buClr>
                <a:srgbClr val="4173F1"/>
              </a:buClr>
              <a:buFont typeface="Century Gothic" pitchFamily="34" charset="0"/>
              <a:buNone/>
              <a:defRPr/>
            </a:pPr>
            <a:r>
              <a:rPr lang="ru-RU" sz="4000" b="1" dirty="0" smtClean="0">
                <a:solidFill>
                  <a:srgbClr val="0B3191"/>
                </a:solidFill>
                <a:latin typeface="Verdana"/>
              </a:rPr>
              <a:t>Работа №11, задание 2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2"/>
          <p:cNvGrpSpPr>
            <a:grpSpLocks/>
          </p:cNvGrpSpPr>
          <p:nvPr/>
        </p:nvGrpSpPr>
        <p:grpSpPr bwMode="auto">
          <a:xfrm>
            <a:off x="757238" y="836613"/>
            <a:ext cx="7993062" cy="5256212"/>
            <a:chOff x="715" y="2320"/>
            <a:chExt cx="8316" cy="6200"/>
          </a:xfrm>
        </p:grpSpPr>
        <p:grpSp>
          <p:nvGrpSpPr>
            <p:cNvPr id="30722" name="Group 3"/>
            <p:cNvGrpSpPr>
              <a:grpSpLocks/>
            </p:cNvGrpSpPr>
            <p:nvPr/>
          </p:nvGrpSpPr>
          <p:grpSpPr bwMode="auto">
            <a:xfrm>
              <a:off x="715" y="6900"/>
              <a:ext cx="1620" cy="1620"/>
              <a:chOff x="5946" y="2604"/>
              <a:chExt cx="1620" cy="1620"/>
            </a:xfrm>
          </p:grpSpPr>
          <p:grpSp>
            <p:nvGrpSpPr>
              <p:cNvPr id="30810" name="Group 4"/>
              <p:cNvGrpSpPr>
                <a:grpSpLocks/>
              </p:cNvGrpSpPr>
              <p:nvPr/>
            </p:nvGrpSpPr>
            <p:grpSpPr bwMode="auto">
              <a:xfrm>
                <a:off x="5946" y="2604"/>
                <a:ext cx="1620" cy="1620"/>
                <a:chOff x="3321" y="4374"/>
                <a:chExt cx="1620" cy="1620"/>
              </a:xfrm>
            </p:grpSpPr>
            <p:sp>
              <p:nvSpPr>
                <p:cNvPr id="30815" name="Rectangle 5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6600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816" name="Rectangle 6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30811" name="Group 7"/>
              <p:cNvGrpSpPr>
                <a:grpSpLocks/>
              </p:cNvGrpSpPr>
              <p:nvPr/>
            </p:nvGrpSpPr>
            <p:grpSpPr bwMode="auto">
              <a:xfrm>
                <a:off x="6306" y="3039"/>
                <a:ext cx="900" cy="540"/>
                <a:chOff x="3681" y="4914"/>
                <a:chExt cx="900" cy="540"/>
              </a:xfrm>
            </p:grpSpPr>
            <p:sp>
              <p:nvSpPr>
                <p:cNvPr id="30812" name="Rectangle 8"/>
                <p:cNvSpPr>
                  <a:spLocks noChangeArrowheads="1"/>
                </p:cNvSpPr>
                <p:nvPr/>
              </p:nvSpPr>
              <p:spPr bwMode="auto">
                <a:xfrm>
                  <a:off x="3681" y="4914"/>
                  <a:ext cx="900" cy="540"/>
                </a:xfrm>
                <a:prstGeom prst="rect">
                  <a:avLst/>
                </a:prstGeom>
                <a:solidFill>
                  <a:srgbClr val="00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813" name="Line 9"/>
                <p:cNvSpPr>
                  <a:spLocks noChangeShapeType="1"/>
                </p:cNvSpPr>
                <p:nvPr/>
              </p:nvSpPr>
              <p:spPr bwMode="auto">
                <a:xfrm>
                  <a:off x="3681" y="5094"/>
                  <a:ext cx="900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14" name="Line 10"/>
                <p:cNvSpPr>
                  <a:spLocks noChangeShapeType="1"/>
                </p:cNvSpPr>
                <p:nvPr/>
              </p:nvSpPr>
              <p:spPr bwMode="auto">
                <a:xfrm>
                  <a:off x="3966" y="4914"/>
                  <a:ext cx="0" cy="54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0723" name="Group 11"/>
            <p:cNvGrpSpPr>
              <a:grpSpLocks/>
            </p:cNvGrpSpPr>
            <p:nvPr/>
          </p:nvGrpSpPr>
          <p:grpSpPr bwMode="auto">
            <a:xfrm>
              <a:off x="715" y="5280"/>
              <a:ext cx="1620" cy="1620"/>
              <a:chOff x="5946" y="2604"/>
              <a:chExt cx="1620" cy="1620"/>
            </a:xfrm>
          </p:grpSpPr>
          <p:grpSp>
            <p:nvGrpSpPr>
              <p:cNvPr id="30803" name="Group 12"/>
              <p:cNvGrpSpPr>
                <a:grpSpLocks/>
              </p:cNvGrpSpPr>
              <p:nvPr/>
            </p:nvGrpSpPr>
            <p:grpSpPr bwMode="auto">
              <a:xfrm>
                <a:off x="5946" y="2604"/>
                <a:ext cx="1620" cy="1620"/>
                <a:chOff x="3321" y="4374"/>
                <a:chExt cx="1620" cy="1620"/>
              </a:xfrm>
            </p:grpSpPr>
            <p:sp>
              <p:nvSpPr>
                <p:cNvPr id="30808" name="Rectangle 13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6600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809" name="Rectangle 14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30804" name="Group 15"/>
              <p:cNvGrpSpPr>
                <a:grpSpLocks/>
              </p:cNvGrpSpPr>
              <p:nvPr/>
            </p:nvGrpSpPr>
            <p:grpSpPr bwMode="auto">
              <a:xfrm>
                <a:off x="6306" y="3039"/>
                <a:ext cx="900" cy="540"/>
                <a:chOff x="3681" y="4914"/>
                <a:chExt cx="900" cy="540"/>
              </a:xfrm>
            </p:grpSpPr>
            <p:sp>
              <p:nvSpPr>
                <p:cNvPr id="30805" name="Rectangle 16"/>
                <p:cNvSpPr>
                  <a:spLocks noChangeArrowheads="1"/>
                </p:cNvSpPr>
                <p:nvPr/>
              </p:nvSpPr>
              <p:spPr bwMode="auto">
                <a:xfrm>
                  <a:off x="3681" y="4914"/>
                  <a:ext cx="900" cy="540"/>
                </a:xfrm>
                <a:prstGeom prst="rect">
                  <a:avLst/>
                </a:prstGeom>
                <a:solidFill>
                  <a:srgbClr val="00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806" name="Line 17"/>
                <p:cNvSpPr>
                  <a:spLocks noChangeShapeType="1"/>
                </p:cNvSpPr>
                <p:nvPr/>
              </p:nvSpPr>
              <p:spPr bwMode="auto">
                <a:xfrm>
                  <a:off x="3681" y="5094"/>
                  <a:ext cx="900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07" name="Line 18"/>
                <p:cNvSpPr>
                  <a:spLocks noChangeShapeType="1"/>
                </p:cNvSpPr>
                <p:nvPr/>
              </p:nvSpPr>
              <p:spPr bwMode="auto">
                <a:xfrm>
                  <a:off x="3966" y="4914"/>
                  <a:ext cx="0" cy="54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0724" name="Group 19"/>
            <p:cNvGrpSpPr>
              <a:grpSpLocks/>
            </p:cNvGrpSpPr>
            <p:nvPr/>
          </p:nvGrpSpPr>
          <p:grpSpPr bwMode="auto">
            <a:xfrm>
              <a:off x="715" y="2370"/>
              <a:ext cx="1688" cy="2910"/>
              <a:chOff x="5913" y="1314"/>
              <a:chExt cx="1688" cy="2910"/>
            </a:xfrm>
          </p:grpSpPr>
          <p:grpSp>
            <p:nvGrpSpPr>
              <p:cNvPr id="30792" name="Group 20"/>
              <p:cNvGrpSpPr>
                <a:grpSpLocks/>
              </p:cNvGrpSpPr>
              <p:nvPr/>
            </p:nvGrpSpPr>
            <p:grpSpPr bwMode="auto">
              <a:xfrm>
                <a:off x="5946" y="2604"/>
                <a:ext cx="1620" cy="1620"/>
                <a:chOff x="5946" y="2604"/>
                <a:chExt cx="1620" cy="1620"/>
              </a:xfrm>
            </p:grpSpPr>
            <p:grpSp>
              <p:nvGrpSpPr>
                <p:cNvPr id="30796" name="Group 21"/>
                <p:cNvGrpSpPr>
                  <a:grpSpLocks/>
                </p:cNvGrpSpPr>
                <p:nvPr/>
              </p:nvGrpSpPr>
              <p:grpSpPr bwMode="auto">
                <a:xfrm>
                  <a:off x="5946" y="2604"/>
                  <a:ext cx="1620" cy="1620"/>
                  <a:chOff x="3321" y="4374"/>
                  <a:chExt cx="1620" cy="1620"/>
                </a:xfrm>
              </p:grpSpPr>
              <p:sp>
                <p:nvSpPr>
                  <p:cNvPr id="30801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4374"/>
                    <a:ext cx="1620" cy="1620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miter lim="800000"/>
                    <a:headEnd/>
                    <a:tailEnd/>
                  </a:ln>
                  <a:scene3d>
                    <a:camera prst="legacyObliqueTopRight"/>
                    <a:lightRig rig="legacyFlat3" dir="b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6600"/>
                    </a:extrusionClr>
                  </a:sp3d>
                </p:spPr>
                <p:txBody>
                  <a:bodyPr>
                    <a:flatTx/>
                  </a:bodyPr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  <p:sp>
                <p:nvSpPr>
                  <p:cNvPr id="30802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4374"/>
                    <a:ext cx="1620" cy="1620"/>
                  </a:xfrm>
                  <a:prstGeom prst="rect">
                    <a:avLst/>
                  </a:prstGeom>
                  <a:solidFill>
                    <a:srgbClr val="FF6600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</p:grpSp>
            <p:grpSp>
              <p:nvGrpSpPr>
                <p:cNvPr id="30797" name="Group 24"/>
                <p:cNvGrpSpPr>
                  <a:grpSpLocks/>
                </p:cNvGrpSpPr>
                <p:nvPr/>
              </p:nvGrpSpPr>
              <p:grpSpPr bwMode="auto">
                <a:xfrm>
                  <a:off x="6306" y="3039"/>
                  <a:ext cx="900" cy="540"/>
                  <a:chOff x="3681" y="4914"/>
                  <a:chExt cx="900" cy="540"/>
                </a:xfrm>
              </p:grpSpPr>
              <p:sp>
                <p:nvSpPr>
                  <p:cNvPr id="30798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681" y="4914"/>
                    <a:ext cx="900" cy="540"/>
                  </a:xfrm>
                  <a:prstGeom prst="rect">
                    <a:avLst/>
                  </a:prstGeom>
                  <a:solidFill>
                    <a:srgbClr val="00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  <p:sp>
                <p:nvSpPr>
                  <p:cNvPr id="3079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3681" y="5094"/>
                    <a:ext cx="90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800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3966" y="4914"/>
                    <a:ext cx="0" cy="54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0793" name="Group 28"/>
              <p:cNvGrpSpPr>
                <a:grpSpLocks/>
              </p:cNvGrpSpPr>
              <p:nvPr/>
            </p:nvGrpSpPr>
            <p:grpSpPr bwMode="auto">
              <a:xfrm>
                <a:off x="5913" y="1314"/>
                <a:ext cx="1688" cy="1260"/>
                <a:chOff x="5953" y="1314"/>
                <a:chExt cx="1608" cy="1280"/>
              </a:xfrm>
            </p:grpSpPr>
            <p:sp>
              <p:nvSpPr>
                <p:cNvPr id="30794" name="AutoShape 29"/>
                <p:cNvSpPr>
                  <a:spLocks noChangeArrowheads="1"/>
                </p:cNvSpPr>
                <p:nvPr/>
              </p:nvSpPr>
              <p:spPr bwMode="auto">
                <a:xfrm>
                  <a:off x="5953" y="1314"/>
                  <a:ext cx="1608" cy="126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C00"/>
                </a:soli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00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95" name="AutoShape 30"/>
                <p:cNvSpPr>
                  <a:spLocks noChangeArrowheads="1"/>
                </p:cNvSpPr>
                <p:nvPr/>
              </p:nvSpPr>
              <p:spPr bwMode="auto">
                <a:xfrm>
                  <a:off x="5961" y="1334"/>
                  <a:ext cx="1580" cy="126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C0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</p:grpSp>
        </p:grpSp>
        <p:grpSp>
          <p:nvGrpSpPr>
            <p:cNvPr id="30725" name="Group 31"/>
            <p:cNvGrpSpPr>
              <a:grpSpLocks/>
            </p:cNvGrpSpPr>
            <p:nvPr/>
          </p:nvGrpSpPr>
          <p:grpSpPr bwMode="auto">
            <a:xfrm>
              <a:off x="2368" y="5610"/>
              <a:ext cx="1688" cy="2910"/>
              <a:chOff x="5913" y="1314"/>
              <a:chExt cx="1688" cy="2910"/>
            </a:xfrm>
          </p:grpSpPr>
          <p:grpSp>
            <p:nvGrpSpPr>
              <p:cNvPr id="30781" name="Group 32"/>
              <p:cNvGrpSpPr>
                <a:grpSpLocks/>
              </p:cNvGrpSpPr>
              <p:nvPr/>
            </p:nvGrpSpPr>
            <p:grpSpPr bwMode="auto">
              <a:xfrm>
                <a:off x="5946" y="2604"/>
                <a:ext cx="1620" cy="1620"/>
                <a:chOff x="5946" y="2604"/>
                <a:chExt cx="1620" cy="1620"/>
              </a:xfrm>
            </p:grpSpPr>
            <p:grpSp>
              <p:nvGrpSpPr>
                <p:cNvPr id="30785" name="Group 33"/>
                <p:cNvGrpSpPr>
                  <a:grpSpLocks/>
                </p:cNvGrpSpPr>
                <p:nvPr/>
              </p:nvGrpSpPr>
              <p:grpSpPr bwMode="auto">
                <a:xfrm>
                  <a:off x="5946" y="2604"/>
                  <a:ext cx="1620" cy="1620"/>
                  <a:chOff x="3321" y="4374"/>
                  <a:chExt cx="1620" cy="1620"/>
                </a:xfrm>
              </p:grpSpPr>
              <p:sp>
                <p:nvSpPr>
                  <p:cNvPr id="30790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4374"/>
                    <a:ext cx="1620" cy="1620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miter lim="800000"/>
                    <a:headEnd/>
                    <a:tailEnd/>
                  </a:ln>
                  <a:scene3d>
                    <a:camera prst="legacyObliqueTopRight"/>
                    <a:lightRig rig="legacyFlat3" dir="b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6600"/>
                    </a:extrusionClr>
                  </a:sp3d>
                </p:spPr>
                <p:txBody>
                  <a:bodyPr>
                    <a:flatTx/>
                  </a:bodyPr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  <p:sp>
                <p:nvSpPr>
                  <p:cNvPr id="30791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4374"/>
                    <a:ext cx="1620" cy="1620"/>
                  </a:xfrm>
                  <a:prstGeom prst="rect">
                    <a:avLst/>
                  </a:prstGeom>
                  <a:solidFill>
                    <a:srgbClr val="FF6600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</p:grpSp>
            <p:grpSp>
              <p:nvGrpSpPr>
                <p:cNvPr id="30786" name="Group 36"/>
                <p:cNvGrpSpPr>
                  <a:grpSpLocks/>
                </p:cNvGrpSpPr>
                <p:nvPr/>
              </p:nvGrpSpPr>
              <p:grpSpPr bwMode="auto">
                <a:xfrm>
                  <a:off x="6306" y="3039"/>
                  <a:ext cx="900" cy="540"/>
                  <a:chOff x="3681" y="4914"/>
                  <a:chExt cx="900" cy="540"/>
                </a:xfrm>
              </p:grpSpPr>
              <p:sp>
                <p:nvSpPr>
                  <p:cNvPr id="30787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681" y="4914"/>
                    <a:ext cx="900" cy="540"/>
                  </a:xfrm>
                  <a:prstGeom prst="rect">
                    <a:avLst/>
                  </a:prstGeom>
                  <a:solidFill>
                    <a:srgbClr val="00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  <p:sp>
                <p:nvSpPr>
                  <p:cNvPr id="30788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3681" y="5094"/>
                    <a:ext cx="90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89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3966" y="4914"/>
                    <a:ext cx="0" cy="54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0782" name="Group 40"/>
              <p:cNvGrpSpPr>
                <a:grpSpLocks/>
              </p:cNvGrpSpPr>
              <p:nvPr/>
            </p:nvGrpSpPr>
            <p:grpSpPr bwMode="auto">
              <a:xfrm>
                <a:off x="5913" y="1314"/>
                <a:ext cx="1688" cy="1260"/>
                <a:chOff x="5953" y="1314"/>
                <a:chExt cx="1608" cy="1280"/>
              </a:xfrm>
            </p:grpSpPr>
            <p:sp>
              <p:nvSpPr>
                <p:cNvPr id="30783" name="AutoShape 41"/>
                <p:cNvSpPr>
                  <a:spLocks noChangeArrowheads="1"/>
                </p:cNvSpPr>
                <p:nvPr/>
              </p:nvSpPr>
              <p:spPr bwMode="auto">
                <a:xfrm>
                  <a:off x="5953" y="1314"/>
                  <a:ext cx="1608" cy="126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C00"/>
                </a:soli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00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84" name="AutoShape 42"/>
                <p:cNvSpPr>
                  <a:spLocks noChangeArrowheads="1"/>
                </p:cNvSpPr>
                <p:nvPr/>
              </p:nvSpPr>
              <p:spPr bwMode="auto">
                <a:xfrm>
                  <a:off x="5961" y="1334"/>
                  <a:ext cx="1580" cy="126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C0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</p:grpSp>
        </p:grpSp>
        <p:grpSp>
          <p:nvGrpSpPr>
            <p:cNvPr id="30726" name="Group 43"/>
            <p:cNvGrpSpPr>
              <a:grpSpLocks/>
            </p:cNvGrpSpPr>
            <p:nvPr/>
          </p:nvGrpSpPr>
          <p:grpSpPr bwMode="auto">
            <a:xfrm>
              <a:off x="4056" y="6879"/>
              <a:ext cx="1620" cy="1620"/>
              <a:chOff x="3321" y="4374"/>
              <a:chExt cx="1620" cy="1620"/>
            </a:xfrm>
          </p:grpSpPr>
          <p:sp>
            <p:nvSpPr>
              <p:cNvPr id="30779" name="Rectangle 44"/>
              <p:cNvSpPr>
                <a:spLocks noChangeArrowheads="1"/>
              </p:cNvSpPr>
              <p:nvPr/>
            </p:nvSpPr>
            <p:spPr bwMode="auto">
              <a:xfrm>
                <a:off x="3321" y="4374"/>
                <a:ext cx="1620" cy="1620"/>
              </a:xfrm>
              <a:prstGeom prst="rect">
                <a:avLst/>
              </a:prstGeom>
              <a:solidFill>
                <a:srgbClr val="FF6600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</a:sp3d>
            </p:spPr>
            <p:txBody>
              <a:bodyPr>
                <a:flatTx/>
              </a:bodyPr>
              <a:lstStyle/>
              <a:p>
                <a:endParaRPr lang="ru-RU" sz="1800" b="0">
                  <a:latin typeface="Century Gothic" pitchFamily="34" charset="0"/>
                </a:endParaRPr>
              </a:p>
            </p:txBody>
          </p:sp>
          <p:sp>
            <p:nvSpPr>
              <p:cNvPr id="30780" name="Rectangle 45"/>
              <p:cNvSpPr>
                <a:spLocks noChangeArrowheads="1"/>
              </p:cNvSpPr>
              <p:nvPr/>
            </p:nvSpPr>
            <p:spPr bwMode="auto">
              <a:xfrm>
                <a:off x="3321" y="4374"/>
                <a:ext cx="1620" cy="1620"/>
              </a:xfrm>
              <a:prstGeom prst="rect">
                <a:avLst/>
              </a:prstGeom>
              <a:solidFill>
                <a:srgbClr val="FF6600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1800" b="0">
                  <a:latin typeface="Century Gothic" pitchFamily="34" charset="0"/>
                </a:endParaRPr>
              </a:p>
            </p:txBody>
          </p:sp>
        </p:grpSp>
        <p:sp>
          <p:nvSpPr>
            <p:cNvPr id="14344" name="Rectangle 46"/>
            <p:cNvSpPr>
              <a:spLocks noChangeArrowheads="1"/>
            </p:cNvSpPr>
            <p:nvPr/>
          </p:nvSpPr>
          <p:spPr bwMode="auto">
            <a:xfrm>
              <a:off x="4601" y="7514"/>
              <a:ext cx="520" cy="976"/>
            </a:xfrm>
            <a:prstGeom prst="rect">
              <a:avLst/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latin typeface="+mn-lt"/>
                <a:cs typeface="+mn-cs"/>
              </a:endParaRPr>
            </a:p>
          </p:txBody>
        </p:sp>
        <p:grpSp>
          <p:nvGrpSpPr>
            <p:cNvPr id="30728" name="Group 47"/>
            <p:cNvGrpSpPr>
              <a:grpSpLocks/>
            </p:cNvGrpSpPr>
            <p:nvPr/>
          </p:nvGrpSpPr>
          <p:grpSpPr bwMode="auto">
            <a:xfrm>
              <a:off x="4066" y="3940"/>
              <a:ext cx="1688" cy="2910"/>
              <a:chOff x="5913" y="1314"/>
              <a:chExt cx="1688" cy="2910"/>
            </a:xfrm>
          </p:grpSpPr>
          <p:grpSp>
            <p:nvGrpSpPr>
              <p:cNvPr id="30768" name="Group 48"/>
              <p:cNvGrpSpPr>
                <a:grpSpLocks/>
              </p:cNvGrpSpPr>
              <p:nvPr/>
            </p:nvGrpSpPr>
            <p:grpSpPr bwMode="auto">
              <a:xfrm>
                <a:off x="5946" y="2604"/>
                <a:ext cx="1620" cy="1620"/>
                <a:chOff x="5946" y="2604"/>
                <a:chExt cx="1620" cy="1620"/>
              </a:xfrm>
            </p:grpSpPr>
            <p:grpSp>
              <p:nvGrpSpPr>
                <p:cNvPr id="30772" name="Group 49"/>
                <p:cNvGrpSpPr>
                  <a:grpSpLocks/>
                </p:cNvGrpSpPr>
                <p:nvPr/>
              </p:nvGrpSpPr>
              <p:grpSpPr bwMode="auto">
                <a:xfrm>
                  <a:off x="5946" y="2604"/>
                  <a:ext cx="1620" cy="1620"/>
                  <a:chOff x="3321" y="4374"/>
                  <a:chExt cx="1620" cy="1620"/>
                </a:xfrm>
              </p:grpSpPr>
              <p:sp>
                <p:nvSpPr>
                  <p:cNvPr id="30777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4374"/>
                    <a:ext cx="1620" cy="1620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miter lim="800000"/>
                    <a:headEnd/>
                    <a:tailEnd/>
                  </a:ln>
                  <a:scene3d>
                    <a:camera prst="legacyObliqueTopRight"/>
                    <a:lightRig rig="legacyFlat3" dir="b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6600"/>
                    </a:extrusionClr>
                  </a:sp3d>
                </p:spPr>
                <p:txBody>
                  <a:bodyPr>
                    <a:flatTx/>
                  </a:bodyPr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  <p:sp>
                <p:nvSpPr>
                  <p:cNvPr id="30778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4374"/>
                    <a:ext cx="1620" cy="1620"/>
                  </a:xfrm>
                  <a:prstGeom prst="rect">
                    <a:avLst/>
                  </a:prstGeom>
                  <a:solidFill>
                    <a:srgbClr val="FF6600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</p:grpSp>
            <p:grpSp>
              <p:nvGrpSpPr>
                <p:cNvPr id="30773" name="Group 52"/>
                <p:cNvGrpSpPr>
                  <a:grpSpLocks/>
                </p:cNvGrpSpPr>
                <p:nvPr/>
              </p:nvGrpSpPr>
              <p:grpSpPr bwMode="auto">
                <a:xfrm>
                  <a:off x="6306" y="3039"/>
                  <a:ext cx="900" cy="540"/>
                  <a:chOff x="3681" y="4914"/>
                  <a:chExt cx="900" cy="540"/>
                </a:xfrm>
              </p:grpSpPr>
              <p:sp>
                <p:nvSpPr>
                  <p:cNvPr id="30774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3681" y="4914"/>
                    <a:ext cx="900" cy="540"/>
                  </a:xfrm>
                  <a:prstGeom prst="rect">
                    <a:avLst/>
                  </a:prstGeom>
                  <a:solidFill>
                    <a:srgbClr val="00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  <p:sp>
                <p:nvSpPr>
                  <p:cNvPr id="30775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3681" y="5094"/>
                    <a:ext cx="90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76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3966" y="4914"/>
                    <a:ext cx="0" cy="54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0769" name="Group 56"/>
              <p:cNvGrpSpPr>
                <a:grpSpLocks/>
              </p:cNvGrpSpPr>
              <p:nvPr/>
            </p:nvGrpSpPr>
            <p:grpSpPr bwMode="auto">
              <a:xfrm>
                <a:off x="5913" y="1314"/>
                <a:ext cx="1688" cy="1260"/>
                <a:chOff x="5953" y="1314"/>
                <a:chExt cx="1608" cy="1280"/>
              </a:xfrm>
            </p:grpSpPr>
            <p:sp>
              <p:nvSpPr>
                <p:cNvPr id="30770" name="AutoShape 57"/>
                <p:cNvSpPr>
                  <a:spLocks noChangeArrowheads="1"/>
                </p:cNvSpPr>
                <p:nvPr/>
              </p:nvSpPr>
              <p:spPr bwMode="auto">
                <a:xfrm>
                  <a:off x="5953" y="1314"/>
                  <a:ext cx="1608" cy="126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C00"/>
                </a:soli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00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71" name="AutoShape 58"/>
                <p:cNvSpPr>
                  <a:spLocks noChangeArrowheads="1"/>
                </p:cNvSpPr>
                <p:nvPr/>
              </p:nvSpPr>
              <p:spPr bwMode="auto">
                <a:xfrm>
                  <a:off x="5961" y="1334"/>
                  <a:ext cx="1580" cy="126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C0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</p:grpSp>
        </p:grpSp>
        <p:grpSp>
          <p:nvGrpSpPr>
            <p:cNvPr id="30729" name="Group 59"/>
            <p:cNvGrpSpPr>
              <a:grpSpLocks/>
            </p:cNvGrpSpPr>
            <p:nvPr/>
          </p:nvGrpSpPr>
          <p:grpSpPr bwMode="auto">
            <a:xfrm>
              <a:off x="5676" y="5580"/>
              <a:ext cx="1688" cy="2910"/>
              <a:chOff x="5913" y="1314"/>
              <a:chExt cx="1688" cy="2910"/>
            </a:xfrm>
          </p:grpSpPr>
          <p:grpSp>
            <p:nvGrpSpPr>
              <p:cNvPr id="30757" name="Group 60"/>
              <p:cNvGrpSpPr>
                <a:grpSpLocks/>
              </p:cNvGrpSpPr>
              <p:nvPr/>
            </p:nvGrpSpPr>
            <p:grpSpPr bwMode="auto">
              <a:xfrm>
                <a:off x="5946" y="2604"/>
                <a:ext cx="1620" cy="1620"/>
                <a:chOff x="5946" y="2604"/>
                <a:chExt cx="1620" cy="1620"/>
              </a:xfrm>
            </p:grpSpPr>
            <p:grpSp>
              <p:nvGrpSpPr>
                <p:cNvPr id="30761" name="Group 61"/>
                <p:cNvGrpSpPr>
                  <a:grpSpLocks/>
                </p:cNvGrpSpPr>
                <p:nvPr/>
              </p:nvGrpSpPr>
              <p:grpSpPr bwMode="auto">
                <a:xfrm>
                  <a:off x="5946" y="2604"/>
                  <a:ext cx="1620" cy="1620"/>
                  <a:chOff x="3321" y="4374"/>
                  <a:chExt cx="1620" cy="1620"/>
                </a:xfrm>
              </p:grpSpPr>
              <p:sp>
                <p:nvSpPr>
                  <p:cNvPr id="30766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4374"/>
                    <a:ext cx="1620" cy="1620"/>
                  </a:xfrm>
                  <a:prstGeom prst="rect">
                    <a:avLst/>
                  </a:prstGeom>
                  <a:solidFill>
                    <a:srgbClr val="FF6600"/>
                  </a:solidFill>
                  <a:ln w="9525">
                    <a:miter lim="800000"/>
                    <a:headEnd/>
                    <a:tailEnd/>
                  </a:ln>
                  <a:scene3d>
                    <a:camera prst="legacyObliqueTopRight"/>
                    <a:lightRig rig="legacyFlat3" dir="b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6600"/>
                    </a:extrusionClr>
                  </a:sp3d>
                </p:spPr>
                <p:txBody>
                  <a:bodyPr>
                    <a:flatTx/>
                  </a:bodyPr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  <p:sp>
                <p:nvSpPr>
                  <p:cNvPr id="30767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4374"/>
                    <a:ext cx="1620" cy="1620"/>
                  </a:xfrm>
                  <a:prstGeom prst="rect">
                    <a:avLst/>
                  </a:prstGeom>
                  <a:solidFill>
                    <a:srgbClr val="FF6600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</p:grpSp>
            <p:grpSp>
              <p:nvGrpSpPr>
                <p:cNvPr id="30762" name="Group 64"/>
                <p:cNvGrpSpPr>
                  <a:grpSpLocks/>
                </p:cNvGrpSpPr>
                <p:nvPr/>
              </p:nvGrpSpPr>
              <p:grpSpPr bwMode="auto">
                <a:xfrm>
                  <a:off x="6306" y="3039"/>
                  <a:ext cx="900" cy="540"/>
                  <a:chOff x="3681" y="4914"/>
                  <a:chExt cx="900" cy="540"/>
                </a:xfrm>
              </p:grpSpPr>
              <p:sp>
                <p:nvSpPr>
                  <p:cNvPr id="30763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3681" y="4914"/>
                    <a:ext cx="900" cy="540"/>
                  </a:xfrm>
                  <a:prstGeom prst="rect">
                    <a:avLst/>
                  </a:prstGeom>
                  <a:solidFill>
                    <a:srgbClr val="00FFFF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 sz="1800" b="0">
                      <a:latin typeface="Century Gothic" pitchFamily="34" charset="0"/>
                    </a:endParaRPr>
                  </a:p>
                </p:txBody>
              </p:sp>
              <p:sp>
                <p:nvSpPr>
                  <p:cNvPr id="30764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3681" y="5094"/>
                    <a:ext cx="90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65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3966" y="4914"/>
                    <a:ext cx="0" cy="54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0758" name="Group 68"/>
              <p:cNvGrpSpPr>
                <a:grpSpLocks/>
              </p:cNvGrpSpPr>
              <p:nvPr/>
            </p:nvGrpSpPr>
            <p:grpSpPr bwMode="auto">
              <a:xfrm>
                <a:off x="5913" y="1314"/>
                <a:ext cx="1688" cy="1260"/>
                <a:chOff x="5953" y="1314"/>
                <a:chExt cx="1608" cy="1280"/>
              </a:xfrm>
            </p:grpSpPr>
            <p:sp>
              <p:nvSpPr>
                <p:cNvPr id="30759" name="AutoShape 69"/>
                <p:cNvSpPr>
                  <a:spLocks noChangeArrowheads="1"/>
                </p:cNvSpPr>
                <p:nvPr/>
              </p:nvSpPr>
              <p:spPr bwMode="auto">
                <a:xfrm>
                  <a:off x="5953" y="1314"/>
                  <a:ext cx="1608" cy="126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C00"/>
                </a:soli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00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60" name="AutoShape 70"/>
                <p:cNvSpPr>
                  <a:spLocks noChangeArrowheads="1"/>
                </p:cNvSpPr>
                <p:nvPr/>
              </p:nvSpPr>
              <p:spPr bwMode="auto">
                <a:xfrm>
                  <a:off x="5961" y="1334"/>
                  <a:ext cx="1580" cy="126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C0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</p:grpSp>
        </p:grpSp>
        <p:grpSp>
          <p:nvGrpSpPr>
            <p:cNvPr id="30730" name="Group 71"/>
            <p:cNvGrpSpPr>
              <a:grpSpLocks/>
            </p:cNvGrpSpPr>
            <p:nvPr/>
          </p:nvGrpSpPr>
          <p:grpSpPr bwMode="auto">
            <a:xfrm>
              <a:off x="7364" y="6840"/>
              <a:ext cx="1620" cy="1620"/>
              <a:chOff x="5946" y="2604"/>
              <a:chExt cx="1620" cy="1620"/>
            </a:xfrm>
          </p:grpSpPr>
          <p:grpSp>
            <p:nvGrpSpPr>
              <p:cNvPr id="30750" name="Group 72"/>
              <p:cNvGrpSpPr>
                <a:grpSpLocks/>
              </p:cNvGrpSpPr>
              <p:nvPr/>
            </p:nvGrpSpPr>
            <p:grpSpPr bwMode="auto">
              <a:xfrm>
                <a:off x="5946" y="2604"/>
                <a:ext cx="1620" cy="1620"/>
                <a:chOff x="3321" y="4374"/>
                <a:chExt cx="1620" cy="1620"/>
              </a:xfrm>
            </p:grpSpPr>
            <p:sp>
              <p:nvSpPr>
                <p:cNvPr id="30755" name="Rectangle 73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6600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56" name="Rectangle 74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30751" name="Group 75"/>
              <p:cNvGrpSpPr>
                <a:grpSpLocks/>
              </p:cNvGrpSpPr>
              <p:nvPr/>
            </p:nvGrpSpPr>
            <p:grpSpPr bwMode="auto">
              <a:xfrm>
                <a:off x="6306" y="3039"/>
                <a:ext cx="900" cy="540"/>
                <a:chOff x="3681" y="4914"/>
                <a:chExt cx="900" cy="540"/>
              </a:xfrm>
            </p:grpSpPr>
            <p:sp>
              <p:nvSpPr>
                <p:cNvPr id="30752" name="Rectangle 76"/>
                <p:cNvSpPr>
                  <a:spLocks noChangeArrowheads="1"/>
                </p:cNvSpPr>
                <p:nvPr/>
              </p:nvSpPr>
              <p:spPr bwMode="auto">
                <a:xfrm>
                  <a:off x="3681" y="4914"/>
                  <a:ext cx="900" cy="540"/>
                </a:xfrm>
                <a:prstGeom prst="rect">
                  <a:avLst/>
                </a:prstGeom>
                <a:solidFill>
                  <a:srgbClr val="00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53" name="Line 77"/>
                <p:cNvSpPr>
                  <a:spLocks noChangeShapeType="1"/>
                </p:cNvSpPr>
                <p:nvPr/>
              </p:nvSpPr>
              <p:spPr bwMode="auto">
                <a:xfrm>
                  <a:off x="3681" y="5094"/>
                  <a:ext cx="900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54" name="Line 78"/>
                <p:cNvSpPr>
                  <a:spLocks noChangeShapeType="1"/>
                </p:cNvSpPr>
                <p:nvPr/>
              </p:nvSpPr>
              <p:spPr bwMode="auto">
                <a:xfrm>
                  <a:off x="3966" y="4914"/>
                  <a:ext cx="0" cy="54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0731" name="Group 79"/>
            <p:cNvGrpSpPr>
              <a:grpSpLocks/>
            </p:cNvGrpSpPr>
            <p:nvPr/>
          </p:nvGrpSpPr>
          <p:grpSpPr bwMode="auto">
            <a:xfrm>
              <a:off x="7369" y="5250"/>
              <a:ext cx="1620" cy="1620"/>
              <a:chOff x="5946" y="2604"/>
              <a:chExt cx="1620" cy="1620"/>
            </a:xfrm>
          </p:grpSpPr>
          <p:grpSp>
            <p:nvGrpSpPr>
              <p:cNvPr id="30743" name="Group 80"/>
              <p:cNvGrpSpPr>
                <a:grpSpLocks/>
              </p:cNvGrpSpPr>
              <p:nvPr/>
            </p:nvGrpSpPr>
            <p:grpSpPr bwMode="auto">
              <a:xfrm>
                <a:off x="5946" y="2604"/>
                <a:ext cx="1620" cy="1620"/>
                <a:chOff x="3321" y="4374"/>
                <a:chExt cx="1620" cy="1620"/>
              </a:xfrm>
            </p:grpSpPr>
            <p:sp>
              <p:nvSpPr>
                <p:cNvPr id="30748" name="Rectangle 81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6600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49" name="Rectangle 82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30744" name="Group 83"/>
              <p:cNvGrpSpPr>
                <a:grpSpLocks/>
              </p:cNvGrpSpPr>
              <p:nvPr/>
            </p:nvGrpSpPr>
            <p:grpSpPr bwMode="auto">
              <a:xfrm>
                <a:off x="6306" y="3039"/>
                <a:ext cx="900" cy="540"/>
                <a:chOff x="3681" y="4914"/>
                <a:chExt cx="900" cy="540"/>
              </a:xfrm>
            </p:grpSpPr>
            <p:sp>
              <p:nvSpPr>
                <p:cNvPr id="30745" name="Rectangle 84"/>
                <p:cNvSpPr>
                  <a:spLocks noChangeArrowheads="1"/>
                </p:cNvSpPr>
                <p:nvPr/>
              </p:nvSpPr>
              <p:spPr bwMode="auto">
                <a:xfrm>
                  <a:off x="3681" y="4914"/>
                  <a:ext cx="900" cy="540"/>
                </a:xfrm>
                <a:prstGeom prst="rect">
                  <a:avLst/>
                </a:prstGeom>
                <a:solidFill>
                  <a:srgbClr val="00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46" name="Line 85"/>
                <p:cNvSpPr>
                  <a:spLocks noChangeShapeType="1"/>
                </p:cNvSpPr>
                <p:nvPr/>
              </p:nvSpPr>
              <p:spPr bwMode="auto">
                <a:xfrm>
                  <a:off x="3681" y="5094"/>
                  <a:ext cx="900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47" name="Line 86"/>
                <p:cNvSpPr>
                  <a:spLocks noChangeShapeType="1"/>
                </p:cNvSpPr>
                <p:nvPr/>
              </p:nvSpPr>
              <p:spPr bwMode="auto">
                <a:xfrm>
                  <a:off x="3966" y="4914"/>
                  <a:ext cx="0" cy="54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0732" name="Group 87"/>
            <p:cNvGrpSpPr>
              <a:grpSpLocks/>
            </p:cNvGrpSpPr>
            <p:nvPr/>
          </p:nvGrpSpPr>
          <p:grpSpPr bwMode="auto">
            <a:xfrm>
              <a:off x="7390" y="3580"/>
              <a:ext cx="1620" cy="1620"/>
              <a:chOff x="5946" y="2604"/>
              <a:chExt cx="1620" cy="1620"/>
            </a:xfrm>
          </p:grpSpPr>
          <p:grpSp>
            <p:nvGrpSpPr>
              <p:cNvPr id="30736" name="Group 88"/>
              <p:cNvGrpSpPr>
                <a:grpSpLocks/>
              </p:cNvGrpSpPr>
              <p:nvPr/>
            </p:nvGrpSpPr>
            <p:grpSpPr bwMode="auto">
              <a:xfrm>
                <a:off x="5946" y="2604"/>
                <a:ext cx="1620" cy="1620"/>
                <a:chOff x="3321" y="4374"/>
                <a:chExt cx="1620" cy="1620"/>
              </a:xfrm>
            </p:grpSpPr>
            <p:sp>
              <p:nvSpPr>
                <p:cNvPr id="30741" name="Rectangle 89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6600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42" name="Rectangle 90"/>
                <p:cNvSpPr>
                  <a:spLocks noChangeArrowheads="1"/>
                </p:cNvSpPr>
                <p:nvPr/>
              </p:nvSpPr>
              <p:spPr bwMode="auto">
                <a:xfrm>
                  <a:off x="3321" y="4374"/>
                  <a:ext cx="1620" cy="1620"/>
                </a:xfrm>
                <a:prstGeom prst="rect">
                  <a:avLst/>
                </a:prstGeom>
                <a:solidFill>
                  <a:srgbClr val="FF660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30737" name="Group 91"/>
              <p:cNvGrpSpPr>
                <a:grpSpLocks/>
              </p:cNvGrpSpPr>
              <p:nvPr/>
            </p:nvGrpSpPr>
            <p:grpSpPr bwMode="auto">
              <a:xfrm>
                <a:off x="6306" y="3039"/>
                <a:ext cx="900" cy="540"/>
                <a:chOff x="3681" y="4914"/>
                <a:chExt cx="900" cy="540"/>
              </a:xfrm>
            </p:grpSpPr>
            <p:sp>
              <p:nvSpPr>
                <p:cNvPr id="30738" name="Rectangle 92"/>
                <p:cNvSpPr>
                  <a:spLocks noChangeArrowheads="1"/>
                </p:cNvSpPr>
                <p:nvPr/>
              </p:nvSpPr>
              <p:spPr bwMode="auto">
                <a:xfrm>
                  <a:off x="3681" y="4914"/>
                  <a:ext cx="900" cy="540"/>
                </a:xfrm>
                <a:prstGeom prst="rect">
                  <a:avLst/>
                </a:prstGeom>
                <a:solidFill>
                  <a:srgbClr val="00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sz="1800" b="0">
                    <a:latin typeface="Century Gothic" pitchFamily="34" charset="0"/>
                  </a:endParaRPr>
                </a:p>
              </p:txBody>
            </p:sp>
            <p:sp>
              <p:nvSpPr>
                <p:cNvPr id="30739" name="Line 93"/>
                <p:cNvSpPr>
                  <a:spLocks noChangeShapeType="1"/>
                </p:cNvSpPr>
                <p:nvPr/>
              </p:nvSpPr>
              <p:spPr bwMode="auto">
                <a:xfrm>
                  <a:off x="3681" y="5094"/>
                  <a:ext cx="900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40" name="Line 94"/>
                <p:cNvSpPr>
                  <a:spLocks noChangeShapeType="1"/>
                </p:cNvSpPr>
                <p:nvPr/>
              </p:nvSpPr>
              <p:spPr bwMode="auto">
                <a:xfrm>
                  <a:off x="3966" y="4914"/>
                  <a:ext cx="0" cy="54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0733" name="Group 95"/>
            <p:cNvGrpSpPr>
              <a:grpSpLocks/>
            </p:cNvGrpSpPr>
            <p:nvPr/>
          </p:nvGrpSpPr>
          <p:grpSpPr bwMode="auto">
            <a:xfrm>
              <a:off x="7343" y="2320"/>
              <a:ext cx="1688" cy="1260"/>
              <a:chOff x="5953" y="1314"/>
              <a:chExt cx="1608" cy="1280"/>
            </a:xfrm>
          </p:grpSpPr>
          <p:sp>
            <p:nvSpPr>
              <p:cNvPr id="30734" name="AutoShape 96"/>
              <p:cNvSpPr>
                <a:spLocks noChangeArrowheads="1"/>
              </p:cNvSpPr>
              <p:nvPr/>
            </p:nvSpPr>
            <p:spPr bwMode="auto">
              <a:xfrm>
                <a:off x="5953" y="1314"/>
                <a:ext cx="1608" cy="1260"/>
              </a:xfrm>
              <a:prstGeom prst="triangle">
                <a:avLst>
                  <a:gd name="adj" fmla="val 50000"/>
                </a:avLst>
              </a:prstGeom>
              <a:solidFill>
                <a:srgbClr val="FFCC00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CC00"/>
                </a:extrusionClr>
              </a:sp3d>
            </p:spPr>
            <p:txBody>
              <a:bodyPr>
                <a:flatTx/>
              </a:bodyPr>
              <a:lstStyle/>
              <a:p>
                <a:endParaRPr lang="ru-RU" sz="1800" b="0">
                  <a:latin typeface="Century Gothic" pitchFamily="34" charset="0"/>
                </a:endParaRPr>
              </a:p>
            </p:txBody>
          </p:sp>
          <p:sp>
            <p:nvSpPr>
              <p:cNvPr id="30735" name="AutoShape 97"/>
              <p:cNvSpPr>
                <a:spLocks noChangeArrowheads="1"/>
              </p:cNvSpPr>
              <p:nvPr/>
            </p:nvSpPr>
            <p:spPr bwMode="auto">
              <a:xfrm>
                <a:off x="5961" y="1334"/>
                <a:ext cx="1580" cy="1260"/>
              </a:xfrm>
              <a:prstGeom prst="triangle">
                <a:avLst>
                  <a:gd name="adj" fmla="val 50000"/>
                </a:avLst>
              </a:prstGeom>
              <a:solidFill>
                <a:srgbClr val="FFCC00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1800" b="0">
                  <a:latin typeface="Century Gothic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86"/>
          <p:cNvSpPr txBox="1">
            <a:spLocks noChangeArrowheads="1"/>
          </p:cNvSpPr>
          <p:nvPr/>
        </p:nvSpPr>
        <p:spPr bwMode="gray">
          <a:xfrm>
            <a:off x="2376488" y="1870075"/>
            <a:ext cx="5330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31746" name="Text Box 87"/>
          <p:cNvSpPr txBox="1">
            <a:spLocks noChangeArrowheads="1"/>
          </p:cNvSpPr>
          <p:nvPr/>
        </p:nvSpPr>
        <p:spPr bwMode="gray">
          <a:xfrm>
            <a:off x="1692275" y="17732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747" name="Text Box 91"/>
          <p:cNvSpPr txBox="1">
            <a:spLocks noChangeArrowheads="1"/>
          </p:cNvSpPr>
          <p:nvPr/>
        </p:nvSpPr>
        <p:spPr bwMode="gray">
          <a:xfrm>
            <a:off x="2341563" y="3894138"/>
            <a:ext cx="5278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31748" name="Text Box 92"/>
          <p:cNvSpPr txBox="1">
            <a:spLocks noChangeArrowheads="1"/>
          </p:cNvSpPr>
          <p:nvPr/>
        </p:nvSpPr>
        <p:spPr bwMode="gray">
          <a:xfrm>
            <a:off x="1763713" y="4365625"/>
            <a:ext cx="35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76250"/>
            <a:ext cx="6594475" cy="56356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Домашнее задание</a:t>
            </a:r>
            <a:endParaRPr lang="en-US" b="1" smtClean="0">
              <a:solidFill>
                <a:srgbClr val="FF0000"/>
              </a:solidFill>
            </a:endParaRPr>
          </a:p>
        </p:txBody>
      </p:sp>
      <p:pic>
        <p:nvPicPr>
          <p:cNvPr id="31750" name="Picture 9"/>
          <p:cNvPicPr>
            <a:picLocks noChangeAspect="1" noChangeArrowheads="1"/>
          </p:cNvPicPr>
          <p:nvPr/>
        </p:nvPicPr>
        <p:blipFill>
          <a:blip r:embed="rId2"/>
          <a:srcRect l="55078" t="81250" r="25000" b="15625"/>
          <a:stretch>
            <a:fillRect/>
          </a:stretch>
        </p:blipFill>
        <p:spPr bwMode="auto">
          <a:xfrm>
            <a:off x="6715125" y="6429375"/>
            <a:ext cx="24288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Таблица 7"/>
          <p:cNvPicPr>
            <a:picLocks noGrp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8" y="1196975"/>
            <a:ext cx="8577262" cy="529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9"/>
          <p:cNvGrpSpPr>
            <a:grpSpLocks/>
          </p:cNvGrpSpPr>
          <p:nvPr/>
        </p:nvGrpSpPr>
        <p:grpSpPr bwMode="auto">
          <a:xfrm>
            <a:off x="7524750" y="4292600"/>
            <a:ext cx="1089025" cy="334963"/>
            <a:chOff x="7215206" y="3571876"/>
            <a:chExt cx="1089025" cy="334962"/>
          </a:xfrm>
        </p:grpSpPr>
        <p:sp>
          <p:nvSpPr>
            <p:cNvPr id="31755" name="Rectangle 5"/>
            <p:cNvSpPr>
              <a:spLocks noChangeArrowheads="1"/>
            </p:cNvSpPr>
            <p:nvPr/>
          </p:nvSpPr>
          <p:spPr bwMode="auto">
            <a:xfrm rot="-1973313">
              <a:off x="7215206" y="3571876"/>
              <a:ext cx="1089025" cy="334962"/>
            </a:xfrm>
            <a:prstGeom prst="rect">
              <a:avLst/>
            </a:prstGeom>
            <a:noFill/>
            <a:ln w="63500" cmpd="thickThin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800" b="0">
                <a:latin typeface="Century Gothic" pitchFamily="34" charset="0"/>
              </a:endParaRPr>
            </a:p>
          </p:txBody>
        </p:sp>
        <p:sp>
          <p:nvSpPr>
            <p:cNvPr id="31756" name="WordArt 6"/>
            <p:cNvSpPr>
              <a:spLocks noChangeArrowheads="1" noChangeShapeType="1" noTextEdit="1"/>
            </p:cNvSpPr>
            <p:nvPr/>
          </p:nvSpPr>
          <p:spPr bwMode="auto">
            <a:xfrm rot="-2023445">
              <a:off x="7279341" y="3631623"/>
              <a:ext cx="962025" cy="23072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5 (отлично)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2843213" y="3429000"/>
            <a:ext cx="44497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5000"/>
              </a:lnSpc>
              <a:defRPr/>
            </a:pPr>
            <a:r>
              <a:rPr lang="ru-RU" sz="1600" b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у. §3.</a:t>
            </a:r>
            <a:r>
              <a:rPr lang="en-US" sz="2800" b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b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3.2</a:t>
            </a:r>
            <a:r>
              <a:rPr lang="ru-RU" sz="2800" b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0">
                <a:solidFill>
                  <a:srgbClr val="0000CC"/>
                </a:solidFill>
                <a:latin typeface="Arial" charset="0"/>
                <a:cs typeface="Arial" charset="0"/>
              </a:rPr>
              <a:t>р.т. с. 75, № 1-8,</a:t>
            </a:r>
          </a:p>
        </p:txBody>
      </p:sp>
      <p:sp>
        <p:nvSpPr>
          <p:cNvPr id="31754" name="Text Box 14"/>
          <p:cNvSpPr txBox="1">
            <a:spLocks noChangeArrowheads="1"/>
          </p:cNvSpPr>
          <p:nvPr/>
        </p:nvSpPr>
        <p:spPr bwMode="auto">
          <a:xfrm>
            <a:off x="2916238" y="4005263"/>
            <a:ext cx="45370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0">
                <a:solidFill>
                  <a:schemeClr val="accent2"/>
                </a:solidFill>
              </a:rPr>
              <a:t>Подготовить алгоритмы , связанные с жизнью и деятельностью человека, его бытом.</a:t>
            </a:r>
            <a:r>
              <a:rPr lang="ru-RU" sz="2400" b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4438" y="274638"/>
            <a:ext cx="3743325" cy="1143000"/>
          </a:xfrm>
        </p:spPr>
        <p:txBody>
          <a:bodyPr>
            <a:normAutofit/>
          </a:bodyPr>
          <a:lstStyle/>
          <a:p>
            <a:r>
              <a:rPr lang="ru-RU" sz="3200" b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</a:t>
            </a:r>
            <a:br>
              <a:rPr lang="ru-RU" sz="3200" b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Заполните анкету:</a:t>
            </a:r>
          </a:p>
        </p:txBody>
      </p:sp>
      <p:pic>
        <p:nvPicPr>
          <p:cNvPr id="33794" name="Picture 4" descr="smile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2492375"/>
            <a:ext cx="720725" cy="863600"/>
          </a:xfrm>
        </p:spPr>
      </p:pic>
      <p:pic>
        <p:nvPicPr>
          <p:cNvPr id="33795" name="Picture 7" descr="umni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620713"/>
            <a:ext cx="91916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6" descr="unsure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5805488"/>
            <a:ext cx="7191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1619250" y="1412875"/>
            <a:ext cx="7056438" cy="452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65000"/>
              </a:lnSpc>
            </a:pPr>
            <a:r>
              <a:rPr lang="ru-RU" sz="2000" b="0" i="1">
                <a:solidFill>
                  <a:schemeClr val="accent2"/>
                </a:solidFill>
              </a:rPr>
              <a:t>1.На уроке я работал               </a:t>
            </a:r>
            <a:r>
              <a:rPr lang="ru-RU" sz="2000" b="0" i="1"/>
              <a:t>активно / пассивно</a:t>
            </a:r>
            <a:br>
              <a:rPr lang="ru-RU" sz="2000" b="0" i="1"/>
            </a:br>
            <a:r>
              <a:rPr lang="ru-RU" sz="2000" b="0" i="1">
                <a:solidFill>
                  <a:schemeClr val="accent2"/>
                </a:solidFill>
              </a:rPr>
              <a:t>2.Своей работой на уроке я    </a:t>
            </a:r>
            <a:r>
              <a:rPr lang="ru-RU" sz="2000" b="0" i="1"/>
              <a:t>доволен / не доволен</a:t>
            </a:r>
            <a:br>
              <a:rPr lang="ru-RU" sz="2000" b="0" i="1"/>
            </a:br>
            <a:r>
              <a:rPr lang="ru-RU" sz="2000" b="0" i="1">
                <a:solidFill>
                  <a:schemeClr val="accent2"/>
                </a:solidFill>
              </a:rPr>
              <a:t>3.Урок для меня показался      </a:t>
            </a:r>
            <a:r>
              <a:rPr lang="ru-RU" sz="2000" b="0" i="1"/>
              <a:t>коротким / длинным</a:t>
            </a:r>
            <a:br>
              <a:rPr lang="ru-RU" sz="2000" b="0" i="1"/>
            </a:br>
            <a:r>
              <a:rPr lang="ru-RU" sz="2000" b="0" i="1">
                <a:solidFill>
                  <a:schemeClr val="accent2"/>
                </a:solidFill>
              </a:rPr>
              <a:t>4.За урок я                                 </a:t>
            </a:r>
            <a:r>
              <a:rPr lang="ru-RU" sz="2000" b="0" i="1"/>
              <a:t>не устал / устал</a:t>
            </a:r>
            <a:br>
              <a:rPr lang="ru-RU" sz="2000" b="0" i="1"/>
            </a:br>
            <a:r>
              <a:rPr lang="ru-RU" sz="2000" b="0" i="1">
                <a:solidFill>
                  <a:schemeClr val="accent2"/>
                </a:solidFill>
              </a:rPr>
              <a:t>5.Мое настроение                   </a:t>
            </a:r>
            <a:r>
              <a:rPr lang="ru-RU" sz="2000" b="0" i="1"/>
              <a:t>стало лучше / стало хуже</a:t>
            </a:r>
            <a:br>
              <a:rPr lang="ru-RU" sz="2000" b="0" i="1"/>
            </a:br>
            <a:r>
              <a:rPr lang="ru-RU" sz="2000" b="0" i="1">
                <a:solidFill>
                  <a:schemeClr val="accent2"/>
                </a:solidFill>
              </a:rPr>
              <a:t>6.Материал урока мне был     </a:t>
            </a:r>
            <a:r>
              <a:rPr lang="ru-RU" sz="2000" b="0" i="1"/>
              <a:t>понятен / не понятен</a:t>
            </a:r>
          </a:p>
          <a:p>
            <a:pPr>
              <a:lnSpc>
                <a:spcPct val="165000"/>
              </a:lnSpc>
            </a:pPr>
            <a:r>
              <a:rPr lang="ru-RU" sz="2000" b="0" i="1">
                <a:solidFill>
                  <a:schemeClr val="accent2"/>
                </a:solidFill>
              </a:rPr>
              <a:t>                                                    </a:t>
            </a:r>
            <a:r>
              <a:rPr lang="ru-RU" sz="2000" b="0" i="1"/>
              <a:t>интересен / скучен    </a:t>
            </a:r>
          </a:p>
          <a:p>
            <a:r>
              <a:rPr lang="ru-RU" sz="2000" b="0" i="1"/>
              <a:t>                                                   полезен /  бесполезен</a:t>
            </a:r>
            <a:r>
              <a:rPr lang="ru-RU" sz="2000" b="0" i="1">
                <a:solidFill>
                  <a:schemeClr val="accent2"/>
                </a:solidFill>
              </a:rPr>
              <a:t>                                                                               </a:t>
            </a:r>
            <a:br>
              <a:rPr lang="ru-RU" sz="2000" b="0" i="1">
                <a:solidFill>
                  <a:schemeClr val="accent2"/>
                </a:solidFill>
              </a:rPr>
            </a:br>
            <a:r>
              <a:rPr lang="ru-RU" sz="2000" b="0" i="1">
                <a:solidFill>
                  <a:schemeClr val="accent2"/>
                </a:solidFill>
              </a:rPr>
              <a:t>7.Домашнее задание мне кажется</a:t>
            </a:r>
            <a:r>
              <a:rPr lang="ru-RU" sz="2000" b="0">
                <a:solidFill>
                  <a:schemeClr val="accent2"/>
                </a:solidFill>
              </a:rPr>
              <a:t>   </a:t>
            </a:r>
            <a:r>
              <a:rPr lang="ru-RU" sz="2000" b="0" i="1"/>
              <a:t>легким / трудным</a:t>
            </a:r>
          </a:p>
          <a:p>
            <a:r>
              <a:rPr lang="ru-RU" sz="2000" b="0" i="1"/>
              <a:t>                                                  интересно / не интересно</a:t>
            </a:r>
            <a:r>
              <a:rPr lang="ru-RU" sz="180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86"/>
          <p:cNvSpPr txBox="1">
            <a:spLocks noChangeArrowheads="1"/>
          </p:cNvSpPr>
          <p:nvPr/>
        </p:nvSpPr>
        <p:spPr bwMode="gray">
          <a:xfrm>
            <a:off x="2376488" y="1870075"/>
            <a:ext cx="5330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18435" name="Text Box 87"/>
          <p:cNvSpPr txBox="1">
            <a:spLocks noChangeArrowheads="1"/>
          </p:cNvSpPr>
          <p:nvPr/>
        </p:nvSpPr>
        <p:spPr bwMode="gray">
          <a:xfrm>
            <a:off x="571500" y="1425575"/>
            <a:ext cx="566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1</a:t>
            </a:r>
            <a:r>
              <a:rPr lang="ru-RU" sz="2400" b="0"/>
              <a:t>1) Откройте дневник</a:t>
            </a:r>
            <a:endParaRPr lang="en-US" sz="2400" b="0"/>
          </a:p>
        </p:txBody>
      </p:sp>
      <p:sp>
        <p:nvSpPr>
          <p:cNvPr id="32771" name="Text Box 91"/>
          <p:cNvSpPr txBox="1">
            <a:spLocks noChangeArrowheads="1"/>
          </p:cNvSpPr>
          <p:nvPr/>
        </p:nvSpPr>
        <p:spPr bwMode="gray">
          <a:xfrm>
            <a:off x="2341563" y="3894138"/>
            <a:ext cx="5278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32772" name="Text Box 92"/>
          <p:cNvSpPr txBox="1">
            <a:spLocks noChangeArrowheads="1"/>
          </p:cNvSpPr>
          <p:nvPr/>
        </p:nvSpPr>
        <p:spPr bwMode="gray">
          <a:xfrm>
            <a:off x="1763713" y="4365625"/>
            <a:ext cx="35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8104187" cy="5635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Подведение итогов</a:t>
            </a:r>
            <a:endParaRPr lang="en-US" b="1" smtClean="0">
              <a:solidFill>
                <a:srgbClr val="FF0000"/>
              </a:solidFill>
            </a:endParaRPr>
          </a:p>
        </p:txBody>
      </p:sp>
      <p:pic>
        <p:nvPicPr>
          <p:cNvPr id="32774" name="Picture 9"/>
          <p:cNvPicPr>
            <a:picLocks noChangeAspect="1" noChangeArrowheads="1"/>
          </p:cNvPicPr>
          <p:nvPr/>
        </p:nvPicPr>
        <p:blipFill>
          <a:blip r:embed="rId2"/>
          <a:srcRect l="55078" t="81250" r="25000" b="15625"/>
          <a:stretch>
            <a:fillRect/>
          </a:stretch>
        </p:blipFill>
        <p:spPr bwMode="auto">
          <a:xfrm>
            <a:off x="6715125" y="6429375"/>
            <a:ext cx="24288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87"/>
          <p:cNvSpPr txBox="1">
            <a:spLocks noChangeArrowheads="1"/>
          </p:cNvSpPr>
          <p:nvPr/>
        </p:nvSpPr>
        <p:spPr bwMode="gray">
          <a:xfrm>
            <a:off x="1120775" y="2105025"/>
            <a:ext cx="566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1</a:t>
            </a:r>
            <a:r>
              <a:rPr lang="ru-RU" sz="2400" b="0"/>
              <a:t>2) Послушайте свою оценку </a:t>
            </a:r>
            <a:endParaRPr lang="en-US" sz="2400" b="0"/>
          </a:p>
        </p:txBody>
      </p:sp>
      <p:sp>
        <p:nvSpPr>
          <p:cNvPr id="9" name="Text Box 87"/>
          <p:cNvSpPr txBox="1">
            <a:spLocks noChangeArrowheads="1"/>
          </p:cNvSpPr>
          <p:nvPr/>
        </p:nvSpPr>
        <p:spPr bwMode="gray">
          <a:xfrm>
            <a:off x="1285875" y="2781300"/>
            <a:ext cx="566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1</a:t>
            </a:r>
            <a:r>
              <a:rPr lang="ru-RU" sz="2400" b="0"/>
              <a:t>3) Поставьте оценку в дневник</a:t>
            </a:r>
            <a:endParaRPr lang="en-US" sz="2400" b="0"/>
          </a:p>
        </p:txBody>
      </p:sp>
      <p:sp>
        <p:nvSpPr>
          <p:cNvPr id="10" name="Text Box 87"/>
          <p:cNvSpPr txBox="1">
            <a:spLocks noChangeArrowheads="1"/>
          </p:cNvSpPr>
          <p:nvPr/>
        </p:nvSpPr>
        <p:spPr bwMode="gray">
          <a:xfrm>
            <a:off x="1335088" y="3500438"/>
            <a:ext cx="566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1</a:t>
            </a:r>
            <a:r>
              <a:rPr lang="ru-RU" sz="2400" b="0"/>
              <a:t>4) Подайте учителю на подпись</a:t>
            </a:r>
            <a:endParaRPr lang="en-US" sz="2400" b="0"/>
          </a:p>
        </p:txBody>
      </p:sp>
      <p:sp>
        <p:nvSpPr>
          <p:cNvPr id="11" name="Text Box 87"/>
          <p:cNvSpPr txBox="1">
            <a:spLocks noChangeArrowheads="1"/>
          </p:cNvSpPr>
          <p:nvPr/>
        </p:nvSpPr>
        <p:spPr bwMode="gray">
          <a:xfrm>
            <a:off x="968375" y="4657725"/>
            <a:ext cx="7286625" cy="13239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solidFill>
                  <a:srgbClr val="0000CC"/>
                </a:solidFill>
                <a:cs typeface="+mn-cs"/>
              </a:rPr>
              <a:t> </a:t>
            </a:r>
            <a:r>
              <a:rPr lang="ru-RU" dirty="0">
                <a:solidFill>
                  <a:srgbClr val="0000CC"/>
                </a:solidFill>
                <a:latin typeface="+mn-lt"/>
                <a:cs typeface="+mn-cs"/>
              </a:rPr>
              <a:t>Выполняйте этот алгоритм на каждом уроке</a:t>
            </a:r>
            <a:endParaRPr lang="en-US" dirty="0">
              <a:solidFill>
                <a:srgbClr val="0000CC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RobotSculptures-Bailey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129005">
            <a:off x="773113" y="2519363"/>
            <a:ext cx="3062287" cy="2273300"/>
          </a:xfrm>
          <a:prstGeom prst="rect">
            <a:avLst/>
          </a:prstGeom>
          <a:noFill/>
          <a:ln w="38100">
            <a:solidFill>
              <a:srgbClr val="336600"/>
            </a:solidFill>
            <a:miter lim="800000"/>
            <a:headEnd/>
            <a:tailEnd/>
          </a:ln>
        </p:spPr>
      </p:pic>
      <p:pic>
        <p:nvPicPr>
          <p:cNvPr id="15362" name="Picture 10" descr="hea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276475"/>
            <a:ext cx="2601912" cy="2297113"/>
          </a:xfrm>
          <a:prstGeom prst="rect">
            <a:avLst/>
          </a:prstGeom>
          <a:noFill/>
          <a:ln w="38100">
            <a:solidFill>
              <a:srgbClr val="336600"/>
            </a:solidFill>
            <a:miter lim="800000"/>
            <a:headEnd/>
            <a:tailEnd/>
          </a:ln>
        </p:spPr>
      </p:pic>
      <p:pic>
        <p:nvPicPr>
          <p:cNvPr id="15363" name="Picture 8" descr="roman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27162">
            <a:off x="6200775" y="596900"/>
            <a:ext cx="2735263" cy="20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15616" y="4437112"/>
            <a:ext cx="8303979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dirty="0">
                <a:ln w="11430">
                  <a:solidFill>
                    <a:srgbClr val="669900"/>
                  </a:solidFill>
                </a:ln>
                <a:solidFill>
                  <a:srgbClr val="336600"/>
                </a:solidFill>
                <a:effectLst>
                  <a:glow rad="228600">
                    <a:srgbClr val="333399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Исполнители </a:t>
            </a:r>
          </a:p>
          <a:p>
            <a:pPr algn="ctr">
              <a:defRPr/>
            </a:pPr>
            <a:r>
              <a:rPr lang="ru-RU" sz="5400" dirty="0">
                <a:ln w="11430">
                  <a:solidFill>
                    <a:srgbClr val="669900"/>
                  </a:solidFill>
                </a:ln>
                <a:solidFill>
                  <a:srgbClr val="336600"/>
                </a:solidFill>
                <a:effectLst>
                  <a:glow rad="228600">
                    <a:srgbClr val="333399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вокруг нас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332656"/>
            <a:ext cx="568863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1430">
                  <a:solidFill>
                    <a:srgbClr val="669900"/>
                  </a:solidFill>
                </a:ln>
                <a:solidFill>
                  <a:srgbClr val="336600"/>
                </a:solidFill>
                <a:effectLst>
                  <a:glow rad="228600">
                    <a:srgbClr val="333399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Что такое алгоритм?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86"/>
          <p:cNvSpPr txBox="1">
            <a:spLocks noChangeArrowheads="1"/>
          </p:cNvSpPr>
          <p:nvPr/>
        </p:nvSpPr>
        <p:spPr bwMode="gray">
          <a:xfrm>
            <a:off x="2125663" y="2384425"/>
            <a:ext cx="5330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16386" name="Text Box 87"/>
          <p:cNvSpPr txBox="1">
            <a:spLocks noChangeArrowheads="1"/>
          </p:cNvSpPr>
          <p:nvPr/>
        </p:nvSpPr>
        <p:spPr bwMode="gray">
          <a:xfrm>
            <a:off x="1692275" y="17732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387" name="Text Box 91"/>
          <p:cNvSpPr txBox="1">
            <a:spLocks noChangeArrowheads="1"/>
          </p:cNvSpPr>
          <p:nvPr/>
        </p:nvSpPr>
        <p:spPr bwMode="gray">
          <a:xfrm>
            <a:off x="2341563" y="3894138"/>
            <a:ext cx="5278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1800">
              <a:solidFill>
                <a:schemeClr val="bg1"/>
              </a:solidFill>
            </a:endParaRPr>
          </a:p>
        </p:txBody>
      </p:sp>
      <p:sp>
        <p:nvSpPr>
          <p:cNvPr id="16388" name="Text Box 92"/>
          <p:cNvSpPr txBox="1">
            <a:spLocks noChangeArrowheads="1"/>
          </p:cNvSpPr>
          <p:nvPr/>
        </p:nvSpPr>
        <p:spPr bwMode="gray">
          <a:xfrm>
            <a:off x="1763713" y="4365625"/>
            <a:ext cx="35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16389" name="Picture 9"/>
          <p:cNvPicPr>
            <a:picLocks noChangeAspect="1" noChangeArrowheads="1"/>
          </p:cNvPicPr>
          <p:nvPr/>
        </p:nvPicPr>
        <p:blipFill>
          <a:blip r:embed="rId2"/>
          <a:srcRect l="55078" t="81250" r="25000" b="15625"/>
          <a:stretch>
            <a:fillRect/>
          </a:stretch>
        </p:blipFill>
        <p:spPr bwMode="auto">
          <a:xfrm>
            <a:off x="6715125" y="6429375"/>
            <a:ext cx="24288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Прямоугольник 9"/>
          <p:cNvSpPr>
            <a:spLocks noChangeArrowheads="1"/>
          </p:cNvSpPr>
          <p:nvPr/>
        </p:nvSpPr>
        <p:spPr bwMode="auto">
          <a:xfrm>
            <a:off x="468313" y="2152650"/>
            <a:ext cx="817403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Узнать, что такое алгоритм, познакомиться с историей возникновения данного понятия, научится разрабатывать и исполнять алгоритмы, а также рассмотреть, где в реальной жизни мы встречаемся с алгоритмами.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078508"/>
            <a:ext cx="40953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Цель 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050" y="2708275"/>
            <a:ext cx="6049963" cy="2409825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Font typeface="Century Gothic" pitchFamily="34" charset="0"/>
              <a:buNone/>
              <a:defRPr/>
            </a:pPr>
            <a:r>
              <a:rPr lang="ru-RU" b="1" kern="1200" dirty="0">
                <a:solidFill>
                  <a:srgbClr val="0000CC"/>
                </a:solidFill>
                <a:latin typeface="Arial" charset="0"/>
              </a:rPr>
              <a:t>Иди туда, не знаю куда. Принеси то, не знаю что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628775"/>
            <a:ext cx="1819275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2492375"/>
            <a:ext cx="2420938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549275"/>
            <a:ext cx="7772400" cy="1143000"/>
          </a:xfrm>
        </p:spPr>
        <p:txBody>
          <a:bodyPr/>
          <a:lstStyle/>
          <a:p>
            <a:r>
              <a:rPr lang="ru-RU" sz="4400" i="1" smtClean="0">
                <a:solidFill>
                  <a:srgbClr val="7030A0"/>
                </a:solidFill>
                <a:latin typeface="Calibri" pitchFamily="34" charset="0"/>
              </a:rPr>
              <a:t>Помыть посуду</a:t>
            </a:r>
            <a:r>
              <a:rPr lang="ru-RU" sz="440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4400" smtClean="0">
                <a:solidFill>
                  <a:srgbClr val="000000"/>
                </a:solidFill>
                <a:latin typeface="Calibri" pitchFamily="34" charset="0"/>
              </a:rPr>
            </a:br>
            <a:endParaRPr lang="ru-RU" sz="440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Century Gothic" pitchFamily="34" charset="0"/>
              <a:buNone/>
              <a:defRPr/>
            </a:pPr>
            <a:r>
              <a:rPr lang="ru-RU" kern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kern="1200" dirty="0" smtClean="0">
                <a:solidFill>
                  <a:prstClr val="black"/>
                </a:solidFill>
                <a:latin typeface="Calibri"/>
              </a:rPr>
              <a:t> 1</a:t>
            </a:r>
            <a:r>
              <a:rPr lang="ru-RU" kern="1200" dirty="0">
                <a:solidFill>
                  <a:prstClr val="black"/>
                </a:solidFill>
                <a:latin typeface="Calibri"/>
              </a:rPr>
              <a:t>. Открой кран.</a:t>
            </a:r>
            <a:br>
              <a:rPr lang="ru-RU" kern="1200" dirty="0">
                <a:solidFill>
                  <a:prstClr val="black"/>
                </a:solidFill>
                <a:latin typeface="Calibri"/>
              </a:rPr>
            </a:br>
            <a:r>
              <a:rPr lang="ru-RU" kern="1200" dirty="0" smtClean="0">
                <a:solidFill>
                  <a:prstClr val="black"/>
                </a:solidFill>
                <a:latin typeface="Calibri"/>
              </a:rPr>
              <a:t>  2.Возьми </a:t>
            </a:r>
            <a:r>
              <a:rPr lang="ru-RU" kern="1200" dirty="0">
                <a:solidFill>
                  <a:prstClr val="black"/>
                </a:solidFill>
                <a:latin typeface="Calibri"/>
              </a:rPr>
              <a:t>тарелку.</a:t>
            </a:r>
            <a:br>
              <a:rPr lang="ru-RU" kern="1200" dirty="0">
                <a:solidFill>
                  <a:prstClr val="black"/>
                </a:solidFill>
                <a:latin typeface="Calibri"/>
              </a:rPr>
            </a:br>
            <a:r>
              <a:rPr lang="ru-RU" kern="1200" dirty="0" smtClean="0">
                <a:solidFill>
                  <a:prstClr val="black"/>
                </a:solidFill>
                <a:latin typeface="Calibri"/>
              </a:rPr>
              <a:t>  3.Вымой </a:t>
            </a:r>
            <a:r>
              <a:rPr lang="ru-RU" kern="1200" dirty="0">
                <a:solidFill>
                  <a:prstClr val="black"/>
                </a:solidFill>
                <a:latin typeface="Calibri"/>
              </a:rPr>
              <a:t>тарелку.</a:t>
            </a:r>
            <a:br>
              <a:rPr lang="ru-RU" kern="1200" dirty="0">
                <a:solidFill>
                  <a:prstClr val="black"/>
                </a:solidFill>
                <a:latin typeface="Calibri"/>
              </a:rPr>
            </a:br>
            <a:r>
              <a:rPr lang="ru-RU" kern="1200" dirty="0" smtClean="0">
                <a:solidFill>
                  <a:prstClr val="black"/>
                </a:solidFill>
                <a:latin typeface="Calibri"/>
              </a:rPr>
              <a:t>  4.Вытри </a:t>
            </a:r>
            <a:r>
              <a:rPr lang="ru-RU" kern="1200" dirty="0">
                <a:solidFill>
                  <a:prstClr val="black"/>
                </a:solidFill>
                <a:latin typeface="Calibri"/>
              </a:rPr>
              <a:t>её.</a:t>
            </a:r>
            <a:br>
              <a:rPr lang="ru-RU" kern="1200" dirty="0">
                <a:solidFill>
                  <a:prstClr val="black"/>
                </a:solidFill>
                <a:latin typeface="Calibri"/>
              </a:rPr>
            </a:br>
            <a:r>
              <a:rPr lang="ru-RU" kern="1200" dirty="0" smtClean="0">
                <a:solidFill>
                  <a:prstClr val="black"/>
                </a:solidFill>
                <a:latin typeface="Calibri"/>
              </a:rPr>
              <a:t>  5.Поставь </a:t>
            </a:r>
            <a:r>
              <a:rPr lang="ru-RU" kern="1200" dirty="0">
                <a:solidFill>
                  <a:prstClr val="black"/>
                </a:solidFill>
                <a:latin typeface="Calibri"/>
              </a:rPr>
              <a:t>в шкаф.</a:t>
            </a:r>
            <a:br>
              <a:rPr lang="ru-RU" kern="1200" dirty="0">
                <a:solidFill>
                  <a:prstClr val="black"/>
                </a:solidFill>
                <a:latin typeface="Calibri"/>
              </a:rPr>
            </a:br>
            <a:r>
              <a:rPr lang="ru-RU" kern="1200" dirty="0" smtClean="0">
                <a:solidFill>
                  <a:prstClr val="black"/>
                </a:solidFill>
                <a:latin typeface="Calibri"/>
              </a:rPr>
              <a:t>  6.Закрой </a:t>
            </a:r>
            <a:r>
              <a:rPr lang="ru-RU" kern="1200" dirty="0">
                <a:solidFill>
                  <a:prstClr val="black"/>
                </a:solidFill>
                <a:latin typeface="Calibri"/>
              </a:rPr>
              <a:t>кран.</a:t>
            </a:r>
            <a:endParaRPr lang="ru-RU" dirty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205038"/>
            <a:ext cx="3535362" cy="353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1628775"/>
            <a:ext cx="8101012" cy="1503363"/>
          </a:xfrm>
        </p:spPr>
        <p:txBody>
          <a:bodyPr/>
          <a:lstStyle/>
          <a:p>
            <a:pPr eaLnBrk="1" hangingPunct="1"/>
            <a:r>
              <a:rPr lang="ru-RU" i="1" smtClean="0">
                <a:solidFill>
                  <a:srgbClr val="7030A0"/>
                </a:solidFill>
                <a:latin typeface="Calibri" pitchFamily="34" charset="0"/>
              </a:rPr>
              <a:t>Решить пример по математике</a:t>
            </a:r>
            <a:br>
              <a:rPr lang="ru-RU" i="1" smtClean="0">
                <a:solidFill>
                  <a:srgbClr val="7030A0"/>
                </a:solidFill>
                <a:latin typeface="Calibri" pitchFamily="34" charset="0"/>
              </a:rPr>
            </a:br>
            <a:r>
              <a:rPr lang="ru-RU" b="1" i="1" smtClean="0">
                <a:solidFill>
                  <a:srgbClr val="7030A0"/>
                </a:solidFill>
                <a:latin typeface="Calibri" pitchFamily="34" charset="0"/>
              </a:rPr>
              <a:t>12-(4+6):2+5 </a:t>
            </a:r>
            <a:br>
              <a:rPr lang="ru-RU" b="1" i="1" smtClean="0">
                <a:solidFill>
                  <a:srgbClr val="7030A0"/>
                </a:solidFill>
                <a:latin typeface="Calibri" pitchFamily="34" charset="0"/>
              </a:rPr>
            </a:br>
            <a:r>
              <a:rPr lang="ru-RU" sz="3200" b="1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3200" b="1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3200" b="1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3200" b="1" smtClean="0">
                <a:solidFill>
                  <a:srgbClr val="000000"/>
                </a:solidFill>
                <a:latin typeface="Calibri" pitchFamily="34" charset="0"/>
              </a:rPr>
            </a:br>
            <a:endParaRPr lang="ru-RU" sz="32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ClrTx/>
              <a:buFont typeface="Century Gothic" pitchFamily="34" charset="0"/>
              <a:buAutoNum type="arabicPeriod"/>
            </a:pPr>
            <a:r>
              <a:rPr lang="ru-RU" b="1" smtClean="0">
                <a:solidFill>
                  <a:srgbClr val="000000"/>
                </a:solidFill>
                <a:latin typeface="Calibri" pitchFamily="34" charset="0"/>
              </a:rPr>
              <a:t>4+6=10  </a:t>
            </a:r>
          </a:p>
          <a:p>
            <a:pPr marL="609600" indent="-609600" eaLnBrk="1" hangingPunct="1">
              <a:buClrTx/>
              <a:buFont typeface="Century Gothic" pitchFamily="34" charset="0"/>
              <a:buAutoNum type="arabicPeriod"/>
            </a:pPr>
            <a:r>
              <a:rPr lang="ru-RU" b="1" smtClean="0">
                <a:solidFill>
                  <a:srgbClr val="000000"/>
                </a:solidFill>
                <a:latin typeface="Calibri" pitchFamily="34" charset="0"/>
              </a:rPr>
              <a:t>10:2=5 </a:t>
            </a:r>
          </a:p>
          <a:p>
            <a:pPr marL="609600" indent="-609600" eaLnBrk="1" hangingPunct="1">
              <a:buClrTx/>
              <a:buFont typeface="Century Gothic" pitchFamily="34" charset="0"/>
              <a:buAutoNum type="arabicPeriod"/>
            </a:pPr>
            <a:r>
              <a:rPr lang="ru-RU" b="1" smtClean="0">
                <a:solidFill>
                  <a:srgbClr val="000000"/>
                </a:solidFill>
                <a:latin typeface="Calibri" pitchFamily="34" charset="0"/>
              </a:rPr>
              <a:t>12-5=7 </a:t>
            </a:r>
          </a:p>
          <a:p>
            <a:pPr marL="609600" indent="-609600" eaLnBrk="1" hangingPunct="1">
              <a:buClrTx/>
              <a:buFont typeface="Century Gothic" pitchFamily="34" charset="0"/>
              <a:buAutoNum type="arabicPeriod"/>
            </a:pPr>
            <a:r>
              <a:rPr lang="ru-RU" b="1" smtClean="0">
                <a:solidFill>
                  <a:srgbClr val="000000"/>
                </a:solidFill>
                <a:latin typeface="Calibri" pitchFamily="34" charset="0"/>
              </a:rPr>
              <a:t>7+5=12</a:t>
            </a:r>
            <a:br>
              <a:rPr lang="ru-RU" b="1" smtClean="0">
                <a:solidFill>
                  <a:srgbClr val="000000"/>
                </a:solidFill>
                <a:latin typeface="Calibri" pitchFamily="34" charset="0"/>
              </a:rPr>
            </a:br>
            <a:endParaRPr lang="ru-RU" b="1" smtClean="0">
              <a:solidFill>
                <a:srgbClr val="000000"/>
              </a:solidFill>
              <a:latin typeface="Calibri" pitchFamily="34" charset="0"/>
            </a:endParaRPr>
          </a:p>
          <a:p>
            <a:pPr marL="609600" indent="-609600" eaLnBrk="1" hangingPunct="1">
              <a:buClrTx/>
              <a:buFont typeface="Century Gothic" pitchFamily="34" charset="0"/>
              <a:buNone/>
            </a:pPr>
            <a:endParaRPr lang="ru-RU" b="1" smtClean="0">
              <a:solidFill>
                <a:srgbClr val="000000"/>
              </a:solidFill>
              <a:latin typeface="Calibri" pitchFamily="34" charset="0"/>
            </a:endParaRPr>
          </a:p>
          <a:p>
            <a:pPr marL="609600" indent="-609600" eaLnBrk="1" hangingPunct="1">
              <a:buClrTx/>
              <a:buFont typeface="Century Gothic" pitchFamily="34" charset="0"/>
              <a:buNone/>
            </a:pPr>
            <a:endParaRPr lang="ru-RU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84213" y="5013325"/>
            <a:ext cx="7991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 b="0"/>
          </a:p>
        </p:txBody>
      </p:sp>
      <p:sp>
        <p:nvSpPr>
          <p:cNvPr id="19465" name="AutoShape 9" descr="ANd9GcTX-Otg0K_Z4DCLpRIS_1NJRJD42iDA4xc3trXNI-YZb_j8VboAww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9467" name="AutoShape 11" descr="ANd9GcTX-Otg0K_Z4DCLpRIS_1NJRJD42iDA4xc3trXNI-YZb_j8VboAww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9469" name="AutoShape 13" descr="ANd9GcTX-Otg0K_Z4DCLpRIS_1NJRJD42iDA4xc3trXNI-YZb_j8VboAww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19471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2997200"/>
            <a:ext cx="3167063" cy="2765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196975"/>
            <a:ext cx="7858125" cy="3700463"/>
          </a:xfrm>
        </p:spPr>
        <p:txBody>
          <a:bodyPr/>
          <a:lstStyle/>
          <a:p>
            <a:pPr marL="0" indent="568325" eaLnBrk="1" hangingPunct="1">
              <a:buClrTx/>
              <a:buFont typeface="Century Gothic" pitchFamily="34" charset="0"/>
              <a:buNone/>
              <a:defRPr/>
            </a:pPr>
            <a:r>
              <a:rPr lang="ru-RU" sz="4000" b="1" kern="1200" dirty="0" smtClean="0">
                <a:solidFill>
                  <a:srgbClr val="7030A0"/>
                </a:solidFill>
                <a:latin typeface="Calibri"/>
              </a:rPr>
              <a:t>Алгоритм</a:t>
            </a:r>
            <a:r>
              <a:rPr lang="ru-RU" sz="4000" b="1" kern="1200" dirty="0" smtClean="0">
                <a:solidFill>
                  <a:srgbClr val="1F497D"/>
                </a:solidFill>
                <a:latin typeface="Calibri"/>
              </a:rPr>
              <a:t> </a:t>
            </a:r>
            <a:r>
              <a:rPr lang="ru-RU" sz="4000" kern="1200" dirty="0">
                <a:solidFill>
                  <a:prstClr val="black"/>
                </a:solidFill>
                <a:latin typeface="Calibri"/>
              </a:rPr>
              <a:t>– </a:t>
            </a:r>
            <a:r>
              <a:rPr lang="ru-RU" sz="4000" b="1" kern="1200" dirty="0" smtClean="0">
                <a:solidFill>
                  <a:prstClr val="black"/>
                </a:solidFill>
                <a:latin typeface="Calibri"/>
              </a:rPr>
              <a:t>это конечная последовательность шагов в решении задачи, приводящая от исходных данных к требуемому результату.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90522">
            <a:off x="3090863" y="5146675"/>
            <a:ext cx="708025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90522">
            <a:off x="5492750" y="3811588"/>
            <a:ext cx="708025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90522">
            <a:off x="6694488" y="4171950"/>
            <a:ext cx="708025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48148">
            <a:off x="4538663" y="5033963"/>
            <a:ext cx="708025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ъект 2"/>
          <p:cNvSpPr>
            <a:spLocks noGrp="1"/>
          </p:cNvSpPr>
          <p:nvPr>
            <p:ph idx="1"/>
          </p:nvPr>
        </p:nvSpPr>
        <p:spPr>
          <a:xfrm>
            <a:off x="3419475" y="1557338"/>
            <a:ext cx="5267325" cy="3887787"/>
          </a:xfrm>
        </p:spPr>
        <p:txBody>
          <a:bodyPr/>
          <a:lstStyle/>
          <a:p>
            <a:pPr marL="0" indent="0" algn="just" eaLnBrk="1" hangingPunct="1">
              <a:spcBef>
                <a:spcPct val="0"/>
              </a:spcBef>
              <a:buClrTx/>
              <a:buFont typeface="Century Gothic" pitchFamily="34" charset="0"/>
              <a:buNone/>
            </a:pPr>
            <a:r>
              <a:rPr lang="ru-RU" sz="2400" smtClean="0">
                <a:solidFill>
                  <a:srgbClr val="000000"/>
                </a:solidFill>
                <a:latin typeface="Calibri" pitchFamily="34" charset="0"/>
              </a:rPr>
              <a:t>                   </a:t>
            </a:r>
            <a:r>
              <a:rPr lang="ru-RU" sz="2400" smtClean="0">
                <a:solidFill>
                  <a:srgbClr val="000000"/>
                </a:solidFill>
              </a:rPr>
              <a:t>Правила   выполнения    арифметических действий над целыми числами и простыми дробями в десятичной системе счисления впервые были сформулированы выдающимся средневековым ученым по имени Мухаммед ибн Муса ал-Хорезми.</a:t>
            </a:r>
          </a:p>
          <a:p>
            <a:pPr marL="0" indent="0" algn="just" eaLnBrk="1" hangingPunct="1">
              <a:spcBef>
                <a:spcPct val="0"/>
              </a:spcBef>
              <a:buClrTx/>
              <a:buFont typeface="Century Gothic" pitchFamily="34" charset="0"/>
              <a:buNone/>
            </a:pPr>
            <a:endParaRPr lang="ru-RU" sz="2400" smtClean="0">
              <a:solidFill>
                <a:srgbClr val="000000"/>
              </a:solidFill>
            </a:endParaRPr>
          </a:p>
          <a:p>
            <a:pPr marL="0" indent="0" algn="r" eaLnBrk="1" hangingPunct="1">
              <a:spcBef>
                <a:spcPct val="0"/>
              </a:spcBef>
              <a:buClrTx/>
              <a:buFont typeface="Century Gothic" pitchFamily="34" charset="0"/>
              <a:buNone/>
            </a:pPr>
            <a:r>
              <a:rPr lang="ru-RU" sz="2400" smtClean="0">
                <a:solidFill>
                  <a:srgbClr val="000000"/>
                </a:solidFill>
              </a:rPr>
              <a:t>                    </a:t>
            </a:r>
            <a:r>
              <a:rPr lang="ru-RU" sz="2400" smtClean="0">
                <a:solidFill>
                  <a:srgbClr val="000000"/>
                </a:solidFill>
                <a:hlinkClick r:id="rId2"/>
              </a:rPr>
              <a:t>Интересно</a:t>
            </a:r>
            <a:endParaRPr lang="ru-RU" sz="2400" smtClean="0">
              <a:solidFill>
                <a:srgbClr val="000000"/>
              </a:solidFill>
            </a:endParaRPr>
          </a:p>
          <a:p>
            <a:pPr marL="0" indent="0"/>
            <a:endParaRPr lang="ru-RU" sz="2400" b="1" smtClean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963" y="1125538"/>
            <a:ext cx="2916237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1187450" y="549275"/>
            <a:ext cx="74882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0">
                <a:latin typeface="Century Gothic" pitchFamily="34" charset="0"/>
              </a:rPr>
              <a:t>    Разрабатывать алгоритмы может только человек. Исполняют алгоритмы люди и всевозможные устройства – компьютеры, роботы, станки, спутники, сложная бытовая техника и даже детские игрушки.</a:t>
            </a:r>
            <a:endParaRPr lang="ru-RU" sz="2000" b="0" i="1">
              <a:latin typeface="Century Gothic" pitchFamily="34" charset="0"/>
            </a:endParaRPr>
          </a:p>
        </p:txBody>
      </p:sp>
      <p:pic>
        <p:nvPicPr>
          <p:cNvPr id="22530" name="Picture 5" descr="head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133600"/>
            <a:ext cx="1871663" cy="1652588"/>
          </a:xfrm>
          <a:prstGeom prst="rect">
            <a:avLst/>
          </a:prstGeom>
          <a:noFill/>
          <a:ln w="38100">
            <a:solidFill>
              <a:srgbClr val="336600"/>
            </a:solidFill>
            <a:miter lim="800000"/>
            <a:headEnd/>
            <a:tailEnd/>
          </a:ln>
        </p:spPr>
      </p:pic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539750" y="3860800"/>
            <a:ext cx="2374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solidFill>
                  <a:srgbClr val="336600"/>
                </a:solidFill>
                <a:latin typeface="Century Gothic" pitchFamily="34" charset="0"/>
              </a:rPr>
              <a:t>Разработчик алгоритма</a:t>
            </a:r>
            <a:r>
              <a:rPr lang="ru-RU" sz="1400" b="0">
                <a:latin typeface="Century Gothic" pitchFamily="34" charset="0"/>
              </a:rPr>
              <a:t> – </a:t>
            </a:r>
            <a:r>
              <a:rPr lang="ru-RU" sz="1400" i="1"/>
              <a:t>человек</a:t>
            </a:r>
            <a:r>
              <a:rPr lang="ru-RU" sz="1400" b="0">
                <a:latin typeface="Century Gothic" pitchFamily="34" charset="0"/>
              </a:rPr>
              <a:t>.</a:t>
            </a:r>
          </a:p>
        </p:txBody>
      </p:sp>
      <p:grpSp>
        <p:nvGrpSpPr>
          <p:cNvPr id="22532" name="Group 12"/>
          <p:cNvGrpSpPr>
            <a:grpSpLocks/>
          </p:cNvGrpSpPr>
          <p:nvPr/>
        </p:nvGrpSpPr>
        <p:grpSpPr bwMode="auto">
          <a:xfrm>
            <a:off x="4214813" y="2071688"/>
            <a:ext cx="4519612" cy="4310062"/>
            <a:chOff x="2176" y="1389"/>
            <a:chExt cx="2847" cy="2715"/>
          </a:xfrm>
        </p:grpSpPr>
        <p:pic>
          <p:nvPicPr>
            <p:cNvPr id="22536" name="Picture 11" descr="02Robot_with_Flexible_Knees"/>
            <p:cNvPicPr>
              <a:picLocks noChangeAspect="1" noChangeArrowheads="1"/>
            </p:cNvPicPr>
            <p:nvPr/>
          </p:nvPicPr>
          <p:blipFill>
            <a:blip r:embed="rId3"/>
            <a:srcRect l="3389" r="4639" b="7675"/>
            <a:stretch>
              <a:fillRect/>
            </a:stretch>
          </p:blipFill>
          <p:spPr bwMode="auto">
            <a:xfrm>
              <a:off x="2176" y="1389"/>
              <a:ext cx="1691" cy="1769"/>
            </a:xfrm>
            <a:prstGeom prst="rect">
              <a:avLst/>
            </a:prstGeom>
            <a:noFill/>
            <a:ln w="38100">
              <a:solidFill>
                <a:srgbClr val="336600"/>
              </a:solidFill>
              <a:miter lim="800000"/>
              <a:headEnd/>
              <a:tailEnd/>
            </a:ln>
          </p:spPr>
        </p:pic>
        <p:pic>
          <p:nvPicPr>
            <p:cNvPr id="22537" name="Picture 9" descr="2805_7643"/>
            <p:cNvPicPr>
              <a:picLocks noChangeAspect="1" noChangeArrowheads="1"/>
            </p:cNvPicPr>
            <p:nvPr/>
          </p:nvPicPr>
          <p:blipFill>
            <a:blip r:embed="rId4"/>
            <a:srcRect l="15457" r="15457"/>
            <a:stretch>
              <a:fillRect/>
            </a:stretch>
          </p:blipFill>
          <p:spPr bwMode="auto">
            <a:xfrm>
              <a:off x="3424" y="2296"/>
              <a:ext cx="884" cy="1280"/>
            </a:xfrm>
            <a:prstGeom prst="rect">
              <a:avLst/>
            </a:prstGeom>
            <a:noFill/>
            <a:ln w="38100">
              <a:solidFill>
                <a:srgbClr val="336600"/>
              </a:solidFill>
              <a:miter lim="800000"/>
              <a:headEnd/>
              <a:tailEnd/>
            </a:ln>
          </p:spPr>
        </p:pic>
        <p:pic>
          <p:nvPicPr>
            <p:cNvPr id="22538" name="Picture 8" descr="6597af7e105e11d98647d180f3a2f1e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059" y="2160"/>
              <a:ext cx="964" cy="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10" descr="_robomagellan-gps-guided-robot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71" y="3294"/>
              <a:ext cx="983" cy="810"/>
            </a:xfrm>
            <a:prstGeom prst="rect">
              <a:avLst/>
            </a:prstGeom>
            <a:noFill/>
            <a:ln w="38100">
              <a:solidFill>
                <a:srgbClr val="336600"/>
              </a:solidFill>
              <a:miter lim="800000"/>
              <a:headEnd/>
              <a:tailEnd/>
            </a:ln>
          </p:spPr>
        </p:pic>
      </p:grpSp>
      <p:pic>
        <p:nvPicPr>
          <p:cNvPr id="22533" name="Picture 7" descr="23_04_2008_13_04_38_Sputnik%20Amos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66276">
            <a:off x="460375" y="4799013"/>
            <a:ext cx="1971675" cy="1387475"/>
          </a:xfrm>
          <a:prstGeom prst="rect">
            <a:avLst/>
          </a:prstGeom>
          <a:noFill/>
          <a:ln w="57150">
            <a:solidFill>
              <a:srgbClr val="669900"/>
            </a:solidFill>
            <a:miter lim="800000"/>
            <a:headEnd/>
            <a:tailEnd/>
          </a:ln>
        </p:spPr>
      </p:pic>
      <p:sp>
        <p:nvSpPr>
          <p:cNvPr id="22534" name="Text Box 13"/>
          <p:cNvSpPr txBox="1">
            <a:spLocks noChangeArrowheads="1"/>
          </p:cNvSpPr>
          <p:nvPr/>
        </p:nvSpPr>
        <p:spPr bwMode="auto">
          <a:xfrm>
            <a:off x="2786063" y="5429250"/>
            <a:ext cx="273526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solidFill>
                  <a:srgbClr val="336600"/>
                </a:solidFill>
                <a:latin typeface="Century Gothic" pitchFamily="34" charset="0"/>
              </a:rPr>
              <a:t>Исполнитель алгоритма</a:t>
            </a:r>
            <a:r>
              <a:rPr lang="ru-RU" sz="1400" b="0">
                <a:latin typeface="Century Gothic" pitchFamily="34" charset="0"/>
              </a:rPr>
              <a:t> – </a:t>
            </a:r>
            <a:r>
              <a:rPr lang="ru-RU" sz="1400" i="1"/>
              <a:t>человек, животное, техническое устройство.</a:t>
            </a:r>
            <a:endParaRPr lang="ru-RU" sz="1400" b="0">
              <a:latin typeface="Century Gothic" pitchFamily="34" charset="0"/>
            </a:endParaRPr>
          </a:p>
        </p:txBody>
      </p:sp>
      <p:pic>
        <p:nvPicPr>
          <p:cNvPr id="22535" name="Picture 14" descr="freestyle_0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1432762">
            <a:off x="2727325" y="3975100"/>
            <a:ext cx="1209675" cy="1330325"/>
          </a:xfrm>
          <a:prstGeom prst="rect">
            <a:avLst/>
          </a:prstGeom>
          <a:noFill/>
          <a:ln w="38100">
            <a:solidFill>
              <a:srgbClr val="33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'По вертикали и горизонтали'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6666"/>
        </a:dk1>
        <a:lt1>
          <a:srgbClr val="FFFFFF"/>
        </a:lt1>
        <a:dk2>
          <a:srgbClr val="5E761C"/>
        </a:dk2>
        <a:lt2>
          <a:srgbClr val="777777"/>
        </a:lt2>
        <a:accent1>
          <a:srgbClr val="D5F470"/>
        </a:accent1>
        <a:accent2>
          <a:srgbClr val="EDCCFB"/>
        </a:accent2>
        <a:accent3>
          <a:srgbClr val="FFFFFF"/>
        </a:accent3>
        <a:accent4>
          <a:srgbClr val="005656"/>
        </a:accent4>
        <a:accent5>
          <a:srgbClr val="E7F8BB"/>
        </a:accent5>
        <a:accent6>
          <a:srgbClr val="D7B9E3"/>
        </a:accent6>
        <a:hlink>
          <a:srgbClr val="FF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5F470"/>
        </a:accent1>
        <a:accent2>
          <a:srgbClr val="EDC9FB"/>
        </a:accent2>
        <a:accent3>
          <a:srgbClr val="FFFFFF"/>
        </a:accent3>
        <a:accent4>
          <a:srgbClr val="000000"/>
        </a:accent4>
        <a:accent5>
          <a:srgbClr val="E7F8BB"/>
        </a:accent5>
        <a:accent6>
          <a:srgbClr val="D7B6E3"/>
        </a:accent6>
        <a:hlink>
          <a:srgbClr val="BFC3F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6600"/>
        </a:dk2>
        <a:lt2>
          <a:srgbClr val="808080"/>
        </a:lt2>
        <a:accent1>
          <a:srgbClr val="FF6237"/>
        </a:accent1>
        <a:accent2>
          <a:srgbClr val="5F7BF1"/>
        </a:accent2>
        <a:accent3>
          <a:srgbClr val="FFFFFF"/>
        </a:accent3>
        <a:accent4>
          <a:srgbClr val="000000"/>
        </a:accent4>
        <a:accent5>
          <a:srgbClr val="FFB7AE"/>
        </a:accent5>
        <a:accent6>
          <a:srgbClr val="556FDA"/>
        </a:accent6>
        <a:hlink>
          <a:srgbClr val="15DF1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663300"/>
        </a:dk2>
        <a:lt2>
          <a:srgbClr val="808080"/>
        </a:lt2>
        <a:accent1>
          <a:srgbClr val="76C082"/>
        </a:accent1>
        <a:accent2>
          <a:srgbClr val="E3B06D"/>
        </a:accent2>
        <a:accent3>
          <a:srgbClr val="FFFFFF"/>
        </a:accent3>
        <a:accent4>
          <a:srgbClr val="000000"/>
        </a:accent4>
        <a:accent5>
          <a:srgbClr val="BDDCC1"/>
        </a:accent5>
        <a:accent6>
          <a:srgbClr val="CE9F62"/>
        </a:accent6>
        <a:hlink>
          <a:srgbClr val="D8EC4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0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392</Words>
  <Application>Microsoft Office PowerPoint</Application>
  <PresentationFormat>On-screen Show (4:3)</PresentationFormat>
  <Paragraphs>72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19</vt:i4>
      </vt:variant>
    </vt:vector>
  </HeadingPairs>
  <TitlesOfParts>
    <vt:vector size="38" baseType="lpstr">
      <vt:lpstr>Arial</vt:lpstr>
      <vt:lpstr>Century Gothic</vt:lpstr>
      <vt:lpstr>Calibri</vt:lpstr>
      <vt:lpstr>Gulim</vt:lpstr>
      <vt:lpstr>Times New Roman</vt:lpstr>
      <vt:lpstr>DejaVu Sans</vt:lpstr>
      <vt:lpstr>Verdana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Шаблон оформления 'По вертикали и горизонтали'</vt:lpstr>
      <vt:lpstr>Слайд 1</vt:lpstr>
      <vt:lpstr>Слайд 2</vt:lpstr>
      <vt:lpstr>Слайд 3</vt:lpstr>
      <vt:lpstr>Слайд 4</vt:lpstr>
      <vt:lpstr>Помыть посуду </vt:lpstr>
      <vt:lpstr>Решить пример по математике 12-(4+6):2+5    </vt:lpstr>
      <vt:lpstr>Слайд 7</vt:lpstr>
      <vt:lpstr>Слайд 8</vt:lpstr>
      <vt:lpstr>Слайд 9</vt:lpstr>
      <vt:lpstr>Слайд 10</vt:lpstr>
      <vt:lpstr>Проверь себя</vt:lpstr>
      <vt:lpstr>Слайд 12</vt:lpstr>
      <vt:lpstr>№9 с.80 Какие исполнители могут выполнить следующие виды работ?</vt:lpstr>
      <vt:lpstr>Слайд 14</vt:lpstr>
      <vt:lpstr>Слайд 15</vt:lpstr>
      <vt:lpstr>Слайд 16</vt:lpstr>
      <vt:lpstr>Домашнее задание</vt:lpstr>
      <vt:lpstr>Рефлексия Заполните анкету:</vt:lpstr>
      <vt:lpstr>Подведение итогов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Евгений</cp:lastModifiedBy>
  <cp:revision>29</cp:revision>
  <dcterms:created xsi:type="dcterms:W3CDTF">2013-05-31T07:43:58Z</dcterms:created>
  <dcterms:modified xsi:type="dcterms:W3CDTF">2013-06-11T07:13:28Z</dcterms:modified>
</cp:coreProperties>
</file>