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4" r:id="rId1"/>
  </p:sldMasterIdLst>
  <p:sldIdLst>
    <p:sldId id="256" r:id="rId2"/>
    <p:sldId id="270" r:id="rId3"/>
    <p:sldId id="267" r:id="rId4"/>
    <p:sldId id="259" r:id="rId5"/>
    <p:sldId id="268" r:id="rId6"/>
    <p:sldId id="266" r:id="rId7"/>
    <p:sldId id="260" r:id="rId8"/>
    <p:sldId id="261" r:id="rId9"/>
    <p:sldId id="262" r:id="rId10"/>
    <p:sldId id="263" r:id="rId11"/>
    <p:sldId id="269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pPr/>
              <a:t>2/6/2023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424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D4963-E985-44C4-B8C4-FDD613B7C2F8}" type="datetime1">
              <a:rPr lang="en-US" smtClean="0"/>
              <a:pPr/>
              <a:t>2/6/2023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0306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pPr/>
              <a:t>2/6/2023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2497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  <a:pPr/>
              <a:t>2/6/2023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932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7495-0637-405E-AE64-5CC7506D51F5}" type="datetime1">
              <a:rPr lang="en-US" smtClean="0"/>
              <a:pPr/>
              <a:t>2/6/2023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94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690-9426-415D-8B65-26881E07B2D4}" type="datetime1">
              <a:rPr lang="en-US" smtClean="0"/>
              <a:pPr/>
              <a:t>2/6/2023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3811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4989A-474C-40DE-95B9-011C28B71673}" type="datetime1">
              <a:rPr lang="en-US" smtClean="0"/>
              <a:pPr/>
              <a:t>2/6/2023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708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ED54-5B5E-4A04-93D3-5772E3CE3818}" type="datetime1">
              <a:rPr lang="en-US" smtClean="0"/>
              <a:pPr/>
              <a:t>2/6/2023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0049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pPr/>
              <a:t>2/6/2023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9650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D82884F1-FFEA-405F-9602-3DCA865EDA4E}" type="datetime1">
              <a:rPr lang="en-US" smtClean="0"/>
              <a:pPr/>
              <a:t>2/6/2023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275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DB4A-8810-4A10-AD5C-D5E2C667F5B3}" type="datetime1">
              <a:rPr lang="en-US" smtClean="0"/>
              <a:pPr/>
              <a:t>2/6/2023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6945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291B17-9318-49DB-B28B-6E5994AE9581}" type="datetime1">
              <a:rPr lang="en-US" smtClean="0"/>
              <a:pPr/>
              <a:t>2/6/2023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06265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53" r:id="rId5"/>
    <p:sldLayoutId id="2147483747" r:id="rId6"/>
    <p:sldLayoutId id="2147483748" r:id="rId7"/>
    <p:sldLayoutId id="2147483749" r:id="rId8"/>
    <p:sldLayoutId id="2147483752" r:id="rId9"/>
    <p:sldLayoutId id="2147483750" r:id="rId10"/>
    <p:sldLayoutId id="2147483751" r:id="rId11"/>
  </p:sldLayoutIdLst>
  <p:hf sldNum="0"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6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injaz9.ru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26B4480E-B7FF-4481-890E-043A69AE6FE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79394E1F-0B5F-497D-B2A6-8383A2A5483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38068" y="457200"/>
            <a:ext cx="3703320" cy="5935133"/>
            <a:chOff x="438068" y="457200"/>
            <a:chExt cx="3703320" cy="5935133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1F1FF39A-AC3C-4066-9D4C-519AA22812E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8068" y="601201"/>
              <a:ext cx="3702134" cy="5791132"/>
            </a:xfrm>
            <a:prstGeom prst="rect">
              <a:avLst/>
            </a:prstGeom>
            <a:solidFill>
              <a:srgbClr val="465359">
                <a:alpha val="97000"/>
              </a:srgbClr>
            </a:solidFill>
            <a:ln w="6350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1">
              <a:extLst>
                <a:ext uri="{FF2B5EF4-FFF2-40B4-BE49-F238E27FC236}">
                  <a16:creationId xmlns:a16="http://schemas.microsoft.com/office/drawing/2014/main" id="{64C13BAB-7C00-4D21-A857-E3D41C0A2A6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8068" y="457200"/>
              <a:ext cx="3703320" cy="94997"/>
            </a:xfrm>
            <a:prstGeom prst="rect">
              <a:avLst/>
            </a:prstGeom>
            <a:solidFill>
              <a:srgbClr val="46535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77539E-BC21-4042-BFD0-6E3E57DF87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8023" y="-224662"/>
            <a:ext cx="3412067" cy="3478384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rgbClr val="FFFFFF"/>
                </a:solidFill>
              </a:rPr>
              <a:t>ОГЭ по английскому языку - </a:t>
            </a:r>
            <a:r>
              <a:rPr lang="ru-RU" dirty="0" smtClean="0">
                <a:solidFill>
                  <a:srgbClr val="FFFFFF"/>
                </a:solidFill>
              </a:rPr>
              <a:t>202</a:t>
            </a:r>
            <a:r>
              <a:rPr lang="ru-RU" dirty="0">
                <a:solidFill>
                  <a:srgbClr val="FFFFFF"/>
                </a:solidFill>
              </a:rPr>
              <a:t>3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16E8AD0-E6B2-443A-A079-4C540DD583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4200" y="3831771"/>
            <a:ext cx="3412067" cy="2052562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ru-RU" sz="3200" dirty="0">
                <a:solidFill>
                  <a:srgbClr val="00B0F0">
                    <a:alpha val="75000"/>
                  </a:srgbClr>
                </a:solidFill>
                <a:latin typeface="Arial Black" pitchFamily="34" charset="0"/>
              </a:rPr>
              <a:t>УСТНАЯ </a:t>
            </a:r>
            <a:r>
              <a:rPr lang="ru-RU" sz="3200" dirty="0" smtClean="0">
                <a:solidFill>
                  <a:srgbClr val="00B0F0">
                    <a:alpha val="75000"/>
                  </a:srgbClr>
                </a:solidFill>
                <a:latin typeface="Arial Black" pitchFamily="34" charset="0"/>
              </a:rPr>
              <a:t>ЧАСТЬ </a:t>
            </a:r>
          </a:p>
          <a:p>
            <a:pPr algn="ctr"/>
            <a:r>
              <a:rPr lang="ru-RU" sz="3200" dirty="0" smtClean="0">
                <a:solidFill>
                  <a:srgbClr val="00B0F0">
                    <a:alpha val="75000"/>
                  </a:srgbClr>
                </a:solidFill>
                <a:latin typeface="Arial Black" pitchFamily="34" charset="0"/>
              </a:rPr>
              <a:t>Задание 3</a:t>
            </a:r>
            <a:endParaRPr lang="ru-RU" sz="3200" dirty="0" smtClean="0">
              <a:solidFill>
                <a:srgbClr val="00B0F0">
                  <a:alpha val="75000"/>
                </a:srgbClr>
              </a:solidFill>
              <a:latin typeface="Arial Black" pitchFamily="34" charset="0"/>
            </a:endParaRPr>
          </a:p>
          <a:p>
            <a:pPr algn="ctr"/>
            <a:r>
              <a:rPr lang="ru-RU" sz="3200" dirty="0" smtClean="0">
                <a:solidFill>
                  <a:srgbClr val="00B0F0">
                    <a:alpha val="75000"/>
                  </a:srgbClr>
                </a:solidFill>
                <a:latin typeface="Arial Black" pitchFamily="34" charset="0"/>
              </a:rPr>
              <a:t>Монолог</a:t>
            </a:r>
            <a:endParaRPr lang="ru-RU" sz="3200" dirty="0">
              <a:solidFill>
                <a:srgbClr val="00B0F0">
                  <a:alpha val="75000"/>
                </a:srgbClr>
              </a:solidFill>
              <a:latin typeface="Arial Black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E74F611-9C68-4C58-B707-5E5FDB17AD3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/>
          <a:srcRect t="19643"/>
          <a:stretch/>
        </p:blipFill>
        <p:spPr>
          <a:xfrm>
            <a:off x="4765053" y="1514530"/>
            <a:ext cx="6764864" cy="3805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298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 err="1" smtClean="0"/>
              <a:t>ТренажерЫ</a:t>
            </a:r>
            <a:r>
              <a:rPr lang="ru-RU" sz="4000" dirty="0" smtClean="0"/>
              <a:t> </a:t>
            </a:r>
            <a:r>
              <a:rPr lang="ru-RU" sz="4000" dirty="0"/>
              <a:t>ОГЭ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44731" y="2908663"/>
            <a:ext cx="10624458" cy="3066686"/>
          </a:xfrm>
        </p:spPr>
        <p:txBody>
          <a:bodyPr>
            <a:normAutofit fontScale="70000" lnSpcReduction="20000"/>
          </a:bodyPr>
          <a:lstStyle/>
          <a:p>
            <a:endParaRPr lang="en-US" sz="3600" dirty="0" smtClean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Имитирует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экзамен с возможностью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аудиозаписи и с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таймером:</a:t>
            </a:r>
          </a:p>
          <a:p>
            <a:pPr marL="0" indent="0">
              <a:buNone/>
            </a:pPr>
            <a:r>
              <a:rPr lang="en-US" sz="3600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speaking.svetlanaenglishonline.ru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Имитирует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 экзамен, к сожалению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 возможности аудиозаписи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но с таймером:</a:t>
            </a:r>
          </a:p>
          <a:p>
            <a:pPr marL="0" indent="0">
              <a:buNone/>
            </a:pPr>
            <a:r>
              <a:rPr lang="ru-RU" sz="36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http://injaz9.ru/</a:t>
            </a:r>
            <a:endParaRPr lang="ru-RU" sz="3600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3600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36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dirty="0">
              <a:latin typeface="Arial Black" panose="020B0A04020102020204" pitchFamily="34" charset="0"/>
            </a:endParaRPr>
          </a:p>
          <a:p>
            <a:endParaRPr lang="en-US" sz="3600" dirty="0" smtClean="0">
              <a:latin typeface="Arial Black" panose="020B0A04020102020204" pitchFamily="34" charset="0"/>
            </a:endParaRPr>
          </a:p>
          <a:p>
            <a:endParaRPr lang="ru-RU" sz="36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2805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97893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области монологической речи ученик должен уметь :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рассказывать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себе, своей семье, друзьях, своей школе, своих интересах, планах на будущее; о своем городе/селе, о своей стране и странах изучаемого языка с опорой на зрительную наглядность и/или вербальные опоры (ключевые слова, план, вопросы);</a:t>
            </a:r>
          </a:p>
          <a:p>
            <a:pPr lvl="0" algn="just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описывать события с опорой на зрительную наглядность и/или вербальные опоры (ключевые слова, план, вопросы);</a:t>
            </a:r>
          </a:p>
          <a:p>
            <a:pPr lvl="0" algn="just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давать краткую характеристику людей и литературных персонажей;</a:t>
            </a:r>
          </a:p>
          <a:p>
            <a:pPr lvl="0" algn="just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передавать основное содержание прочитанного текста с опорой на или без опоры на текст, ключевые слова, план, вопросы.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84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Arial Black" pitchFamily="34" charset="0"/>
              </a:rPr>
              <a:t>УСТНАЯ ЧАСТЬ. Монологическое выказывание по предложенной теме </a:t>
            </a:r>
            <a:r>
              <a:rPr lang="ru-RU" sz="2800" dirty="0" smtClean="0">
                <a:solidFill>
                  <a:srgbClr val="00B0F0">
                    <a:alpha val="75000"/>
                  </a:srgbClr>
                </a:solidFill>
              </a:rPr>
              <a:t/>
            </a:r>
            <a:br>
              <a:rPr lang="ru-RU" sz="2800" dirty="0" smtClean="0">
                <a:solidFill>
                  <a:srgbClr val="00B0F0">
                    <a:alpha val="75000"/>
                  </a:srgbClr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Умения монологической речи:</a:t>
            </a:r>
          </a:p>
          <a:p>
            <a:pPr lvl="0" hangingPunct="0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строить монологическое высказывание в заданном объеме в контексте коммуникативной задачи в различных стандартных ситуациях социально-бытовой, социально-культурной и социально-трудовой сфер общения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опорой на план, представленный в виде косвенных вопросов; </a:t>
            </a: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hangingPunct="0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логично и связно строить монологическое выказывание;</a:t>
            </a: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hangingPunct="0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точно и правильно употреблять языковые средства оформления монологического высказывания. </a:t>
            </a:r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0D289A-2E95-4334-8C82-D80A539A6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506" y="702156"/>
            <a:ext cx="11922493" cy="1188720"/>
          </a:xfrm>
        </p:spPr>
        <p:txBody>
          <a:bodyPr>
            <a:noAutofit/>
          </a:bodyPr>
          <a:lstStyle/>
          <a:p>
            <a:r>
              <a:rPr lang="ru-RU" sz="3600" b="1" dirty="0"/>
              <a:t>Задание </a:t>
            </a:r>
            <a:r>
              <a:rPr lang="ru-RU" sz="3600" b="1" dirty="0">
                <a:latin typeface="Corbel" panose="020B0503020204020204" pitchFamily="34" charset="0"/>
              </a:rPr>
              <a:t>3</a:t>
            </a:r>
            <a:r>
              <a:rPr lang="ru-RU" sz="3600" b="1" dirty="0"/>
              <a:t>. Монолог на тему(</a:t>
            </a:r>
            <a:r>
              <a:rPr lang="en-US" sz="3600" b="1" dirty="0"/>
              <a:t>7</a:t>
            </a:r>
            <a:r>
              <a:rPr lang="ru-RU" sz="3600" b="1" dirty="0"/>
              <a:t> баллов)</a:t>
            </a:r>
            <a:br>
              <a:rPr lang="ru-RU" sz="3600" b="1" dirty="0"/>
            </a:br>
            <a:r>
              <a:rPr lang="ru-RU" sz="3600" b="1" dirty="0"/>
              <a:t>Подготовка – 1.5 мин, выполнение – 2 мин.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D0A4075-F54D-4763-B3BC-78CA5B284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418" y="1478683"/>
            <a:ext cx="11762072" cy="47034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dirty="0">
                <a:solidFill>
                  <a:schemeClr val="tx1"/>
                </a:solidFill>
              </a:rPr>
              <a:t>За задание можно получить </a:t>
            </a:r>
            <a:r>
              <a:rPr lang="ru-RU" sz="2800" b="1" dirty="0">
                <a:solidFill>
                  <a:schemeClr val="tx1"/>
                </a:solidFill>
              </a:rPr>
              <a:t>7 баллов </a:t>
            </a:r>
            <a:r>
              <a:rPr lang="ru-RU" sz="2800" dirty="0">
                <a:solidFill>
                  <a:schemeClr val="tx1"/>
                </a:solidFill>
              </a:rPr>
              <a:t>и</a:t>
            </a:r>
            <a:r>
              <a:rPr lang="ru-RU" sz="2800" b="1" dirty="0">
                <a:solidFill>
                  <a:schemeClr val="tx1"/>
                </a:solidFill>
              </a:rPr>
              <a:t> </a:t>
            </a:r>
            <a:r>
              <a:rPr lang="ru-RU" sz="2800" dirty="0" smtClean="0">
                <a:solidFill>
                  <a:schemeClr val="tx1"/>
                </a:solidFill>
              </a:rPr>
              <a:t>оценивается </a:t>
            </a:r>
            <a:r>
              <a:rPr lang="ru-RU" sz="2800" dirty="0">
                <a:solidFill>
                  <a:schemeClr val="tx1"/>
                </a:solidFill>
              </a:rPr>
              <a:t>оно </a:t>
            </a:r>
            <a:r>
              <a:rPr lang="ru-RU" sz="2800" dirty="0" smtClean="0">
                <a:solidFill>
                  <a:schemeClr val="tx1"/>
                </a:solidFill>
              </a:rPr>
              <a:t>по</a:t>
            </a:r>
          </a:p>
          <a:p>
            <a:pPr marL="0" indent="0" algn="ctr">
              <a:buNone/>
            </a:pPr>
            <a:r>
              <a:rPr lang="ru-RU" sz="2800" dirty="0">
                <a:solidFill>
                  <a:schemeClr val="tx1"/>
                </a:solidFill>
              </a:rPr>
              <a:t> </a:t>
            </a:r>
            <a:r>
              <a:rPr lang="ru-RU" sz="2800" b="1" dirty="0">
                <a:solidFill>
                  <a:schemeClr val="tx1"/>
                </a:solidFill>
              </a:rPr>
              <a:t>трем критериям</a:t>
            </a:r>
            <a:r>
              <a:rPr lang="ru-RU" sz="2800" dirty="0">
                <a:solidFill>
                  <a:schemeClr val="tx1"/>
                </a:solidFill>
              </a:rPr>
              <a:t>: </a:t>
            </a:r>
            <a:endParaRPr lang="ru-RU" sz="2800" dirty="0" smtClean="0">
              <a:solidFill>
                <a:schemeClr val="tx1"/>
              </a:solidFill>
            </a:endParaRPr>
          </a:p>
          <a:p>
            <a:pPr algn="ctr">
              <a:buFont typeface="Wingdings" panose="05000000000000000000" pitchFamily="2" charset="2"/>
              <a:buChar char="§"/>
            </a:pPr>
            <a:r>
              <a:rPr lang="ru-RU" sz="2800" dirty="0" smtClean="0">
                <a:solidFill>
                  <a:schemeClr val="tx1"/>
                </a:solidFill>
              </a:rPr>
              <a:t>решение </a:t>
            </a:r>
            <a:r>
              <a:rPr lang="ru-RU" sz="2800" dirty="0">
                <a:solidFill>
                  <a:schemeClr val="tx1"/>
                </a:solidFill>
              </a:rPr>
              <a:t>коммуникативной </a:t>
            </a:r>
            <a:r>
              <a:rPr lang="ru-RU" sz="2800" dirty="0" smtClean="0">
                <a:solidFill>
                  <a:schemeClr val="tx1"/>
                </a:solidFill>
              </a:rPr>
              <a:t>задачи (</a:t>
            </a:r>
            <a:r>
              <a:rPr lang="ru-RU" sz="2800" dirty="0" err="1" smtClean="0">
                <a:solidFill>
                  <a:schemeClr val="tx1"/>
                </a:solidFill>
              </a:rPr>
              <a:t>ма</a:t>
            </a:r>
            <a:r>
              <a:rPr lang="en-US" sz="2800" dirty="0" smtClean="0">
                <a:solidFill>
                  <a:schemeClr val="tx1"/>
                </a:solidFill>
              </a:rPr>
              <a:t>x </a:t>
            </a:r>
            <a:r>
              <a:rPr lang="ru-RU" sz="2800" dirty="0" smtClean="0">
                <a:solidFill>
                  <a:schemeClr val="tx1"/>
                </a:solidFill>
              </a:rPr>
              <a:t>балл - 3);</a:t>
            </a:r>
          </a:p>
          <a:p>
            <a:pPr algn="ctr">
              <a:buFont typeface="Wingdings" panose="05000000000000000000" pitchFamily="2" charset="2"/>
              <a:buChar char="§"/>
            </a:pPr>
            <a:r>
              <a:rPr lang="ru-RU" sz="2800" dirty="0">
                <a:solidFill>
                  <a:schemeClr val="tx1"/>
                </a:solidFill>
              </a:rPr>
              <a:t>организация высказывания (</a:t>
            </a:r>
            <a:r>
              <a:rPr lang="ru-RU" sz="2800" dirty="0" err="1">
                <a:solidFill>
                  <a:schemeClr val="tx1"/>
                </a:solidFill>
              </a:rPr>
              <a:t>ма</a:t>
            </a:r>
            <a:r>
              <a:rPr lang="en-US" sz="2800" dirty="0">
                <a:solidFill>
                  <a:schemeClr val="tx1"/>
                </a:solidFill>
              </a:rPr>
              <a:t>x </a:t>
            </a:r>
            <a:r>
              <a:rPr lang="ru-RU" sz="2800" dirty="0">
                <a:solidFill>
                  <a:schemeClr val="tx1"/>
                </a:solidFill>
              </a:rPr>
              <a:t>балл - </a:t>
            </a:r>
            <a:r>
              <a:rPr lang="ru-RU" sz="2800" dirty="0" smtClean="0">
                <a:solidFill>
                  <a:schemeClr val="tx1"/>
                </a:solidFill>
              </a:rPr>
              <a:t>2); </a:t>
            </a:r>
          </a:p>
          <a:p>
            <a:pPr algn="ctr">
              <a:buFont typeface="Wingdings" panose="05000000000000000000" pitchFamily="2" charset="2"/>
              <a:buChar char="§"/>
            </a:pPr>
            <a:r>
              <a:rPr lang="ru-RU" sz="2800" dirty="0" smtClean="0">
                <a:solidFill>
                  <a:schemeClr val="tx1"/>
                </a:solidFill>
              </a:rPr>
              <a:t>языковое оформление речи </a:t>
            </a:r>
            <a:r>
              <a:rPr lang="ru-RU" sz="2800" dirty="0">
                <a:solidFill>
                  <a:schemeClr val="tx1"/>
                </a:solidFill>
              </a:rPr>
              <a:t>(</a:t>
            </a:r>
            <a:r>
              <a:rPr lang="ru-RU" sz="2800" dirty="0" err="1">
                <a:solidFill>
                  <a:schemeClr val="tx1"/>
                </a:solidFill>
              </a:rPr>
              <a:t>ма</a:t>
            </a:r>
            <a:r>
              <a:rPr lang="en-US" sz="2800" dirty="0">
                <a:solidFill>
                  <a:schemeClr val="tx1"/>
                </a:solidFill>
              </a:rPr>
              <a:t>x </a:t>
            </a:r>
            <a:r>
              <a:rPr lang="ru-RU" sz="2800" dirty="0">
                <a:solidFill>
                  <a:schemeClr val="tx1"/>
                </a:solidFill>
              </a:rPr>
              <a:t>балл - </a:t>
            </a:r>
            <a:r>
              <a:rPr lang="ru-RU" sz="2800" dirty="0" smtClean="0">
                <a:solidFill>
                  <a:schemeClr val="tx1"/>
                </a:solidFill>
              </a:rPr>
              <a:t>2).</a:t>
            </a:r>
            <a:endParaRPr lang="ru-RU" sz="2800" dirty="0">
              <a:solidFill>
                <a:schemeClr val="tx1"/>
              </a:solidFill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1499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981" y="592183"/>
            <a:ext cx="11029616" cy="1059755"/>
          </a:xfrm>
        </p:spPr>
        <p:txBody>
          <a:bodyPr>
            <a:norm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 ОГЭ должен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1411" y="1504102"/>
            <a:ext cx="11029615" cy="3311738"/>
          </a:xfrm>
        </p:spPr>
        <p:txBody>
          <a:bodyPr>
            <a:normAutofit/>
          </a:bodyPr>
          <a:lstStyle/>
          <a:p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полно и развернуто раскрыть все аспекты (пункты), указанные в задании; </a:t>
            </a:r>
          </a:p>
          <a:p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логичность и связность </a:t>
            </a: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endParaRPr lang="ru-RU" sz="2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объем </a:t>
            </a:r>
            <a:r>
              <a:rPr lang="ru-RU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высказывания;</a:t>
            </a:r>
          </a:p>
          <a:p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соответствие использованных лексических единиц и грамматических структур поставленной коммуникативной 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задаче.</a:t>
            </a:r>
            <a:endParaRPr lang="ru-RU" sz="2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0D289A-2E95-4334-8C82-D80A539A6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506" y="702156"/>
            <a:ext cx="11922493" cy="1188720"/>
          </a:xfrm>
        </p:spPr>
        <p:txBody>
          <a:bodyPr>
            <a:noAutofit/>
          </a:bodyPr>
          <a:lstStyle/>
          <a:p>
            <a:pPr algn="ctr"/>
            <a:r>
              <a:rPr lang="ru-RU" sz="3600" u="sng" dirty="0" smtClean="0"/>
              <a:t>СТРАТЕГИИ ВЫПОЛНЕНИЯ ЗАДАНИЙ монологического высказывания</a:t>
            </a:r>
            <a:endParaRPr lang="ru-RU" sz="3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D0A4075-F54D-4763-B3BC-78CA5B284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9132" y="2053449"/>
            <a:ext cx="11762072" cy="470348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ru-RU" sz="2800" dirty="0">
                <a:solidFill>
                  <a:schemeClr val="tx1"/>
                </a:solidFill>
                <a:latin typeface="Century Schoolbook" panose="02040604050505020304" pitchFamily="18" charset="0"/>
              </a:rPr>
              <a:t>Внимательно прочитайте текст задания и пункты плана.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800" dirty="0">
                <a:solidFill>
                  <a:schemeClr val="tx1"/>
                </a:solidFill>
                <a:latin typeface="Century Schoolbook" panose="02040604050505020304" pitchFamily="18" charset="0"/>
              </a:rPr>
              <a:t>План ответа:</a:t>
            </a:r>
          </a:p>
          <a:p>
            <a:pPr marL="457200" indent="-457200">
              <a:buAutoNum type="arabicParenR"/>
            </a:pPr>
            <a:r>
              <a:rPr lang="ru-RU" sz="2800" dirty="0">
                <a:solidFill>
                  <a:schemeClr val="tx1"/>
                </a:solidFill>
                <a:latin typeface="Century Schoolbook" panose="02040604050505020304" pitchFamily="18" charset="0"/>
              </a:rPr>
              <a:t>вступление (общее представление темы)</a:t>
            </a:r>
          </a:p>
          <a:p>
            <a:pPr marL="457200" indent="-457200">
              <a:buAutoNum type="arabicParenR"/>
            </a:pPr>
            <a:r>
              <a:rPr lang="ru-RU" sz="2800" dirty="0">
                <a:solidFill>
                  <a:schemeClr val="tx1"/>
                </a:solidFill>
                <a:latin typeface="Century Schoolbook" panose="02040604050505020304" pitchFamily="18" charset="0"/>
              </a:rPr>
              <a:t>основная часть (раскрытие всех </a:t>
            </a:r>
            <a:r>
              <a:rPr lang="en-US" sz="2800" dirty="0">
                <a:solidFill>
                  <a:schemeClr val="tx1"/>
                </a:solidFill>
                <a:latin typeface="Century Schoolbook" panose="02040604050505020304" pitchFamily="18" charset="0"/>
              </a:rPr>
              <a:t>4-</a:t>
            </a:r>
            <a:r>
              <a:rPr lang="ru-RU" sz="2800" dirty="0" err="1">
                <a:solidFill>
                  <a:schemeClr val="tx1"/>
                </a:solidFill>
                <a:latin typeface="Century Schoolbook" panose="02040604050505020304" pitchFamily="18" charset="0"/>
              </a:rPr>
              <a:t>х</a:t>
            </a:r>
            <a:r>
              <a:rPr lang="ru-RU" sz="2800" dirty="0">
                <a:solidFill>
                  <a:schemeClr val="tx1"/>
                </a:solidFill>
                <a:latin typeface="Century Schoolbook" panose="02040604050505020304" pitchFamily="18" charset="0"/>
              </a:rPr>
              <a:t> аспектов задания)</a:t>
            </a:r>
          </a:p>
          <a:p>
            <a:pPr marL="457200" indent="-457200">
              <a:buAutoNum type="arabicParenR"/>
            </a:pPr>
            <a:r>
              <a:rPr lang="ru-RU" sz="2800" dirty="0">
                <a:solidFill>
                  <a:schemeClr val="tx1"/>
                </a:solidFill>
                <a:latin typeface="Century Schoolbook" panose="02040604050505020304" pitchFamily="18" charset="0"/>
              </a:rPr>
              <a:t>заключение (подведение итога сказанному)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800" dirty="0">
                <a:solidFill>
                  <a:schemeClr val="tx1"/>
                </a:solidFill>
                <a:latin typeface="Century Schoolbook" panose="02040604050505020304" pitchFamily="18" charset="0"/>
              </a:rPr>
              <a:t>Продумайте </a:t>
            </a:r>
            <a:r>
              <a:rPr lang="ru-RU" sz="2800" u="sng" dirty="0">
                <a:solidFill>
                  <a:schemeClr val="tx1"/>
                </a:solidFill>
                <a:latin typeface="Century Schoolbook" panose="02040604050505020304" pitchFamily="18" charset="0"/>
              </a:rPr>
              <a:t>ключевые</a:t>
            </a:r>
            <a:r>
              <a:rPr lang="ru-RU" sz="2800" dirty="0">
                <a:solidFill>
                  <a:schemeClr val="tx1"/>
                </a:solidFill>
                <a:latin typeface="Century Schoolbook" panose="02040604050505020304" pitchFamily="18" charset="0"/>
              </a:rPr>
              <a:t> фразы каждого пункта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800" dirty="0">
                <a:solidFill>
                  <a:schemeClr val="tx1"/>
                </a:solidFill>
                <a:latin typeface="Century Schoolbook" panose="02040604050505020304" pitchFamily="18" charset="0"/>
              </a:rPr>
              <a:t>Дайте развернутую аргументацию</a:t>
            </a:r>
            <a:r>
              <a:rPr lang="en-US" sz="2800" dirty="0">
                <a:solidFill>
                  <a:schemeClr val="tx1"/>
                </a:solidFill>
                <a:latin typeface="Century Schoolbook" panose="02040604050505020304" pitchFamily="18" charset="0"/>
              </a:rPr>
              <a:t>, </a:t>
            </a:r>
            <a:r>
              <a:rPr lang="ru-RU" sz="2800" dirty="0">
                <a:solidFill>
                  <a:schemeClr val="tx1"/>
                </a:solidFill>
                <a:latin typeface="Century Schoolbook" panose="02040604050505020304" pitchFamily="18" charset="0"/>
              </a:rPr>
              <a:t>если в пункте есть «</a:t>
            </a:r>
            <a:r>
              <a:rPr lang="ru-RU" sz="2800" dirty="0" err="1">
                <a:solidFill>
                  <a:schemeClr val="tx1"/>
                </a:solidFill>
                <a:latin typeface="Century Schoolbook" panose="02040604050505020304" pitchFamily="18" charset="0"/>
              </a:rPr>
              <a:t>Why</a:t>
            </a:r>
            <a:r>
              <a:rPr lang="ru-RU" sz="2800" dirty="0">
                <a:solidFill>
                  <a:schemeClr val="tx1"/>
                </a:solidFill>
                <a:latin typeface="Century Schoolbook" panose="02040604050505020304" pitchFamily="18" charset="0"/>
              </a:rPr>
              <a:t>?».</a:t>
            </a:r>
          </a:p>
          <a:p>
            <a:pPr marL="0" indent="0">
              <a:buNone/>
            </a:pPr>
            <a:endParaRPr lang="ru-RU" sz="2800" dirty="0">
              <a:solidFill>
                <a:schemeClr val="tx1"/>
              </a:solidFill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1419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3A01C8-DB2B-45A7-BA54-70CF68E70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303" y="625642"/>
            <a:ext cx="11319310" cy="2560320"/>
          </a:xfrm>
          <a:ln w="19050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1800" b="1" cap="none" dirty="0"/>
              <a:t>Task 3. You are going to give a talk about </a:t>
            </a:r>
            <a:r>
              <a:rPr lang="en-US" sz="1800" b="1" cap="none" dirty="0" smtClean="0"/>
              <a:t>reading books. </a:t>
            </a:r>
            <a:r>
              <a:rPr lang="en-US" sz="1800" b="1" cap="none" dirty="0"/>
              <a:t>You will have to start in 1.5 minutes and speak for not more than 2 minutes (10-12 sentences).</a:t>
            </a:r>
            <a:br>
              <a:rPr lang="en-US" sz="1800" b="1" cap="none" dirty="0"/>
            </a:br>
            <a:r>
              <a:rPr lang="en-US" sz="1800" b="1" cap="none" dirty="0"/>
              <a:t/>
            </a:r>
            <a:br>
              <a:rPr lang="en-US" sz="1800" b="1" cap="none" dirty="0"/>
            </a:br>
            <a:r>
              <a:rPr lang="en-US" sz="1800" b="1" cap="none" dirty="0"/>
              <a:t>Remember to say:</a:t>
            </a:r>
            <a:br>
              <a:rPr lang="en-US" sz="1800" b="1" cap="none" dirty="0"/>
            </a:br>
            <a:r>
              <a:rPr lang="ru-RU" sz="1800" cap="none" dirty="0"/>
              <a:t>- </a:t>
            </a:r>
            <a:r>
              <a:rPr lang="en-US" sz="1800" cap="none" dirty="0" smtClean="0"/>
              <a:t>what kind of books modern teenagers enjoy reading;</a:t>
            </a:r>
            <a:r>
              <a:rPr lang="en-US" sz="1800" cap="none" dirty="0"/>
              <a:t/>
            </a:r>
            <a:br>
              <a:rPr lang="en-US" sz="1800" cap="none" dirty="0"/>
            </a:br>
            <a:r>
              <a:rPr lang="ru-RU" sz="1800" cap="none" dirty="0"/>
              <a:t>- </a:t>
            </a:r>
            <a:r>
              <a:rPr lang="en-US" sz="1800" cap="none" dirty="0" smtClean="0"/>
              <a:t>whether libraries are necessary nowadays or not, and why;</a:t>
            </a:r>
            <a:r>
              <a:rPr lang="en-US" sz="1800" cap="none" dirty="0"/>
              <a:t/>
            </a:r>
            <a:br>
              <a:rPr lang="en-US" sz="1800" cap="none" dirty="0"/>
            </a:br>
            <a:r>
              <a:rPr lang="ru-RU" sz="1800" cap="none" dirty="0"/>
              <a:t>- </a:t>
            </a:r>
            <a:r>
              <a:rPr lang="en-US" sz="1800" cap="none" dirty="0"/>
              <a:t>what </a:t>
            </a:r>
            <a:r>
              <a:rPr lang="en-US" sz="1800" cap="none" dirty="0" smtClean="0"/>
              <a:t>book you have read recently, and what it was about;</a:t>
            </a:r>
            <a:r>
              <a:rPr lang="ru-RU" sz="1800" cap="none" dirty="0"/>
              <a:t/>
            </a:r>
            <a:br>
              <a:rPr lang="ru-RU" sz="1800" cap="none" dirty="0"/>
            </a:br>
            <a:r>
              <a:rPr lang="ru-RU" sz="1800" cap="none" dirty="0"/>
              <a:t>- </a:t>
            </a:r>
            <a:r>
              <a:rPr lang="en-US" sz="1800" cap="none" dirty="0"/>
              <a:t>what your attitude to </a:t>
            </a:r>
            <a:r>
              <a:rPr lang="en-US" sz="1800" cap="none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reading </a:t>
            </a:r>
            <a:r>
              <a:rPr lang="en-US" sz="1800" cap="none" dirty="0">
                <a:solidFill>
                  <a:srgbClr val="000000">
                    <a:lumMod val="75000"/>
                    <a:lumOff val="25000"/>
                  </a:srgbClr>
                </a:solidFill>
              </a:rPr>
              <a:t>is</a:t>
            </a:r>
            <a:r>
              <a:rPr lang="en-US" sz="1800" cap="none" dirty="0"/>
              <a:t>.</a:t>
            </a:r>
            <a:br>
              <a:rPr lang="en-US" sz="1800" cap="none" dirty="0"/>
            </a:br>
            <a:r>
              <a:rPr lang="en-US" sz="1800" b="1" cap="none" dirty="0"/>
              <a:t>You have to talk continuously.</a:t>
            </a:r>
            <a:endParaRPr lang="ru-RU" sz="1800" b="1" cap="none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534169F-E463-44FF-AA7A-98D0293EC0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345" y="3320717"/>
            <a:ext cx="11319310" cy="3299526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ВСТУПЛЕНИЕ: 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Now I’m going to give a talk about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reading books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I </a:t>
            </a:r>
            <a:r>
              <a:rPr lang="en-US" sz="2000" b="1" dirty="0">
                <a:solidFill>
                  <a:srgbClr val="C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think </a:t>
            </a:r>
            <a:r>
              <a:rPr lang="en-US" sz="2000" b="1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it is an interesting </a:t>
            </a:r>
            <a:r>
              <a:rPr lang="ru-RU" sz="2000" b="1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/ </a:t>
            </a:r>
            <a:r>
              <a:rPr lang="en-US" sz="2000" b="1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important </a:t>
            </a:r>
            <a:r>
              <a:rPr lang="en-US" sz="2000" b="1" dirty="0">
                <a:solidFill>
                  <a:srgbClr val="C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topic in our life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. </a:t>
            </a:r>
            <a:endParaRPr lang="en-US" sz="2000" b="1" dirty="0">
              <a:solidFill>
                <a:srgbClr val="C0000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ОСНОВНАЯ ЧАСТЬ: 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what kind of books modern teenagers enjoy reading </a:t>
            </a:r>
          </a:p>
          <a:p>
            <a:pPr>
              <a:buNone/>
            </a:pP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In my opinion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reading books is really popular now. Many of my friends and classmates are fond of them, especially they prefer to read romantic novels and detective stories.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000" b="1" dirty="0">
              <a:solidFill>
                <a:srgbClr val="C00000"/>
              </a:solidFill>
              <a:latin typeface="Century Schoolbook" panose="020406040505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2006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3A01C8-DB2B-45A7-BA54-70CF68E70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303" y="625642"/>
            <a:ext cx="11319310" cy="2560320"/>
          </a:xfrm>
          <a:ln w="19050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1800" b="1" cap="none" dirty="0"/>
              <a:t>Task 3. You are going to give a talk about photography. You will have to start in 1.5 minutes and speak for not more than 2 minutes (10-12 sentences).</a:t>
            </a:r>
            <a:br>
              <a:rPr lang="en-US" sz="1800" b="1" cap="none" dirty="0"/>
            </a:br>
            <a:r>
              <a:rPr lang="en-US" sz="1800" b="1" cap="none" dirty="0"/>
              <a:t/>
            </a:r>
            <a:br>
              <a:rPr lang="en-US" sz="1800" b="1" cap="none" dirty="0"/>
            </a:br>
            <a:r>
              <a:rPr lang="en-US" sz="1800" b="1" cap="none" dirty="0" smtClean="0"/>
              <a:t> Remember to say:</a:t>
            </a:r>
            <a:br>
              <a:rPr lang="en-US" sz="1800" b="1" cap="none" dirty="0" smtClean="0"/>
            </a:br>
            <a:r>
              <a:rPr lang="ru-RU" sz="1800" cap="none" dirty="0" smtClean="0"/>
              <a:t>- </a:t>
            </a:r>
            <a:r>
              <a:rPr lang="en-US" sz="1800" cap="none" dirty="0" smtClean="0"/>
              <a:t>what kind of books modern teenagers enjoy reading;</a:t>
            </a:r>
            <a:br>
              <a:rPr lang="en-US" sz="1800" cap="none" dirty="0" smtClean="0"/>
            </a:br>
            <a:r>
              <a:rPr lang="ru-RU" sz="1800" cap="none" dirty="0" smtClean="0"/>
              <a:t>- </a:t>
            </a:r>
            <a:r>
              <a:rPr lang="en-US" sz="1800" cap="none" dirty="0" smtClean="0"/>
              <a:t>whether libraries are necessary nowadays or not, and why;</a:t>
            </a:r>
            <a:br>
              <a:rPr lang="en-US" sz="1800" cap="none" dirty="0" smtClean="0"/>
            </a:br>
            <a:r>
              <a:rPr lang="ru-RU" sz="1800" cap="none" dirty="0" smtClean="0"/>
              <a:t>- </a:t>
            </a:r>
            <a:r>
              <a:rPr lang="en-US" sz="1800" cap="none" dirty="0" smtClean="0"/>
              <a:t>what book you have read recently, and what it was about;</a:t>
            </a:r>
            <a:r>
              <a:rPr lang="ru-RU" sz="1800" cap="none" dirty="0" smtClean="0"/>
              <a:t/>
            </a:r>
            <a:br>
              <a:rPr lang="ru-RU" sz="1800" cap="none" dirty="0" smtClean="0"/>
            </a:br>
            <a:r>
              <a:rPr lang="ru-RU" sz="1800" cap="none" dirty="0" smtClean="0"/>
              <a:t>- </a:t>
            </a:r>
            <a:r>
              <a:rPr lang="en-US" sz="1800" cap="none" dirty="0" smtClean="0"/>
              <a:t>what your attitude to </a:t>
            </a:r>
            <a:r>
              <a:rPr lang="en-US" sz="1800" cap="none" dirty="0" err="1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readig</a:t>
            </a:r>
            <a:r>
              <a:rPr lang="en-US" sz="1800" cap="none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 is</a:t>
            </a:r>
            <a:r>
              <a:rPr lang="en-US" sz="1800" cap="none" dirty="0" smtClean="0"/>
              <a:t>.</a:t>
            </a:r>
            <a:br>
              <a:rPr lang="en-US" sz="1800" cap="none" dirty="0" smtClean="0"/>
            </a:br>
            <a:r>
              <a:rPr lang="en-US" sz="1800" b="1" cap="none" dirty="0" smtClean="0"/>
              <a:t>You have to talk continuously.</a:t>
            </a:r>
            <a:endParaRPr lang="ru-RU" sz="1800" b="1" cap="none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534169F-E463-44FF-AA7A-98D0293EC0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345" y="3320717"/>
            <a:ext cx="11319310" cy="3299526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ОСНОВНАЯ ЧАСТЬ: </a:t>
            </a:r>
          </a:p>
          <a:p>
            <a:pPr>
              <a:buFontTx/>
              <a:buChar char="-"/>
            </a:pPr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whether libraries are necessary nowadays or not, and why </a:t>
            </a:r>
          </a:p>
          <a:p>
            <a:pPr>
              <a:buNone/>
            </a:pP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Nowadays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many people argue if libraries are necessary or not.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As for me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they are important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because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they can teach us about the culture of reading. A librarian is the person who can give teens lectures on how to read a book properly, to enjoy every page of it.</a:t>
            </a:r>
          </a:p>
          <a:p>
            <a:pPr>
              <a:buFontTx/>
              <a:buChar char="-"/>
            </a:pPr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what book you have read recently, and what it was about </a:t>
            </a:r>
          </a:p>
          <a:p>
            <a:pPr>
              <a:buNone/>
            </a:pP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Personally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 have recently read “Hunger Games” by Suzanne Collins. It’s a real page-turner! It tells us a story of a girl whose name is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Katniss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Everdeen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She lives in the future in North America. She and 11 other teens are selected by lottery to take part in the Hunger Games, a battle to the death.</a:t>
            </a:r>
            <a:endParaRPr lang="en-U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3877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3A01C8-DB2B-45A7-BA54-70CF68E70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303" y="625642"/>
            <a:ext cx="11319310" cy="2560320"/>
          </a:xfrm>
          <a:ln w="19050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1800" b="1" cap="none" dirty="0"/>
              <a:t>Task 3. You are going to give a talk about photography. You will have to start in 1.5 minutes and speak for not more than 2 minutes (10-12 sentences).</a:t>
            </a:r>
            <a:br>
              <a:rPr lang="en-US" sz="1800" b="1" cap="none" dirty="0"/>
            </a:br>
            <a:r>
              <a:rPr lang="en-US" sz="1800" b="1" cap="none" dirty="0"/>
              <a:t/>
            </a:r>
            <a:br>
              <a:rPr lang="en-US" sz="1800" b="1" cap="none" dirty="0"/>
            </a:br>
            <a:r>
              <a:rPr lang="en-US" sz="1800" b="1" cap="none" dirty="0" smtClean="0"/>
              <a:t> Remember to say:</a:t>
            </a:r>
            <a:br>
              <a:rPr lang="en-US" sz="1800" b="1" cap="none" dirty="0" smtClean="0"/>
            </a:br>
            <a:r>
              <a:rPr lang="ru-RU" sz="1800" cap="none" dirty="0" smtClean="0"/>
              <a:t>- </a:t>
            </a:r>
            <a:r>
              <a:rPr lang="en-US" sz="1800" cap="none" dirty="0" smtClean="0"/>
              <a:t>what kind of books modern teenagers enjoy reading;</a:t>
            </a:r>
            <a:br>
              <a:rPr lang="en-US" sz="1800" cap="none" dirty="0" smtClean="0"/>
            </a:br>
            <a:r>
              <a:rPr lang="ru-RU" sz="1800" cap="none" dirty="0" smtClean="0"/>
              <a:t>- </a:t>
            </a:r>
            <a:r>
              <a:rPr lang="en-US" sz="1800" cap="none" dirty="0" smtClean="0"/>
              <a:t>whether libraries are necessary nowadays or not, and why;</a:t>
            </a:r>
            <a:br>
              <a:rPr lang="en-US" sz="1800" cap="none" dirty="0" smtClean="0"/>
            </a:br>
            <a:r>
              <a:rPr lang="ru-RU" sz="1800" cap="none" dirty="0" smtClean="0"/>
              <a:t>- </a:t>
            </a:r>
            <a:r>
              <a:rPr lang="en-US" sz="1800" cap="none" dirty="0" smtClean="0"/>
              <a:t>what book you have read recently, and what it was about;</a:t>
            </a:r>
            <a:r>
              <a:rPr lang="ru-RU" sz="1800" cap="none" dirty="0" smtClean="0"/>
              <a:t/>
            </a:r>
            <a:br>
              <a:rPr lang="ru-RU" sz="1800" cap="none" dirty="0" smtClean="0"/>
            </a:br>
            <a:r>
              <a:rPr lang="ru-RU" sz="1800" cap="none" dirty="0" smtClean="0"/>
              <a:t>- </a:t>
            </a:r>
            <a:r>
              <a:rPr lang="en-US" sz="1800" cap="none" dirty="0" smtClean="0"/>
              <a:t>what your attitude to </a:t>
            </a:r>
            <a:r>
              <a:rPr lang="en-US" sz="1800" cap="none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reading is</a:t>
            </a:r>
            <a:r>
              <a:rPr lang="en-US" sz="1800" cap="none" dirty="0" smtClean="0"/>
              <a:t>.</a:t>
            </a:r>
            <a:br>
              <a:rPr lang="en-US" sz="1800" cap="none" dirty="0" smtClean="0"/>
            </a:br>
            <a:r>
              <a:rPr lang="en-US" sz="1800" b="1" cap="none" dirty="0" smtClean="0"/>
              <a:t>You have to talk continuously.</a:t>
            </a:r>
            <a:endParaRPr lang="ru-RU" sz="1800" b="1" cap="none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534169F-E463-44FF-AA7A-98D0293EC0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936" y="3185962"/>
            <a:ext cx="11319310" cy="3610166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ОСНОВНАЯ ЧАСТЬ: 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en-US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what your attitude to reading is </a:t>
            </a:r>
          </a:p>
          <a:p>
            <a:pPr algn="just">
              <a:buNone/>
            </a:pP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If </a:t>
            </a:r>
            <a:r>
              <a:rPr 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you ask me, 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reading is exciting thing in my life. If I start reading a good book, I simply can’t put it down until I’m done reading it. </a:t>
            </a:r>
            <a:endParaRPr lang="en-US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ЗАКЛЮЧЕНИЕ:</a:t>
            </a:r>
          </a:p>
          <a:p>
            <a:pPr marL="0" indent="0" algn="just">
              <a:buNone/>
            </a:pPr>
            <a:r>
              <a:rPr 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All in all, 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 would like to say that reading is an important part of my life. 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Reading helps me 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forget about doing my homework! </a:t>
            </a:r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I can say I’m an enthusiastic reader. </a:t>
            </a:r>
            <a:endParaRPr lang="en-US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That’s all I wanted to say. Thank you for listening.</a:t>
            </a:r>
          </a:p>
        </p:txBody>
      </p:sp>
    </p:spTree>
    <p:extLst>
      <p:ext uri="{BB962C8B-B14F-4D97-AF65-F5344CB8AC3E}">
        <p14:creationId xmlns:p14="http://schemas.microsoft.com/office/powerpoint/2010/main" val="899135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videndVTI">
  <a:themeElements>
    <a:clrScheme name="Office">
      <a:dk1>
        <a:srgbClr val="000000"/>
      </a:dk1>
      <a:lt1>
        <a:srgbClr val="FFFFFF"/>
      </a:lt1>
      <a:dk2>
        <a:srgbClr val="2E3948"/>
      </a:dk2>
      <a:lt2>
        <a:srgbClr val="E7E6E6"/>
      </a:lt2>
      <a:accent1>
        <a:srgbClr val="5A82CB"/>
      </a:accent1>
      <a:accent2>
        <a:srgbClr val="ED7D31"/>
      </a:accent2>
      <a:accent3>
        <a:srgbClr val="A3A3A3"/>
      </a:accent3>
      <a:accent4>
        <a:srgbClr val="CF9B00"/>
      </a:accent4>
      <a:accent5>
        <a:srgbClr val="5B9BD5"/>
      </a:accent5>
      <a:accent6>
        <a:srgbClr val="70AD47"/>
      </a:accent6>
      <a:hlink>
        <a:srgbClr val="D26012"/>
      </a:hlink>
      <a:folHlink>
        <a:srgbClr val="A9718D"/>
      </a:folHlink>
    </a:clrScheme>
    <a:fontScheme name="Dividend">
      <a:majorFont>
        <a:latin typeface="Century Schoolbook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604</TotalTime>
  <Words>463</Words>
  <Application>Microsoft Office PowerPoint</Application>
  <PresentationFormat>Широкоэкранный</PresentationFormat>
  <Paragraphs>61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Arial Black</vt:lpstr>
      <vt:lpstr>Century Schoolbook</vt:lpstr>
      <vt:lpstr>Corbel</vt:lpstr>
      <vt:lpstr>Franklin Gothic Book</vt:lpstr>
      <vt:lpstr>Times New Roman</vt:lpstr>
      <vt:lpstr>Wingdings</vt:lpstr>
      <vt:lpstr>Wingdings 2</vt:lpstr>
      <vt:lpstr>DividendVTI</vt:lpstr>
      <vt:lpstr>ОГЭ по английскому языку - 2023</vt:lpstr>
      <vt:lpstr>В области монологической речи ученик должен уметь : </vt:lpstr>
      <vt:lpstr>УСТНАЯ ЧАСТЬ. Монологическое выказывание по предложенной теме  </vt:lpstr>
      <vt:lpstr>Задание 3. Монолог на тему(7 баллов) Подготовка – 1.5 мин, выполнение – 2 мин.</vt:lpstr>
      <vt:lpstr>Участник ОГЭ должен: </vt:lpstr>
      <vt:lpstr>СТРАТЕГИИ ВЫПОЛНЕНИЯ ЗАДАНИЙ монологического высказывания</vt:lpstr>
      <vt:lpstr>Task 3. You are going to give a talk about reading books. You will have to start in 1.5 minutes and speak for not more than 2 minutes (10-12 sentences).  Remember to say: - what kind of books modern teenagers enjoy reading; - whether libraries are necessary nowadays or not, and why; - what book you have read recently, and what it was about; - what your attitude to reading is. You have to talk continuously.</vt:lpstr>
      <vt:lpstr>Task 3. You are going to give a talk about photography. You will have to start in 1.5 minutes and speak for not more than 2 minutes (10-12 sentences).   Remember to say: - what kind of books modern teenagers enjoy reading; - whether libraries are necessary nowadays or not, and why; - what book you have read recently, and what it was about; - what your attitude to readig is. You have to talk continuously.</vt:lpstr>
      <vt:lpstr>Task 3. You are going to give a talk about photography. You will have to start in 1.5 minutes and speak for not more than 2 minutes (10-12 sentences).   Remember to say: - what kind of books modern teenagers enjoy reading; - whether libraries are necessary nowadays or not, and why; - what book you have read recently, and what it was about; - what your attitude to reading is. You have to talk continuously.</vt:lpstr>
      <vt:lpstr>ТренажерЫ ОГЭ</vt:lpstr>
      <vt:lpstr>Спасибо за внимание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ОГЭ по английскому языку - 2020</dc:title>
  <dc:creator>English Teacher</dc:creator>
  <cp:lastModifiedBy>User-203</cp:lastModifiedBy>
  <cp:revision>40</cp:revision>
  <dcterms:created xsi:type="dcterms:W3CDTF">2019-12-15T16:43:43Z</dcterms:created>
  <dcterms:modified xsi:type="dcterms:W3CDTF">2023-02-06T09:20:12Z</dcterms:modified>
</cp:coreProperties>
</file>