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97" r:id="rId3"/>
    <p:sldId id="298" r:id="rId4"/>
    <p:sldId id="287" r:id="rId5"/>
    <p:sldId id="299" r:id="rId6"/>
    <p:sldId id="300" r:id="rId7"/>
    <p:sldId id="301" r:id="rId8"/>
    <p:sldId id="302" r:id="rId9"/>
    <p:sldId id="286" r:id="rId10"/>
    <p:sldId id="268" r:id="rId11"/>
    <p:sldId id="288" r:id="rId12"/>
    <p:sldId id="289" r:id="rId13"/>
    <p:sldId id="290" r:id="rId14"/>
    <p:sldId id="260" r:id="rId15"/>
    <p:sldId id="270" r:id="rId16"/>
    <p:sldId id="271" r:id="rId17"/>
    <p:sldId id="258" r:id="rId18"/>
    <p:sldId id="273" r:id="rId19"/>
    <p:sldId id="274" r:id="rId20"/>
    <p:sldId id="275" r:id="rId21"/>
    <p:sldId id="272" r:id="rId22"/>
    <p:sldId id="264" r:id="rId23"/>
    <p:sldId id="259" r:id="rId24"/>
    <p:sldId id="263" r:id="rId25"/>
    <p:sldId id="265" r:id="rId26"/>
    <p:sldId id="266" r:id="rId27"/>
    <p:sldId id="262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56" r:id="rId39"/>
    <p:sldId id="257" r:id="rId40"/>
    <p:sldId id="261" r:id="rId41"/>
    <p:sldId id="291" r:id="rId42"/>
    <p:sldId id="292" r:id="rId43"/>
    <p:sldId id="293" r:id="rId44"/>
    <p:sldId id="294" r:id="rId45"/>
    <p:sldId id="303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02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714356"/>
            <a:ext cx="8215370" cy="5738980"/>
          </a:xfrm>
        </p:spPr>
        <p:txBody>
          <a:bodyPr>
            <a:noAutofit/>
          </a:bodyPr>
          <a:lstStyle/>
          <a:p>
            <a:pPr algn="ctr"/>
            <a:r>
              <a:rPr lang="ru-RU" sz="4800" i="1" dirty="0">
                <a:solidFill>
                  <a:srgbClr val="0000FF"/>
                </a:solidFill>
                <a:latin typeface="Georgia" pitchFamily="18" charset="0"/>
              </a:rPr>
              <a:t>Кислородсодержащие органические </a:t>
            </a:r>
            <a:br>
              <a:rPr lang="ru-RU" sz="4800" i="1" dirty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4800" i="1" dirty="0">
                <a:solidFill>
                  <a:srgbClr val="0000FF"/>
                </a:solidFill>
                <a:latin typeface="Georgia" pitchFamily="18" charset="0"/>
              </a:rPr>
              <a:t>соединения</a:t>
            </a:r>
            <a:br>
              <a:rPr lang="ru-RU" sz="4800" i="1" dirty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4800" i="1" dirty="0">
                <a:solidFill>
                  <a:srgbClr val="0000FF"/>
                </a:solidFill>
                <a:latin typeface="Georgia" pitchFamily="18" charset="0"/>
              </a:rPr>
              <a:t/>
            </a:r>
            <a:br>
              <a:rPr lang="ru-RU" sz="4800" i="1" dirty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4800" i="1" dirty="0">
                <a:solidFill>
                  <a:srgbClr val="0000FF"/>
                </a:solidFill>
                <a:latin typeface="Georgia" pitchFamily="18" charset="0"/>
              </a:rPr>
              <a:t/>
            </a:r>
            <a:br>
              <a:rPr lang="ru-RU" sz="4800" i="1" dirty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4800" i="1" dirty="0">
                <a:solidFill>
                  <a:srgbClr val="0000FF"/>
                </a:solidFill>
                <a:latin typeface="Georgia" pitchFamily="18" charset="0"/>
              </a:rPr>
              <a:t>подготовка к ЕГЭ 2022</a:t>
            </a:r>
            <a:br>
              <a:rPr lang="ru-RU" sz="4800" i="1" dirty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4800" i="1" dirty="0">
                <a:solidFill>
                  <a:srgbClr val="0000FF"/>
                </a:solidFill>
                <a:latin typeface="Georgia" pitchFamily="18" charset="0"/>
              </a:rPr>
              <a:t/>
            </a:r>
            <a:br>
              <a:rPr lang="ru-RU" sz="4800" i="1" dirty="0">
                <a:solidFill>
                  <a:srgbClr val="0000FF"/>
                </a:solidFill>
                <a:latin typeface="Georgia" pitchFamily="18" charset="0"/>
              </a:rPr>
            </a:br>
            <a:r>
              <a:rPr lang="ru-RU" sz="2400" i="1" dirty="0">
                <a:solidFill>
                  <a:srgbClr val="0000FF"/>
                </a:solidFill>
                <a:latin typeface="Georgia" pitchFamily="18" charset="0"/>
              </a:rPr>
              <a:t>учитель химии МБОУ лицея №3 Кузнецова С.А.</a:t>
            </a:r>
            <a:r>
              <a:rPr lang="ru-RU" sz="4800" i="1" dirty="0">
                <a:solidFill>
                  <a:srgbClr val="0000FF"/>
                </a:solidFill>
                <a:latin typeface="Georgia" pitchFamily="18" charset="0"/>
              </a:rPr>
              <a:t/>
            </a:r>
            <a:br>
              <a:rPr lang="ru-RU" sz="4800" i="1" dirty="0">
                <a:solidFill>
                  <a:srgbClr val="0000FF"/>
                </a:solidFill>
                <a:latin typeface="Georgia" pitchFamily="18" charset="0"/>
              </a:rPr>
            </a:br>
            <a:endParaRPr lang="ru-RU" sz="4800" i="1" dirty="0">
              <a:solidFill>
                <a:srgbClr val="0000FF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27.userapi.com/impf/UnkE_sjQapiK6IEKZ3ju2-HV39ayJR8wSAcr0g/OIsKAMwOrjE.jpg?size=2560x1859&amp;quality=96&amp;sign=b0b4b4d1890b8ddd0e918c287b5b8774&amp;type=album">
            <a:extLst>
              <a:ext uri="{FF2B5EF4-FFF2-40B4-BE49-F238E27FC236}">
                <a16:creationId xmlns:a16="http://schemas.microsoft.com/office/drawing/2014/main" xmlns="" id="{990057DA-CEE6-4C1C-8506-9A0DBBFD3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"/>
            <a:ext cx="9144000" cy="664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157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7134CED-4AA3-4FCD-A038-EB3212077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2052"/>
            <a:ext cx="9144000" cy="529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1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7F88DF6-06A4-4C8F-A090-94E4E8B02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3148"/>
            <a:ext cx="9144000" cy="437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1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90FF8EF-7052-4774-B297-212E78154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738"/>
            <a:ext cx="9144000" cy="488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26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A9BC373-8E99-42FA-A7AB-C5E0611AF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022" y="0"/>
            <a:ext cx="6529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82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B5ECC67-9BEE-4A85-A321-D088CD98C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4644"/>
            <a:ext cx="8136904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40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5F44285-239D-4877-88F6-D3C6FC2AC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3622"/>
            <a:ext cx="7056784" cy="48691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062FE11-D659-4596-B82B-3C8A1D808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717031"/>
            <a:ext cx="7272808" cy="307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75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E21EE64-DF2F-445E-A731-0ED90A51E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45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D7E01F6-A26A-424D-874A-B4F8B5F1C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672"/>
            <a:ext cx="9144000" cy="510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44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889AFCC-6E13-4A34-9322-7C59C89F8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12" y="764704"/>
            <a:ext cx="8587175" cy="468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64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ыноска 1 (граница и черта) 6"/>
          <p:cNvSpPr/>
          <p:nvPr/>
        </p:nvSpPr>
        <p:spPr>
          <a:xfrm rot="10800000" flipV="1">
            <a:off x="500028" y="2928933"/>
            <a:ext cx="2214577" cy="1301193"/>
          </a:xfrm>
          <a:prstGeom prst="accentBorderCallout1">
            <a:avLst>
              <a:gd name="adj1" fmla="val 52528"/>
              <a:gd name="adj2" fmla="val -9359"/>
              <a:gd name="adj3" fmla="val 51768"/>
              <a:gd name="adj4" fmla="val -28209"/>
            </a:avLst>
          </a:prstGeom>
          <a:ln w="25400">
            <a:solidFill>
              <a:srgbClr val="0000FF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endParaRPr lang="ru-RU" dirty="0"/>
          </a:p>
        </p:txBody>
      </p:sp>
      <p:sp>
        <p:nvSpPr>
          <p:cNvPr id="6" name="Выноска 1 (граница и черта) 5"/>
          <p:cNvSpPr/>
          <p:nvPr/>
        </p:nvSpPr>
        <p:spPr>
          <a:xfrm rot="5400000">
            <a:off x="1660900" y="3411142"/>
            <a:ext cx="1607357" cy="3929090"/>
          </a:xfrm>
          <a:prstGeom prst="accentBorderCallout1">
            <a:avLst>
              <a:gd name="adj1" fmla="val 51195"/>
              <a:gd name="adj2" fmla="val -9359"/>
              <a:gd name="adj3" fmla="val 16546"/>
              <a:gd name="adj4" fmla="val -36217"/>
            </a:avLst>
          </a:prstGeom>
          <a:ln w="25400">
            <a:solidFill>
              <a:srgbClr val="0000FF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endParaRPr lang="ru-RU" dirty="0"/>
          </a:p>
        </p:txBody>
      </p:sp>
      <p:sp>
        <p:nvSpPr>
          <p:cNvPr id="11" name="Выноска 1 (граница и черта) 10"/>
          <p:cNvSpPr/>
          <p:nvPr/>
        </p:nvSpPr>
        <p:spPr>
          <a:xfrm rot="5400000">
            <a:off x="5840024" y="3375422"/>
            <a:ext cx="1607355" cy="4000528"/>
          </a:xfrm>
          <a:prstGeom prst="accentBorderCallout1">
            <a:avLst>
              <a:gd name="adj1" fmla="val 51639"/>
              <a:gd name="adj2" fmla="val -8333"/>
              <a:gd name="adj3" fmla="val 84872"/>
              <a:gd name="adj4" fmla="val -34039"/>
            </a:avLst>
          </a:prstGeom>
          <a:ln w="25400">
            <a:solidFill>
              <a:srgbClr val="0000FF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endParaRPr lang="ru-RU" dirty="0"/>
          </a:p>
        </p:txBody>
      </p:sp>
      <p:sp>
        <p:nvSpPr>
          <p:cNvPr id="9" name="Выноска 1 (граница и черта) 8"/>
          <p:cNvSpPr/>
          <p:nvPr/>
        </p:nvSpPr>
        <p:spPr>
          <a:xfrm>
            <a:off x="6286512" y="2928934"/>
            <a:ext cx="2357454" cy="1301192"/>
          </a:xfrm>
          <a:prstGeom prst="accentBorderCallout1">
            <a:avLst>
              <a:gd name="adj1" fmla="val 49861"/>
              <a:gd name="adj2" fmla="val -5233"/>
              <a:gd name="adj3" fmla="val 50611"/>
              <a:gd name="adj4" fmla="val -23206"/>
            </a:avLst>
          </a:prstGeom>
          <a:ln w="25400">
            <a:solidFill>
              <a:srgbClr val="0000FF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endParaRPr lang="ru-RU" dirty="0"/>
          </a:p>
        </p:txBody>
      </p:sp>
      <p:sp>
        <p:nvSpPr>
          <p:cNvPr id="8" name="Выноска 1 (граница и черта) 7"/>
          <p:cNvSpPr/>
          <p:nvPr/>
        </p:nvSpPr>
        <p:spPr>
          <a:xfrm rot="16200000" flipV="1">
            <a:off x="5954835" y="-25538"/>
            <a:ext cx="1377733" cy="4000528"/>
          </a:xfrm>
          <a:prstGeom prst="accentBorderCallout1">
            <a:avLst>
              <a:gd name="adj1" fmla="val 50306"/>
              <a:gd name="adj2" fmla="val -8333"/>
              <a:gd name="adj3" fmla="val 86337"/>
              <a:gd name="adj4" fmla="val -32148"/>
            </a:avLst>
          </a:prstGeom>
          <a:ln w="25400">
            <a:solidFill>
              <a:srgbClr val="0000FF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endParaRPr lang="ru-RU" dirty="0"/>
          </a:p>
        </p:txBody>
      </p:sp>
      <p:sp>
        <p:nvSpPr>
          <p:cNvPr id="10" name="Выноска 1 (граница и черта) 9"/>
          <p:cNvSpPr/>
          <p:nvPr/>
        </p:nvSpPr>
        <p:spPr>
          <a:xfrm rot="16200000" flipV="1">
            <a:off x="1775712" y="10181"/>
            <a:ext cx="1377733" cy="3929090"/>
          </a:xfrm>
          <a:prstGeom prst="accentBorderCallout1">
            <a:avLst>
              <a:gd name="adj1" fmla="val 49535"/>
              <a:gd name="adj2" fmla="val -10111"/>
              <a:gd name="adj3" fmla="val 13861"/>
              <a:gd name="adj4" fmla="val -28824"/>
            </a:avLst>
          </a:prstGeom>
          <a:ln w="25400">
            <a:solidFill>
              <a:srgbClr val="0000FF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endParaRPr lang="ru-RU" b="1" i="1" dirty="0">
              <a:solidFill>
                <a:srgbClr val="0000FF"/>
              </a:solidFill>
              <a:latin typeface="Georgia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183880" cy="837246"/>
          </a:xfrm>
        </p:spPr>
        <p:txBody>
          <a:bodyPr>
            <a:normAutofit/>
          </a:bodyPr>
          <a:lstStyle/>
          <a:p>
            <a:pPr algn="ctr"/>
            <a:r>
              <a:rPr lang="ru-RU" sz="4400" i="1" dirty="0">
                <a:solidFill>
                  <a:srgbClr val="0000FF"/>
                </a:solidFill>
                <a:latin typeface="Georgia" pitchFamily="18" charset="0"/>
              </a:rPr>
              <a:t>Классификация веществ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14678" y="3000372"/>
            <a:ext cx="2643206" cy="1071570"/>
          </a:xfrm>
          <a:prstGeom prst="roundRect">
            <a:avLst/>
          </a:prstGeom>
          <a:ln w="31750">
            <a:solidFill>
              <a:srgbClr val="0000FF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65500" dist="381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00FF"/>
                </a:solidFill>
                <a:latin typeface="Georgia" pitchFamily="18" charset="0"/>
              </a:rPr>
              <a:t>С</a:t>
            </a:r>
            <a:r>
              <a:rPr lang="ru-RU" sz="4400" b="1" i="1" baseline="-10000" dirty="0">
                <a:solidFill>
                  <a:srgbClr val="0000FF"/>
                </a:solidFill>
                <a:latin typeface="Georgia" pitchFamily="18" charset="0"/>
              </a:rPr>
              <a:t>х</a:t>
            </a:r>
            <a:r>
              <a:rPr lang="ru-RU" sz="4400" b="1" i="1" dirty="0">
                <a:solidFill>
                  <a:srgbClr val="0000FF"/>
                </a:solidFill>
                <a:latin typeface="Georgia" pitchFamily="18" charset="0"/>
              </a:rPr>
              <a:t>Н</a:t>
            </a:r>
            <a:r>
              <a:rPr lang="ru-RU" sz="4400" b="1" i="1" baseline="-10000" dirty="0">
                <a:solidFill>
                  <a:srgbClr val="0000FF"/>
                </a:solidFill>
                <a:latin typeface="Georgia" pitchFamily="18" charset="0"/>
              </a:rPr>
              <a:t>у</a:t>
            </a:r>
            <a:r>
              <a:rPr lang="ru-RU" sz="4400" b="1" i="1" dirty="0">
                <a:solidFill>
                  <a:srgbClr val="0000FF"/>
                </a:solidFill>
                <a:latin typeface="Georgia" pitchFamily="18" charset="0"/>
              </a:rPr>
              <a:t>О</a:t>
            </a:r>
            <a:r>
              <a:rPr lang="en-US" sz="4400" b="1" i="1" baseline="-10000" dirty="0">
                <a:solidFill>
                  <a:srgbClr val="0000FF"/>
                </a:solidFill>
                <a:latin typeface="Georgia" pitchFamily="18" charset="0"/>
              </a:rPr>
              <a:t>z</a:t>
            </a:r>
            <a:endParaRPr lang="ru-RU" sz="4400" b="1" i="1" baseline="-10000" dirty="0">
              <a:solidFill>
                <a:srgbClr val="0000FF"/>
              </a:solidFill>
              <a:latin typeface="Georg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1214422"/>
            <a:ext cx="3929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>
                <a:solidFill>
                  <a:srgbClr val="0000FF"/>
                </a:solidFill>
                <a:latin typeface="Georgia" pitchFamily="18" charset="0"/>
              </a:rPr>
              <a:t>карбоновые кислоты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3438" y="1214422"/>
            <a:ext cx="4000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u="sng" dirty="0">
                <a:solidFill>
                  <a:srgbClr val="0000FF"/>
                </a:solidFill>
                <a:latin typeface="Georgia" pitchFamily="18" charset="0"/>
              </a:rPr>
              <a:t>альдегиды</a:t>
            </a:r>
            <a:endParaRPr lang="ru-RU" sz="2400" b="1" i="1" u="sng" dirty="0">
              <a:solidFill>
                <a:srgbClr val="0000FF"/>
              </a:solidFill>
              <a:latin typeface="Georgi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86512" y="2857496"/>
            <a:ext cx="235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u="sng" dirty="0">
                <a:solidFill>
                  <a:srgbClr val="0000FF"/>
                </a:solidFill>
                <a:latin typeface="Georgia" pitchFamily="18" charset="0"/>
              </a:rPr>
              <a:t>кетоны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43438" y="4500570"/>
            <a:ext cx="4000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u="sng" dirty="0">
                <a:solidFill>
                  <a:srgbClr val="0000FF"/>
                </a:solidFill>
                <a:latin typeface="Georgia" pitchFamily="18" charset="0"/>
              </a:rPr>
              <a:t>эфиры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0034" y="4500570"/>
            <a:ext cx="3929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u="sng" dirty="0">
                <a:solidFill>
                  <a:srgbClr val="0000FF"/>
                </a:solidFill>
                <a:latin typeface="Georgia" pitchFamily="18" charset="0"/>
              </a:rPr>
              <a:t>спирты</a:t>
            </a:r>
            <a:r>
              <a:rPr lang="ru-RU" sz="2800" b="1" i="1" dirty="0">
                <a:solidFill>
                  <a:srgbClr val="0000FF"/>
                </a:solidFill>
                <a:latin typeface="Georgia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42976" y="2928934"/>
            <a:ext cx="1643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00FF"/>
                </a:solidFill>
                <a:latin typeface="Georgia" pitchFamily="18" charset="0"/>
              </a:rPr>
              <a:t>            </a:t>
            </a:r>
            <a:r>
              <a:rPr lang="ru-RU" sz="2400" b="1" i="1" u="sng" dirty="0">
                <a:solidFill>
                  <a:srgbClr val="0000FF"/>
                </a:solidFill>
                <a:latin typeface="Georgia" pitchFamily="18" charset="0"/>
              </a:rPr>
              <a:t>фенолы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4" y="4857760"/>
            <a:ext cx="3929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>
                <a:solidFill>
                  <a:srgbClr val="0000FF"/>
                </a:solidFill>
                <a:latin typeface="Georgia" pitchFamily="18" charset="0"/>
              </a:rPr>
              <a:t>одно-      атомные    -много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0034" y="5214950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Georgia" pitchFamily="18" charset="0"/>
              </a:rPr>
              <a:t>R – </a:t>
            </a:r>
            <a:r>
              <a:rPr lang="en-US" sz="2400" b="1" i="1" dirty="0">
                <a:solidFill>
                  <a:srgbClr val="FF0000"/>
                </a:solidFill>
                <a:latin typeface="Georgia" pitchFamily="18" charset="0"/>
              </a:rPr>
              <a:t>OH </a:t>
            </a:r>
            <a:endParaRPr lang="ru-RU" sz="24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57422" y="5214950"/>
            <a:ext cx="207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Georgia" pitchFamily="18" charset="0"/>
              </a:rPr>
              <a:t>R–(</a:t>
            </a:r>
            <a:r>
              <a:rPr lang="en-US" sz="2400" b="1" i="1" dirty="0">
                <a:solidFill>
                  <a:srgbClr val="FF0000"/>
                </a:solidFill>
                <a:latin typeface="Georgia" pitchFamily="18" charset="0"/>
              </a:rPr>
              <a:t>OH</a:t>
            </a:r>
            <a:r>
              <a:rPr lang="en-US" sz="2400" b="1" i="1" dirty="0">
                <a:latin typeface="Georgia" pitchFamily="18" charset="0"/>
              </a:rPr>
              <a:t>)</a:t>
            </a:r>
            <a:r>
              <a:rPr lang="en-US" sz="2400" b="1" i="1" dirty="0">
                <a:solidFill>
                  <a:srgbClr val="FF0000"/>
                </a:solidFill>
                <a:latin typeface="Georgia" pitchFamily="18" charset="0"/>
              </a:rPr>
              <a:t>n</a:t>
            </a:r>
            <a:endParaRPr lang="ru-RU" sz="24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3438" y="4786322"/>
            <a:ext cx="4000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>
                <a:solidFill>
                  <a:srgbClr val="0000FF"/>
                </a:solidFill>
                <a:latin typeface="Georgia" pitchFamily="18" charset="0"/>
              </a:rPr>
              <a:t>простые</a:t>
            </a:r>
            <a:r>
              <a:rPr lang="ru-RU" sz="2000" b="1" i="1" dirty="0">
                <a:solidFill>
                  <a:srgbClr val="0000FF"/>
                </a:solidFill>
                <a:latin typeface="Georgia" pitchFamily="18" charset="0"/>
              </a:rPr>
              <a:t>                   </a:t>
            </a:r>
            <a:r>
              <a:rPr lang="ru-RU" sz="2000" b="1" i="1" u="sng" dirty="0">
                <a:solidFill>
                  <a:srgbClr val="0000FF"/>
                </a:solidFill>
                <a:latin typeface="Georgia" pitchFamily="18" charset="0"/>
              </a:rPr>
              <a:t>сложные</a:t>
            </a:r>
          </a:p>
        </p:txBody>
      </p:sp>
      <p:cxnSp>
        <p:nvCxnSpPr>
          <p:cNvPr id="27" name="Прямая соединительная линия 26"/>
          <p:cNvCxnSpPr>
            <a:endCxn id="11" idx="0"/>
          </p:cNvCxnSpPr>
          <p:nvPr/>
        </p:nvCxnSpPr>
        <p:spPr>
          <a:xfrm rot="5400000">
            <a:off x="6018619" y="5554281"/>
            <a:ext cx="1250166" cy="1588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Группа 75"/>
          <p:cNvGrpSpPr/>
          <p:nvPr/>
        </p:nvGrpSpPr>
        <p:grpSpPr>
          <a:xfrm>
            <a:off x="642910" y="3000372"/>
            <a:ext cx="857256" cy="1000132"/>
            <a:chOff x="642910" y="3000372"/>
            <a:chExt cx="857256" cy="1000132"/>
          </a:xfrm>
        </p:grpSpPr>
        <p:cxnSp>
          <p:nvCxnSpPr>
            <p:cNvPr id="37" name="Прямая соединительная линия 36"/>
            <p:cNvCxnSpPr>
              <a:endCxn id="35" idx="0"/>
            </p:cNvCxnSpPr>
            <p:nvPr/>
          </p:nvCxnSpPr>
          <p:spPr>
            <a:xfrm rot="5400000">
              <a:off x="857224" y="3357562"/>
              <a:ext cx="142876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Группа 44"/>
            <p:cNvGrpSpPr/>
            <p:nvPr/>
          </p:nvGrpSpPr>
          <p:grpSpPr>
            <a:xfrm>
              <a:off x="642910" y="3000372"/>
              <a:ext cx="857256" cy="1000132"/>
              <a:chOff x="714348" y="3000372"/>
              <a:chExt cx="857256" cy="1000132"/>
            </a:xfrm>
          </p:grpSpPr>
          <p:sp>
            <p:nvSpPr>
              <p:cNvPr id="35" name="Шестиугольник 34"/>
              <p:cNvSpPr/>
              <p:nvPr/>
            </p:nvSpPr>
            <p:spPr>
              <a:xfrm rot="16200000">
                <a:off x="714348" y="3429000"/>
                <a:ext cx="571504" cy="571504"/>
              </a:xfrm>
              <a:prstGeom prst="hexagon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Овал 42"/>
              <p:cNvSpPr/>
              <p:nvPr/>
            </p:nvSpPr>
            <p:spPr>
              <a:xfrm>
                <a:off x="785786" y="3500438"/>
                <a:ext cx="428628" cy="42862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57224" y="3000372"/>
                <a:ext cx="7143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>
                    <a:latin typeface="Georgia" pitchFamily="18" charset="0"/>
                  </a:rPr>
                  <a:t>OH</a:t>
                </a:r>
                <a:endParaRPr lang="ru-RU" b="1" i="1" dirty="0">
                  <a:latin typeface="Georgia" pitchFamily="18" charset="0"/>
                </a:endParaRPr>
              </a:p>
            </p:txBody>
          </p:sp>
        </p:grpSp>
      </p:grpSp>
      <p:grpSp>
        <p:nvGrpSpPr>
          <p:cNvPr id="57" name="Группа 56"/>
          <p:cNvGrpSpPr/>
          <p:nvPr/>
        </p:nvGrpSpPr>
        <p:grpSpPr>
          <a:xfrm>
            <a:off x="571472" y="1428736"/>
            <a:ext cx="2214578" cy="1104607"/>
            <a:chOff x="785786" y="1357298"/>
            <a:chExt cx="2214578" cy="1104607"/>
          </a:xfrm>
        </p:grpSpPr>
        <p:sp>
          <p:nvSpPr>
            <p:cNvPr id="46" name="TextBox 45"/>
            <p:cNvSpPr txBox="1"/>
            <p:nvPr/>
          </p:nvSpPr>
          <p:spPr>
            <a:xfrm>
              <a:off x="1214414" y="1357298"/>
              <a:ext cx="1143008" cy="646331"/>
            </a:xfrm>
            <a:prstGeom prst="rect">
              <a:avLst/>
            </a:prstGeom>
            <a:noFill/>
            <a:scene3d>
              <a:camera prst="orthographicFront">
                <a:rot lat="20731345" lon="930247" rev="2761968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ru-RU" sz="3600" b="1" i="1" dirty="0">
                  <a:solidFill>
                    <a:srgbClr val="FF0000"/>
                  </a:solidFill>
                  <a:latin typeface="Georgia" pitchFamily="18" charset="0"/>
                  <a:cs typeface="Times New Roman"/>
                </a:rPr>
                <a:t>=</a:t>
              </a:r>
              <a:endParaRPr lang="ru-RU" sz="3600" b="1" i="1" dirty="0">
                <a:solidFill>
                  <a:srgbClr val="FF0000"/>
                </a:solidFill>
                <a:latin typeface="Georgia" pitchFamily="18" charset="0"/>
              </a:endParaRPr>
            </a:p>
          </p:txBody>
        </p:sp>
        <p:grpSp>
          <p:nvGrpSpPr>
            <p:cNvPr id="56" name="Группа 55"/>
            <p:cNvGrpSpPr/>
            <p:nvPr/>
          </p:nvGrpSpPr>
          <p:grpSpPr>
            <a:xfrm>
              <a:off x="785786" y="1500174"/>
              <a:ext cx="2214578" cy="961731"/>
              <a:chOff x="571472" y="1500174"/>
              <a:chExt cx="2214578" cy="961731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571472" y="1857364"/>
                <a:ext cx="2214578" cy="369332"/>
              </a:xfrm>
              <a:prstGeom prst="rect">
                <a:avLst/>
              </a:prstGeom>
              <a:noFill/>
              <a:scene3d>
                <a:camera prst="orthographicFront">
                  <a:rot lat="0" lon="21599994" rev="21599994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>
                    <a:latin typeface="Georgia" pitchFamily="18" charset="0"/>
                  </a:rPr>
                  <a:t>R </a:t>
                </a:r>
                <a:r>
                  <a:rPr lang="en-US" b="1" i="1" dirty="0">
                    <a:solidFill>
                      <a:srgbClr val="FF0000"/>
                    </a:solidFill>
                    <a:latin typeface="Georgia" pitchFamily="18" charset="0"/>
                  </a:rPr>
                  <a:t>– C</a:t>
                </a:r>
                <a:r>
                  <a:rPr lang="en-US" b="1" i="1" dirty="0">
                    <a:latin typeface="Georgia" pitchFamily="18" charset="0"/>
                  </a:rPr>
                  <a:t> </a:t>
                </a:r>
                <a:endParaRPr lang="ru-RU" b="1" i="1" dirty="0">
                  <a:latin typeface="Georgia" pitchFamily="18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214414" y="2000240"/>
                <a:ext cx="785818" cy="461665"/>
              </a:xfrm>
              <a:prstGeom prst="rect">
                <a:avLst/>
              </a:prstGeom>
              <a:noFill/>
              <a:scene3d>
                <a:camera prst="orthographicFront">
                  <a:rot lat="0" lon="0" rev="19799999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r>
                  <a:rPr lang="ru-RU" sz="2400" b="1" i="1" dirty="0">
                    <a:solidFill>
                      <a:srgbClr val="FF0000"/>
                    </a:solidFill>
                    <a:latin typeface="Georgia" pitchFamily="18" charset="0"/>
                  </a:rPr>
                  <a:t>—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357290" y="1500174"/>
                <a:ext cx="7858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>
                    <a:solidFill>
                      <a:srgbClr val="FF0000"/>
                    </a:solidFill>
                    <a:latin typeface="Georgia" pitchFamily="18" charset="0"/>
                  </a:rPr>
                  <a:t> O</a:t>
                </a:r>
                <a:endParaRPr lang="ru-RU" b="1" i="1" dirty="0">
                  <a:solidFill>
                    <a:srgbClr val="FF0000"/>
                  </a:solidFill>
                  <a:latin typeface="Georgia" pitchFamily="18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428728" y="2071678"/>
                <a:ext cx="6429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>
                    <a:solidFill>
                      <a:srgbClr val="FF0000"/>
                    </a:solidFill>
                    <a:latin typeface="Georgia" pitchFamily="18" charset="0"/>
                  </a:rPr>
                  <a:t> OH</a:t>
                </a:r>
                <a:endParaRPr lang="ru-RU" b="1" i="1" dirty="0">
                  <a:solidFill>
                    <a:srgbClr val="FF0000"/>
                  </a:solidFill>
                  <a:latin typeface="Georgia" pitchFamily="18" charset="0"/>
                </a:endParaRPr>
              </a:p>
            </p:txBody>
          </p:sp>
        </p:grpSp>
      </p:grpSp>
      <p:grpSp>
        <p:nvGrpSpPr>
          <p:cNvPr id="58" name="Группа 57"/>
          <p:cNvGrpSpPr/>
          <p:nvPr/>
        </p:nvGrpSpPr>
        <p:grpSpPr>
          <a:xfrm>
            <a:off x="5000628" y="1428736"/>
            <a:ext cx="2214578" cy="1104607"/>
            <a:chOff x="785786" y="1357298"/>
            <a:chExt cx="2214578" cy="1104607"/>
          </a:xfrm>
        </p:grpSpPr>
        <p:sp>
          <p:nvSpPr>
            <p:cNvPr id="59" name="TextBox 58"/>
            <p:cNvSpPr txBox="1"/>
            <p:nvPr/>
          </p:nvSpPr>
          <p:spPr>
            <a:xfrm>
              <a:off x="1214414" y="1357298"/>
              <a:ext cx="1143008" cy="646331"/>
            </a:xfrm>
            <a:prstGeom prst="rect">
              <a:avLst/>
            </a:prstGeom>
            <a:noFill/>
            <a:scene3d>
              <a:camera prst="orthographicFront">
                <a:rot lat="20731345" lon="930247" rev="2761968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ru-RU" sz="3600" b="1" i="1" dirty="0">
                  <a:solidFill>
                    <a:srgbClr val="FF0000"/>
                  </a:solidFill>
                  <a:latin typeface="Georgia" pitchFamily="18" charset="0"/>
                  <a:cs typeface="Times New Roman"/>
                </a:rPr>
                <a:t>=</a:t>
              </a:r>
              <a:endParaRPr lang="ru-RU" sz="3600" b="1" i="1" dirty="0">
                <a:solidFill>
                  <a:srgbClr val="FF0000"/>
                </a:solidFill>
                <a:latin typeface="Georgia" pitchFamily="18" charset="0"/>
              </a:endParaRPr>
            </a:p>
          </p:txBody>
        </p:sp>
        <p:grpSp>
          <p:nvGrpSpPr>
            <p:cNvPr id="60" name="Группа 55"/>
            <p:cNvGrpSpPr/>
            <p:nvPr/>
          </p:nvGrpSpPr>
          <p:grpSpPr>
            <a:xfrm>
              <a:off x="785786" y="1500174"/>
              <a:ext cx="2214578" cy="961731"/>
              <a:chOff x="571472" y="1500174"/>
              <a:chExt cx="2214578" cy="961731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571472" y="1857364"/>
                <a:ext cx="2214578" cy="369332"/>
              </a:xfrm>
              <a:prstGeom prst="rect">
                <a:avLst/>
              </a:prstGeom>
              <a:noFill/>
              <a:scene3d>
                <a:camera prst="orthographicFront">
                  <a:rot lat="0" lon="21599994" rev="21599994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>
                    <a:latin typeface="Georgia" pitchFamily="18" charset="0"/>
                  </a:rPr>
                  <a:t>R </a:t>
                </a:r>
                <a:r>
                  <a:rPr lang="en-US" b="1" i="1" dirty="0">
                    <a:solidFill>
                      <a:srgbClr val="FF0000"/>
                    </a:solidFill>
                    <a:latin typeface="Georgia" pitchFamily="18" charset="0"/>
                  </a:rPr>
                  <a:t>– C</a:t>
                </a:r>
                <a:r>
                  <a:rPr lang="en-US" b="1" i="1" dirty="0">
                    <a:latin typeface="Georgia" pitchFamily="18" charset="0"/>
                  </a:rPr>
                  <a:t> </a:t>
                </a:r>
                <a:endParaRPr lang="ru-RU" b="1" i="1" dirty="0">
                  <a:latin typeface="Georgia" pitchFamily="18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1214414" y="2000240"/>
                <a:ext cx="785818" cy="461665"/>
              </a:xfrm>
              <a:prstGeom prst="rect">
                <a:avLst/>
              </a:prstGeom>
              <a:noFill/>
              <a:scene3d>
                <a:camera prst="orthographicFront">
                  <a:rot lat="0" lon="0" rev="19799999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r>
                  <a:rPr lang="ru-RU" sz="2400" b="1" i="1" dirty="0">
                    <a:solidFill>
                      <a:srgbClr val="FF0000"/>
                    </a:solidFill>
                    <a:latin typeface="Georgia" pitchFamily="18" charset="0"/>
                  </a:rPr>
                  <a:t>—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357290" y="1500174"/>
                <a:ext cx="7858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>
                    <a:solidFill>
                      <a:srgbClr val="FF0000"/>
                    </a:solidFill>
                    <a:latin typeface="Georgia" pitchFamily="18" charset="0"/>
                  </a:rPr>
                  <a:t> O</a:t>
                </a:r>
                <a:endParaRPr lang="ru-RU" b="1" i="1" dirty="0">
                  <a:solidFill>
                    <a:srgbClr val="FF0000"/>
                  </a:solidFill>
                  <a:latin typeface="Georgia" pitchFamily="18" charset="0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1428728" y="2071678"/>
                <a:ext cx="6429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>
                    <a:solidFill>
                      <a:srgbClr val="FF0000"/>
                    </a:solidFill>
                    <a:latin typeface="Georgia" pitchFamily="18" charset="0"/>
                  </a:rPr>
                  <a:t> H</a:t>
                </a:r>
                <a:endParaRPr lang="ru-RU" b="1" i="1" dirty="0">
                  <a:solidFill>
                    <a:srgbClr val="FF0000"/>
                  </a:solidFill>
                  <a:latin typeface="Georgia" pitchFamily="18" charset="0"/>
                </a:endParaRPr>
              </a:p>
            </p:txBody>
          </p:sp>
        </p:grpSp>
      </p:grpSp>
      <p:sp>
        <p:nvSpPr>
          <p:cNvPr id="69" name="TextBox 68"/>
          <p:cNvSpPr txBox="1"/>
          <p:nvPr/>
        </p:nvSpPr>
        <p:spPr>
          <a:xfrm>
            <a:off x="1785918" y="1714488"/>
            <a:ext cx="264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  <a:latin typeface="Georgia" pitchFamily="18" charset="0"/>
              </a:rPr>
              <a:t>-</a:t>
            </a:r>
            <a:r>
              <a:rPr lang="ru-RU" sz="2400" b="1" i="1" dirty="0" err="1">
                <a:solidFill>
                  <a:srgbClr val="FF0000"/>
                </a:solidFill>
                <a:latin typeface="Georgia" pitchFamily="18" charset="0"/>
              </a:rPr>
              <a:t>овая</a:t>
            </a:r>
            <a:r>
              <a:rPr lang="ru-RU" sz="2400" b="1" i="1" dirty="0">
                <a:solidFill>
                  <a:srgbClr val="FF0000"/>
                </a:solidFill>
                <a:latin typeface="Georgia" pitchFamily="18" charset="0"/>
              </a:rPr>
              <a:t> кислота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286512" y="1785926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Georgia" pitchFamily="18" charset="0"/>
              </a:rPr>
              <a:t>-аль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500826" y="3286124"/>
            <a:ext cx="1285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Georgia" pitchFamily="18" charset="0"/>
              </a:rPr>
              <a:t>R </a:t>
            </a:r>
            <a:r>
              <a:rPr lang="en-US" b="1" i="1" dirty="0">
                <a:solidFill>
                  <a:srgbClr val="FF0000"/>
                </a:solidFill>
                <a:latin typeface="Georgia" pitchFamily="18" charset="0"/>
              </a:rPr>
              <a:t>– C – </a:t>
            </a:r>
            <a:r>
              <a:rPr lang="en-US" b="1" i="1" dirty="0">
                <a:latin typeface="Georgia" pitchFamily="18" charset="0"/>
              </a:rPr>
              <a:t>R</a:t>
            </a:r>
          </a:p>
          <a:p>
            <a:r>
              <a:rPr lang="en-US" b="1" i="1" dirty="0">
                <a:latin typeface="Georgia" pitchFamily="18" charset="0"/>
              </a:rPr>
              <a:t>        </a:t>
            </a:r>
            <a:r>
              <a:rPr lang="en-US" b="1" i="1" dirty="0">
                <a:solidFill>
                  <a:srgbClr val="FF0000"/>
                </a:solidFill>
                <a:latin typeface="Georgia" pitchFamily="18" charset="0"/>
              </a:rPr>
              <a:t>||</a:t>
            </a:r>
          </a:p>
          <a:p>
            <a:r>
              <a:rPr lang="en-US" b="1" i="1" dirty="0">
                <a:solidFill>
                  <a:srgbClr val="FF0000"/>
                </a:solidFill>
                <a:latin typeface="Georgia" pitchFamily="18" charset="0"/>
              </a:rPr>
              <a:t>        O</a:t>
            </a:r>
            <a:endParaRPr lang="ru-RU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429520" y="3643314"/>
            <a:ext cx="1143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Georgia" pitchFamily="18" charset="0"/>
              </a:rPr>
              <a:t>-он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643438" y="5429264"/>
            <a:ext cx="2000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Georgia" pitchFamily="18" charset="0"/>
              </a:rPr>
              <a:t>R </a:t>
            </a:r>
            <a:r>
              <a:rPr lang="en-US" sz="2400" b="1" i="1" dirty="0">
                <a:solidFill>
                  <a:srgbClr val="FF0000"/>
                </a:solidFill>
                <a:latin typeface="Georgia" pitchFamily="18" charset="0"/>
              </a:rPr>
              <a:t>– O – </a:t>
            </a:r>
            <a:r>
              <a:rPr lang="en-US" sz="2400" b="1" i="1" dirty="0">
                <a:latin typeface="Georgia" pitchFamily="18" charset="0"/>
              </a:rPr>
              <a:t>R </a:t>
            </a:r>
            <a:endParaRPr lang="ru-RU" sz="2400" b="1" i="1" dirty="0">
              <a:latin typeface="Georgia" pitchFamily="18" charset="0"/>
            </a:endParaRPr>
          </a:p>
        </p:txBody>
      </p:sp>
      <p:grpSp>
        <p:nvGrpSpPr>
          <p:cNvPr id="78" name="Группа 77"/>
          <p:cNvGrpSpPr/>
          <p:nvPr/>
        </p:nvGrpSpPr>
        <p:grpSpPr>
          <a:xfrm>
            <a:off x="6786578" y="4929198"/>
            <a:ext cx="2500330" cy="1143280"/>
            <a:chOff x="785786" y="1357298"/>
            <a:chExt cx="2214578" cy="1104607"/>
          </a:xfrm>
        </p:grpSpPr>
        <p:sp>
          <p:nvSpPr>
            <p:cNvPr id="79" name="TextBox 78"/>
            <p:cNvSpPr txBox="1"/>
            <p:nvPr/>
          </p:nvSpPr>
          <p:spPr>
            <a:xfrm>
              <a:off x="1214414" y="1357298"/>
              <a:ext cx="1143008" cy="646331"/>
            </a:xfrm>
            <a:prstGeom prst="rect">
              <a:avLst/>
            </a:prstGeom>
            <a:noFill/>
            <a:scene3d>
              <a:camera prst="orthographicFront">
                <a:rot lat="20731345" lon="930247" rev="2761968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ru-RU" sz="3600" b="1" i="1" dirty="0">
                  <a:solidFill>
                    <a:srgbClr val="FF0000"/>
                  </a:solidFill>
                  <a:latin typeface="Georgia" pitchFamily="18" charset="0"/>
                  <a:cs typeface="Times New Roman"/>
                </a:rPr>
                <a:t>=</a:t>
              </a:r>
              <a:endParaRPr lang="ru-RU" sz="3600" b="1" i="1" dirty="0">
                <a:solidFill>
                  <a:srgbClr val="FF0000"/>
                </a:solidFill>
                <a:latin typeface="Georgia" pitchFamily="18" charset="0"/>
              </a:endParaRPr>
            </a:p>
          </p:txBody>
        </p:sp>
        <p:grpSp>
          <p:nvGrpSpPr>
            <p:cNvPr id="80" name="Группа 55"/>
            <p:cNvGrpSpPr/>
            <p:nvPr/>
          </p:nvGrpSpPr>
          <p:grpSpPr>
            <a:xfrm>
              <a:off x="785786" y="1500174"/>
              <a:ext cx="2214578" cy="961731"/>
              <a:chOff x="571472" y="1500174"/>
              <a:chExt cx="2214578" cy="961731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571472" y="1857364"/>
                <a:ext cx="2214578" cy="369332"/>
              </a:xfrm>
              <a:prstGeom prst="rect">
                <a:avLst/>
              </a:prstGeom>
              <a:noFill/>
              <a:scene3d>
                <a:camera prst="orthographicFront">
                  <a:rot lat="0" lon="21599994" rev="21599994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>
                    <a:latin typeface="Georgia" pitchFamily="18" charset="0"/>
                  </a:rPr>
                  <a:t>R </a:t>
                </a:r>
                <a:r>
                  <a:rPr lang="en-US" b="1" i="1" dirty="0">
                    <a:solidFill>
                      <a:srgbClr val="FF0000"/>
                    </a:solidFill>
                    <a:latin typeface="Georgia" pitchFamily="18" charset="0"/>
                  </a:rPr>
                  <a:t>– C</a:t>
                </a:r>
                <a:r>
                  <a:rPr lang="en-US" b="1" i="1" dirty="0">
                    <a:latin typeface="Georgia" pitchFamily="18" charset="0"/>
                  </a:rPr>
                  <a:t> </a:t>
                </a:r>
                <a:endParaRPr lang="ru-RU" b="1" i="1" dirty="0">
                  <a:latin typeface="Georgia" pitchFamily="18" charset="0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1214414" y="2000240"/>
                <a:ext cx="785818" cy="461665"/>
              </a:xfrm>
              <a:prstGeom prst="rect">
                <a:avLst/>
              </a:prstGeom>
              <a:noFill/>
              <a:scene3d>
                <a:camera prst="orthographicFront">
                  <a:rot lat="0" lon="0" rev="19799999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r>
                  <a:rPr lang="ru-RU" sz="2400" b="1" i="1" dirty="0">
                    <a:solidFill>
                      <a:srgbClr val="FF0000"/>
                    </a:solidFill>
                    <a:latin typeface="Georgia" pitchFamily="18" charset="0"/>
                  </a:rPr>
                  <a:t>—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1357290" y="1500174"/>
                <a:ext cx="7858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>
                    <a:solidFill>
                      <a:srgbClr val="FF0000"/>
                    </a:solidFill>
                    <a:latin typeface="Georgia" pitchFamily="18" charset="0"/>
                  </a:rPr>
                  <a:t> O</a:t>
                </a:r>
                <a:endParaRPr lang="ru-RU" b="1" i="1" dirty="0">
                  <a:solidFill>
                    <a:srgbClr val="FF0000"/>
                  </a:solidFill>
                  <a:latin typeface="Georgia" pitchFamily="18" charset="0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1428727" y="2071678"/>
                <a:ext cx="803679" cy="356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>
                    <a:solidFill>
                      <a:srgbClr val="FF0000"/>
                    </a:solidFill>
                    <a:latin typeface="Georgia" pitchFamily="18" charset="0"/>
                  </a:rPr>
                  <a:t> O – </a:t>
                </a:r>
                <a:r>
                  <a:rPr lang="en-US" b="1" i="1" dirty="0">
                    <a:latin typeface="Georgia" pitchFamily="18" charset="0"/>
                  </a:rPr>
                  <a:t>R </a:t>
                </a:r>
                <a:endParaRPr lang="ru-RU" b="1" i="1" dirty="0">
                  <a:latin typeface="Georgia" pitchFamily="18" charset="0"/>
                </a:endParaRPr>
              </a:p>
            </p:txBody>
          </p:sp>
        </p:grpSp>
      </p:grpSp>
      <p:cxnSp>
        <p:nvCxnSpPr>
          <p:cNvPr id="55" name="Прямая соединительная линия 54"/>
          <p:cNvCxnSpPr/>
          <p:nvPr/>
        </p:nvCxnSpPr>
        <p:spPr>
          <a:xfrm rot="5400000">
            <a:off x="1893869" y="5678503"/>
            <a:ext cx="928694" cy="1588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00034" y="5643578"/>
            <a:ext cx="185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Georgia" pitchFamily="18" charset="0"/>
              </a:rPr>
              <a:t>-</a:t>
            </a:r>
            <a:r>
              <a:rPr lang="ru-RU" sz="2800" b="1" i="1" dirty="0" err="1">
                <a:solidFill>
                  <a:srgbClr val="FF0000"/>
                </a:solidFill>
                <a:latin typeface="Georgia" pitchFamily="18" charset="0"/>
              </a:rPr>
              <a:t>ол</a:t>
            </a:r>
            <a:endParaRPr lang="ru-RU" sz="28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357422" y="5643578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Georgia" pitchFamily="18" charset="0"/>
              </a:rPr>
              <a:t>-</a:t>
            </a:r>
            <a:r>
              <a:rPr lang="en-US" sz="2800" b="1" i="1" dirty="0">
                <a:solidFill>
                  <a:srgbClr val="FF0000"/>
                </a:solidFill>
                <a:latin typeface="Georgia" pitchFamily="18" charset="0"/>
              </a:rPr>
              <a:t>n </a:t>
            </a:r>
            <a:r>
              <a:rPr lang="ru-RU" sz="2800" b="1" i="1" dirty="0" err="1">
                <a:solidFill>
                  <a:srgbClr val="FF0000"/>
                </a:solidFill>
                <a:latin typeface="Georgia" pitchFamily="18" charset="0"/>
              </a:rPr>
              <a:t>ол</a:t>
            </a:r>
            <a:endParaRPr lang="ru-RU" sz="2800" b="1" i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1" grpId="0" animBg="1"/>
      <p:bldP spid="9" grpId="0" animBg="1"/>
      <p:bldP spid="8" grpId="0" animBg="1"/>
      <p:bldP spid="10" grpId="0" animBg="1"/>
      <p:bldP spid="2" grpId="0"/>
      <p:bldP spid="5" grpId="0" animBg="1"/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3" grpId="0"/>
      <p:bldP spid="69" grpId="0"/>
      <p:bldP spid="74" grpId="0"/>
      <p:bldP spid="89" grpId="0"/>
      <p:bldP spid="68" grpId="0"/>
      <p:bldP spid="73" grpId="0"/>
      <p:bldP spid="65" grpId="0"/>
      <p:bldP spid="6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091B278-2451-4D4B-B6BB-F79E5A173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0807"/>
            <a:ext cx="9144000" cy="493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05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00CF1BD-D37A-4A75-AF6B-9F73F5A8E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6477"/>
            <a:ext cx="7992888" cy="656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72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2.userapi.com/impf/eKEitrLYz4q1OD_Cyw6BJMG71rhrnLlVMwPMXg/sj2Epd5j6D8.jpg?size=1100x1028&amp;quality=96&amp;sign=24b0f35e86839bc1b87c5611ba8ee93d&amp;type=album">
            <a:extLst>
              <a:ext uri="{FF2B5EF4-FFF2-40B4-BE49-F238E27FC236}">
                <a16:creationId xmlns:a16="http://schemas.microsoft.com/office/drawing/2014/main" xmlns="" id="{FF728E6C-D3FB-49C1-BBD8-E5DF65CFC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0"/>
            <a:ext cx="7339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828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D6A2297-7A94-45AD-BFB2-703877E0B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8793227" cy="614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81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73.userapi.com/impf/m6VZyMqj-8myTwfGkZYckZQYng5XuURBdf0VhA/acnj6tefxro.jpg?size=1070x966&amp;quality=96&amp;sign=c49da77a58d000921078c599b3eb61a2&amp;type=album">
            <a:extLst>
              <a:ext uri="{FF2B5EF4-FFF2-40B4-BE49-F238E27FC236}">
                <a16:creationId xmlns:a16="http://schemas.microsoft.com/office/drawing/2014/main" xmlns="" id="{A5329998-16D4-4AF9-B644-7ACD2EA79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0"/>
            <a:ext cx="7596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195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9-1.userapi.com/impf/wbfIsiiSmbbas_5oe2RkHPikWhPY9gGQPOLCcw/ZOtm9B8WW_I.jpg?size=1033x1080&amp;quality=96&amp;sign=d17de4b67f05cc4cc3ea0cb640f68c9e&amp;type=album">
            <a:extLst>
              <a:ext uri="{FF2B5EF4-FFF2-40B4-BE49-F238E27FC236}">
                <a16:creationId xmlns:a16="http://schemas.microsoft.com/office/drawing/2014/main" xmlns="" id="{80A3AE03-7E83-444A-95BF-F1CB81C8C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25" y="0"/>
            <a:ext cx="6559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586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n9-61.userapi.com/impf/vFBtW1X2DwPtQEOCk71j8RsRBPe8W7dH2tfI9g/HsyBoPyIV2U.jpg?size=1100x1050&amp;quality=96&amp;sign=9f57ef5d73841062ba9fc521aeae80f9&amp;type=album">
            <a:extLst>
              <a:ext uri="{FF2B5EF4-FFF2-40B4-BE49-F238E27FC236}">
                <a16:creationId xmlns:a16="http://schemas.microsoft.com/office/drawing/2014/main" xmlns="" id="{BD1E1B24-464C-4D2B-B7B7-3267D9E01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8" y="0"/>
            <a:ext cx="7185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830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83.userapi.com/impf/9P2wc2xcXsB_Oi1smec0owoFZUs9QPfHPLCR8A/bPtt4KT9S0E.jpg?size=1210x757&amp;quality=96&amp;sign=e79a7099241e3071bd803c88362103cb&amp;type=album">
            <a:extLst>
              <a:ext uri="{FF2B5EF4-FFF2-40B4-BE49-F238E27FC236}">
                <a16:creationId xmlns:a16="http://schemas.microsoft.com/office/drawing/2014/main" xmlns="" id="{90744266-3412-4AA0-A11A-3869DEF9A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325"/>
            <a:ext cx="9144000" cy="572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8865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0DD2304-885F-425D-9120-A72C1AE73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20688"/>
            <a:ext cx="8784976" cy="505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85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986D561-CE3E-4199-BDA1-56EF611DF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79" y="942793"/>
            <a:ext cx="8809402" cy="479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744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543E660-5EBA-4846-9AB5-F7A0E1E75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92"/>
            <a:ext cx="9144000" cy="680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86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31CA4EA-6716-4724-97CA-3E34FA60C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159"/>
            <a:ext cx="9144000" cy="475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959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869E911-BA02-43B8-B74F-6F0FC7F99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656"/>
            <a:ext cx="8784976" cy="526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248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1426121-55ED-4556-AF61-203784D96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6197"/>
            <a:ext cx="9144000" cy="480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929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F29A000-19D5-4A4B-AE98-77799FF54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4385"/>
            <a:ext cx="9144000" cy="486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03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5BDD7D2-49E6-4E76-9287-9A570D550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9684"/>
            <a:ext cx="9144000" cy="455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812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F99C231-EAB4-468B-A829-B8658307D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0364"/>
            <a:ext cx="9144000" cy="449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377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E1E42A9-84BE-47E1-8D44-C3267A98A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96752"/>
            <a:ext cx="8755535" cy="467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321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C8475A9-9DB3-4115-9599-079918367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694"/>
            <a:ext cx="9144000" cy="586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147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EE10CE6-8603-414D-8F3B-73E9FD870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58" y="0"/>
            <a:ext cx="7042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034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162CA76-D957-4439-88E4-1316680DE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36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17D8156-360C-4953-A857-F27CE4393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86" y="1124744"/>
            <a:ext cx="8518683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022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3CE295E-03B5-4DD5-A386-65864017F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34" y="0"/>
            <a:ext cx="6968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446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43.userapi.com/impf/2aP4L77DSVCOIcR7QWhnjZAvwoknw_Qq7FPg7Q/XiKkKt3gWpc.jpg?size=1281x896&amp;quality=96&amp;sign=a191bb73a5caa7976587b4820e048512&amp;type=album">
            <a:extLst>
              <a:ext uri="{FF2B5EF4-FFF2-40B4-BE49-F238E27FC236}">
                <a16:creationId xmlns:a16="http://schemas.microsoft.com/office/drawing/2014/main" xmlns="" id="{49516485-A3A1-4918-9C30-10DBBE9C6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92" y="458221"/>
            <a:ext cx="8817996" cy="616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5363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75.userapi.com/impf/JpCzJ4s-qdl6Z7owe83N5rEyMnS0vd38DC02LQ/ZTIEltQHTmI.jpg?size=1280x895&amp;quality=96&amp;sign=4fedc573ac2f9f177bb1fc9cf1d4e945&amp;type=album">
            <a:extLst>
              <a:ext uri="{FF2B5EF4-FFF2-40B4-BE49-F238E27FC236}">
                <a16:creationId xmlns:a16="http://schemas.microsoft.com/office/drawing/2014/main" xmlns="" id="{2474FB2D-0C69-4F2B-AA60-900113539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3"/>
            <a:ext cx="8896770" cy="622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2563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70.userapi.com/impf/i03Tg8Y1VSBs1uAnPx61N6OXJpgZEfrziX2GRA/bL5FFkqsSMw.jpg?size=1280x895&amp;quality=96&amp;sign=74659cea793c778d54a1bc36d18410f8&amp;type=album">
            <a:extLst>
              <a:ext uri="{FF2B5EF4-FFF2-40B4-BE49-F238E27FC236}">
                <a16:creationId xmlns:a16="http://schemas.microsoft.com/office/drawing/2014/main" xmlns="" id="{370F5FDD-3A27-4F6F-8C10-727187F56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58" y="404664"/>
            <a:ext cx="8896769" cy="622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8583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9-1.userapi.com/impf/LqnMKIn4_86IbRXkApCYDb-TgYZ76DsEHW0iEw/Jt6ceOLAxuE.jpg?size=1280x895&amp;quality=96&amp;sign=0bfc7f35c186069626e8e99c48e7d4bd&amp;type=album">
            <a:extLst>
              <a:ext uri="{FF2B5EF4-FFF2-40B4-BE49-F238E27FC236}">
                <a16:creationId xmlns:a16="http://schemas.microsoft.com/office/drawing/2014/main" xmlns="" id="{D49544FC-FB83-4C16-A2EC-EA0378D0F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58" y="404664"/>
            <a:ext cx="8896769" cy="622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0109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85.userapi.com/impf/nySea9jlipg1Baw6LtwOLrRFZJH0wqK4sxbnLA/HTXFb4swIQA.jpg?size=1600x870&amp;quality=95&amp;sign=650690af7a9b28aa4a0c02279c327aa2&amp;type=album">
            <a:extLst>
              <a:ext uri="{FF2B5EF4-FFF2-40B4-BE49-F238E27FC236}">
                <a16:creationId xmlns:a16="http://schemas.microsoft.com/office/drawing/2014/main" xmlns="" id="{2CA29073-2732-4E54-BD10-AAB9D329A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5"/>
            <a:ext cx="8762629" cy="476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035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412A34F-FF13-465A-BA7C-F9E2663D4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3" y="0"/>
            <a:ext cx="8146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05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F187B4E-0B3D-47B4-9CBE-A4A58C86D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47" y="0"/>
            <a:ext cx="82695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12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E8D78CF-0949-4D3E-B03D-85F3DBCCF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09" y="0"/>
            <a:ext cx="7519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37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0E9709A-3172-4AFA-BCCB-B04420A32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89" y="0"/>
            <a:ext cx="8631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11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F0AC379-D859-450F-8737-40F81A43E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92" y="1052736"/>
            <a:ext cx="844081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018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82</Words>
  <Application>Microsoft Office PowerPoint</Application>
  <PresentationFormat>Экран (4:3)</PresentationFormat>
  <Paragraphs>38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0" baseType="lpstr">
      <vt:lpstr>Arial</vt:lpstr>
      <vt:lpstr>Calibri</vt:lpstr>
      <vt:lpstr>Georgia</vt:lpstr>
      <vt:lpstr>Times New Roman</vt:lpstr>
      <vt:lpstr>Тема Office</vt:lpstr>
      <vt:lpstr>Кислородсодержащие органические  соединения   подготовка к ЕГЭ 2022  учитель химии МБОУ лицея №3 Кузнецова С.А. </vt:lpstr>
      <vt:lpstr>Классификация веществ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Professional</dc:creator>
  <cp:lastModifiedBy>Кузнецова Светлана Александровна</cp:lastModifiedBy>
  <cp:revision>27</cp:revision>
  <dcterms:created xsi:type="dcterms:W3CDTF">2022-03-29T04:02:54Z</dcterms:created>
  <dcterms:modified xsi:type="dcterms:W3CDTF">2022-04-18T02:54:00Z</dcterms:modified>
</cp:coreProperties>
</file>