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56" r:id="rId2"/>
    <p:sldId id="264" r:id="rId3"/>
    <p:sldId id="257" r:id="rId4"/>
    <p:sldId id="259" r:id="rId5"/>
    <p:sldId id="262" r:id="rId6"/>
    <p:sldId id="261" r:id="rId7"/>
    <p:sldId id="267" r:id="rId8"/>
    <p:sldId id="271" r:id="rId9"/>
    <p:sldId id="272" r:id="rId10"/>
    <p:sldId id="27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02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A84C6-BDE5-4FA0-8DD2-C3D845BA39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C585A7-2B3F-4A7F-9F89-50EF3BB9AF9B}">
      <dgm:prSet phldrT="[Текст]" custT="1"/>
      <dgm:spPr/>
      <dgm:t>
        <a:bodyPr/>
        <a:lstStyle/>
        <a:p>
          <a:r>
            <a:rPr lang="ru-RU" sz="3200" b="1" dirty="0" smtClean="0"/>
            <a:t>Личностные</a:t>
          </a:r>
          <a:endParaRPr lang="ru-RU" sz="3200" b="1" dirty="0"/>
        </a:p>
      </dgm:t>
    </dgm:pt>
    <dgm:pt modelId="{D0BED0E8-AB3E-4691-AC5D-EB280C1395E6}" type="parTrans" cxnId="{039E46BF-7123-44A5-88A2-8BA363502904}">
      <dgm:prSet/>
      <dgm:spPr/>
      <dgm:t>
        <a:bodyPr/>
        <a:lstStyle/>
        <a:p>
          <a:endParaRPr lang="ru-RU"/>
        </a:p>
      </dgm:t>
    </dgm:pt>
    <dgm:pt modelId="{A8EFF0E6-9B21-409F-A9C6-4D1F9DBC5FF5}" type="sibTrans" cxnId="{039E46BF-7123-44A5-88A2-8BA363502904}">
      <dgm:prSet/>
      <dgm:spPr/>
      <dgm:t>
        <a:bodyPr/>
        <a:lstStyle/>
        <a:p>
          <a:endParaRPr lang="ru-RU"/>
        </a:p>
      </dgm:t>
    </dgm:pt>
    <dgm:pt modelId="{7209E357-024F-47E4-A4C0-AFA41DC1273F}">
      <dgm:prSet phldrT="[Текст]" custT="1"/>
      <dgm:spPr/>
      <dgm:t>
        <a:bodyPr/>
        <a:lstStyle/>
        <a:p>
          <a:r>
            <a:rPr lang="ru-RU" sz="3200" b="1" i="0" dirty="0" err="1" smtClean="0"/>
            <a:t>Матепредметные</a:t>
          </a:r>
          <a:endParaRPr lang="ru-RU" sz="3200" b="1" i="0" dirty="0"/>
        </a:p>
      </dgm:t>
    </dgm:pt>
    <dgm:pt modelId="{5911F0E5-F0CB-4008-B7C9-11F9C9593067}" type="parTrans" cxnId="{798CD736-796F-40A3-8C60-74B4D10375AF}">
      <dgm:prSet/>
      <dgm:spPr/>
      <dgm:t>
        <a:bodyPr/>
        <a:lstStyle/>
        <a:p>
          <a:endParaRPr lang="ru-RU"/>
        </a:p>
      </dgm:t>
    </dgm:pt>
    <dgm:pt modelId="{FD932C1A-0990-413B-A449-FE3B5BCF348D}" type="sibTrans" cxnId="{798CD736-796F-40A3-8C60-74B4D10375AF}">
      <dgm:prSet/>
      <dgm:spPr/>
      <dgm:t>
        <a:bodyPr/>
        <a:lstStyle/>
        <a:p>
          <a:endParaRPr lang="ru-RU"/>
        </a:p>
      </dgm:t>
    </dgm:pt>
    <dgm:pt modelId="{38717251-AFB9-4AC9-A611-8368B3B40515}">
      <dgm:prSet phldrT="[Текст]" custT="1"/>
      <dgm:spPr/>
      <dgm:t>
        <a:bodyPr/>
        <a:lstStyle/>
        <a:p>
          <a:r>
            <a:rPr lang="ru-RU" sz="3200" b="1" dirty="0" smtClean="0"/>
            <a:t>Предметные</a:t>
          </a:r>
          <a:endParaRPr lang="ru-RU" sz="3200" b="1" dirty="0"/>
        </a:p>
      </dgm:t>
    </dgm:pt>
    <dgm:pt modelId="{4DE89CF5-DC6C-4E63-A2CC-C2020AE3ABDE}" type="parTrans" cxnId="{9E8AE639-A486-419F-9D63-72CD1E2003DC}">
      <dgm:prSet/>
      <dgm:spPr/>
      <dgm:t>
        <a:bodyPr/>
        <a:lstStyle/>
        <a:p>
          <a:endParaRPr lang="ru-RU"/>
        </a:p>
      </dgm:t>
    </dgm:pt>
    <dgm:pt modelId="{C5D83BD8-5EB8-48D9-BA5D-5938C4DC8040}" type="sibTrans" cxnId="{9E8AE639-A486-419F-9D63-72CD1E2003DC}">
      <dgm:prSet/>
      <dgm:spPr/>
      <dgm:t>
        <a:bodyPr/>
        <a:lstStyle/>
        <a:p>
          <a:endParaRPr lang="ru-RU"/>
        </a:p>
      </dgm:t>
    </dgm:pt>
    <dgm:pt modelId="{9C8BE620-12B3-4948-A671-B02989B820AC}">
      <dgm:prSet phldrT="[Текст]" custT="1"/>
      <dgm:spPr/>
      <dgm:t>
        <a:bodyPr/>
        <a:lstStyle/>
        <a:p>
          <a:r>
            <a:rPr lang="ru-RU" sz="4400" b="1" dirty="0" smtClean="0"/>
            <a:t>Функциональная грамотность</a:t>
          </a:r>
          <a:endParaRPr lang="ru-RU" sz="4400" b="1" dirty="0"/>
        </a:p>
      </dgm:t>
    </dgm:pt>
    <dgm:pt modelId="{B23E602B-B394-4D63-B108-9DA3F40D8D1D}" type="parTrans" cxnId="{1F5783E3-D2EE-4E66-9A5F-A0BC3D0EE93F}">
      <dgm:prSet/>
      <dgm:spPr/>
      <dgm:t>
        <a:bodyPr/>
        <a:lstStyle/>
        <a:p>
          <a:endParaRPr lang="ru-RU"/>
        </a:p>
      </dgm:t>
    </dgm:pt>
    <dgm:pt modelId="{EB55CAAA-C47D-44B8-A046-7423B2B5259A}" type="sibTrans" cxnId="{1F5783E3-D2EE-4E66-9A5F-A0BC3D0EE93F}">
      <dgm:prSet/>
      <dgm:spPr/>
      <dgm:t>
        <a:bodyPr/>
        <a:lstStyle/>
        <a:p>
          <a:endParaRPr lang="ru-RU"/>
        </a:p>
      </dgm:t>
    </dgm:pt>
    <dgm:pt modelId="{BF4172E1-3387-48FA-AB79-43198AB1F16A}">
      <dgm:prSet phldrT="[Текст]"/>
      <dgm:spPr/>
      <dgm:t>
        <a:bodyPr/>
        <a:lstStyle/>
        <a:p>
          <a:r>
            <a:rPr lang="ru-RU" b="1" dirty="0" smtClean="0"/>
            <a:t>ФГОС 2021</a:t>
          </a:r>
          <a:endParaRPr lang="ru-RU" b="1" dirty="0"/>
        </a:p>
      </dgm:t>
    </dgm:pt>
    <dgm:pt modelId="{75247802-F5F6-482C-B000-780DF6874F45}" type="parTrans" cxnId="{40E4BB22-4176-4C46-BFFB-E94D01927A72}">
      <dgm:prSet/>
      <dgm:spPr/>
      <dgm:t>
        <a:bodyPr/>
        <a:lstStyle/>
        <a:p>
          <a:endParaRPr lang="ru-RU"/>
        </a:p>
      </dgm:t>
    </dgm:pt>
    <dgm:pt modelId="{8B2BD42B-B23B-4913-ABD0-3940A8102F51}" type="sibTrans" cxnId="{40E4BB22-4176-4C46-BFFB-E94D01927A72}">
      <dgm:prSet/>
      <dgm:spPr/>
      <dgm:t>
        <a:bodyPr/>
        <a:lstStyle/>
        <a:p>
          <a:endParaRPr lang="ru-RU"/>
        </a:p>
      </dgm:t>
    </dgm:pt>
    <dgm:pt modelId="{9788792C-2167-49F9-9927-1BBF9EE3A2C1}" type="pres">
      <dgm:prSet presAssocID="{6B0A84C6-BDE5-4FA0-8DD2-C3D845BA39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7E7294-A807-4CE2-BA9F-09A72B5BB46C}" type="pres">
      <dgm:prSet presAssocID="{5FC585A7-2B3F-4A7F-9F89-50EF3BB9AF9B}" presName="node" presStyleLbl="node1" presStyleIdx="0" presStyleCnt="5" custScaleX="95883" custScaleY="60633" custLinFactY="45122" custLinFactNeighborX="41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B8140-8DD4-4BC5-8888-468C5CD8CD2B}" type="pres">
      <dgm:prSet presAssocID="{A8EFF0E6-9B21-409F-A9C6-4D1F9DBC5FF5}" presName="sibTrans" presStyleCnt="0"/>
      <dgm:spPr/>
    </dgm:pt>
    <dgm:pt modelId="{E0250D0F-2E2D-400C-9784-0B37E45CFA96}" type="pres">
      <dgm:prSet presAssocID="{7209E357-024F-47E4-A4C0-AFA41DC1273F}" presName="node" presStyleLbl="node1" presStyleIdx="1" presStyleCnt="5" custScaleX="126600" custScaleY="58678" custLinFactY="46615" custLinFactNeighborX="5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0A73A-7E2F-419F-8B76-8A5B1AEF3A99}" type="pres">
      <dgm:prSet presAssocID="{FD932C1A-0990-413B-A449-FE3B5BCF348D}" presName="sibTrans" presStyleCnt="0"/>
      <dgm:spPr/>
    </dgm:pt>
    <dgm:pt modelId="{959D016F-D793-42DC-A009-048B3EECC2A4}" type="pres">
      <dgm:prSet presAssocID="{38717251-AFB9-4AC9-A611-8368B3B40515}" presName="node" presStyleLbl="node1" presStyleIdx="2" presStyleCnt="5" custScaleX="110421" custScaleY="57258" custLinFactY="46802" custLinFactNeighborX="-40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8B321-288D-459A-BFCF-885F7F260070}" type="pres">
      <dgm:prSet presAssocID="{C5D83BD8-5EB8-48D9-BA5D-5938C4DC8040}" presName="sibTrans" presStyleCnt="0"/>
      <dgm:spPr/>
    </dgm:pt>
    <dgm:pt modelId="{BDAECF75-D744-452F-A6EB-E3489105018B}" type="pres">
      <dgm:prSet presAssocID="{9C8BE620-12B3-4948-A671-B02989B820AC}" presName="node" presStyleLbl="node1" presStyleIdx="3" presStyleCnt="5" custScaleX="266587" custScaleY="47919" custLinFactNeighborX="-7093" custLinFactNeighborY="17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FD91-AE05-4A16-8FB6-5D35DC671FF2}" type="pres">
      <dgm:prSet presAssocID="{EB55CAAA-C47D-44B8-A046-7423B2B5259A}" presName="sibTrans" presStyleCnt="0"/>
      <dgm:spPr/>
    </dgm:pt>
    <dgm:pt modelId="{5848E174-1991-43C1-B523-FB5571029A43}" type="pres">
      <dgm:prSet presAssocID="{BF4172E1-3387-48FA-AB79-43198AB1F16A}" presName="node" presStyleLbl="node1" presStyleIdx="4" presStyleCnt="5" custScaleX="376158" custScaleY="37566" custLinFactNeighborX="1369" custLinFactNeighborY="87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AE639-A486-419F-9D63-72CD1E2003DC}" srcId="{6B0A84C6-BDE5-4FA0-8DD2-C3D845BA3950}" destId="{38717251-AFB9-4AC9-A611-8368B3B40515}" srcOrd="2" destOrd="0" parTransId="{4DE89CF5-DC6C-4E63-A2CC-C2020AE3ABDE}" sibTransId="{C5D83BD8-5EB8-48D9-BA5D-5938C4DC8040}"/>
    <dgm:cxn modelId="{58D184B3-2711-4279-97B9-F228208E61FB}" type="presOf" srcId="{BF4172E1-3387-48FA-AB79-43198AB1F16A}" destId="{5848E174-1991-43C1-B523-FB5571029A43}" srcOrd="0" destOrd="0" presId="urn:microsoft.com/office/officeart/2005/8/layout/default"/>
    <dgm:cxn modelId="{40D057CD-F017-4E20-86EA-F5F76C9B60E6}" type="presOf" srcId="{6B0A84C6-BDE5-4FA0-8DD2-C3D845BA3950}" destId="{9788792C-2167-49F9-9927-1BBF9EE3A2C1}" srcOrd="0" destOrd="0" presId="urn:microsoft.com/office/officeart/2005/8/layout/default"/>
    <dgm:cxn modelId="{1EDAB6DA-2B15-4D7A-94A1-210853BA9150}" type="presOf" srcId="{38717251-AFB9-4AC9-A611-8368B3B40515}" destId="{959D016F-D793-42DC-A009-048B3EECC2A4}" srcOrd="0" destOrd="0" presId="urn:microsoft.com/office/officeart/2005/8/layout/default"/>
    <dgm:cxn modelId="{039E46BF-7123-44A5-88A2-8BA363502904}" srcId="{6B0A84C6-BDE5-4FA0-8DD2-C3D845BA3950}" destId="{5FC585A7-2B3F-4A7F-9F89-50EF3BB9AF9B}" srcOrd="0" destOrd="0" parTransId="{D0BED0E8-AB3E-4691-AC5D-EB280C1395E6}" sibTransId="{A8EFF0E6-9B21-409F-A9C6-4D1F9DBC5FF5}"/>
    <dgm:cxn modelId="{40E4BB22-4176-4C46-BFFB-E94D01927A72}" srcId="{6B0A84C6-BDE5-4FA0-8DD2-C3D845BA3950}" destId="{BF4172E1-3387-48FA-AB79-43198AB1F16A}" srcOrd="4" destOrd="0" parTransId="{75247802-F5F6-482C-B000-780DF6874F45}" sibTransId="{8B2BD42B-B23B-4913-ABD0-3940A8102F51}"/>
    <dgm:cxn modelId="{1F5783E3-D2EE-4E66-9A5F-A0BC3D0EE93F}" srcId="{6B0A84C6-BDE5-4FA0-8DD2-C3D845BA3950}" destId="{9C8BE620-12B3-4948-A671-B02989B820AC}" srcOrd="3" destOrd="0" parTransId="{B23E602B-B394-4D63-B108-9DA3F40D8D1D}" sibTransId="{EB55CAAA-C47D-44B8-A046-7423B2B5259A}"/>
    <dgm:cxn modelId="{DBB88DFB-833A-43D2-BC60-0A01FDF6E6AC}" type="presOf" srcId="{7209E357-024F-47E4-A4C0-AFA41DC1273F}" destId="{E0250D0F-2E2D-400C-9784-0B37E45CFA96}" srcOrd="0" destOrd="0" presId="urn:microsoft.com/office/officeart/2005/8/layout/default"/>
    <dgm:cxn modelId="{A888E37C-7D31-4BE2-8CD4-2003B267E40F}" type="presOf" srcId="{5FC585A7-2B3F-4A7F-9F89-50EF3BB9AF9B}" destId="{0A7E7294-A807-4CE2-BA9F-09A72B5BB46C}" srcOrd="0" destOrd="0" presId="urn:microsoft.com/office/officeart/2005/8/layout/default"/>
    <dgm:cxn modelId="{8EEAD085-185F-4A18-A879-C186140A5060}" type="presOf" srcId="{9C8BE620-12B3-4948-A671-B02989B820AC}" destId="{BDAECF75-D744-452F-A6EB-E3489105018B}" srcOrd="0" destOrd="0" presId="urn:microsoft.com/office/officeart/2005/8/layout/default"/>
    <dgm:cxn modelId="{798CD736-796F-40A3-8C60-74B4D10375AF}" srcId="{6B0A84C6-BDE5-4FA0-8DD2-C3D845BA3950}" destId="{7209E357-024F-47E4-A4C0-AFA41DC1273F}" srcOrd="1" destOrd="0" parTransId="{5911F0E5-F0CB-4008-B7C9-11F9C9593067}" sibTransId="{FD932C1A-0990-413B-A449-FE3B5BCF348D}"/>
    <dgm:cxn modelId="{C8D5056E-C566-4791-AD4D-A505C22B7556}" type="presParOf" srcId="{9788792C-2167-49F9-9927-1BBF9EE3A2C1}" destId="{0A7E7294-A807-4CE2-BA9F-09A72B5BB46C}" srcOrd="0" destOrd="0" presId="urn:microsoft.com/office/officeart/2005/8/layout/default"/>
    <dgm:cxn modelId="{DC74793D-C85F-407E-AB74-49E2BE5053A7}" type="presParOf" srcId="{9788792C-2167-49F9-9927-1BBF9EE3A2C1}" destId="{1C9B8140-8DD4-4BC5-8888-468C5CD8CD2B}" srcOrd="1" destOrd="0" presId="urn:microsoft.com/office/officeart/2005/8/layout/default"/>
    <dgm:cxn modelId="{9D88AE94-D26E-4D12-A2AA-722908B4E7C6}" type="presParOf" srcId="{9788792C-2167-49F9-9927-1BBF9EE3A2C1}" destId="{E0250D0F-2E2D-400C-9784-0B37E45CFA96}" srcOrd="2" destOrd="0" presId="urn:microsoft.com/office/officeart/2005/8/layout/default"/>
    <dgm:cxn modelId="{7A979CE0-AF92-410B-8B2D-93F4D7BA79DC}" type="presParOf" srcId="{9788792C-2167-49F9-9927-1BBF9EE3A2C1}" destId="{6800A73A-7E2F-419F-8B76-8A5B1AEF3A99}" srcOrd="3" destOrd="0" presId="urn:microsoft.com/office/officeart/2005/8/layout/default"/>
    <dgm:cxn modelId="{F6DF3DF7-B5FC-4FB2-AE50-B1785B80C5CB}" type="presParOf" srcId="{9788792C-2167-49F9-9927-1BBF9EE3A2C1}" destId="{959D016F-D793-42DC-A009-048B3EECC2A4}" srcOrd="4" destOrd="0" presId="urn:microsoft.com/office/officeart/2005/8/layout/default"/>
    <dgm:cxn modelId="{BDE454FF-36D8-4177-BAE2-47366CCF39F1}" type="presParOf" srcId="{9788792C-2167-49F9-9927-1BBF9EE3A2C1}" destId="{6E78B321-288D-459A-BFCF-885F7F260070}" srcOrd="5" destOrd="0" presId="urn:microsoft.com/office/officeart/2005/8/layout/default"/>
    <dgm:cxn modelId="{0ED38849-5422-4010-9833-36E42F8650C4}" type="presParOf" srcId="{9788792C-2167-49F9-9927-1BBF9EE3A2C1}" destId="{BDAECF75-D744-452F-A6EB-E3489105018B}" srcOrd="6" destOrd="0" presId="urn:microsoft.com/office/officeart/2005/8/layout/default"/>
    <dgm:cxn modelId="{A749993E-C05A-448A-B1F6-BF1320A260E7}" type="presParOf" srcId="{9788792C-2167-49F9-9927-1BBF9EE3A2C1}" destId="{8E1DFD91-AE05-4A16-8FB6-5D35DC671FF2}" srcOrd="7" destOrd="0" presId="urn:microsoft.com/office/officeart/2005/8/layout/default"/>
    <dgm:cxn modelId="{A21E16A7-0E64-4BCC-BAA6-6DFD57CEB40A}" type="presParOf" srcId="{9788792C-2167-49F9-9927-1BBF9EE3A2C1}" destId="{5848E174-1991-43C1-B523-FB5571029A4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E7294-A807-4CE2-BA9F-09A72B5BB46C}">
      <dsp:nvSpPr>
        <dsp:cNvPr id="0" name=""/>
        <dsp:cNvSpPr/>
      </dsp:nvSpPr>
      <dsp:spPr>
        <a:xfrm>
          <a:off x="469533" y="3760520"/>
          <a:ext cx="2817942" cy="1069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Личностные</a:t>
          </a:r>
          <a:endParaRPr lang="ru-RU" sz="3200" b="1" kern="1200" dirty="0"/>
        </a:p>
      </dsp:txBody>
      <dsp:txXfrm>
        <a:off x="469533" y="3760520"/>
        <a:ext cx="2817942" cy="1069180"/>
      </dsp:txXfrm>
    </dsp:sp>
    <dsp:sp modelId="{E0250D0F-2E2D-400C-9784-0B37E45CFA96}">
      <dsp:nvSpPr>
        <dsp:cNvPr id="0" name=""/>
        <dsp:cNvSpPr/>
      </dsp:nvSpPr>
      <dsp:spPr>
        <a:xfrm>
          <a:off x="3474833" y="3804083"/>
          <a:ext cx="3720696" cy="10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err="1" smtClean="0"/>
            <a:t>Матепредметные</a:t>
          </a:r>
          <a:endParaRPr lang="ru-RU" sz="3200" b="1" i="0" kern="1200" dirty="0"/>
        </a:p>
      </dsp:txBody>
      <dsp:txXfrm>
        <a:off x="3474833" y="3804083"/>
        <a:ext cx="3720696" cy="1034706"/>
      </dsp:txXfrm>
    </dsp:sp>
    <dsp:sp modelId="{959D016F-D793-42DC-A009-048B3EECC2A4}">
      <dsp:nvSpPr>
        <dsp:cNvPr id="0" name=""/>
        <dsp:cNvSpPr/>
      </dsp:nvSpPr>
      <dsp:spPr>
        <a:xfrm>
          <a:off x="7352528" y="3819901"/>
          <a:ext cx="3245205" cy="100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Предметные</a:t>
          </a:r>
          <a:endParaRPr lang="ru-RU" sz="3200" b="1" kern="1200" dirty="0"/>
        </a:p>
      </dsp:txBody>
      <dsp:txXfrm>
        <a:off x="7352528" y="3819901"/>
        <a:ext cx="3245205" cy="1009666"/>
      </dsp:txXfrm>
    </dsp:sp>
    <dsp:sp modelId="{BDAECF75-D744-452F-A6EB-E3489105018B}">
      <dsp:nvSpPr>
        <dsp:cNvPr id="0" name=""/>
        <dsp:cNvSpPr/>
      </dsp:nvSpPr>
      <dsp:spPr>
        <a:xfrm>
          <a:off x="1406246" y="2867547"/>
          <a:ext cx="7834828" cy="84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Функциональная грамотность</a:t>
          </a:r>
          <a:endParaRPr lang="ru-RU" sz="4400" b="1" kern="1200" dirty="0"/>
        </a:p>
      </dsp:txBody>
      <dsp:txXfrm>
        <a:off x="1406246" y="2867547"/>
        <a:ext cx="7834828" cy="844986"/>
      </dsp:txXfrm>
    </dsp:sp>
    <dsp:sp modelId="{5848E174-1991-43C1-B523-FB5571029A43}">
      <dsp:nvSpPr>
        <dsp:cNvPr id="0" name=""/>
        <dsp:cNvSpPr/>
      </dsp:nvSpPr>
      <dsp:spPr>
        <a:xfrm>
          <a:off x="9186" y="4904937"/>
          <a:ext cx="11055053" cy="662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ФГОС 2021</a:t>
          </a:r>
          <a:endParaRPr lang="ru-RU" sz="3000" b="1" kern="1200" dirty="0"/>
        </a:p>
      </dsp:txBody>
      <dsp:txXfrm>
        <a:off x="9186" y="4904937"/>
        <a:ext cx="11055053" cy="662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7A62C-748A-4ADE-BFF8-7BA9E483911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13E56-C54C-462A-8D76-280A4EBC8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1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3A7FB3-3B0B-4068-A939-72122F306F5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83BC94-80E3-4A96-9207-2AEF5E5C6605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459" y="2612571"/>
            <a:ext cx="10192988" cy="2303813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предметных, метапредметных и личностных результатов обучения в рамках введения и реализации обновленного федерального стандарта начального общего образования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3466" y="496968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 err="1"/>
              <a:t>Садикова</a:t>
            </a:r>
            <a:r>
              <a:rPr lang="ru-RU" sz="1400" b="1" dirty="0"/>
              <a:t> Гульнара </a:t>
            </a:r>
            <a:r>
              <a:rPr lang="ru-RU" sz="1400" b="1" dirty="0" err="1"/>
              <a:t>Хамбаловна</a:t>
            </a:r>
            <a:r>
              <a:rPr lang="ru-RU" sz="1400" b="1" dirty="0"/>
              <a:t> </a:t>
            </a:r>
          </a:p>
          <a:p>
            <a:pPr algn="r"/>
            <a:r>
              <a:rPr lang="ru-RU" sz="1400" b="1" dirty="0"/>
              <a:t>МБОУ СОШ №46 </a:t>
            </a:r>
          </a:p>
          <a:p>
            <a:pPr algn="r"/>
            <a:r>
              <a:rPr lang="ru-RU" sz="1400" b="1" dirty="0"/>
              <a:t>с углубленным изучением отдельных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40262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Благодарю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8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8350695" cy="466464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717" y="4664646"/>
            <a:ext cx="8368145" cy="18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8343" y="225631"/>
            <a:ext cx="6883730" cy="21286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Ключевые позиции ФГОС требований к внеурочной деятельности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06929" y="3016253"/>
            <a:ext cx="11158352" cy="362205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700" dirty="0" smtClean="0"/>
              <a:t>п.9</a:t>
            </a:r>
            <a:r>
              <a:rPr lang="ru-RU" sz="2700" dirty="0"/>
              <a:t>. Достижения обучающимися, полученные в результате изучения учебных предметов, учебных курсов (в том числе внеурочной деятельности), учебных модулей, характеризующие совокупность познавательных, коммуникативных и регулятивных универсальных учебных действий, а также уровень овладения междисциплинарными понятиями (далее - </a:t>
            </a:r>
            <a:r>
              <a:rPr lang="ru-RU" sz="2700" dirty="0" err="1"/>
              <a:t>метапредметные</a:t>
            </a:r>
            <a:r>
              <a:rPr lang="ru-RU" sz="2700" dirty="0"/>
              <a:t> результаты), сгруппированы во ФГОС по трем направлениям и отражают способность обучающихся использовать на практике универсальные учебные действия, составляющие умение </a:t>
            </a:r>
            <a:r>
              <a:rPr lang="ru-RU" sz="2700" dirty="0" smtClean="0"/>
              <a:t>овладевать</a:t>
            </a:r>
            <a:endParaRPr lang="ru-RU" sz="2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575" y="225631"/>
            <a:ext cx="4627418" cy="25740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57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5306" y="118751"/>
            <a:ext cx="5939395" cy="338446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515" y="113857"/>
            <a:ext cx="5408015" cy="33984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3138" y="3793546"/>
            <a:ext cx="114715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Структура рабочих программ учебных предметов, курсов ФГОС НОО</a:t>
            </a:r>
            <a:r>
              <a:rPr lang="ru-RU" sz="2400" dirty="0"/>
              <a:t>  </a:t>
            </a:r>
            <a:r>
              <a:rPr lang="ru-RU" sz="2400" b="1" dirty="0" smtClean="0"/>
              <a:t>п.19.5</a:t>
            </a:r>
          </a:p>
          <a:p>
            <a:r>
              <a:rPr lang="ru-RU" sz="2400" dirty="0" smtClean="0"/>
              <a:t>Рабочие </a:t>
            </a:r>
            <a:r>
              <a:rPr lang="ru-RU" sz="2400" dirty="0"/>
              <a:t>программы учебных предметов, курсов </a:t>
            </a:r>
            <a:r>
              <a:rPr lang="ru-RU" sz="2400" dirty="0" smtClean="0"/>
              <a:t>должны  содержать:</a:t>
            </a:r>
            <a:endParaRPr lang="ru-RU" sz="2400" dirty="0"/>
          </a:p>
          <a:p>
            <a:r>
              <a:rPr lang="ru-RU" sz="2400" dirty="0"/>
              <a:t>1)планируемые результаты освоения учебного предмета, курса;</a:t>
            </a:r>
          </a:p>
          <a:p>
            <a:r>
              <a:rPr lang="ru-RU" sz="2400" dirty="0"/>
              <a:t>2) содержание учебного предмета, курса;</a:t>
            </a:r>
          </a:p>
          <a:p>
            <a:r>
              <a:rPr lang="ru-RU" sz="2400" dirty="0"/>
              <a:t>3) тематическое  планирование, в том числе с учетом программы воспитания с указанием количества часов , отводимых на освоение каждой темы </a:t>
            </a:r>
            <a:r>
              <a:rPr lang="ru-RU" i="1" dirty="0"/>
              <a:t>(в ред. Приказа Минпросвещения России от 11.12.2020 №712)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830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1282778"/>
              </p:ext>
            </p:extLst>
          </p:nvPr>
        </p:nvGraphicFramePr>
        <p:xfrm>
          <a:off x="897576" y="930236"/>
          <a:ext cx="11064240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 txBox="1">
            <a:spLocks/>
          </p:cNvSpPr>
          <p:nvPr/>
        </p:nvSpPr>
        <p:spPr>
          <a:xfrm>
            <a:off x="612568" y="269957"/>
            <a:ext cx="10633364" cy="343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b="1" dirty="0" smtClean="0">
                <a:solidFill>
                  <a:srgbClr val="0070C0"/>
                </a:solidFill>
              </a:rPr>
              <a:t>Грамотность</a:t>
            </a:r>
            <a:r>
              <a:rPr lang="ru-RU" sz="2600" dirty="0" smtClean="0"/>
              <a:t> –степень владения навыками чтения и письма на одном языке</a:t>
            </a:r>
          </a:p>
          <a:p>
            <a:pPr algn="just"/>
            <a:r>
              <a:rPr lang="ru-RU" sz="2600" b="1" dirty="0" smtClean="0">
                <a:solidFill>
                  <a:srgbClr val="0070C0"/>
                </a:solidFill>
              </a:rPr>
              <a:t>Функционально грамотный человек </a:t>
            </a:r>
            <a:r>
              <a:rPr lang="ru-RU" sz="2600" b="1" dirty="0" smtClean="0"/>
              <a:t>- </a:t>
            </a:r>
            <a:r>
              <a:rPr lang="ru-RU" sz="2600" dirty="0" smtClean="0"/>
              <a:t>это человек , который  способен использовать все постоянно-приобретаемые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отношениях» </a:t>
            </a:r>
            <a:r>
              <a:rPr lang="ru-RU" sz="2600" i="1" dirty="0" smtClean="0"/>
              <a:t>Леонтьев А.А. лингвист, психолог, доктор психологических наук и доктор филологических наук, действительный член РАО (1992) и АПСН</a:t>
            </a:r>
            <a:r>
              <a:rPr lang="ru-RU" sz="2600" i="1" dirty="0" smtClean="0"/>
              <a:t>.</a:t>
            </a:r>
            <a:endParaRPr lang="ru-RU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20575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057" y="173621"/>
            <a:ext cx="10381527" cy="5324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ФГОС НОО 2021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11441" y="705729"/>
            <a:ext cx="10718755" cy="5896099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42. 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программы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должны отражать: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42.1. Овладение универсальными учебными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познавательными действиями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базовые логические действия: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базовые исследовательские действия: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работа с информацией: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42.2. Овладение универсальными учебными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коммуникативными действиями: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общение: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совместная деятельность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42.3. Овладение универсальными учебными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регулятивными действиями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самоорганизация: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самоконтроль: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программы начального общего образования с учетом специфики содержания предметных областей, включающих конкретные учебные предметы (учебные модули),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на применение знаний, умений и навыков обучающимися в учебных ситуациях и реальных жизненных условиях, а также на успешное обучение на уровне начального общего образования, и включают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3" y="118753"/>
            <a:ext cx="10937172" cy="9500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предметных, метапредметных и личностных результатов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на уроках окружающего мира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1881" y="1140030"/>
            <a:ext cx="11780324" cy="50232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ехнологии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Технология группового </a:t>
            </a:r>
            <a:r>
              <a:rPr lang="ru-RU" sz="2400" dirty="0" smtClean="0"/>
              <a:t>обучения.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Технология </a:t>
            </a:r>
            <a:r>
              <a:rPr lang="ru-RU" sz="2400" dirty="0"/>
              <a:t>критического </a:t>
            </a:r>
            <a:r>
              <a:rPr lang="ru-RU" sz="2400" dirty="0" smtClean="0"/>
              <a:t>мышления.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Проблемно </a:t>
            </a:r>
            <a:r>
              <a:rPr lang="ru-RU" sz="2400" dirty="0"/>
              <a:t>— диалогическая </a:t>
            </a:r>
            <a:r>
              <a:rPr lang="ru-RU" sz="2400" dirty="0" smtClean="0"/>
              <a:t>технология.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Технология </a:t>
            </a:r>
            <a:r>
              <a:rPr lang="ru-RU" sz="2400" dirty="0"/>
              <a:t>продуктивного чтения. </a:t>
            </a: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Игровые </a:t>
            </a:r>
            <a:r>
              <a:rPr lang="ru-RU" sz="2400" dirty="0"/>
              <a:t>технологии и др.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Приёмы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u="sng" dirty="0" smtClean="0"/>
              <a:t>Визуальные</a:t>
            </a:r>
            <a:r>
              <a:rPr lang="ru-RU" sz="2200" b="1" u="sng" dirty="0"/>
              <a:t>: </a:t>
            </a:r>
            <a:r>
              <a:rPr lang="ru-RU" sz="2200" dirty="0"/>
              <a:t>тема-вопрос, работа над понятием, ситуация яркого пятна, исключение, домысливание или прогнозирование, проблемная ситуация, </a:t>
            </a:r>
            <a:r>
              <a:rPr lang="ru-RU" sz="2200" dirty="0" smtClean="0"/>
              <a:t>группировка и т.д.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u="sng" dirty="0" smtClean="0"/>
              <a:t>Аудиальные</a:t>
            </a:r>
            <a:r>
              <a:rPr lang="ru-RU" sz="2200" b="1" u="sng" dirty="0"/>
              <a:t>: </a:t>
            </a:r>
            <a:r>
              <a:rPr lang="ru-RU" sz="2200" dirty="0"/>
              <a:t>подводящий диалог, собери слово, проблема предыдущего </a:t>
            </a:r>
            <a:r>
              <a:rPr lang="ru-RU" sz="2200" dirty="0" smtClean="0"/>
              <a:t>урока и т.д.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u="sng" dirty="0"/>
              <a:t>П</a:t>
            </a:r>
            <a:r>
              <a:rPr lang="ru-RU" sz="2200" b="1" u="sng" dirty="0" smtClean="0"/>
              <a:t>рактические </a:t>
            </a:r>
            <a:r>
              <a:rPr lang="ru-RU" sz="2200" b="1" u="sng" dirty="0"/>
              <a:t>действия учащихся </a:t>
            </a:r>
            <a:endParaRPr lang="ru-RU" sz="22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Проектная деятельность, </a:t>
            </a:r>
            <a:r>
              <a:rPr lang="ru-RU" sz="2200" dirty="0" smtClean="0"/>
              <a:t>коллективно-творческие , </a:t>
            </a:r>
            <a:r>
              <a:rPr lang="ru-RU" sz="2200" dirty="0"/>
              <a:t>изобразительная деятельность, игровые </a:t>
            </a:r>
            <a:r>
              <a:rPr lang="ru-RU" sz="2200" dirty="0" smtClean="0"/>
              <a:t>приемы, работа </a:t>
            </a:r>
            <a:r>
              <a:rPr lang="ru-RU" sz="2200" dirty="0"/>
              <a:t>с кроссвордами, дидактические игры, ролевые </a:t>
            </a:r>
            <a:r>
              <a:rPr lang="ru-RU" sz="2200" dirty="0" smtClean="0"/>
              <a:t>игры и т.п.</a:t>
            </a:r>
            <a:r>
              <a:rPr lang="ru-RU" sz="2200" b="1" dirty="0">
                <a:solidFill>
                  <a:sysClr val="windowText" lastClr="000000"/>
                </a:solidFill>
              </a:rPr>
              <a:t> </a:t>
            </a:r>
            <a:endParaRPr lang="ru-RU" sz="2200" dirty="0" smtClean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/>
              <a:t>Работа в паре. Работа в группах.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/>
              <a:t>«Лист самооценки»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6678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510" y="121722"/>
            <a:ext cx="8665028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чебник</a:t>
            </a:r>
            <a:r>
              <a:rPr lang="ru-RU" b="1" dirty="0"/>
              <a:t>, как средство организации самостоятельной </a:t>
            </a:r>
            <a:r>
              <a:rPr lang="ru-RU" b="1" dirty="0" smtClean="0"/>
              <a:t>работы учащихся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32510" y="1231077"/>
            <a:ext cx="5593276" cy="291436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приемы и формы работы с учебником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«Поработаем над проектом». </a:t>
            </a:r>
            <a:endParaRPr lang="ru-RU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«Проверь себя»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учащихся с правилом.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учебнике ответов на вопросы учителя.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 справочным материалом учебника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чертежами, схемами, таблицами.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с комментарием.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 тексте ответ на вопрос.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807034" y="1180526"/>
            <a:ext cx="6175169" cy="296491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слов на заданное правило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незнакомые слова в тексте и выяснить их значение.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непонятные словосочетания в тексте и выяснить их значение.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в тексте основные мысли.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текст на смысловые части.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текст (его варианты) из отдельных частей.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схемы, рисунки по тексту.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вопросы к тексту.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 тексте ответы на данные вопросы.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по рисунку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37" y="4145439"/>
            <a:ext cx="3967272" cy="251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4" y="4179201"/>
            <a:ext cx="1861101" cy="247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1" y="4161837"/>
            <a:ext cx="1895403" cy="24793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4158791"/>
            <a:ext cx="2704862" cy="2481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2602003"/>
              </p:ext>
            </p:extLst>
          </p:nvPr>
        </p:nvGraphicFramePr>
        <p:xfrm>
          <a:off x="688772" y="1313767"/>
          <a:ext cx="10257619" cy="4957462"/>
        </p:xfrm>
        <a:graphic>
          <a:graphicData uri="http://schemas.openxmlformats.org/drawingml/2006/table">
            <a:tbl>
              <a:tblPr/>
              <a:tblGrid>
                <a:gridCol w="4310741"/>
                <a:gridCol w="688901"/>
                <a:gridCol w="4559992"/>
                <a:gridCol w="697985"/>
              </a:tblGrid>
              <a:tr h="22653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Взаимооценка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6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всегда активно участвовал во</a:t>
                      </a:r>
                    </a:p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всех заданиях группы (пары).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всегда участвовал во всех заданиях группы (пары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61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брал на себя руководство группой в случае необходимости, чтобы мы создали хорошую работу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брал на себя руководство группой в случае необходимости, чтобы мы создали хорошую работу.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2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внимательно выслушал то, что говорили (предлагали) другие члены группы.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внимательно выслушивал то, что говорили (предлагали) другие члены группы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подавал группе правильные ответы.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давал группе правильные ответы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28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работал не только индивидуально, но и совместно с другими членами группы.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работал не только индивидуально, но и совместно с другими членами группы.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96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выполнял не только свое задание, но и помогал другим.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выполнял не только сое задание, но и помогал другим.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2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общался с членами моей группы с уважением, даже если был не согласен с ними.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общался с членами группы с уважением, даже если был не согласен с ними.</a:t>
                      </a: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>
                          <a:solidFill>
                            <a:srgbClr val="2525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i="0" dirty="0">
                          <a:solidFill>
                            <a:srgbClr val="2525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0" marR="34240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4863" y="298106"/>
            <a:ext cx="104054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 и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паре (группе)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Оцени, насколько хорошо ты (он) работал в группе: используй знаки: 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/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–«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 оцени работу на уроке (3, 2, 1,0 баллов)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696</TotalTime>
  <Words>598</Words>
  <Application>Microsoft Office PowerPoint</Application>
  <PresentationFormat>Произвольный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Планирование предметных, метапредметных и личностных результатов обучения в рамках введения и реализации обновленного федерального стандарта начального общего образования.</vt:lpstr>
      <vt:lpstr>Презентация PowerPoint</vt:lpstr>
      <vt:lpstr>Ключевые позиции ФГОС требований к внеурочной деятельности</vt:lpstr>
      <vt:lpstr>Презентация PowerPoint</vt:lpstr>
      <vt:lpstr>Презентация PowerPoint</vt:lpstr>
      <vt:lpstr>ФГОС НОО 2021</vt:lpstr>
      <vt:lpstr>Планирование предметных, метапредметных и личностных результатов обучения на уроках окружающего мира</vt:lpstr>
      <vt:lpstr>Учебник, как средство организации самостоятельной работы учащихся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111а</cp:lastModifiedBy>
  <cp:revision>40</cp:revision>
  <cp:lastPrinted>2022-12-26T07:19:27Z</cp:lastPrinted>
  <dcterms:created xsi:type="dcterms:W3CDTF">2022-12-21T23:09:32Z</dcterms:created>
  <dcterms:modified xsi:type="dcterms:W3CDTF">2022-12-26T07:19:32Z</dcterms:modified>
</cp:coreProperties>
</file>