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2" r:id="rId2"/>
    <p:sldId id="289" r:id="rId3"/>
    <p:sldId id="290" r:id="rId4"/>
    <p:sldId id="283" r:id="rId5"/>
    <p:sldId id="291" r:id="rId6"/>
    <p:sldId id="284" r:id="rId7"/>
    <p:sldId id="287" r:id="rId8"/>
    <p:sldId id="292" r:id="rId9"/>
    <p:sldId id="293" r:id="rId10"/>
    <p:sldId id="286" r:id="rId11"/>
    <p:sldId id="28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CFD1"/>
    <a:srgbClr val="F291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28" y="-5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924944"/>
            <a:ext cx="8528943" cy="1204306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Профилактика профессионального выгорания </a:t>
            </a:r>
            <a:br>
              <a:rPr lang="ru-RU" sz="4400" dirty="0" smtClean="0"/>
            </a:br>
            <a:r>
              <a:rPr lang="ru-RU" sz="4400" dirty="0" smtClean="0"/>
              <a:t>молодых педагогов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32656"/>
            <a:ext cx="90364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Муниципальное казенное учреждение </a:t>
            </a:r>
            <a:r>
              <a:rPr lang="ru-RU" dirty="0" smtClean="0"/>
              <a:t>для </a:t>
            </a:r>
            <a:r>
              <a:rPr lang="ru-RU" dirty="0"/>
              <a:t>детей, нуждающихся </a:t>
            </a:r>
            <a:endParaRPr lang="ru-RU" dirty="0" smtClean="0"/>
          </a:p>
          <a:p>
            <a:pPr algn="ctr"/>
            <a:r>
              <a:rPr lang="ru-RU" dirty="0" smtClean="0"/>
              <a:t>в </a:t>
            </a:r>
            <a:r>
              <a:rPr lang="ru-RU" dirty="0"/>
              <a:t>психолого-педагогической и медико-социальной помощи </a:t>
            </a:r>
            <a:endParaRPr lang="ru-RU" dirty="0" smtClean="0"/>
          </a:p>
          <a:p>
            <a:pPr algn="ctr"/>
            <a:r>
              <a:rPr lang="ru-RU" dirty="0" smtClean="0"/>
              <a:t>«</a:t>
            </a:r>
            <a:r>
              <a:rPr lang="ru-RU" dirty="0"/>
              <a:t>Центр диагностики и консультирования» 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283968" y="5428491"/>
            <a:ext cx="4644702" cy="1081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Карловская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Н.П.,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начальник службы координационной работы и методического обеспечения</a:t>
            </a:r>
          </a:p>
        </p:txBody>
      </p:sp>
      <p:pic>
        <p:nvPicPr>
          <p:cNvPr id="9218" name="Picture 2" descr="https://st4.depositphotos.com/11523582/22357/v/950/depositphotos_223575448-stock-illustration-matches-fire-lighted-match-burn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5" t="9342" r="13414" b="6994"/>
          <a:stretch/>
        </p:blipFill>
        <p:spPr bwMode="auto">
          <a:xfrm>
            <a:off x="139663" y="4396525"/>
            <a:ext cx="2363346" cy="2470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07904" y="6412686"/>
            <a:ext cx="898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Сургут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476672"/>
            <a:ext cx="7520940" cy="4320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Анализируйте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2" descr="C:\Users\PCPRO\Downloads\909af730702bc53e87d0f75f3dc18e9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8" t="20499" r="16847" b="23321"/>
          <a:stretch/>
        </p:blipFill>
        <p:spPr bwMode="auto">
          <a:xfrm>
            <a:off x="4191990" y="1807927"/>
            <a:ext cx="4591970" cy="3371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3527" y="1052736"/>
            <a:ext cx="3435435" cy="9361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Почему так произошло?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2328" y="2204864"/>
            <a:ext cx="3436635" cy="9361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Какие посторонние факторы или собственные действия к этому привели?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7273" y="3346270"/>
            <a:ext cx="3400632" cy="10908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Что можно сделать для разрешения проблемы вообще?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7" y="4626122"/>
            <a:ext cx="3384377" cy="110713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Какие шаги следует предпринять в самом ближайшем будущем?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073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itd3.mycdn.me/image?id=913179652810&amp;t=20&amp;plc=MOBILE&amp;tkn=*GIGVwEg2eyRiXzYlLKLqX0sAUC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8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7504" y="6237312"/>
            <a:ext cx="29419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http://cdk.admsurgut.ru/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940152" y="6237312"/>
            <a:ext cx="30541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https://vk.com/cdiksurgut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3339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20. Жиз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" y="0"/>
            <a:ext cx="49967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98013" y="0"/>
            <a:ext cx="4145988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КТО ВЫГОРАЕТ ЧАЩЕ?</a:t>
            </a:r>
          </a:p>
          <a:p>
            <a:pPr algn="ctr"/>
            <a:endParaRPr lang="ru-RU" sz="2400" b="1" dirty="0">
              <a:solidFill>
                <a:schemeClr val="tx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Молодые специалисты </a:t>
            </a: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Трудоголики</a:t>
            </a: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Люди с ненормированным рабочим днем</a:t>
            </a: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Люди творческих профессий</a:t>
            </a: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Люди профессий «человек-человек»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985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zabavatut.ru/wp-content/uploads/proga/111/images1/201906/igor7-08061920494049_3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96"/>
          <a:stretch/>
        </p:blipFill>
        <p:spPr bwMode="auto">
          <a:xfrm>
            <a:off x="1691680" y="406267"/>
            <a:ext cx="5898624" cy="469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99950" y="5614004"/>
            <a:ext cx="34463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small" dirty="0"/>
              <a:t>Опросник профессионального </a:t>
            </a:r>
            <a:endParaRPr lang="ru-RU" b="1" cap="small" dirty="0" smtClean="0"/>
          </a:p>
          <a:p>
            <a:pPr algn="ctr"/>
            <a:r>
              <a:rPr lang="ru-RU" b="1" cap="small" dirty="0" smtClean="0"/>
              <a:t>выгорания</a:t>
            </a:r>
            <a:endParaRPr lang="ru-RU" b="1" cap="small" dirty="0"/>
          </a:p>
        </p:txBody>
      </p:sp>
      <p:pic>
        <p:nvPicPr>
          <p:cNvPr id="8196" name="Picture 4" descr="http://disk.yandex.net/qr/?clean=1&amp;text=https://clck.ru/WX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271216"/>
            <a:ext cx="1550665" cy="155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4"/>
          <p:cNvSpPr/>
          <p:nvPr/>
        </p:nvSpPr>
        <p:spPr>
          <a:xfrm>
            <a:off x="4350951" y="5916258"/>
            <a:ext cx="580082" cy="484632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7271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o-mi-na.ru/wp-content/uploads/2020/07/%D0%B2%D1%8B%D0%B3%D0%BE%D1%80%D0%B0%D0%BD%D0%B8%D0%B5-%D0%BD%D0%B0-%D1%81%D1%82%D1%80%D0%B5%D1%81%D1%81-%D0%BA%D0%BD%D0%B8%D0%B3%D0%B0-1-1024x49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0" b="11116"/>
          <a:stretch/>
        </p:blipFill>
        <p:spPr bwMode="auto">
          <a:xfrm>
            <a:off x="123506" y="0"/>
            <a:ext cx="8988425" cy="387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PCPRO\Downloads\21g9cAy1o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862" y="3875374"/>
            <a:ext cx="4599712" cy="298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676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inakhan.ru/800/600/https/www.roditelisibiri.ru/wp-content/uploads/2020/04/%D0%A1%D0%BB%D0%B0%D0%B9%D0%B4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0" t="24697" r="18181" b="3269"/>
          <a:stretch/>
        </p:blipFill>
        <p:spPr bwMode="auto">
          <a:xfrm>
            <a:off x="0" y="725353"/>
            <a:ext cx="6584856" cy="521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PCPRO\Desktop\Безымянны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96752"/>
            <a:ext cx="2381839" cy="4566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45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PCPRO\Downloads\позитив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85"/>
          <a:stretch/>
        </p:blipFill>
        <p:spPr bwMode="auto">
          <a:xfrm>
            <a:off x="-108520" y="30462"/>
            <a:ext cx="4825231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CPRO\Downloads\негатив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22" r="1"/>
          <a:stretch/>
        </p:blipFill>
        <p:spPr bwMode="auto">
          <a:xfrm>
            <a:off x="4632384" y="30462"/>
            <a:ext cx="4673339" cy="684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108520" y="548680"/>
            <a:ext cx="9414243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99992" y="5373216"/>
            <a:ext cx="98609" cy="1368152"/>
          </a:xfrm>
          <a:prstGeom prst="rect">
            <a:avLst/>
          </a:prstGeom>
          <a:solidFill>
            <a:srgbClr val="89C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094695" y="5421594"/>
            <a:ext cx="211028" cy="13681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31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i10.fotocdn.net/s125/9c7bdab00d91740e/public_pin_l/28372329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866" y="5013176"/>
            <a:ext cx="3282040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3308" y="11875"/>
            <a:ext cx="9167308" cy="87937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Техники позитивного </a:t>
            </a:r>
            <a:r>
              <a:rPr lang="ru-RU" sz="3200" b="1" dirty="0">
                <a:solidFill>
                  <a:schemeClr val="bg1"/>
                </a:solidFill>
              </a:rPr>
              <a:t>мышления</a:t>
            </a:r>
            <a:r>
              <a:rPr lang="ru-RU" sz="3200" dirty="0">
                <a:solidFill>
                  <a:schemeClr val="bg1"/>
                </a:solidFill>
              </a:rPr>
              <a:t/>
            </a:r>
            <a:br>
              <a:rPr lang="ru-RU" sz="3200" dirty="0">
                <a:solidFill>
                  <a:schemeClr val="bg1"/>
                </a:solidFill>
              </a:rPr>
            </a:b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4320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Применяйте рефрейминг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8741" y="1495636"/>
            <a:ext cx="3528392" cy="6983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Рутинная работа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80317" y="1495636"/>
            <a:ext cx="4439344" cy="6983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Настоящий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профессионал может все, а не только то, что нравится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38741" y="2487659"/>
            <a:ext cx="3528392" cy="6983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Большая нагрузка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80317" y="2503748"/>
            <a:ext cx="4439344" cy="6983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Учишься лучше ценить отдых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7450" y="3439852"/>
            <a:ext cx="3528392" cy="6983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Трудный ребенок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79026" y="3439852"/>
            <a:ext cx="4439344" cy="6983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Воспитание терпимости — пригодится в жизни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7450" y="4447964"/>
            <a:ext cx="3528392" cy="6983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Работа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среди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более опытных людей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79026" y="4447964"/>
            <a:ext cx="4439344" cy="6983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Есть у кого учиться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6" name="Прямая со стрелкой 15"/>
          <p:cNvCxnSpPr>
            <a:stCxn id="4" idx="3"/>
            <a:endCxn id="5" idx="1"/>
          </p:cNvCxnSpPr>
          <p:nvPr/>
        </p:nvCxnSpPr>
        <p:spPr>
          <a:xfrm>
            <a:off x="3867133" y="1844824"/>
            <a:ext cx="313184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3869050" y="3789040"/>
            <a:ext cx="313184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3896790" y="2853126"/>
            <a:ext cx="313184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3862941" y="4797152"/>
            <a:ext cx="313184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4483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https://fkniga.ru/media/product/03/0301150615/KA-00353517_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9" t="12343" r="8462" b="7794"/>
          <a:stretch/>
        </p:blipFill>
        <p:spPr bwMode="auto">
          <a:xfrm rot="670109">
            <a:off x="6140666" y="3848457"/>
            <a:ext cx="2831050" cy="2924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2"/>
          <p:cNvSpPr txBox="1">
            <a:spLocks/>
          </p:cNvSpPr>
          <p:nvPr/>
        </p:nvSpPr>
        <p:spPr>
          <a:xfrm>
            <a:off x="139350" y="548680"/>
            <a:ext cx="7520940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Замечайте позитивные события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267744" y="3861048"/>
            <a:ext cx="7520940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Слушайте оптимистичную музыку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486960" y="2349957"/>
            <a:ext cx="7520940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Делайте что-то для других людей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835696" y="3208630"/>
            <a:ext cx="7520940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Устраивайте себе каждый день мини-отпуск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329815" y="1492242"/>
            <a:ext cx="7520940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Практикуйте аффирмации</a:t>
            </a:r>
          </a:p>
        </p:txBody>
      </p:sp>
      <p:pic>
        <p:nvPicPr>
          <p:cNvPr id="10" name="Picture 2" descr="https://i.pinimg.com/originals/26/b2/50/26b250a738ea4abc7a5af4d42ad93af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83" y="4581128"/>
            <a:ext cx="3563888" cy="2194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i.pinimg.com/originals/51/57/6d/51576d16a7e50a5e6e99640fc0789da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7" t="17825" r="3193" b="19269"/>
          <a:stretch/>
        </p:blipFill>
        <p:spPr bwMode="auto">
          <a:xfrm rot="625224">
            <a:off x="5610432" y="310012"/>
            <a:ext cx="3243675" cy="2159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олилиния 28"/>
          <p:cNvSpPr/>
          <p:nvPr/>
        </p:nvSpPr>
        <p:spPr>
          <a:xfrm>
            <a:off x="4557169" y="1924290"/>
            <a:ext cx="884686" cy="202470"/>
          </a:xfrm>
          <a:custGeom>
            <a:avLst/>
            <a:gdLst>
              <a:gd name="connsiteX0" fmla="*/ 0 w 819397"/>
              <a:gd name="connsiteY0" fmla="*/ 23750 h 118753"/>
              <a:gd name="connsiteX1" fmla="*/ 59376 w 819397"/>
              <a:gd name="connsiteY1" fmla="*/ 47501 h 118753"/>
              <a:gd name="connsiteX2" fmla="*/ 142504 w 819397"/>
              <a:gd name="connsiteY2" fmla="*/ 83127 h 118753"/>
              <a:gd name="connsiteX3" fmla="*/ 261257 w 819397"/>
              <a:gd name="connsiteY3" fmla="*/ 106877 h 118753"/>
              <a:gd name="connsiteX4" fmla="*/ 320633 w 819397"/>
              <a:gd name="connsiteY4" fmla="*/ 118753 h 118753"/>
              <a:gd name="connsiteX5" fmla="*/ 641267 w 819397"/>
              <a:gd name="connsiteY5" fmla="*/ 106877 h 118753"/>
              <a:gd name="connsiteX6" fmla="*/ 688769 w 819397"/>
              <a:gd name="connsiteY6" fmla="*/ 95002 h 118753"/>
              <a:gd name="connsiteX7" fmla="*/ 795646 w 819397"/>
              <a:gd name="connsiteY7" fmla="*/ 35626 h 118753"/>
              <a:gd name="connsiteX8" fmla="*/ 819397 w 819397"/>
              <a:gd name="connsiteY8" fmla="*/ 0 h 118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9397" h="118753">
                <a:moveTo>
                  <a:pt x="0" y="23750"/>
                </a:moveTo>
                <a:cubicBezTo>
                  <a:pt x="19792" y="31667"/>
                  <a:pt x="40310" y="37968"/>
                  <a:pt x="59376" y="47501"/>
                </a:cubicBezTo>
                <a:cubicBezTo>
                  <a:pt x="130579" y="83103"/>
                  <a:pt x="56001" y="64591"/>
                  <a:pt x="142504" y="83127"/>
                </a:cubicBezTo>
                <a:cubicBezTo>
                  <a:pt x="181976" y="91585"/>
                  <a:pt x="221673" y="98960"/>
                  <a:pt x="261257" y="106877"/>
                </a:cubicBezTo>
                <a:lnTo>
                  <a:pt x="320633" y="118753"/>
                </a:lnTo>
                <a:cubicBezTo>
                  <a:pt x="427511" y="114794"/>
                  <a:pt x="534538" y="113763"/>
                  <a:pt x="641267" y="106877"/>
                </a:cubicBezTo>
                <a:cubicBezTo>
                  <a:pt x="657554" y="105826"/>
                  <a:pt x="674171" y="102301"/>
                  <a:pt x="688769" y="95002"/>
                </a:cubicBezTo>
                <a:cubicBezTo>
                  <a:pt x="852103" y="13335"/>
                  <a:pt x="697126" y="68465"/>
                  <a:pt x="795646" y="35626"/>
                </a:cubicBezTo>
                <a:lnTo>
                  <a:pt x="819397" y="0"/>
                </a:lnTo>
              </a:path>
            </a:pathLst>
          </a:custGeom>
          <a:noFill/>
          <a:ln>
            <a:prstDash val="lgDash"/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олилиния 31"/>
          <p:cNvSpPr/>
          <p:nvPr/>
        </p:nvSpPr>
        <p:spPr>
          <a:xfrm flipH="1">
            <a:off x="435642" y="980728"/>
            <a:ext cx="751981" cy="3600400"/>
          </a:xfrm>
          <a:custGeom>
            <a:avLst/>
            <a:gdLst>
              <a:gd name="connsiteX0" fmla="*/ 285439 w 285439"/>
              <a:gd name="connsiteY0" fmla="*/ 0 h 2826328"/>
              <a:gd name="connsiteX1" fmla="*/ 237938 w 285439"/>
              <a:gd name="connsiteY1" fmla="*/ 59377 h 2826328"/>
              <a:gd name="connsiteX2" fmla="*/ 214187 w 285439"/>
              <a:gd name="connsiteY2" fmla="*/ 130629 h 2826328"/>
              <a:gd name="connsiteX3" fmla="*/ 190436 w 285439"/>
              <a:gd name="connsiteY3" fmla="*/ 178130 h 2826328"/>
              <a:gd name="connsiteX4" fmla="*/ 154810 w 285439"/>
              <a:gd name="connsiteY4" fmla="*/ 296883 h 2826328"/>
              <a:gd name="connsiteX5" fmla="*/ 107309 w 285439"/>
              <a:gd name="connsiteY5" fmla="*/ 451263 h 2826328"/>
              <a:gd name="connsiteX6" fmla="*/ 83558 w 285439"/>
              <a:gd name="connsiteY6" fmla="*/ 510639 h 2826328"/>
              <a:gd name="connsiteX7" fmla="*/ 36057 w 285439"/>
              <a:gd name="connsiteY7" fmla="*/ 736271 h 2826328"/>
              <a:gd name="connsiteX8" fmla="*/ 12307 w 285439"/>
              <a:gd name="connsiteY8" fmla="*/ 890650 h 2826328"/>
              <a:gd name="connsiteX9" fmla="*/ 12307 w 285439"/>
              <a:gd name="connsiteY9" fmla="*/ 1828800 h 2826328"/>
              <a:gd name="connsiteX10" fmla="*/ 24182 w 285439"/>
              <a:gd name="connsiteY10" fmla="*/ 1923803 h 2826328"/>
              <a:gd name="connsiteX11" fmla="*/ 47932 w 285439"/>
              <a:gd name="connsiteY11" fmla="*/ 2113808 h 2826328"/>
              <a:gd name="connsiteX12" fmla="*/ 71683 w 285439"/>
              <a:gd name="connsiteY12" fmla="*/ 2208811 h 2826328"/>
              <a:gd name="connsiteX13" fmla="*/ 95434 w 285439"/>
              <a:gd name="connsiteY13" fmla="*/ 2303813 h 2826328"/>
              <a:gd name="connsiteX14" fmla="*/ 119184 w 285439"/>
              <a:gd name="connsiteY14" fmla="*/ 2517569 h 2826328"/>
              <a:gd name="connsiteX15" fmla="*/ 131060 w 285439"/>
              <a:gd name="connsiteY15" fmla="*/ 2683824 h 2826328"/>
              <a:gd name="connsiteX16" fmla="*/ 131060 w 285439"/>
              <a:gd name="connsiteY16" fmla="*/ 2826328 h 2826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5439" h="2826328">
                <a:moveTo>
                  <a:pt x="285439" y="0"/>
                </a:moveTo>
                <a:cubicBezTo>
                  <a:pt x="269605" y="19792"/>
                  <a:pt x="250075" y="37125"/>
                  <a:pt x="237938" y="59377"/>
                </a:cubicBezTo>
                <a:cubicBezTo>
                  <a:pt x="225950" y="81356"/>
                  <a:pt x="223485" y="107384"/>
                  <a:pt x="214187" y="130629"/>
                </a:cubicBezTo>
                <a:cubicBezTo>
                  <a:pt x="207612" y="147065"/>
                  <a:pt x="198353" y="162296"/>
                  <a:pt x="190436" y="178130"/>
                </a:cubicBezTo>
                <a:cubicBezTo>
                  <a:pt x="171092" y="274851"/>
                  <a:pt x="189530" y="201403"/>
                  <a:pt x="154810" y="296883"/>
                </a:cubicBezTo>
                <a:cubicBezTo>
                  <a:pt x="101598" y="443217"/>
                  <a:pt x="161362" y="289106"/>
                  <a:pt x="107309" y="451263"/>
                </a:cubicBezTo>
                <a:cubicBezTo>
                  <a:pt x="100568" y="471486"/>
                  <a:pt x="90299" y="490416"/>
                  <a:pt x="83558" y="510639"/>
                </a:cubicBezTo>
                <a:cubicBezTo>
                  <a:pt x="52744" y="603082"/>
                  <a:pt x="54244" y="627151"/>
                  <a:pt x="36057" y="736271"/>
                </a:cubicBezTo>
                <a:cubicBezTo>
                  <a:pt x="19582" y="835119"/>
                  <a:pt x="27585" y="783701"/>
                  <a:pt x="12307" y="890650"/>
                </a:cubicBezTo>
                <a:cubicBezTo>
                  <a:pt x="-678" y="1358078"/>
                  <a:pt x="-7206" y="1331231"/>
                  <a:pt x="12307" y="1828800"/>
                </a:cubicBezTo>
                <a:cubicBezTo>
                  <a:pt x="13558" y="1860690"/>
                  <a:pt x="20453" y="1892107"/>
                  <a:pt x="24182" y="1923803"/>
                </a:cubicBezTo>
                <a:cubicBezTo>
                  <a:pt x="28886" y="1963789"/>
                  <a:pt x="39001" y="2069153"/>
                  <a:pt x="47932" y="2113808"/>
                </a:cubicBezTo>
                <a:cubicBezTo>
                  <a:pt x="54334" y="2145816"/>
                  <a:pt x="65281" y="2176803"/>
                  <a:pt x="71683" y="2208811"/>
                </a:cubicBezTo>
                <a:cubicBezTo>
                  <a:pt x="86013" y="2280462"/>
                  <a:pt x="77175" y="2249039"/>
                  <a:pt x="95434" y="2303813"/>
                </a:cubicBezTo>
                <a:cubicBezTo>
                  <a:pt x="114144" y="2416078"/>
                  <a:pt x="107291" y="2362957"/>
                  <a:pt x="119184" y="2517569"/>
                </a:cubicBezTo>
                <a:cubicBezTo>
                  <a:pt x="123445" y="2572965"/>
                  <a:pt x="128925" y="2628306"/>
                  <a:pt x="131060" y="2683824"/>
                </a:cubicBezTo>
                <a:cubicBezTo>
                  <a:pt x="132886" y="2731290"/>
                  <a:pt x="131060" y="2778827"/>
                  <a:pt x="131060" y="2826328"/>
                </a:cubicBezTo>
              </a:path>
            </a:pathLst>
          </a:custGeom>
          <a:noFill/>
          <a:ln>
            <a:prstDash val="lgDash"/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олилиния 35"/>
          <p:cNvSpPr/>
          <p:nvPr/>
        </p:nvSpPr>
        <p:spPr>
          <a:xfrm rot="3307189" flipV="1">
            <a:off x="8496532" y="3808749"/>
            <a:ext cx="794576" cy="151589"/>
          </a:xfrm>
          <a:custGeom>
            <a:avLst/>
            <a:gdLst>
              <a:gd name="connsiteX0" fmla="*/ 0 w 819397"/>
              <a:gd name="connsiteY0" fmla="*/ 23750 h 118753"/>
              <a:gd name="connsiteX1" fmla="*/ 59376 w 819397"/>
              <a:gd name="connsiteY1" fmla="*/ 47501 h 118753"/>
              <a:gd name="connsiteX2" fmla="*/ 142504 w 819397"/>
              <a:gd name="connsiteY2" fmla="*/ 83127 h 118753"/>
              <a:gd name="connsiteX3" fmla="*/ 261257 w 819397"/>
              <a:gd name="connsiteY3" fmla="*/ 106877 h 118753"/>
              <a:gd name="connsiteX4" fmla="*/ 320633 w 819397"/>
              <a:gd name="connsiteY4" fmla="*/ 118753 h 118753"/>
              <a:gd name="connsiteX5" fmla="*/ 641267 w 819397"/>
              <a:gd name="connsiteY5" fmla="*/ 106877 h 118753"/>
              <a:gd name="connsiteX6" fmla="*/ 688769 w 819397"/>
              <a:gd name="connsiteY6" fmla="*/ 95002 h 118753"/>
              <a:gd name="connsiteX7" fmla="*/ 795646 w 819397"/>
              <a:gd name="connsiteY7" fmla="*/ 35626 h 118753"/>
              <a:gd name="connsiteX8" fmla="*/ 819397 w 819397"/>
              <a:gd name="connsiteY8" fmla="*/ 0 h 118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9397" h="118753">
                <a:moveTo>
                  <a:pt x="0" y="23750"/>
                </a:moveTo>
                <a:cubicBezTo>
                  <a:pt x="19792" y="31667"/>
                  <a:pt x="40310" y="37968"/>
                  <a:pt x="59376" y="47501"/>
                </a:cubicBezTo>
                <a:cubicBezTo>
                  <a:pt x="130579" y="83103"/>
                  <a:pt x="56001" y="64591"/>
                  <a:pt x="142504" y="83127"/>
                </a:cubicBezTo>
                <a:cubicBezTo>
                  <a:pt x="181976" y="91585"/>
                  <a:pt x="221673" y="98960"/>
                  <a:pt x="261257" y="106877"/>
                </a:cubicBezTo>
                <a:lnTo>
                  <a:pt x="320633" y="118753"/>
                </a:lnTo>
                <a:cubicBezTo>
                  <a:pt x="427511" y="114794"/>
                  <a:pt x="534538" y="113763"/>
                  <a:pt x="641267" y="106877"/>
                </a:cubicBezTo>
                <a:cubicBezTo>
                  <a:pt x="657554" y="105826"/>
                  <a:pt x="674171" y="102301"/>
                  <a:pt x="688769" y="95002"/>
                </a:cubicBezTo>
                <a:cubicBezTo>
                  <a:pt x="852103" y="13335"/>
                  <a:pt x="697126" y="68465"/>
                  <a:pt x="795646" y="35626"/>
                </a:cubicBezTo>
                <a:lnTo>
                  <a:pt x="819397" y="0"/>
                </a:lnTo>
              </a:path>
            </a:pathLst>
          </a:custGeom>
          <a:noFill/>
          <a:ln>
            <a:prstDash val="lgDash"/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094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395536" y="532116"/>
            <a:ext cx="7520940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Отпускайте прошлое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493408" y="519211"/>
            <a:ext cx="7520940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Не запрещайте себе 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испытывать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негатив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95936" y="1412776"/>
            <a:ext cx="50184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i="1" dirty="0"/>
              <a:t>«Я зол, я буду злиться еще 10 минут, </a:t>
            </a:r>
            <a:endParaRPr lang="ru-RU" i="1" dirty="0" smtClean="0"/>
          </a:p>
          <a:p>
            <a:pPr algn="r"/>
            <a:r>
              <a:rPr lang="ru-RU" i="1" dirty="0" smtClean="0"/>
              <a:t>дам </a:t>
            </a:r>
            <a:r>
              <a:rPr lang="ru-RU" i="1" dirty="0"/>
              <a:t>выход злости, порвав эту </a:t>
            </a:r>
            <a:endParaRPr lang="ru-RU" i="1" dirty="0" smtClean="0"/>
          </a:p>
          <a:p>
            <a:pPr algn="r"/>
            <a:r>
              <a:rPr lang="ru-RU" i="1" dirty="0" smtClean="0"/>
              <a:t>ненужную </a:t>
            </a:r>
            <a:r>
              <a:rPr lang="ru-RU" i="1" dirty="0"/>
              <a:t>бумажку»</a:t>
            </a:r>
            <a:endParaRPr lang="ru-RU" i="1" dirty="0"/>
          </a:p>
        </p:txBody>
      </p:sp>
      <p:pic>
        <p:nvPicPr>
          <p:cNvPr id="11268" name="Picture 4" descr="https://sun9-13.userapi.com/c636116/v636116873/6cb3/QHYKoOB8G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57" y="2507903"/>
            <a:ext cx="3145235" cy="3363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PCPRO\Desktop\Безымянны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420888"/>
            <a:ext cx="3094646" cy="3450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70457" y="113939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/>
              <a:t>«Прошлого </a:t>
            </a:r>
            <a:r>
              <a:rPr lang="ru-RU" i="1" dirty="0"/>
              <a:t>не изменить, </a:t>
            </a:r>
            <a:endParaRPr lang="ru-RU" i="1" dirty="0" smtClean="0"/>
          </a:p>
          <a:p>
            <a:r>
              <a:rPr lang="ru-RU" i="1" dirty="0" smtClean="0"/>
              <a:t>и </a:t>
            </a:r>
            <a:r>
              <a:rPr lang="ru-RU" i="1" dirty="0"/>
              <a:t>тащить такой груз </a:t>
            </a:r>
            <a:endParaRPr lang="ru-RU" i="1" dirty="0" smtClean="0"/>
          </a:p>
          <a:p>
            <a:r>
              <a:rPr lang="ru-RU" i="1" dirty="0" smtClean="0"/>
              <a:t>за </a:t>
            </a:r>
            <a:r>
              <a:rPr lang="ru-RU" i="1" dirty="0"/>
              <a:t>собой </a:t>
            </a:r>
            <a:r>
              <a:rPr lang="ru-RU" i="1" dirty="0" smtClean="0"/>
              <a:t>незачем»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1520094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539</TotalTime>
  <Words>181</Words>
  <Application>Microsoft Office PowerPoint</Application>
  <PresentationFormat>Экран (4:3)</PresentationFormat>
  <Paragraphs>51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Ясность</vt:lpstr>
      <vt:lpstr>Профилактика профессионального выгорания  молодых педагогов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Техники позитивного мышления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Требования к психолого-педагогической программе</dc:title>
  <dc:creator>PCPRO</dc:creator>
  <cp:lastModifiedBy>Пользователь Windows</cp:lastModifiedBy>
  <cp:revision>71</cp:revision>
  <dcterms:modified xsi:type="dcterms:W3CDTF">2022-04-09T09:52:26Z</dcterms:modified>
</cp:coreProperties>
</file>