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7" r:id="rId2"/>
    <p:sldId id="265" r:id="rId3"/>
    <p:sldId id="296" r:id="rId4"/>
    <p:sldId id="262" r:id="rId5"/>
    <p:sldId id="303" r:id="rId6"/>
    <p:sldId id="263" r:id="rId7"/>
    <p:sldId id="264" r:id="rId8"/>
    <p:sldId id="266" r:id="rId9"/>
    <p:sldId id="269" r:id="rId10"/>
    <p:sldId id="297" r:id="rId11"/>
    <p:sldId id="275" r:id="rId12"/>
    <p:sldId id="274" r:id="rId13"/>
    <p:sldId id="277" r:id="rId14"/>
    <p:sldId id="309" r:id="rId15"/>
    <p:sldId id="283" r:id="rId16"/>
    <p:sldId id="308" r:id="rId17"/>
    <p:sldId id="285" r:id="rId18"/>
    <p:sldId id="306" r:id="rId19"/>
    <p:sldId id="288" r:id="rId20"/>
    <p:sldId id="304" r:id="rId21"/>
    <p:sldId id="301" r:id="rId22"/>
    <p:sldId id="292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0066"/>
    <a:srgbClr val="000099"/>
    <a:srgbClr val="660066"/>
    <a:srgbClr val="0033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оптимальный уровень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н. г.</c:v>
                </c:pt>
                <c:pt idx="1">
                  <c:v>к. 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0.11000000000000003</c:v>
                </c:pt>
                <c:pt idx="1">
                  <c:v>0.34000000000000014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достаточный уровень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н. г.</c:v>
                </c:pt>
                <c:pt idx="1">
                  <c:v>к. г.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</c:v>
                </c:pt>
                <c:pt idx="1">
                  <c:v>0.66000000000000025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tx1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н. г.</c:v>
                </c:pt>
                <c:pt idx="1">
                  <c:v>к.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9.0000000000000038E-2</c:v>
                </c:pt>
              </c:numCache>
            </c:numRef>
          </c:val>
        </c:ser>
        <c:axId val="82875520"/>
        <c:axId val="82877056"/>
      </c:barChart>
      <c:catAx>
        <c:axId val="8287552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82877056"/>
        <c:crosses val="autoZero"/>
        <c:auto val="1"/>
        <c:lblAlgn val="ctr"/>
        <c:lblOffset val="100"/>
      </c:catAx>
      <c:valAx>
        <c:axId val="82877056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8287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211082803736558"/>
          <c:y val="0.48180782800997174"/>
          <c:w val="0.41484760678257132"/>
          <c:h val="0.5101113746357766"/>
        </c:manualLayout>
      </c:layout>
      <c:overlay val="1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3.4564021995286694E-2"/>
          <c:y val="5.1426269105162674E-2"/>
          <c:w val="0.9654359780047137"/>
          <c:h val="0.7343486478333145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н. г.</c:v>
                </c:pt>
                <c:pt idx="1">
                  <c:v>к. 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0.23</c:v>
                </c:pt>
                <c:pt idx="1">
                  <c:v>0.6000000000000002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4.399057344854680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н. г.</c:v>
                </c:pt>
                <c:pt idx="1">
                  <c:v>к. г.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0.74000000000000021</c:v>
                </c:pt>
                <c:pt idx="1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tx1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н. г.</c:v>
                </c:pt>
                <c:pt idx="1">
                  <c:v>к.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3.0000000000000002E-2</c:v>
                </c:pt>
              </c:numCache>
            </c:numRef>
          </c:val>
        </c:ser>
        <c:axId val="81380096"/>
        <c:axId val="81381632"/>
      </c:barChart>
      <c:catAx>
        <c:axId val="8138009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81381632"/>
        <c:crosses val="autoZero"/>
        <c:auto val="1"/>
        <c:lblAlgn val="ctr"/>
        <c:lblOffset val="100"/>
      </c:catAx>
      <c:valAx>
        <c:axId val="81381632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813800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E0F4-5856-4866-B415-B461236AF0FE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00AE-FF20-4293-BE61-8148B71CE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17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00AE-FF20-4293-BE61-8148B71CEB5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1520" y="116632"/>
            <a:ext cx="874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 Муниципальное </a:t>
            </a:r>
            <a:r>
              <a:rPr lang="ru-RU" sz="2400" b="1" dirty="0" smtClean="0">
                <a:solidFill>
                  <a:schemeClr val="bg1"/>
                </a:solidFill>
              </a:rPr>
              <a:t>бюджетное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дошкольное </a:t>
            </a:r>
            <a:r>
              <a:rPr lang="ru-RU" sz="2400" b="1" dirty="0">
                <a:solidFill>
                  <a:schemeClr val="bg1"/>
                </a:solidFill>
              </a:rPr>
              <a:t>образовательное учреждение </a:t>
            </a:r>
            <a:r>
              <a:rPr lang="ru-RU" sz="2400" b="1" dirty="0" smtClean="0">
                <a:solidFill>
                  <a:schemeClr val="bg1"/>
                </a:solidFill>
              </a:rPr>
              <a:t>детский </a:t>
            </a:r>
            <a:r>
              <a:rPr lang="ru-RU" sz="2400" b="1" dirty="0">
                <a:solidFill>
                  <a:schemeClr val="bg1"/>
                </a:solidFill>
              </a:rPr>
              <a:t>сад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№ </a:t>
            </a:r>
            <a:r>
              <a:rPr lang="en-US" sz="2400" b="1" dirty="0" smtClean="0">
                <a:solidFill>
                  <a:schemeClr val="bg1"/>
                </a:solidFill>
              </a:rPr>
              <a:t>75</a:t>
            </a:r>
            <a:r>
              <a:rPr lang="ru-RU" sz="2400" b="1" dirty="0" smtClean="0">
                <a:solidFill>
                  <a:schemeClr val="bg1"/>
                </a:solidFill>
              </a:rPr>
              <a:t> «Лебедушка», </a:t>
            </a:r>
            <a:r>
              <a:rPr lang="ru-RU" sz="2400" b="1" dirty="0">
                <a:solidFill>
                  <a:schemeClr val="bg1"/>
                </a:solidFill>
              </a:rPr>
              <a:t>г. </a:t>
            </a:r>
            <a:r>
              <a:rPr lang="ru-RU" sz="2400" b="1" dirty="0" smtClean="0">
                <a:solidFill>
                  <a:schemeClr val="bg1"/>
                </a:solidFill>
              </a:rPr>
              <a:t>Сургут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68760"/>
            <a:ext cx="9144000" cy="238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Дополнительная общеразвивающая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«Математический знайка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»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657600" y="4351347"/>
            <a:ext cx="502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Педагог дополнительного образования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Винтюк Дарья Валерьевна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rylK-1RuF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2143140" cy="303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08720"/>
            <a:ext cx="4213132" cy="5601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1 этап: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работа с детьми  5-6 лет (первый год обучения)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0160" y="116632"/>
            <a:ext cx="8229600" cy="634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Этапы реализации программы</a:t>
            </a:r>
            <a:endParaRPr lang="ru-RU" sz="3600" dirty="0">
              <a:latin typeface="+mn-lt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8901" y="908720"/>
            <a:ext cx="4213132" cy="560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2 этап:  </a:t>
            </a:r>
          </a:p>
          <a:p>
            <a:pPr algn="ctr">
              <a:spcBef>
                <a:spcPts val="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работа с детьми 6-7 лет (второй год обучения)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мате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992" y="2500306"/>
            <a:ext cx="395025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матем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428868"/>
            <a:ext cx="3429024" cy="3934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Формы работы с детьми: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4000528" cy="48245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математические игры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интеллектуальные 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дидактические игры</a:t>
            </a: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игры – развлечения</a:t>
            </a: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индивидуальная работа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2014-09-11-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929066"/>
            <a:ext cx="4830327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00gIbNbyB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928670"/>
            <a:ext cx="3786214" cy="2839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74419"/>
            <a:ext cx="3749546" cy="1874911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досуг 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викторины </a:t>
            </a:r>
          </a:p>
          <a:p>
            <a:pPr algn="ctr"/>
            <a:endParaRPr lang="ru-RU" sz="2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Формы работы с детьми:</a:t>
            </a:r>
            <a:endParaRPr lang="ru-RU" sz="3600" dirty="0">
              <a:latin typeface="+mn-lt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429388" y="4151552"/>
            <a:ext cx="2508713" cy="1874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sz="2600" b="1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игры-путешествия </a:t>
            </a:r>
          </a:p>
          <a:p>
            <a:endParaRPr lang="ru-RU" altLang="ru-RU" sz="2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sz="2600" dirty="0" smtClean="0"/>
              <a:t> </a:t>
            </a:r>
          </a:p>
          <a:p>
            <a:endParaRPr lang="ru-RU" sz="2600" dirty="0"/>
          </a:p>
        </p:txBody>
      </p:sp>
      <p:pic>
        <p:nvPicPr>
          <p:cNvPr id="13" name="Рисунок 12" descr="image-916ac5d9e82654578231cc4e6cfaceb5de82ddb1684330e1a6ae28b444979e34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928670"/>
            <a:ext cx="4909739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777777777777777777777777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00372"/>
            <a:ext cx="4500594" cy="3459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Формы работы с детьми: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3929090" cy="165618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ru-RU" altLang="ru-RU" b="1" dirty="0" err="1" smtClean="0">
                <a:solidFill>
                  <a:schemeClr val="bg1"/>
                </a:solidFill>
              </a:rPr>
              <a:t>Квесты</a:t>
            </a:r>
            <a:endParaRPr lang="ru-RU" altLang="ru-RU" b="1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chemeClr val="bg1"/>
                </a:solidFill>
              </a:rPr>
              <a:t>КВН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chemeClr val="bg1"/>
                </a:solidFill>
              </a:rPr>
              <a:t>Олимпиады</a:t>
            </a:r>
          </a:p>
          <a:p>
            <a:pPr>
              <a:buNone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716016" y="5301208"/>
            <a:ext cx="3718855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•"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Эстафеты </a:t>
            </a:r>
          </a:p>
          <a:p>
            <a:pPr algn="just">
              <a:buFontTx/>
              <a:buChar char="•"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Ринги</a:t>
            </a:r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Рисунок 7" descr="dOrGSU4RhQ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86124"/>
            <a:ext cx="3901177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2014-08-05-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357298"/>
            <a:ext cx="3579079" cy="372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Ожидаемые результаты: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572560" cy="165618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ориентироваться в </a:t>
            </a:r>
            <a:r>
              <a:rPr lang="ru-RU" sz="2000" b="1" dirty="0" smtClean="0">
                <a:solidFill>
                  <a:schemeClr val="bg1"/>
                </a:solidFill>
              </a:rPr>
              <a:t>пространстве</a:t>
            </a:r>
            <a:r>
              <a:rPr lang="ru-RU" sz="2000" b="1" dirty="0" smtClean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расставлять </a:t>
            </a:r>
            <a:r>
              <a:rPr lang="ru-RU" sz="2000" b="1" dirty="0" smtClean="0">
                <a:solidFill>
                  <a:schemeClr val="bg1"/>
                </a:solidFill>
              </a:rPr>
              <a:t>события в правильной </a:t>
            </a:r>
            <a:r>
              <a:rPr lang="ru-RU" sz="2000" b="1" dirty="0" smtClean="0">
                <a:solidFill>
                  <a:schemeClr val="bg1"/>
                </a:solidFill>
              </a:rPr>
              <a:t>последовательности;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 применять </a:t>
            </a:r>
            <a:r>
              <a:rPr lang="ru-RU" sz="2000" b="1" dirty="0" smtClean="0">
                <a:solidFill>
                  <a:schemeClr val="bg1"/>
                </a:solidFill>
              </a:rPr>
              <a:t>какое- либо действие по отношению к разным предметам;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описывать </a:t>
            </a:r>
            <a:r>
              <a:rPr lang="ru-RU" sz="2000" b="1" dirty="0" smtClean="0">
                <a:solidFill>
                  <a:schemeClr val="bg1"/>
                </a:solidFill>
              </a:rPr>
              <a:t>простой порядок действий для достижения заданной цели</a:t>
            </a:r>
            <a:r>
              <a:rPr lang="ru-RU" sz="2000" b="1" dirty="0" smtClean="0">
                <a:solidFill>
                  <a:schemeClr val="bg1"/>
                </a:solidFill>
              </a:rPr>
              <a:t>;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проводить аналогию между разными предметами;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запоминать, воспроизводить усвоенный материал, доказывать, рассуждать.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работать </a:t>
            </a:r>
            <a:r>
              <a:rPr lang="ru-RU" sz="2000" b="1" dirty="0" smtClean="0">
                <a:solidFill>
                  <a:schemeClr val="bg1"/>
                </a:solidFill>
              </a:rPr>
              <a:t>в парах, подгруппах; проявлять доброжелательное отношения к сверстнику, выслушать, помогать по необходимости.</a:t>
            </a:r>
          </a:p>
          <a:p>
            <a:pPr>
              <a:buNone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716016" y="5301208"/>
            <a:ext cx="3718855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40924" y="208604"/>
            <a:ext cx="8229600" cy="72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Развивающая </a:t>
            </a:r>
          </a:p>
          <a:p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предметно-пространственная среда:</a:t>
            </a:r>
            <a:endParaRPr lang="ru-RU" sz="3600" dirty="0">
              <a:latin typeface="+mn-lt"/>
            </a:endParaRPr>
          </a:p>
        </p:txBody>
      </p:sp>
      <p:pic>
        <p:nvPicPr>
          <p:cNvPr id="4" name="Содержимое 3" descr="9fjA34-Eu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214422"/>
            <a:ext cx="3371355" cy="2531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hrZp_3ae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214422"/>
            <a:ext cx="3429024" cy="2574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k5KhXYdTvy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929066"/>
            <a:ext cx="3709981" cy="2785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mOgrOsbM9V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5" y="3911710"/>
            <a:ext cx="3857652" cy="289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40924" y="208604"/>
            <a:ext cx="8229600" cy="72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Развивающая </a:t>
            </a:r>
          </a:p>
          <a:p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предметно-пространственная среда:</a:t>
            </a:r>
            <a:endParaRPr lang="ru-RU" sz="3600" dirty="0">
              <a:latin typeface="+mn-lt"/>
            </a:endParaRPr>
          </a:p>
        </p:txBody>
      </p:sp>
      <p:pic>
        <p:nvPicPr>
          <p:cNvPr id="4" name="Содержимое 3" descr="x4O-rfFmao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4076212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e0VqWJU13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071546"/>
            <a:ext cx="2357454" cy="1769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olNHFHEi0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928802"/>
            <a:ext cx="2857520" cy="2145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lJ1j9h8nuC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500438"/>
            <a:ext cx="2288679" cy="3048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tLx4bPe2-F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4214818"/>
            <a:ext cx="1860051" cy="2477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Формы работы с родителями: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67" y="923278"/>
            <a:ext cx="3964657" cy="50060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altLang="ru-RU" sz="2800" b="1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ru-RU" altLang="ru-RU" sz="2800" b="1" dirty="0" smtClean="0">
                <a:solidFill>
                  <a:schemeClr val="bg1"/>
                </a:solidFill>
              </a:rPr>
              <a:t>математический КВН</a:t>
            </a:r>
          </a:p>
          <a:p>
            <a:pPr>
              <a:buNone/>
            </a:pPr>
            <a:endParaRPr lang="ru-RU" altLang="ru-RU" sz="2800" b="1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ru-RU" altLang="ru-RU" sz="2800" b="1" dirty="0" smtClean="0">
                <a:solidFill>
                  <a:schemeClr val="bg1"/>
                </a:solidFill>
              </a:rPr>
              <a:t> и</a:t>
            </a:r>
            <a:r>
              <a:rPr lang="ru-RU" sz="2800" b="1" dirty="0" smtClean="0">
                <a:solidFill>
                  <a:schemeClr val="bg1"/>
                </a:solidFill>
              </a:rPr>
              <a:t>гры </a:t>
            </a:r>
            <a:r>
              <a:rPr lang="ru-RU" sz="2800" b="1" dirty="0" err="1" smtClean="0">
                <a:solidFill>
                  <a:schemeClr val="bg1"/>
                </a:solidFill>
              </a:rPr>
              <a:t>квесты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педагогическая мастерская</a:t>
            </a: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викторины</a:t>
            </a: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открытые просмотры</a:t>
            </a: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ru-RU" altLang="ru-RU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altLang="ru-RU" sz="2800" b="1" dirty="0" smtClean="0">
              <a:solidFill>
                <a:schemeClr val="bg1"/>
              </a:solidFill>
            </a:endParaRPr>
          </a:p>
          <a:p>
            <a:endParaRPr lang="ru-RU" sz="2800" dirty="0"/>
          </a:p>
        </p:txBody>
      </p:sp>
      <p:pic>
        <p:nvPicPr>
          <p:cNvPr id="12" name="Рисунок 11" descr="788888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714752"/>
            <a:ext cx="4714907" cy="2972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с родителям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000108"/>
            <a:ext cx="4806173" cy="26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Формы работы с педагогами: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257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семинары-практикумы</a:t>
            </a: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мастер-классы </a:t>
            </a: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круглые столы</a:t>
            </a: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тематические занятия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b75421cbc0dc7730c4fab93acc9ac45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262048"/>
            <a:ext cx="3929090" cy="5238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едагогическая диагностика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384" y="1124744"/>
            <a:ext cx="8934615" cy="1732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bg1"/>
                </a:solidFill>
              </a:rPr>
              <a:t>Цель: изучение уровня сформированности мыслительных операций, освоения элементарных математических представлений</a:t>
            </a:r>
            <a:r>
              <a:rPr lang="en-US" sz="3000" b="1" dirty="0" smtClean="0">
                <a:solidFill>
                  <a:schemeClr val="bg1"/>
                </a:solidFill>
              </a:rPr>
              <a:t>.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E5P0pAlrD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881308"/>
            <a:ext cx="2768205" cy="3690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N3-CWoiSC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2643188" cy="3524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JXKDLpo0P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928934"/>
            <a:ext cx="2714626" cy="3619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9584" y="1428736"/>
            <a:ext cx="3744416" cy="2110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3300" b="1" dirty="0" smtClean="0">
                <a:solidFill>
                  <a:schemeClr val="bg1"/>
                </a:solidFill>
              </a:rPr>
              <a:t>-познавательное развитие</a:t>
            </a:r>
            <a:endParaRPr lang="ru-RU" sz="33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02800" y="5373216"/>
            <a:ext cx="6012160" cy="1127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ru-RU" altLang="ru-RU" sz="3300" b="1" dirty="0" smtClean="0">
                <a:solidFill>
                  <a:schemeClr val="bg1"/>
                </a:solidFill>
              </a:rPr>
              <a:t> - формирование предпосылок учебной деятельности</a:t>
            </a:r>
            <a:endParaRPr lang="ru-RU" sz="33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9514" y="188640"/>
            <a:ext cx="6135446" cy="1431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chemeClr val="bg1"/>
                </a:solidFill>
              </a:rPr>
              <a:t> - развитие интеллектуальных способностей</a:t>
            </a:r>
          </a:p>
          <a:p>
            <a:endParaRPr lang="ru-RU" sz="3600" dirty="0"/>
          </a:p>
        </p:txBody>
      </p:sp>
      <p:pic>
        <p:nvPicPr>
          <p:cNvPr id="12" name="Рисунок 11" descr="U9eLhs7_K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857364"/>
            <a:ext cx="2643174" cy="3524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q1y7AdqXs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85860"/>
            <a:ext cx="2143139" cy="2854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2014-08-05-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071810"/>
            <a:ext cx="3650711" cy="2212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Результаты педагогической диагностики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5-6 лет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57158" y="2143116"/>
          <a:ext cx="4286280" cy="414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6-7 лет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Достижения воспитанников и педагога:</a:t>
            </a:r>
          </a:p>
        </p:txBody>
      </p:sp>
      <p:pic>
        <p:nvPicPr>
          <p:cNvPr id="8" name="Рисунок 7" descr="Сертификат Матем знайка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500306"/>
            <a:ext cx="2648945" cy="3643338"/>
          </a:xfrm>
          <a:prstGeom prst="rect">
            <a:avLst/>
          </a:prstGeom>
        </p:spPr>
      </p:pic>
      <p:pic>
        <p:nvPicPr>
          <p:cNvPr id="10" name="Рисунок 9" descr="3fX-eztpJ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928670"/>
            <a:ext cx="2670070" cy="3786214"/>
          </a:xfrm>
          <a:prstGeom prst="rect">
            <a:avLst/>
          </a:prstGeom>
        </p:spPr>
      </p:pic>
      <p:pic>
        <p:nvPicPr>
          <p:cNvPr id="11" name="Рисунок 10" descr="rj4C9PTJ1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928670"/>
            <a:ext cx="2732503" cy="3857652"/>
          </a:xfrm>
          <a:prstGeom prst="rect">
            <a:avLst/>
          </a:prstGeom>
        </p:spPr>
      </p:pic>
      <p:pic>
        <p:nvPicPr>
          <p:cNvPr id="12" name="Рисунок 11" descr="Винтюк Дарья Валерьев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4357694"/>
            <a:ext cx="3230966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Задачи на перспективу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4473" y="1052736"/>
            <a:ext cx="8640960" cy="5211763"/>
          </a:xfrm>
        </p:spPr>
        <p:txBody>
          <a:bodyPr>
            <a:normAutofit/>
          </a:bodyPr>
          <a:lstStyle/>
          <a:p>
            <a:pPr lvl="0" algn="just"/>
            <a:r>
              <a:rPr lang="ru-RU" sz="3000" b="1" dirty="0" smtClean="0">
                <a:solidFill>
                  <a:schemeClr val="bg1"/>
                </a:solidFill>
              </a:rPr>
              <a:t>включение в содержание программы  технологии  математического моделирования</a:t>
            </a:r>
            <a:endParaRPr lang="ru-RU" sz="3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47571" y="3212976"/>
            <a:ext cx="4968552" cy="413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solidFill>
                  <a:schemeClr val="bg1"/>
                </a:solidFill>
              </a:rPr>
              <a:t>проектная деятельность с детьми, педагогами и родителями</a:t>
            </a:r>
          </a:p>
        </p:txBody>
      </p:sp>
      <p:pic>
        <p:nvPicPr>
          <p:cNvPr id="6" name="Рисунок 5" descr="8iuZQL3bU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285992"/>
            <a:ext cx="3146382" cy="419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1520" y="116632"/>
            <a:ext cx="874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 Муниципальное </a:t>
            </a:r>
            <a:r>
              <a:rPr lang="ru-RU" sz="2400" b="1" dirty="0" smtClean="0">
                <a:solidFill>
                  <a:schemeClr val="bg1"/>
                </a:solidFill>
              </a:rPr>
              <a:t>бюджетное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дошкольное </a:t>
            </a:r>
            <a:r>
              <a:rPr lang="ru-RU" sz="2400" b="1" dirty="0">
                <a:solidFill>
                  <a:schemeClr val="bg1"/>
                </a:solidFill>
              </a:rPr>
              <a:t>образовательное учреждение </a:t>
            </a:r>
            <a:r>
              <a:rPr lang="ru-RU" sz="2400" b="1" dirty="0" smtClean="0">
                <a:solidFill>
                  <a:schemeClr val="bg1"/>
                </a:solidFill>
              </a:rPr>
              <a:t>детский </a:t>
            </a:r>
            <a:r>
              <a:rPr lang="ru-RU" sz="2400" b="1" dirty="0">
                <a:solidFill>
                  <a:schemeClr val="bg1"/>
                </a:solidFill>
              </a:rPr>
              <a:t>сад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№ </a:t>
            </a:r>
            <a:r>
              <a:rPr lang="en-US" sz="2400" b="1" dirty="0" smtClean="0">
                <a:solidFill>
                  <a:schemeClr val="bg1"/>
                </a:solidFill>
              </a:rPr>
              <a:t>75</a:t>
            </a:r>
            <a:r>
              <a:rPr lang="ru-RU" sz="2400" b="1" dirty="0" smtClean="0">
                <a:solidFill>
                  <a:schemeClr val="bg1"/>
                </a:solidFill>
              </a:rPr>
              <a:t> «Лебедушка», </a:t>
            </a:r>
            <a:r>
              <a:rPr lang="ru-RU" sz="2400" b="1" dirty="0">
                <a:solidFill>
                  <a:schemeClr val="bg1"/>
                </a:solidFill>
              </a:rPr>
              <a:t>г. </a:t>
            </a:r>
            <a:r>
              <a:rPr lang="ru-RU" sz="2400" b="1" dirty="0" smtClean="0">
                <a:solidFill>
                  <a:schemeClr val="bg1"/>
                </a:solidFill>
              </a:rPr>
              <a:t>Сургут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68760"/>
            <a:ext cx="9144000" cy="238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Дополнительная общеразвивающая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«Математический знайка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»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657600" y="4351347"/>
            <a:ext cx="502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Педагог дополнительного образования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Винтюк Дарья Валерьевна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rylK-1RuF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2143140" cy="303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844930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огическое мышление – это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мыслительный процесс: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 анализ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 синтез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cs typeface="Times New Roman" pitchFamily="18" charset="0"/>
              </a:rPr>
              <a:t> сравнение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 обобщение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 систематизация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 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cs typeface="Times New Roman" pitchFamily="18" charset="0"/>
              </a:rPr>
              <a:t>бстрагирование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 умозаключение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Times New Roman" pitchFamily="18" charset="0"/>
            </a:endParaRPr>
          </a:p>
        </p:txBody>
      </p:sp>
      <p:pic>
        <p:nvPicPr>
          <p:cNvPr id="14" name="Рисунок 13" descr="092013_1402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714488"/>
            <a:ext cx="4226648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472234"/>
            <a:ext cx="8229600" cy="9906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+mn-lt"/>
              </a:rPr>
            </a:br>
            <a:r>
              <a:rPr lang="ru-RU" sz="36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+mn-lt"/>
              </a:rPr>
            </a:br>
            <a:r>
              <a:rPr lang="ru-RU" sz="36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+mn-lt"/>
              </a:rPr>
            </a:br>
            <a:r>
              <a:rPr lang="ru-RU" sz="36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+mn-lt"/>
              </a:rPr>
            </a:br>
            <a:r>
              <a:rPr lang="ru-RU" sz="36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+mn-lt"/>
              </a:rPr>
            </a:br>
            <a:r>
              <a:rPr lang="ru-RU" sz="36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+mn-lt"/>
              </a:rPr>
            </a:br>
            <a:r>
              <a:rPr lang="ru-RU" sz="36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+mn-lt"/>
              </a:rPr>
            </a:br>
            <a:r>
              <a:rPr lang="ru-RU" sz="36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+mn-lt"/>
              </a:rPr>
            </a:br>
            <a:r>
              <a:rPr lang="ru-RU" sz="36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+mn-lt"/>
              </a:rPr>
            </a:br>
            <a:r>
              <a:rPr lang="ru-RU" sz="36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+mn-lt"/>
              </a:rPr>
            </a:br>
            <a:r>
              <a:rPr lang="ru-RU" sz="36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+mn-lt"/>
              </a:rPr>
            </a:br>
            <a:r>
              <a:rPr lang="ru-RU" sz="3200" b="1" dirty="0" err="1" smtClean="0">
                <a:solidFill>
                  <a:schemeClr val="bg2"/>
                </a:solidFill>
                <a:latin typeface="+mn-lt"/>
              </a:rPr>
              <a:t>Золтан</a:t>
            </a:r>
            <a:r>
              <a:rPr lang="ru-RU" sz="3200" b="1" dirty="0" smtClean="0">
                <a:solidFill>
                  <a:schemeClr val="bg2"/>
                </a:solidFill>
                <a:latin typeface="+mn-lt"/>
              </a:rPr>
              <a:t>  Пал </a:t>
            </a:r>
            <a:r>
              <a:rPr lang="ru-RU" sz="3200" b="1" dirty="0" err="1" smtClean="0">
                <a:solidFill>
                  <a:schemeClr val="bg2"/>
                </a:solidFill>
                <a:latin typeface="+mn-lt"/>
              </a:rPr>
              <a:t>Дьенеш</a:t>
            </a:r>
            <a:r>
              <a:rPr lang="ru-RU" sz="3200" b="1" dirty="0" smtClean="0">
                <a:solidFill>
                  <a:schemeClr val="bg2"/>
                </a:solidFill>
                <a:latin typeface="+mn-lt"/>
              </a:rPr>
              <a:t>             Фридрих </a:t>
            </a:r>
            <a:r>
              <a:rPr lang="ru-RU" sz="3200" b="1" dirty="0" err="1" smtClean="0">
                <a:solidFill>
                  <a:schemeClr val="bg2"/>
                </a:solidFill>
                <a:latin typeface="+mn-lt"/>
              </a:rPr>
              <a:t>Фребель</a:t>
            </a:r>
            <a:r>
              <a:rPr lang="ru-RU" sz="3200" b="1" dirty="0" smtClean="0">
                <a:solidFill>
                  <a:schemeClr val="bg2"/>
                </a:solidFill>
                <a:latin typeface="+mn-lt"/>
              </a:rPr>
              <a:t>   </a:t>
            </a:r>
            <a:r>
              <a:rPr lang="ru-RU" sz="24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bg2"/>
                </a:solidFill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447801"/>
            <a:ext cx="86106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dirty="0" smtClean="0"/>
              <a:t> 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Zoltán_Pál_Dien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93852"/>
            <a:ext cx="2928958" cy="3262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5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57166"/>
            <a:ext cx="305916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blo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286256"/>
            <a:ext cx="3061629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Без названия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4143380"/>
            <a:ext cx="2928958" cy="2500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143248"/>
            <a:ext cx="8286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Джордж </a:t>
            </a:r>
            <a:r>
              <a:rPr lang="ru-RU" sz="3200" b="1" dirty="0" err="1" smtClean="0">
                <a:solidFill>
                  <a:schemeClr val="bg1"/>
                </a:solidFill>
              </a:rPr>
              <a:t>Кюизинер</a:t>
            </a:r>
            <a:r>
              <a:rPr lang="ru-RU" sz="3200" b="1" dirty="0" smtClean="0">
                <a:solidFill>
                  <a:schemeClr val="bg1"/>
                </a:solidFill>
              </a:rPr>
              <a:t>               Борис Павлович                    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                                                          Никитин              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Борис_Павлович_Никит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17895"/>
            <a:ext cx="2428892" cy="3107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165799"/>
            <a:ext cx="2779371" cy="3048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1172_6ece1155223e4e1ec1bf868ffa36f62b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714752"/>
            <a:ext cx="2909887" cy="2905239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214818"/>
            <a:ext cx="3454260" cy="2311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Цель программы: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76" y="548680"/>
            <a:ext cx="9144000" cy="108012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развитие логического мышления посредством развивающих технологий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57M9975U0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1643050"/>
            <a:ext cx="412132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6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929066"/>
            <a:ext cx="432721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Zi2uIF-vpF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285860"/>
            <a:ext cx="2786082" cy="2500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Задачи программы: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171451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12800" b="1" dirty="0" smtClean="0">
                <a:solidFill>
                  <a:schemeClr val="bg1"/>
                </a:solidFill>
              </a:rPr>
              <a:t>Обучать детей основным мыслительным операциям</a:t>
            </a:r>
          </a:p>
          <a:p>
            <a:pPr lvl="0"/>
            <a:r>
              <a:rPr lang="ru-RU" sz="12800" b="1" dirty="0" smtClean="0">
                <a:solidFill>
                  <a:schemeClr val="bg1"/>
                </a:solidFill>
              </a:rPr>
              <a:t>Развивать умения рассуждать, устанавливать причинно-следственные связи, делать выводы</a:t>
            </a:r>
          </a:p>
          <a:p>
            <a:pPr lvl="0"/>
            <a:r>
              <a:rPr lang="ru-RU" sz="12800" b="1" dirty="0" smtClean="0">
                <a:solidFill>
                  <a:schemeClr val="bg1"/>
                </a:solidFill>
              </a:rPr>
              <a:t>Воспитывать стремление к преодолению трудности, уверенность в себе, желание прийти на помощь к сверстнику.</a:t>
            </a:r>
          </a:p>
          <a:p>
            <a:pPr>
              <a:buNone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Развитие-логического-мышле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214818"/>
            <a:ext cx="6000792" cy="2265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Принципы реализации программы: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36" y="908720"/>
            <a:ext cx="6755908" cy="1224136"/>
          </a:xfrm>
        </p:spPr>
        <p:txBody>
          <a:bodyPr>
            <a:normAutofit/>
          </a:bodyPr>
          <a:lstStyle/>
          <a:p>
            <a:pPr algn="just">
              <a:buFontTx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поддержка интереса ребенка</a:t>
            </a:r>
          </a:p>
          <a:p>
            <a:pPr algn="just">
              <a:buFontTx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развивающего обучения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851920" y="2910345"/>
            <a:ext cx="511256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наглядности</a:t>
            </a:r>
          </a:p>
          <a:p>
            <a:pPr algn="just">
              <a:buFontTx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индивидуализации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5229200"/>
            <a:ext cx="66247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последовательности</a:t>
            </a:r>
          </a:p>
          <a:p>
            <a:pPr algn="just">
              <a:buFontTx/>
              <a:buChar char="•"/>
            </a:pPr>
            <a:r>
              <a:rPr lang="ru-RU" b="1" dirty="0" err="1" smtClean="0">
                <a:solidFill>
                  <a:schemeClr val="bg1"/>
                </a:solidFill>
              </a:rPr>
              <a:t>дифферинциации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>
              <a:buFontTx/>
              <a:buChar char="•"/>
            </a:pPr>
            <a:endParaRPr lang="ru-RU" dirty="0"/>
          </a:p>
        </p:txBody>
      </p:sp>
      <p:pic>
        <p:nvPicPr>
          <p:cNvPr id="10" name="Рисунок 9" descr="_GZDjRRSwJ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000504"/>
            <a:ext cx="2035965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72WR64QBpF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285992"/>
            <a:ext cx="3568593" cy="2679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ABSe1JDPk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000108"/>
            <a:ext cx="2524111" cy="1893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33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chemeClr val="bg1"/>
                </a:solidFill>
                <a:latin typeface="+mn-lt"/>
              </a:rPr>
              <a:t>Содержание программы</a:t>
            </a:r>
            <a:endParaRPr lang="ru-RU" sz="3600" dirty="0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597" y="785794"/>
            <a:ext cx="2714644" cy="571504"/>
          </a:xfrm>
          <a:prstGeom prst="rect">
            <a:avLst/>
          </a:prstGeom>
          <a:solidFill>
            <a:srgbClr val="000099">
              <a:alpha val="20000"/>
            </a:srgb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lt1"/>
                </a:solidFill>
                <a:cs typeface="Arial" pitchFamily="34" charset="0"/>
              </a:rPr>
              <a:t>«Дары Ф.Фребеля»</a:t>
            </a:r>
            <a:endParaRPr lang="ru-RU" sz="2000" b="1" dirty="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5" name="Текст 4"/>
          <p:cNvSpPr>
            <a:spLocks/>
          </p:cNvSpPr>
          <p:nvPr/>
        </p:nvSpPr>
        <p:spPr bwMode="auto">
          <a:xfrm>
            <a:off x="5715008" y="785795"/>
            <a:ext cx="2928958" cy="571504"/>
          </a:xfrm>
          <a:prstGeom prst="rect">
            <a:avLst/>
          </a:prstGeom>
          <a:solidFill>
            <a:srgbClr val="000099">
              <a:alpha val="20000"/>
            </a:srgb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cs typeface="Arial" pitchFamily="34" charset="0"/>
              </a:rPr>
              <a:t>«Палочки Кюизенера»</a:t>
            </a:r>
            <a:endParaRPr lang="ru-RU" altLang="ru-RU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Прямоугольник 9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685800"/>
          </a:xfrm>
          <a:prstGeom prst="rect">
            <a:avLst/>
          </a:prstGeom>
          <a:solidFill>
            <a:srgbClr val="000099">
              <a:alpha val="20000"/>
            </a:srgb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chemeClr val="lt1"/>
                </a:solidFill>
                <a:cs typeface="Arial" pitchFamily="34" charset="0"/>
              </a:rPr>
              <a:t>Развитие логического мышления</a:t>
            </a:r>
            <a:endParaRPr lang="ru-RU" b="1" dirty="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auto">
          <a:xfrm>
            <a:off x="457200" y="2667000"/>
            <a:ext cx="2185974" cy="976314"/>
          </a:xfrm>
          <a:prstGeom prst="rect">
            <a:avLst/>
          </a:prstGeom>
          <a:solidFill>
            <a:srgbClr val="000099">
              <a:alpha val="20000"/>
            </a:srgb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lt1"/>
                </a:solidFill>
                <a:cs typeface="Arial" pitchFamily="34" charset="0"/>
              </a:rPr>
              <a:t>«Интеллектуальные кубики Б.П. Никитина» </a:t>
            </a:r>
            <a:endParaRPr lang="ru-RU" sz="2000" b="1" dirty="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9" name="Прямоугольник 19"/>
          <p:cNvSpPr>
            <a:spLocks noChangeArrowheads="1"/>
          </p:cNvSpPr>
          <p:nvPr/>
        </p:nvSpPr>
        <p:spPr bwMode="auto">
          <a:xfrm>
            <a:off x="3571868" y="2500306"/>
            <a:ext cx="2214578" cy="928694"/>
          </a:xfrm>
          <a:prstGeom prst="rect">
            <a:avLst/>
          </a:prstGeom>
          <a:solidFill>
            <a:srgbClr val="000099">
              <a:alpha val="20000"/>
            </a:srgb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cs typeface="Arial" pitchFamily="34" charset="0"/>
              </a:rPr>
              <a:t>Логические задачи,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cs typeface="Arial" pitchFamily="34" charset="0"/>
              </a:rPr>
              <a:t>лабиринты</a:t>
            </a:r>
            <a:endParaRPr lang="ru-RU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553200" y="2667000"/>
            <a:ext cx="2162204" cy="762000"/>
          </a:xfrm>
          <a:prstGeom prst="rect">
            <a:avLst/>
          </a:prstGeom>
          <a:solidFill>
            <a:srgbClr val="000099">
              <a:alpha val="20000"/>
            </a:srgb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lt1"/>
                </a:solidFill>
                <a:cs typeface="Arial" pitchFamily="34" charset="0"/>
              </a:rPr>
              <a:t>«Логические блоки Дьенеша»</a:t>
            </a:r>
            <a:endParaRPr lang="ru-RU" sz="2000" b="1" dirty="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12" name="Прямоугольник 23"/>
          <p:cNvSpPr>
            <a:spLocks noChangeArrowheads="1"/>
          </p:cNvSpPr>
          <p:nvPr/>
        </p:nvSpPr>
        <p:spPr bwMode="auto">
          <a:xfrm>
            <a:off x="4429124" y="3571876"/>
            <a:ext cx="1928826" cy="857256"/>
          </a:xfrm>
          <a:prstGeom prst="rect">
            <a:avLst/>
          </a:prstGeom>
          <a:solidFill>
            <a:srgbClr val="000099">
              <a:alpha val="20000"/>
            </a:srgb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lt1"/>
                </a:solidFill>
                <a:cs typeface="Arial" pitchFamily="34" charset="0"/>
              </a:rPr>
              <a:t>Развивающие и дидактические игры</a:t>
            </a:r>
            <a:endParaRPr lang="ru-RU" sz="2000" b="1" dirty="0">
              <a:solidFill>
                <a:schemeClr val="lt1"/>
              </a:solidFill>
              <a:cs typeface="Arial" pitchFamily="34" charset="0"/>
            </a:endParaRPr>
          </a:p>
        </p:txBody>
      </p:sp>
      <p:cxnSp>
        <p:nvCxnSpPr>
          <p:cNvPr id="13" name="Прямая со стрелкой 6"/>
          <p:cNvCxnSpPr>
            <a:cxnSpLocks noChangeShapeType="1"/>
          </p:cNvCxnSpPr>
          <p:nvPr/>
        </p:nvCxnSpPr>
        <p:spPr bwMode="auto">
          <a:xfrm rot="16200000" flipH="1">
            <a:off x="3186906" y="1232694"/>
            <a:ext cx="431800" cy="252412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4" name="Прямая со стрелкой 6"/>
          <p:cNvCxnSpPr>
            <a:cxnSpLocks noChangeShapeType="1"/>
          </p:cNvCxnSpPr>
          <p:nvPr/>
        </p:nvCxnSpPr>
        <p:spPr bwMode="auto">
          <a:xfrm rot="5400000">
            <a:off x="5372100" y="1257300"/>
            <a:ext cx="457200" cy="2286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7" name="Прямая со стрелкой 32"/>
          <p:cNvCxnSpPr>
            <a:cxnSpLocks noChangeShapeType="1"/>
          </p:cNvCxnSpPr>
          <p:nvPr/>
        </p:nvCxnSpPr>
        <p:spPr bwMode="auto">
          <a:xfrm rot="5400000">
            <a:off x="2295525" y="2428875"/>
            <a:ext cx="288925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1" name="Прямая со стрелкой 32"/>
          <p:cNvCxnSpPr>
            <a:cxnSpLocks noChangeShapeType="1"/>
          </p:cNvCxnSpPr>
          <p:nvPr/>
        </p:nvCxnSpPr>
        <p:spPr bwMode="auto">
          <a:xfrm rot="5400000">
            <a:off x="6562725" y="2428875"/>
            <a:ext cx="288925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2" name="Прямая со стрелкой 32"/>
          <p:cNvCxnSpPr>
            <a:cxnSpLocks noChangeShapeType="1"/>
          </p:cNvCxnSpPr>
          <p:nvPr/>
        </p:nvCxnSpPr>
        <p:spPr bwMode="auto">
          <a:xfrm rot="5400000">
            <a:off x="4505325" y="2428875"/>
            <a:ext cx="288925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5" name="Прямая со стрелкой 37"/>
          <p:cNvCxnSpPr>
            <a:cxnSpLocks noChangeShapeType="1"/>
          </p:cNvCxnSpPr>
          <p:nvPr/>
        </p:nvCxnSpPr>
        <p:spPr bwMode="auto">
          <a:xfrm rot="5400000">
            <a:off x="5601494" y="2856706"/>
            <a:ext cx="1143000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24" name="Рисунок 23" descr="FRS5J9IcF8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143380"/>
            <a:ext cx="1714494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 descr="339be85895f5cc1d2e5ad3a53f4f4a3a_400_0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86190"/>
            <a:ext cx="4095752" cy="272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Прямоугольник 19"/>
          <p:cNvSpPr>
            <a:spLocks noChangeArrowheads="1"/>
          </p:cNvSpPr>
          <p:nvPr/>
        </p:nvSpPr>
        <p:spPr bwMode="auto">
          <a:xfrm>
            <a:off x="4929190" y="4857760"/>
            <a:ext cx="2214578" cy="571504"/>
          </a:xfrm>
          <a:prstGeom prst="rect">
            <a:avLst/>
          </a:prstGeom>
          <a:solidFill>
            <a:srgbClr val="000099">
              <a:alpha val="20000"/>
            </a:srgb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err="1" smtClean="0">
                <a:solidFill>
                  <a:srgbClr val="FFFFFF"/>
                </a:solidFill>
                <a:cs typeface="Arial" pitchFamily="34" charset="0"/>
              </a:rPr>
              <a:t>Леготехнология</a:t>
            </a:r>
            <a:endParaRPr lang="ru-RU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28" name="Прямая со стрелкой 37"/>
          <p:cNvCxnSpPr>
            <a:cxnSpLocks noChangeShapeType="1"/>
          </p:cNvCxnSpPr>
          <p:nvPr/>
        </p:nvCxnSpPr>
        <p:spPr bwMode="auto">
          <a:xfrm rot="16200000" flipH="1">
            <a:off x="5142710" y="3358356"/>
            <a:ext cx="2643206" cy="6985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4118</TotalTime>
  <Words>417</Words>
  <Application>Microsoft Office PowerPoint</Application>
  <PresentationFormat>Экран (4:3)</PresentationFormat>
  <Paragraphs>131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           Золтан  Пал Дьенеш             Фридрих Фребель    </vt:lpstr>
      <vt:lpstr>Слайд 5</vt:lpstr>
      <vt:lpstr>Цель программы:</vt:lpstr>
      <vt:lpstr>Задачи программы:</vt:lpstr>
      <vt:lpstr>Принципы реализации программы:</vt:lpstr>
      <vt:lpstr>Содержание программы</vt:lpstr>
      <vt:lpstr>Слайд 10</vt:lpstr>
      <vt:lpstr>Формы работы с детьми:</vt:lpstr>
      <vt:lpstr>Слайд 12</vt:lpstr>
      <vt:lpstr>Формы работы с детьми:</vt:lpstr>
      <vt:lpstr>Ожидаемые результаты:</vt:lpstr>
      <vt:lpstr>Слайд 15</vt:lpstr>
      <vt:lpstr>Слайд 16</vt:lpstr>
      <vt:lpstr>Формы работы с родителями:</vt:lpstr>
      <vt:lpstr>Формы работы с педагогами:</vt:lpstr>
      <vt:lpstr>Педагогическая диагностика </vt:lpstr>
      <vt:lpstr>Результаты педагогической диагностики</vt:lpstr>
      <vt:lpstr>Слайд 21</vt:lpstr>
      <vt:lpstr>Задачи на перспективу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Квартирка_106</dc:creator>
  <cp:lastModifiedBy>XTreme.ws</cp:lastModifiedBy>
  <cp:revision>365</cp:revision>
  <dcterms:created xsi:type="dcterms:W3CDTF">2006-08-16T00:00:00Z</dcterms:created>
  <dcterms:modified xsi:type="dcterms:W3CDTF">2018-10-23T03:17:55Z</dcterms:modified>
</cp:coreProperties>
</file>