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5" r:id="rId4"/>
    <p:sldId id="288" r:id="rId5"/>
    <p:sldId id="268" r:id="rId6"/>
    <p:sldId id="289" r:id="rId7"/>
    <p:sldId id="290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00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 autoAdjust="0"/>
  </p:normalViewPr>
  <p:slideViewPr>
    <p:cSldViewPr>
      <p:cViewPr varScale="1">
        <p:scale>
          <a:sx n="78" d="100"/>
          <a:sy n="78" d="100"/>
        </p:scale>
        <p:origin x="-26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p:oleObj spid="_x0000_s3089" name="Image" r:id="rId3" imgW="6565079" imgH="4761905" progId="">
              <p:embed/>
            </p:oleObj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85C5191-4877-4C63-9D41-0DE512D53D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BFAD1-F4AB-4452-9A9F-28BABFCA0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0A0BE-14F5-4DC6-BB73-4C10E5205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D705BBB9-FD79-4469-82BD-769629034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3792-9ED9-4B26-B5B4-7DD7A3DA5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A479-BB85-4B2D-88BC-838353DA25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1F691-94D9-45EB-A812-56A5B8A67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712A8-7E2A-4F59-9551-7235B27DE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33904-2D79-446A-A53E-B9DFC8231A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DFD9C-078C-4230-82EF-FDD23FD0C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4A81A-BC1E-48EB-9A61-DB8E8F8AB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762E-CC46-4BD4-AAAB-C7A174016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F31FEA67-5171-4CB2-B752-0A0C552BBF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heel spokes="8"/>
  </p:transition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524000"/>
          </a:xfrm>
        </p:spPr>
        <p:txBody>
          <a:bodyPr/>
          <a:lstStyle/>
          <a:p>
            <a:pPr algn="r"/>
            <a:r>
              <a:rPr lang="ru-RU" sz="2800" dirty="0" smtClean="0"/>
              <a:t>Создание </a:t>
            </a:r>
            <a:br>
              <a:rPr lang="ru-RU" sz="2800" dirty="0" smtClean="0"/>
            </a:br>
            <a:r>
              <a:rPr lang="ru-RU" sz="2800" dirty="0" smtClean="0"/>
              <a:t>рабочей программы </a:t>
            </a:r>
            <a:br>
              <a:rPr lang="ru-RU" sz="2800" dirty="0" smtClean="0"/>
            </a:br>
            <a:r>
              <a:rPr lang="ru-RU" sz="2800" dirty="0" smtClean="0"/>
              <a:t>по предмету </a:t>
            </a:r>
            <a:br>
              <a:rPr lang="ru-RU" sz="2800" dirty="0" smtClean="0"/>
            </a:br>
            <a:r>
              <a:rPr lang="ru-RU" sz="2800" dirty="0" smtClean="0"/>
              <a:t>в соответствии </a:t>
            </a:r>
            <a:br>
              <a:rPr lang="ru-RU" sz="2800" dirty="0" smtClean="0"/>
            </a:br>
            <a:r>
              <a:rPr lang="ru-RU" sz="2800" dirty="0" smtClean="0"/>
              <a:t>с требованиями ФГОС</a:t>
            </a:r>
            <a:endParaRPr lang="en-US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661248"/>
            <a:ext cx="25922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МБОУ СОШ № 38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г.Сургут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188640"/>
            <a:ext cx="702027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b="1" dirty="0" smtClean="0">
                <a:solidFill>
                  <a:schemeClr val="bg1"/>
                </a:solidFill>
              </a:rPr>
              <a:t>ПРЕДМЕТНО-ПРОБЛЕМНАЯ ЛАБОРАТОРИЯ </a:t>
            </a:r>
          </a:p>
          <a:p>
            <a:pPr lvl="0" algn="ctr">
              <a:spcBef>
                <a:spcPct val="20000"/>
              </a:spcBef>
            </a:pPr>
            <a:r>
              <a:rPr lang="ru-RU" sz="1600" b="1" dirty="0" smtClean="0">
                <a:solidFill>
                  <a:schemeClr val="bg1"/>
                </a:solidFill>
              </a:rPr>
              <a:t>«ЛИНГВИСТИЧЕСКОГО ОБРАЗОВАНИЯ И РУССКОЙ СЛОВЕСНОСТИ»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8680"/>
            <a:ext cx="1224136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создания РП</a:t>
            </a:r>
            <a:endParaRPr lang="en-US" dirty="0"/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251520" y="908720"/>
            <a:ext cx="8568952" cy="1512168"/>
            <a:chOff x="912" y="1008"/>
            <a:chExt cx="3984" cy="912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17" name="Group 5"/>
            <p:cNvGrpSpPr>
              <a:grpSpLocks/>
            </p:cNvGrpSpPr>
            <p:nvPr/>
          </p:nvGrpSpPr>
          <p:grpSpPr bwMode="auto">
            <a:xfrm>
              <a:off x="999" y="1092"/>
              <a:ext cx="431" cy="746"/>
              <a:chOff x="999" y="1092"/>
              <a:chExt cx="431" cy="746"/>
            </a:xfrm>
          </p:grpSpPr>
          <p:sp>
            <p:nvSpPr>
              <p:cNvPr id="90118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39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1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0" name="Text Box 8">
                <a:hlinkClick r:id="rId2" action="ppaction://hlinksldjump" tooltip="1"/>
              </p:cNvPr>
              <p:cNvSpPr txBox="1">
                <a:spLocks noChangeArrowheads="1"/>
              </p:cNvSpPr>
              <p:nvPr/>
            </p:nvSpPr>
            <p:spPr bwMode="gray">
              <a:xfrm>
                <a:off x="1125" y="1269"/>
                <a:ext cx="179" cy="3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122" name="Group 10"/>
          <p:cNvGrpSpPr>
            <a:grpSpLocks/>
          </p:cNvGrpSpPr>
          <p:nvPr/>
        </p:nvGrpSpPr>
        <p:grpSpPr bwMode="auto">
          <a:xfrm>
            <a:off x="179512" y="2708920"/>
            <a:ext cx="8568952" cy="1584176"/>
            <a:chOff x="912" y="2016"/>
            <a:chExt cx="4019" cy="912"/>
          </a:xfrm>
        </p:grpSpPr>
        <p:sp>
          <p:nvSpPr>
            <p:cNvPr id="9012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4019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24" name="Group 12"/>
            <p:cNvGrpSpPr>
              <a:grpSpLocks/>
            </p:cNvGrpSpPr>
            <p:nvPr/>
          </p:nvGrpSpPr>
          <p:grpSpPr bwMode="auto">
            <a:xfrm>
              <a:off x="1047" y="2099"/>
              <a:ext cx="404" cy="746"/>
              <a:chOff x="1047" y="2099"/>
              <a:chExt cx="404" cy="746"/>
            </a:xfrm>
          </p:grpSpPr>
          <p:sp>
            <p:nvSpPr>
              <p:cNvPr id="90125" name="AutoShape 13"/>
              <p:cNvSpPr>
                <a:spLocks noChangeArrowheads="1"/>
              </p:cNvSpPr>
              <p:nvPr/>
            </p:nvSpPr>
            <p:spPr bwMode="gray">
              <a:xfrm>
                <a:off x="1047" y="2099"/>
                <a:ext cx="404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7" name="Text Box 15"/>
              <p:cNvSpPr txBox="1">
                <a:spLocks noChangeArrowheads="1"/>
              </p:cNvSpPr>
              <p:nvPr/>
            </p:nvSpPr>
            <p:spPr bwMode="gray">
              <a:xfrm>
                <a:off x="1152" y="2306"/>
                <a:ext cx="181" cy="3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8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129" name="Group 17"/>
          <p:cNvGrpSpPr>
            <a:grpSpLocks/>
          </p:cNvGrpSpPr>
          <p:nvPr/>
        </p:nvGrpSpPr>
        <p:grpSpPr bwMode="auto">
          <a:xfrm>
            <a:off x="251520" y="4653136"/>
            <a:ext cx="8568952" cy="1661790"/>
            <a:chOff x="912" y="3036"/>
            <a:chExt cx="3984" cy="912"/>
          </a:xfrm>
        </p:grpSpPr>
        <p:sp>
          <p:nvSpPr>
            <p:cNvPr id="9013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0131" name="Group 19"/>
            <p:cNvGrpSpPr>
              <a:grpSpLocks/>
            </p:cNvGrpSpPr>
            <p:nvPr/>
          </p:nvGrpSpPr>
          <p:grpSpPr bwMode="auto">
            <a:xfrm>
              <a:off x="1012" y="3115"/>
              <a:ext cx="418" cy="746"/>
              <a:chOff x="1012" y="3115"/>
              <a:chExt cx="418" cy="746"/>
            </a:xfrm>
          </p:grpSpPr>
          <p:sp>
            <p:nvSpPr>
              <p:cNvPr id="90132" name="AutoShape 20"/>
              <p:cNvSpPr>
                <a:spLocks noChangeArrowheads="1"/>
              </p:cNvSpPr>
              <p:nvPr/>
            </p:nvSpPr>
            <p:spPr bwMode="gray">
              <a:xfrm>
                <a:off x="1012" y="3115"/>
                <a:ext cx="382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33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34" name="Text Box 22"/>
              <p:cNvSpPr txBox="1">
                <a:spLocks noChangeArrowheads="1"/>
              </p:cNvSpPr>
              <p:nvPr/>
            </p:nvSpPr>
            <p:spPr bwMode="gray">
              <a:xfrm>
                <a:off x="1113" y="3313"/>
                <a:ext cx="184" cy="2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8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35" name="Text Box 23"/>
            <p:cNvSpPr txBox="1">
              <a:spLocks noChangeArrowheads="1"/>
            </p:cNvSpPr>
            <p:nvPr/>
          </p:nvSpPr>
          <p:spPr bwMode="gray">
            <a:xfrm>
              <a:off x="1462" y="3161"/>
              <a:ext cx="3338" cy="2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ru-RU" sz="2300" b="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331640" y="1124744"/>
            <a:ext cx="763284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solidFill>
                  <a:schemeClr val="tx2"/>
                </a:solidFill>
              </a:rPr>
              <a:t>Изучение методических рекомендаций</a:t>
            </a:r>
            <a:r>
              <a:rPr lang="ru-RU" sz="2300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2300" b="1" dirty="0" smtClean="0">
                <a:solidFill>
                  <a:schemeClr val="tx2"/>
                </a:solidFill>
              </a:rPr>
              <a:t>по составлению РП</a:t>
            </a:r>
            <a:r>
              <a:rPr lang="ru-RU" sz="2300" dirty="0" smtClean="0">
                <a:solidFill>
                  <a:schemeClr val="tx2"/>
                </a:solidFill>
              </a:rPr>
              <a:t>:  </a:t>
            </a:r>
            <a:r>
              <a:rPr lang="ru-RU" sz="2300" b="0" dirty="0" smtClean="0">
                <a:solidFill>
                  <a:schemeClr val="tx2"/>
                </a:solidFill>
              </a:rPr>
              <a:t>анализ </a:t>
            </a:r>
            <a:r>
              <a:rPr lang="ru-RU" sz="2300" dirty="0" smtClean="0">
                <a:solidFill>
                  <a:schemeClr val="tx2"/>
                </a:solidFill>
              </a:rPr>
              <a:t>структуры, содержания, </a:t>
            </a:r>
            <a:r>
              <a:rPr lang="ru-RU" sz="2300" b="0" dirty="0" smtClean="0">
                <a:solidFill>
                  <a:schemeClr val="tx2"/>
                </a:solidFill>
              </a:rPr>
              <a:t>изменений в требованиях к РП в соответствии с ФГОС</a:t>
            </a:r>
            <a:endParaRPr lang="en-US" sz="23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Необходимо изучить:</a:t>
            </a:r>
            <a:endParaRPr lang="en-US" sz="1800" dirty="0"/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ltGray">
          <a:xfrm>
            <a:off x="971600" y="1340768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blackWhite">
          <a:xfrm>
            <a:off x="755576" y="1196752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 eaLnBrk="0" hangingPunct="0"/>
            <a:r>
              <a:rPr lang="ru-RU" sz="2400" b="1" dirty="0" smtClean="0">
                <a:solidFill>
                  <a:schemeClr val="tx2"/>
                </a:solidFill>
              </a:rPr>
              <a:t>Личностные результаты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blackWhite">
          <a:xfrm>
            <a:off x="755576" y="2420888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1" dirty="0" err="1" smtClean="0">
                <a:solidFill>
                  <a:schemeClr val="tx2"/>
                </a:solidFill>
              </a:rPr>
              <a:t>Метапредметные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</a:p>
          <a:p>
            <a:pPr algn="ctr" eaLnBrk="0" hangingPunct="0"/>
            <a:r>
              <a:rPr lang="ru-RU" sz="2400" b="1" dirty="0" smtClean="0">
                <a:solidFill>
                  <a:schemeClr val="tx2"/>
                </a:solidFill>
              </a:rPr>
              <a:t>результаты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blackWhite">
          <a:xfrm>
            <a:off x="755576" y="3645024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400" b="1" dirty="0" smtClean="0">
                <a:solidFill>
                  <a:schemeClr val="tx2"/>
                </a:solidFill>
              </a:rPr>
              <a:t>Предметные результаты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6372200" y="2924944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ФГОС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755576" y="486916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 eaLnBrk="0" hangingPunct="0"/>
            <a:r>
              <a:rPr lang="ru-RU" sz="2400" b="1" dirty="0" smtClean="0">
                <a:solidFill>
                  <a:schemeClr val="tx2"/>
                </a:solidFill>
              </a:rPr>
              <a:t>Универсальные </a:t>
            </a:r>
          </a:p>
          <a:p>
            <a:pPr algn="ctr" eaLnBrk="0" hangingPunct="0"/>
            <a:r>
              <a:rPr lang="ru-RU" sz="2400" b="1" dirty="0" smtClean="0">
                <a:solidFill>
                  <a:schemeClr val="tx2"/>
                </a:solidFill>
              </a:rPr>
              <a:t>умения и действия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algn="ctr" eaLnBrk="0" hangingPunct="0"/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создания РП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520" y="908720"/>
            <a:ext cx="8568952" cy="1512168"/>
            <a:chOff x="912" y="1008"/>
            <a:chExt cx="3984" cy="912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9" y="1092"/>
              <a:ext cx="431" cy="746"/>
              <a:chOff x="999" y="1092"/>
              <a:chExt cx="431" cy="746"/>
            </a:xfrm>
          </p:grpSpPr>
          <p:sp>
            <p:nvSpPr>
              <p:cNvPr id="90118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39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1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0" name="Text Box 8">
                <a:hlinkClick r:id="rId2" action="ppaction://hlinksldjump" tooltip="1"/>
              </p:cNvPr>
              <p:cNvSpPr txBox="1">
                <a:spLocks noChangeArrowheads="1"/>
              </p:cNvSpPr>
              <p:nvPr/>
            </p:nvSpPr>
            <p:spPr bwMode="gray">
              <a:xfrm>
                <a:off x="1125" y="1269"/>
                <a:ext cx="179" cy="3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2780928"/>
            <a:ext cx="8568952" cy="1584176"/>
            <a:chOff x="912" y="2016"/>
            <a:chExt cx="4019" cy="912"/>
          </a:xfrm>
        </p:grpSpPr>
        <p:sp>
          <p:nvSpPr>
            <p:cNvPr id="9012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4019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47" y="2099"/>
              <a:ext cx="404" cy="746"/>
              <a:chOff x="1047" y="2099"/>
              <a:chExt cx="404" cy="746"/>
            </a:xfrm>
          </p:grpSpPr>
          <p:sp>
            <p:nvSpPr>
              <p:cNvPr id="90125" name="AutoShape 13"/>
              <p:cNvSpPr>
                <a:spLocks noChangeArrowheads="1"/>
              </p:cNvSpPr>
              <p:nvPr/>
            </p:nvSpPr>
            <p:spPr bwMode="gray">
              <a:xfrm>
                <a:off x="1047" y="2099"/>
                <a:ext cx="404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7" name="Text Box 15"/>
              <p:cNvSpPr txBox="1">
                <a:spLocks noChangeArrowheads="1"/>
              </p:cNvSpPr>
              <p:nvPr/>
            </p:nvSpPr>
            <p:spPr bwMode="gray">
              <a:xfrm>
                <a:off x="1152" y="2306"/>
                <a:ext cx="181" cy="3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8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1520" y="4653136"/>
            <a:ext cx="8568952" cy="1661790"/>
            <a:chOff x="912" y="3036"/>
            <a:chExt cx="3984" cy="912"/>
          </a:xfrm>
        </p:grpSpPr>
        <p:sp>
          <p:nvSpPr>
            <p:cNvPr id="9013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012" y="3115"/>
              <a:ext cx="418" cy="746"/>
              <a:chOff x="1012" y="3115"/>
              <a:chExt cx="418" cy="746"/>
            </a:xfrm>
          </p:grpSpPr>
          <p:sp>
            <p:nvSpPr>
              <p:cNvPr id="90132" name="AutoShape 20"/>
              <p:cNvSpPr>
                <a:spLocks noChangeArrowheads="1"/>
              </p:cNvSpPr>
              <p:nvPr/>
            </p:nvSpPr>
            <p:spPr bwMode="gray">
              <a:xfrm>
                <a:off x="1012" y="3115"/>
                <a:ext cx="382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33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34" name="Text Box 22"/>
              <p:cNvSpPr txBox="1">
                <a:spLocks noChangeArrowheads="1"/>
              </p:cNvSpPr>
              <p:nvPr/>
            </p:nvSpPr>
            <p:spPr bwMode="gray">
              <a:xfrm>
                <a:off x="1113" y="3313"/>
                <a:ext cx="184" cy="2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8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35" name="Text Box 23"/>
            <p:cNvSpPr txBox="1">
              <a:spLocks noChangeArrowheads="1"/>
            </p:cNvSpPr>
            <p:nvPr/>
          </p:nvSpPr>
          <p:spPr bwMode="gray">
            <a:xfrm>
              <a:off x="1462" y="3161"/>
              <a:ext cx="3338" cy="2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ru-RU" sz="2300" b="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331640" y="1124744"/>
            <a:ext cx="763284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solidFill>
                  <a:schemeClr val="tx2"/>
                </a:solidFill>
              </a:rPr>
              <a:t>Изучение методических рекомендаций</a:t>
            </a:r>
            <a:r>
              <a:rPr lang="ru-RU" sz="2300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2300" b="1" dirty="0" smtClean="0">
                <a:solidFill>
                  <a:schemeClr val="tx2"/>
                </a:solidFill>
              </a:rPr>
              <a:t>по составлению РП</a:t>
            </a:r>
            <a:r>
              <a:rPr lang="ru-RU" sz="2300" dirty="0" smtClean="0">
                <a:solidFill>
                  <a:schemeClr val="tx2"/>
                </a:solidFill>
              </a:rPr>
              <a:t>:  структура, содержание, </a:t>
            </a:r>
            <a:r>
              <a:rPr lang="ru-RU" sz="2300" b="0" dirty="0" smtClean="0">
                <a:solidFill>
                  <a:schemeClr val="tx2"/>
                </a:solidFill>
              </a:rPr>
              <a:t>анализ изменений в требованиях к РП в соответствии с ФГОС</a:t>
            </a:r>
            <a:endParaRPr lang="en-US" sz="2300" b="0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3140968"/>
            <a:ext cx="76683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solidFill>
                  <a:schemeClr val="tx2"/>
                </a:solidFill>
              </a:rPr>
              <a:t>Определение перечня необходимых документов, литературы для изучения </a:t>
            </a:r>
            <a:endParaRPr lang="ru-RU" sz="23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Документы, литература:</a:t>
            </a:r>
            <a:endParaRPr lang="en-US" sz="1800" dirty="0"/>
          </a:p>
        </p:txBody>
      </p:sp>
      <p:sp>
        <p:nvSpPr>
          <p:cNvPr id="78851" name="AutoShape 3"/>
          <p:cNvSpPr>
            <a:spLocks noChangeArrowheads="1"/>
          </p:cNvSpPr>
          <p:nvPr/>
        </p:nvSpPr>
        <p:spPr bwMode="gray">
          <a:xfrm rot="17973186">
            <a:off x="4615656" y="2407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gray">
          <a:xfrm rot="3465783">
            <a:off x="4615657" y="45712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3" name="AutoShape 5"/>
          <p:cNvSpPr>
            <a:spLocks noChangeArrowheads="1"/>
          </p:cNvSpPr>
          <p:nvPr/>
        </p:nvSpPr>
        <p:spPr bwMode="gray">
          <a:xfrm rot="35969022">
            <a:off x="3396456" y="24836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gray">
          <a:xfrm rot="7535209">
            <a:off x="3358356" y="45378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gray">
          <a:xfrm rot="-10800000">
            <a:off x="2784475" y="35290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auto">
          <a:xfrm>
            <a:off x="2505075" y="1778000"/>
            <a:ext cx="3743325" cy="3744913"/>
          </a:xfrm>
          <a:prstGeom prst="ellips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78858" name="Group 10"/>
          <p:cNvGrpSpPr>
            <a:grpSpLocks/>
          </p:cNvGrpSpPr>
          <p:nvPr/>
        </p:nvGrpSpPr>
        <p:grpSpPr bwMode="auto">
          <a:xfrm>
            <a:off x="3267075" y="1825625"/>
            <a:ext cx="360363" cy="360363"/>
            <a:chOff x="1973" y="1706"/>
            <a:chExt cx="227" cy="227"/>
          </a:xfrm>
        </p:grpSpPr>
        <p:sp>
          <p:nvSpPr>
            <p:cNvPr id="78859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61" name="Group 13"/>
          <p:cNvGrpSpPr>
            <a:grpSpLocks/>
          </p:cNvGrpSpPr>
          <p:nvPr/>
        </p:nvGrpSpPr>
        <p:grpSpPr bwMode="auto">
          <a:xfrm>
            <a:off x="2322513" y="3481388"/>
            <a:ext cx="360362" cy="360362"/>
            <a:chOff x="1565" y="2659"/>
            <a:chExt cx="227" cy="227"/>
          </a:xfrm>
        </p:grpSpPr>
        <p:sp>
          <p:nvSpPr>
            <p:cNvPr id="78862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64" name="Group 16"/>
          <p:cNvGrpSpPr>
            <a:grpSpLocks/>
          </p:cNvGrpSpPr>
          <p:nvPr/>
        </p:nvGrpSpPr>
        <p:grpSpPr bwMode="auto">
          <a:xfrm>
            <a:off x="3186113" y="5024438"/>
            <a:ext cx="360362" cy="360362"/>
            <a:chOff x="2109" y="3612"/>
            <a:chExt cx="227" cy="227"/>
          </a:xfrm>
        </p:grpSpPr>
        <p:sp>
          <p:nvSpPr>
            <p:cNvPr id="78865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6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67" name="Group 19"/>
          <p:cNvGrpSpPr>
            <a:grpSpLocks/>
          </p:cNvGrpSpPr>
          <p:nvPr/>
        </p:nvGrpSpPr>
        <p:grpSpPr bwMode="auto">
          <a:xfrm>
            <a:off x="5148064" y="1844824"/>
            <a:ext cx="360362" cy="360362"/>
            <a:chOff x="3470" y="1706"/>
            <a:chExt cx="227" cy="227"/>
          </a:xfrm>
        </p:grpSpPr>
        <p:sp>
          <p:nvSpPr>
            <p:cNvPr id="78868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8873" name="Group 25"/>
          <p:cNvGrpSpPr>
            <a:grpSpLocks/>
          </p:cNvGrpSpPr>
          <p:nvPr/>
        </p:nvGrpSpPr>
        <p:grpSpPr bwMode="auto">
          <a:xfrm>
            <a:off x="5172075" y="5081588"/>
            <a:ext cx="360363" cy="360362"/>
            <a:chOff x="3515" y="3521"/>
            <a:chExt cx="227" cy="227"/>
          </a:xfrm>
        </p:grpSpPr>
        <p:sp>
          <p:nvSpPr>
            <p:cNvPr id="78874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876" name="Oval 28"/>
          <p:cNvSpPr>
            <a:spLocks noChangeArrowheads="1"/>
          </p:cNvSpPr>
          <p:nvPr/>
        </p:nvSpPr>
        <p:spPr bwMode="gray">
          <a:xfrm>
            <a:off x="3462338" y="2719388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77" name="Oval 29"/>
          <p:cNvSpPr>
            <a:spLocks noChangeArrowheads="1"/>
          </p:cNvSpPr>
          <p:nvPr/>
        </p:nvSpPr>
        <p:spPr bwMode="gray">
          <a:xfrm>
            <a:off x="3455988" y="270351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78" name="Oval 30"/>
          <p:cNvSpPr>
            <a:spLocks noChangeArrowheads="1"/>
          </p:cNvSpPr>
          <p:nvPr/>
        </p:nvSpPr>
        <p:spPr bwMode="gray">
          <a:xfrm>
            <a:off x="3589338" y="2846388"/>
            <a:ext cx="1690687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gray">
          <a:xfrm>
            <a:off x="3571875" y="2819400"/>
            <a:ext cx="1690688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gray">
          <a:xfrm>
            <a:off x="3673475" y="2930525"/>
            <a:ext cx="1522413" cy="152241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gray">
          <a:xfrm>
            <a:off x="3695700" y="2949575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8882" name="Oval 34"/>
          <p:cNvSpPr>
            <a:spLocks noChangeArrowheads="1"/>
          </p:cNvSpPr>
          <p:nvPr/>
        </p:nvSpPr>
        <p:spPr bwMode="gray">
          <a:xfrm>
            <a:off x="3713163" y="29591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8883" name="Oval 35"/>
          <p:cNvSpPr>
            <a:spLocks noChangeArrowheads="1"/>
          </p:cNvSpPr>
          <p:nvPr/>
        </p:nvSpPr>
        <p:spPr bwMode="gray">
          <a:xfrm>
            <a:off x="3729038" y="2973388"/>
            <a:ext cx="1366837" cy="13414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8884" name="Oval 36"/>
          <p:cNvSpPr>
            <a:spLocks noChangeArrowheads="1"/>
          </p:cNvSpPr>
          <p:nvPr/>
        </p:nvSpPr>
        <p:spPr bwMode="gray">
          <a:xfrm>
            <a:off x="3707904" y="3140968"/>
            <a:ext cx="1214438" cy="109061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none" anchor="ctr"/>
          <a:lstStyle/>
          <a:p>
            <a:r>
              <a:rPr lang="ru-RU" sz="2800" b="1" dirty="0" smtClean="0"/>
              <a:t>ООО</a:t>
            </a:r>
            <a:endParaRPr lang="ru-RU" sz="2800" b="1" dirty="0"/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5868144" y="908720"/>
            <a:ext cx="2691333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Примерная программа по учебным предметам.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ИЯ. 5-9 классы</a:t>
            </a: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179512" y="980728"/>
            <a:ext cx="302433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ФГОС 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основного 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общего 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образования</a:t>
            </a: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5796136" y="4797152"/>
            <a:ext cx="2736304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Авторская программа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курса АЯ для 5-11 классов ОУ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New Millennium English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467544" y="3212976"/>
            <a:ext cx="170936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Примерная программа ОУ ООО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891" name="Text Box 43"/>
          <p:cNvSpPr txBox="1">
            <a:spLocks noChangeArrowheads="1"/>
          </p:cNvSpPr>
          <p:nvPr/>
        </p:nvSpPr>
        <p:spPr bwMode="auto">
          <a:xfrm>
            <a:off x="0" y="5229200"/>
            <a:ext cx="324170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Формирование УУД 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основной школе:</a:t>
            </a:r>
          </a:p>
          <a:p>
            <a:pPr algn="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от действия к мысли</a:t>
            </a:r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gray">
          <a:xfrm>
            <a:off x="5148064" y="3501008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7" name="Group 13"/>
          <p:cNvGrpSpPr>
            <a:grpSpLocks/>
          </p:cNvGrpSpPr>
          <p:nvPr/>
        </p:nvGrpSpPr>
        <p:grpSpPr bwMode="auto">
          <a:xfrm>
            <a:off x="6012160" y="3429000"/>
            <a:ext cx="360362" cy="360362"/>
            <a:chOff x="1565" y="2659"/>
            <a:chExt cx="227" cy="227"/>
          </a:xfrm>
        </p:grpSpPr>
        <p:sp>
          <p:nvSpPr>
            <p:cNvPr id="48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6732240" y="3140968"/>
            <a:ext cx="2267744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УМК</a:t>
            </a:r>
          </a:p>
          <a:p>
            <a:pPr eaLnBrk="0" hangingPunct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New Millennium English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eaLnBrk="0" hangingPunct="0"/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создания РП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520" y="908720"/>
            <a:ext cx="8568952" cy="1512168"/>
            <a:chOff x="912" y="1008"/>
            <a:chExt cx="3984" cy="912"/>
          </a:xfrm>
        </p:grpSpPr>
        <p:sp>
          <p:nvSpPr>
            <p:cNvPr id="9011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99" y="1092"/>
              <a:ext cx="431" cy="746"/>
              <a:chOff x="999" y="1092"/>
              <a:chExt cx="431" cy="746"/>
            </a:xfrm>
          </p:grpSpPr>
          <p:sp>
            <p:nvSpPr>
              <p:cNvPr id="90118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39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1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0" name="Text Box 8">
                <a:hlinkClick r:id="rId2" action="ppaction://hlinksldjump" tooltip="1"/>
              </p:cNvPr>
              <p:cNvSpPr txBox="1">
                <a:spLocks noChangeArrowheads="1"/>
              </p:cNvSpPr>
              <p:nvPr/>
            </p:nvSpPr>
            <p:spPr bwMode="gray">
              <a:xfrm>
                <a:off x="1125" y="1269"/>
                <a:ext cx="179" cy="31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2780928"/>
            <a:ext cx="8568952" cy="1584176"/>
            <a:chOff x="912" y="2016"/>
            <a:chExt cx="4019" cy="912"/>
          </a:xfrm>
        </p:grpSpPr>
        <p:sp>
          <p:nvSpPr>
            <p:cNvPr id="9012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4019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47" y="2099"/>
              <a:ext cx="404" cy="746"/>
              <a:chOff x="1047" y="2099"/>
              <a:chExt cx="404" cy="746"/>
            </a:xfrm>
          </p:grpSpPr>
          <p:sp>
            <p:nvSpPr>
              <p:cNvPr id="90125" name="AutoShape 13"/>
              <p:cNvSpPr>
                <a:spLocks noChangeArrowheads="1"/>
              </p:cNvSpPr>
              <p:nvPr/>
            </p:nvSpPr>
            <p:spPr bwMode="gray">
              <a:xfrm>
                <a:off x="1047" y="2099"/>
                <a:ext cx="404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7" name="Text Box 15"/>
              <p:cNvSpPr txBox="1">
                <a:spLocks noChangeArrowheads="1"/>
              </p:cNvSpPr>
              <p:nvPr/>
            </p:nvSpPr>
            <p:spPr bwMode="gray">
              <a:xfrm>
                <a:off x="1152" y="2306"/>
                <a:ext cx="181" cy="3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28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1520" y="4653136"/>
            <a:ext cx="8568952" cy="1661790"/>
            <a:chOff x="912" y="3036"/>
            <a:chExt cx="3984" cy="912"/>
          </a:xfrm>
        </p:grpSpPr>
        <p:sp>
          <p:nvSpPr>
            <p:cNvPr id="9013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012" y="3115"/>
              <a:ext cx="418" cy="746"/>
              <a:chOff x="1012" y="3115"/>
              <a:chExt cx="418" cy="746"/>
            </a:xfrm>
          </p:grpSpPr>
          <p:sp>
            <p:nvSpPr>
              <p:cNvPr id="90132" name="AutoShape 20"/>
              <p:cNvSpPr>
                <a:spLocks noChangeArrowheads="1"/>
              </p:cNvSpPr>
              <p:nvPr/>
            </p:nvSpPr>
            <p:spPr bwMode="gray">
              <a:xfrm>
                <a:off x="1012" y="3115"/>
                <a:ext cx="382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133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34" name="Text Box 22"/>
              <p:cNvSpPr txBox="1">
                <a:spLocks noChangeArrowheads="1"/>
              </p:cNvSpPr>
              <p:nvPr/>
            </p:nvSpPr>
            <p:spPr bwMode="gray">
              <a:xfrm>
                <a:off x="1113" y="3313"/>
                <a:ext cx="184" cy="28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ru-RU" sz="28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0135" name="Text Box 23"/>
            <p:cNvSpPr txBox="1">
              <a:spLocks noChangeArrowheads="1"/>
            </p:cNvSpPr>
            <p:nvPr/>
          </p:nvSpPr>
          <p:spPr bwMode="gray">
            <a:xfrm>
              <a:off x="1462" y="3161"/>
              <a:ext cx="3338" cy="6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300" b="1" dirty="0" smtClean="0">
                  <a:solidFill>
                    <a:schemeClr val="tx2"/>
                  </a:solidFill>
                </a:rPr>
                <a:t>Написание программы:</a:t>
              </a:r>
            </a:p>
            <a:p>
              <a:r>
                <a:rPr lang="ru-RU" sz="2300" b="1" dirty="0" smtClean="0">
                  <a:solidFill>
                    <a:schemeClr val="tx2"/>
                  </a:solidFill>
                </a:rPr>
                <a:t>1 этап: </a:t>
              </a:r>
              <a:r>
                <a:rPr lang="ru-RU" sz="2300" dirty="0" smtClean="0">
                  <a:solidFill>
                    <a:schemeClr val="tx2"/>
                  </a:solidFill>
                </a:rPr>
                <a:t>к</a:t>
              </a:r>
              <a:r>
                <a:rPr lang="ru-RU" sz="2300" b="0" dirty="0" smtClean="0">
                  <a:solidFill>
                    <a:schemeClr val="tx2"/>
                  </a:solidFill>
                </a:rPr>
                <a:t>алендарно- тематический план</a:t>
              </a:r>
            </a:p>
            <a:p>
              <a:r>
                <a:rPr lang="ru-RU" sz="2300" b="1" dirty="0" smtClean="0">
                  <a:solidFill>
                    <a:schemeClr val="tx2"/>
                  </a:solidFill>
                </a:rPr>
                <a:t>2 этап: </a:t>
              </a:r>
              <a:r>
                <a:rPr lang="ru-RU" sz="2300" b="0" dirty="0" smtClean="0">
                  <a:solidFill>
                    <a:schemeClr val="tx2"/>
                  </a:solidFill>
                </a:rPr>
                <a:t>пояснительная записка</a:t>
              </a: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331640" y="1124744"/>
            <a:ext cx="763284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solidFill>
                  <a:schemeClr val="tx2"/>
                </a:solidFill>
              </a:rPr>
              <a:t>Изучение методических рекомендаций</a:t>
            </a:r>
            <a:r>
              <a:rPr lang="ru-RU" sz="2300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2300" b="1" dirty="0" smtClean="0">
                <a:solidFill>
                  <a:schemeClr val="tx2"/>
                </a:solidFill>
              </a:rPr>
              <a:t>по составлению РП</a:t>
            </a:r>
            <a:r>
              <a:rPr lang="ru-RU" sz="2300" dirty="0" smtClean="0">
                <a:solidFill>
                  <a:schemeClr val="tx2"/>
                </a:solidFill>
              </a:rPr>
              <a:t>:  структура, содержание, </a:t>
            </a:r>
            <a:r>
              <a:rPr lang="ru-RU" sz="2300" b="0" dirty="0" smtClean="0">
                <a:solidFill>
                  <a:schemeClr val="tx2"/>
                </a:solidFill>
              </a:rPr>
              <a:t>анализ изменений в требованиях к РП в соответствии с ФГОС</a:t>
            </a:r>
            <a:endParaRPr lang="en-US" sz="2300" b="0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3140968"/>
            <a:ext cx="766834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solidFill>
                  <a:schemeClr val="tx2"/>
                </a:solidFill>
              </a:rPr>
              <a:t>Определение перечня необходимых документов, литературы для изучения </a:t>
            </a:r>
            <a:endParaRPr lang="ru-RU" sz="23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Календарно-тематический план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</p:nvPr>
        </p:nvGraphicFramePr>
        <p:xfrm>
          <a:off x="179511" y="908721"/>
          <a:ext cx="8640961" cy="554461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0103"/>
                <a:gridCol w="1428979"/>
                <a:gridCol w="1292886"/>
                <a:gridCol w="1020699"/>
                <a:gridCol w="1565072"/>
                <a:gridCol w="952653"/>
                <a:gridCol w="754601"/>
                <a:gridCol w="775968"/>
              </a:tblGrid>
              <a:tr h="11408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Тема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Основное содержание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урока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Планируе-мые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результа-ты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Исполь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зуемые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ресурсы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Основные виды учебной деятельности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Объек-ты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фор-мы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теку-щего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конт-роля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Сред-ства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адап-тации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для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клас-сов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СКК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Домашнее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зада-ние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079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Предмет-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ные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1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/>
                        <a:t>Раздел 1.</a:t>
                      </a:r>
                      <a:r>
                        <a:rPr lang="ru-RU" sz="1800" b="1" dirty="0"/>
                        <a:t> 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5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Авторская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 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Примерная программа по учебным предметам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(Примерное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темат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тланирование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С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одержание курса),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учебник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Примерная программа по учебным  предметам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УМК,  презентация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интернет-ресурс,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наглядный материал, 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Примерная программа по  учебным предметам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хар-ка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основ.видов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д-ти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Авторская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(содержание контроля)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Учебник, рабочая тетрадь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>
                <a:latin typeface="Arial" pitchFamily="34" charset="0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  <a:endParaRPr lang="ru-RU" sz="3600" b="1" kern="1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theme/theme1.xml><?xml version="1.0" encoding="utf-8"?>
<a:theme xmlns:a="http://schemas.openxmlformats.org/drawingml/2006/main" name="cdb2004c022gl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cdb2004c022gl</Template>
  <TotalTime>167</TotalTime>
  <Words>285</Words>
  <Application>Microsoft Office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cdb2004c022gl</vt:lpstr>
      <vt:lpstr>Image</vt:lpstr>
      <vt:lpstr>Создание  рабочей программы  по предмету  в соответствии  с требованиями ФГОС</vt:lpstr>
      <vt:lpstr>Этапы создания РП</vt:lpstr>
      <vt:lpstr>Необходимо изучить:</vt:lpstr>
      <vt:lpstr>Этапы создания РП</vt:lpstr>
      <vt:lpstr>Документы, литература:</vt:lpstr>
      <vt:lpstr>Этапы создания РП</vt:lpstr>
      <vt:lpstr>Календарно-тематический план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 рабочей программы  по предмету  в соответствии  с требованиями ФГОС</dc:title>
  <dc:creator>Polina</dc:creator>
  <cp:lastModifiedBy>Polina</cp:lastModifiedBy>
  <cp:revision>18</cp:revision>
  <dcterms:created xsi:type="dcterms:W3CDTF">2013-02-14T10:05:27Z</dcterms:created>
  <dcterms:modified xsi:type="dcterms:W3CDTF">2013-02-14T16:19:07Z</dcterms:modified>
</cp:coreProperties>
</file>