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2" r:id="rId2"/>
    <p:sldId id="323" r:id="rId3"/>
    <p:sldId id="324" r:id="rId4"/>
    <p:sldId id="325" r:id="rId5"/>
    <p:sldId id="303" r:id="rId6"/>
    <p:sldId id="257" r:id="rId7"/>
    <p:sldId id="304" r:id="rId8"/>
    <p:sldId id="317" r:id="rId9"/>
    <p:sldId id="305" r:id="rId10"/>
    <p:sldId id="306" r:id="rId11"/>
    <p:sldId id="307" r:id="rId12"/>
    <p:sldId id="308" r:id="rId13"/>
    <p:sldId id="309" r:id="rId14"/>
    <p:sldId id="311" r:id="rId15"/>
    <p:sldId id="276" r:id="rId16"/>
    <p:sldId id="263" r:id="rId17"/>
    <p:sldId id="281" r:id="rId18"/>
    <p:sldId id="314" r:id="rId19"/>
    <p:sldId id="316" r:id="rId20"/>
    <p:sldId id="312" r:id="rId21"/>
    <p:sldId id="302" r:id="rId22"/>
    <p:sldId id="313" r:id="rId23"/>
    <p:sldId id="301" r:id="rId24"/>
    <p:sldId id="273" r:id="rId25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03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FFD1-077C-4F45-91BC-404BC66133C7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7ADB3F3C-FF52-47FE-B782-9606F69E2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C9F4-94AD-4CBC-991F-F92E9E8DFAAE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E621-6530-4317-B456-003F36350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454C-AD75-4C4D-8702-9119C524615E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C3B9-0435-4480-8985-75F8E76F1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D0DC-7128-4C52-8257-A86DB7C8E414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C080E-0D23-4425-80CE-BE78C48B2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026D-D55F-44F9-B53C-CD3C902FD1C3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E90A-FA18-4ABF-BF6B-DA90D6861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61A0A-E408-4356-9B20-6293812062CA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8C37-F0D2-4D28-9A31-25D8DDE1A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CAEB-DE4C-4CD4-9507-535B321E3E5B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E1EF-CA56-4314-9908-253FDA18D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4A83-0136-48DD-AF47-9494364E903D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FB794-5106-4D65-AA98-FCBC54620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Чтобы добавить рисунок, перетащите его на заполнитель или щелкните значок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EF01-0649-468E-AB51-274EA81AECFE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86FD-7B88-4665-9864-141726364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4C2B-7229-421B-8A0A-77417E568837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572F-FD2E-4FEA-9D90-6864643C5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2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DBB35E-0987-4562-8E99-55D8D52BFCD6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>
                <a:solidFill>
                  <a:srgbClr val="4D4D4D"/>
                </a:solidFill>
                <a:latin typeface="+mn-lt"/>
              </a:defRPr>
            </a:lvl1pPr>
          </a:lstStyle>
          <a:p>
            <a:pPr>
              <a:defRPr/>
            </a:pPr>
            <a:fld id="{A72549FA-A8CB-40AC-9876-61238D540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Название 1"/>
          <p:cNvSpPr>
            <a:spLocks noGrp="1"/>
          </p:cNvSpPr>
          <p:nvPr>
            <p:ph type="title"/>
          </p:nvPr>
        </p:nvSpPr>
        <p:spPr bwMode="auto">
          <a:xfrm>
            <a:off x="569913" y="0"/>
            <a:ext cx="7888287" cy="34369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Организация пресс-центра в ОУ. Результативность</a:t>
            </a:r>
            <a:endParaRPr lang="ru-RU" sz="4900" b="1" cap="none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5265738" y="3756025"/>
            <a:ext cx="3513137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ru-RU" b="1" dirty="0">
              <a:solidFill>
                <a:srgbClr val="1450B5"/>
              </a:solidFill>
            </a:endParaRPr>
          </a:p>
          <a:p>
            <a:pPr defTabSz="914400"/>
            <a:r>
              <a:rPr lang="ru-RU" b="1" dirty="0" err="1">
                <a:solidFill>
                  <a:srgbClr val="1450B5"/>
                </a:solidFill>
              </a:rPr>
              <a:t>Гризлюк</a:t>
            </a:r>
            <a:r>
              <a:rPr lang="ru-RU" b="1" dirty="0">
                <a:solidFill>
                  <a:srgbClr val="1450B5"/>
                </a:solidFill>
              </a:rPr>
              <a:t> Л.В., </a:t>
            </a:r>
          </a:p>
          <a:p>
            <a:pPr defTabSz="914400"/>
            <a:r>
              <a:rPr lang="ru-RU" sz="1400" b="1" dirty="0">
                <a:solidFill>
                  <a:srgbClr val="1450B5"/>
                </a:solidFill>
              </a:rPr>
              <a:t>член Союза журналистов РФ, </a:t>
            </a:r>
          </a:p>
          <a:p>
            <a:pPr defTabSz="914400"/>
            <a:r>
              <a:rPr lang="ru-RU" sz="1400" b="1" dirty="0">
                <a:solidFill>
                  <a:srgbClr val="1450B5"/>
                </a:solidFill>
              </a:rPr>
              <a:t>член правления ОО «</a:t>
            </a:r>
            <a:r>
              <a:rPr lang="ru-RU" sz="1400" b="1" dirty="0" err="1">
                <a:solidFill>
                  <a:srgbClr val="1450B5"/>
                </a:solidFill>
              </a:rPr>
              <a:t>Сургутская</a:t>
            </a:r>
            <a:r>
              <a:rPr lang="ru-RU" sz="1400" b="1" dirty="0">
                <a:solidFill>
                  <a:srgbClr val="1450B5"/>
                </a:solidFill>
              </a:rPr>
              <a:t> городская организации журналистов», </a:t>
            </a:r>
          </a:p>
          <a:p>
            <a:pPr defTabSz="914400"/>
            <a:r>
              <a:rPr lang="ru-RU" sz="1400" b="1" dirty="0" smtClean="0">
                <a:solidFill>
                  <a:srgbClr val="1450B5"/>
                </a:solidFill>
              </a:rPr>
              <a:t>доцент </a:t>
            </a:r>
            <a:r>
              <a:rPr lang="ru-RU" sz="1400" b="1" dirty="0" err="1" smtClean="0">
                <a:solidFill>
                  <a:srgbClr val="1450B5"/>
                </a:solidFill>
              </a:rPr>
              <a:t>СурГПУ</a:t>
            </a:r>
            <a:endParaRPr lang="ru-RU" sz="1400" b="1" dirty="0">
              <a:solidFill>
                <a:srgbClr val="1450B5"/>
              </a:solidFill>
            </a:endParaRPr>
          </a:p>
        </p:txBody>
      </p:sp>
      <p:pic>
        <p:nvPicPr>
          <p:cNvPr id="13318" name="Picture 6" descr="7261-zhurnalist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0338" y="3063875"/>
            <a:ext cx="3835400" cy="2397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72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177636"/>
            <a:ext cx="7772400" cy="4156365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Журналистский текст всегда должен содержать </a:t>
            </a:r>
            <a:r>
              <a:rPr lang="ru-RU" sz="2400" i="1" u="sng" dirty="0" smtClean="0">
                <a:solidFill>
                  <a:schemeClr val="tx2"/>
                </a:solidFill>
              </a:rPr>
              <a:t>информационный повод</a:t>
            </a:r>
            <a:r>
              <a:rPr lang="ru-RU" sz="2400" dirty="0" smtClean="0">
                <a:solidFill>
                  <a:schemeClr val="tx2"/>
                </a:solidFill>
              </a:rPr>
              <a:t> — это событие, имеющее общественную значимость или симулирующее таковую, и используемое для привлечения внимания к событию.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Информационный повод содержит следующие технические параметры: 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— кто, что, где, когда, что сделал, что произошло, каким образом — фактура; 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— почему, зачем, почему это важно, что за этим стоит — интерпретация.</a:t>
            </a:r>
            <a:r>
              <a:rPr lang="ru-RU" dirty="0" smtClean="0">
                <a:solidFill>
                  <a:schemeClr val="tx2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725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Событие, которое может быть использовано для создания журналистского текста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1" y="2000250"/>
            <a:ext cx="3775364" cy="3887931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предпочтительнее событие, касающееся простых людей;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в событии должен быть главный  герой, позволяющий публике идентифицировать себя с ним;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событие должно быть максимально согласованным с самыми упоминаемыми темами новостей. </a:t>
            </a:r>
            <a:r>
              <a:rPr lang="ru-RU" dirty="0" smtClean="0">
                <a:solidFill>
                  <a:schemeClr val="tx2"/>
                </a:solidFill>
              </a:rPr>
              <a:t>	</a:t>
            </a:r>
          </a:p>
        </p:txBody>
      </p:sp>
      <p:pic>
        <p:nvPicPr>
          <p:cNvPr id="3074" name="Picture 2" descr="C:\Users\Люба\Desktop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3501" y="2000250"/>
            <a:ext cx="4063353" cy="2627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1"/>
            <a:ext cx="2916381" cy="3733800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 это не только то, что людям необходимо знать, но и  то, что им интересно знать.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новость должна быть  привязана к событию. </a:t>
            </a:r>
            <a:r>
              <a:rPr lang="ru-RU" dirty="0" smtClean="0">
                <a:solidFill>
                  <a:schemeClr val="tx2"/>
                </a:solidFill>
              </a:rPr>
              <a:t>	</a:t>
            </a:r>
          </a:p>
        </p:txBody>
      </p:sp>
      <p:pic>
        <p:nvPicPr>
          <p:cNvPr id="5123" name="Picture 3" descr="C:\Users\Люба\Desktop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6935" y="1855642"/>
            <a:ext cx="3247563" cy="2411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Идеи для ТЕКСТОВ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1"/>
            <a:ext cx="5160818" cy="37338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Журналисты должны сами придумывать идеи для собственных статей. Вы с энтузиазмом и интересом напишете статью, если идею для нее придумаете  сами. Чтобы найти интересный аудитории повод для написания материала, нужно знать, откуда можно получить информацию.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Все источники информации подразделяются на три группы: люди, документы и личные наблюдения журналиста.</a:t>
            </a:r>
          </a:p>
        </p:txBody>
      </p:sp>
      <p:pic>
        <p:nvPicPr>
          <p:cNvPr id="4098" name="Picture 2" descr="C:\Users\Люба\Desktop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6618" y="2243571"/>
            <a:ext cx="2919845" cy="2189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1" y="274638"/>
            <a:ext cx="8181109" cy="1143000"/>
          </a:xfrm>
        </p:spPr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77091" y="1246909"/>
          <a:ext cx="8451273" cy="3796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091"/>
                <a:gridCol w="3080723"/>
                <a:gridCol w="2553459"/>
              </a:tblGrid>
              <a:tr h="371264">
                <a:tc>
                  <a:txBody>
                    <a:bodyPr/>
                    <a:lstStyle/>
                    <a:p>
                      <a:r>
                        <a:rPr lang="ru-RU" dirty="0" smtClean="0"/>
                        <a:t>Люди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Личные наблюдения</a:t>
                      </a:r>
                      <a:endParaRPr lang="ru-RU" dirty="0"/>
                    </a:p>
                  </a:txBody>
                  <a:tcPr/>
                </a:tc>
              </a:tr>
              <a:tr h="371264">
                <a:tc>
                  <a:txBody>
                    <a:bodyPr/>
                    <a:lstStyle/>
                    <a:p>
                      <a:r>
                        <a:rPr lang="ru-RU" sz="1500" b="1" smtClean="0">
                          <a:solidFill>
                            <a:schemeClr val="tx2"/>
                          </a:solidFill>
                        </a:rPr>
                        <a:t>политики</a:t>
                      </a:r>
                      <a:endParaRPr lang="ru-RU" sz="15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официальные доклады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личные контакты 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6228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зрители, читатели, слушатели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научные отчеты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эксперимент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746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"группы давления"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частные объявления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собственная информация</a:t>
                      </a:r>
                    </a:p>
                    <a:p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7009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скандальные адвокаты</a:t>
                      </a:r>
                      <a:endParaRPr lang="ru-RU" sz="15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календари и справочники (до 80 % информаций имеют календарную привязку)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случай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746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работники пресс-служб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проекция на местную почву сообщений центральных СМИ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7236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ньюсмейкер, стрингер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материалы информационных агентств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126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эксперт</a:t>
                      </a:r>
                      <a:endParaRPr lang="ru-RU" sz="15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</a:rPr>
                        <a:t>юбилеи</a:t>
                      </a:r>
                      <a:endParaRPr lang="ru-RU" sz="15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cap="none" dirty="0" smtClean="0">
                <a:latin typeface="Arial" charset="0"/>
              </a:rPr>
              <a:t>Подозрительные источники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518069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Т</a:t>
            </a:r>
            <a:r>
              <a:rPr lang="ru-RU" b="1" dirty="0" smtClean="0">
                <a:solidFill>
                  <a:schemeClr val="tx2"/>
                </a:solidFill>
              </a:rPr>
              <a:t>от, кто распространяет слухи или сам приходит в редакцию. Прежде, чем работать с этой информацией, надо </a:t>
            </a:r>
            <a:r>
              <a:rPr lang="ru-RU" b="1" i="1" dirty="0" smtClean="0"/>
              <a:t>выяснить мотивы</a:t>
            </a:r>
            <a:r>
              <a:rPr lang="ru-RU" b="1" i="1" dirty="0" smtClean="0">
                <a:solidFill>
                  <a:schemeClr val="tx2"/>
                </a:solidFill>
              </a:rPr>
              <a:t>. Должно </a:t>
            </a:r>
            <a:r>
              <a:rPr lang="ru-RU" b="1" dirty="0" smtClean="0">
                <a:solidFill>
                  <a:schemeClr val="tx2"/>
                </a:solidFill>
              </a:rPr>
              <a:t>быть недоверие к некомпетентным источникам. Настаивайте на получении документов. В случае сомнений -  ищите новые источники. Не попадайте под обаяние эмоционального источника. Никогда не платите за информацию (кроме случаев, когда получаете информацию первым). Опасайтесь призывов к благоразумию. Давайте возможность всем высказаться.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7170" name="Picture 2" descr="C:\Users\Люба\Desktop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6492" y="1600200"/>
            <a:ext cx="2924217" cy="3916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/>
              <a:t>Информация и жанр</a:t>
            </a:r>
            <a:endParaRPr lang="ru-RU" b="1" cap="none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479266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Информация</a:t>
            </a:r>
            <a:r>
              <a:rPr lang="ru-RU" i="1" dirty="0" smtClean="0">
                <a:solidFill>
                  <a:schemeClr val="accent1"/>
                </a:solidFill>
              </a:rPr>
              <a:t> </a:t>
            </a:r>
            <a:r>
              <a:rPr lang="ru-RU" i="1" dirty="0" smtClean="0"/>
              <a:t>– </a:t>
            </a:r>
            <a:r>
              <a:rPr lang="ru-RU" dirty="0" smtClean="0">
                <a:solidFill>
                  <a:schemeClr val="tx2"/>
                </a:solidFill>
              </a:rPr>
              <a:t>это</a:t>
            </a:r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вся совокупность сведений</a:t>
            </a:r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вербального и невербального характера, которые несет журналистика в аудиторию. Это единственное, чем располагает журналист для того, чтобы влиять на общество (для достижения своих целей). Для наибольшей близости цели существует жанр. </a:t>
            </a:r>
          </a:p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chemeClr val="accent1"/>
                </a:solidFill>
              </a:rPr>
              <a:t>Жанр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/>
              <a:t>– </a:t>
            </a:r>
            <a:r>
              <a:rPr lang="ru-RU" dirty="0" smtClean="0">
                <a:solidFill>
                  <a:schemeClr val="tx2"/>
                </a:solidFill>
              </a:rPr>
              <a:t>это исторически сложившаяся устойчивая форма внутренней организации мысли журналиста. Это образец многовекового опыта журналистов.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buFont typeface="Wingdings 3" pitchFamily="18" charset="2"/>
              <a:buNone/>
            </a:pPr>
            <a:endParaRPr lang="ru-RU" sz="3600" dirty="0" smtClean="0"/>
          </a:p>
        </p:txBody>
      </p:sp>
      <p:pic>
        <p:nvPicPr>
          <p:cNvPr id="15366" name="Picture 6" descr="38414_1_500x4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8463" y="2498725"/>
            <a:ext cx="3529012" cy="285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1600" y="1417638"/>
            <a:ext cx="523240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5800" y="0"/>
            <a:ext cx="7772400" cy="14176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cap="none" dirty="0">
                <a:solidFill>
                  <a:srgbClr val="167520"/>
                </a:solidFill>
                <a:latin typeface="Arial" charset="0"/>
              </a:rPr>
              <a:t>Структура </a:t>
            </a:r>
            <a:r>
              <a:rPr lang="ru-RU" cap="none" dirty="0" err="1">
                <a:solidFill>
                  <a:srgbClr val="167520"/>
                </a:solidFill>
                <a:latin typeface="Arial" charset="0"/>
              </a:rPr>
              <a:t>инфотекста</a:t>
            </a:r>
            <a:r>
              <a:rPr lang="ru-RU" cap="none" dirty="0">
                <a:solidFill>
                  <a:srgbClr val="167520"/>
                </a:solidFill>
                <a:latin typeface="Arial" charset="0"/>
              </a:rPr>
              <a:t/>
            </a:r>
            <a:br>
              <a:rPr lang="ru-RU" cap="none" dirty="0">
                <a:solidFill>
                  <a:srgbClr val="167520"/>
                </a:solidFill>
                <a:latin typeface="Arial" charset="0"/>
              </a:rPr>
            </a:br>
            <a:r>
              <a:rPr lang="ru-RU" cap="none" dirty="0">
                <a:solidFill>
                  <a:srgbClr val="167520"/>
                </a:solidFill>
                <a:latin typeface="Arial" charset="0"/>
              </a:rPr>
              <a:t> </a:t>
            </a:r>
            <a:r>
              <a:rPr lang="ru-RU" sz="2400" cap="none" dirty="0">
                <a:solidFill>
                  <a:srgbClr val="167520"/>
                </a:solidFill>
                <a:latin typeface="Arial" charset="0"/>
              </a:rPr>
              <a:t>(перевернутая пирамида)</a:t>
            </a:r>
            <a:endParaRPr lang="en-US" sz="2400" cap="none" dirty="0" smtClean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110" y="1640793"/>
            <a:ext cx="3196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Заголовок, </a:t>
            </a:r>
            <a:r>
              <a:rPr lang="ru-RU" dirty="0" err="1"/>
              <a:t>лид</a:t>
            </a:r>
            <a:r>
              <a:rPr lang="ru-RU" dirty="0"/>
              <a:t> и концовка – важнейшие структурные элементы журналистского текста.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rgbClr val="167520"/>
                </a:solidFill>
                <a:latin typeface="Arial" charset="0"/>
              </a:rPr>
              <a:t>Действие </a:t>
            </a:r>
            <a:r>
              <a:rPr lang="ru-RU" cap="none" dirty="0" err="1">
                <a:solidFill>
                  <a:srgbClr val="167520"/>
                </a:solidFill>
                <a:latin typeface="Arial" charset="0"/>
              </a:rPr>
              <a:t>инфотекста</a:t>
            </a:r>
            <a:r>
              <a:rPr lang="ru-RU" cap="none" dirty="0">
                <a:solidFill>
                  <a:srgbClr val="167520"/>
                </a:solidFill>
                <a:latin typeface="Arial" charset="0"/>
              </a:rPr>
              <a:t/>
            </a:r>
            <a:br>
              <a:rPr lang="ru-RU" cap="none" dirty="0">
                <a:solidFill>
                  <a:srgbClr val="167520"/>
                </a:solidFill>
                <a:latin typeface="Arial" charset="0"/>
              </a:rPr>
            </a:br>
            <a:r>
              <a:rPr lang="ru-RU" cap="none" dirty="0" smtClean="0">
                <a:solidFill>
                  <a:srgbClr val="167520"/>
                </a:solidFill>
                <a:latin typeface="Arial" charset="0"/>
              </a:rPr>
              <a:t>на аудиторию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1"/>
            <a:ext cx="2219770" cy="3733800"/>
          </a:xfrm>
        </p:spPr>
        <p:txBody>
          <a:bodyPr/>
          <a:lstStyle/>
          <a:p>
            <a:r>
              <a:rPr lang="ru-RU" sz="1200" b="1" dirty="0">
                <a:solidFill>
                  <a:schemeClr val="tx2"/>
                </a:solidFill>
              </a:rPr>
              <a:t>Традиционно «перевернутая пирамида» начинается </a:t>
            </a:r>
            <a:r>
              <a:rPr lang="ru-RU" sz="1200" b="1" dirty="0" smtClean="0">
                <a:solidFill>
                  <a:schemeClr val="tx2"/>
                </a:solidFill>
              </a:rPr>
              <a:t>вступительной </a:t>
            </a:r>
            <a:r>
              <a:rPr lang="ru-RU" sz="1200" b="1" dirty="0">
                <a:solidFill>
                  <a:schemeClr val="tx2"/>
                </a:solidFill>
              </a:rPr>
              <a:t>части, на которую должны клюнуть читатели. </a:t>
            </a:r>
            <a:endParaRPr lang="ru-RU" sz="1200" b="1" dirty="0" smtClean="0">
              <a:solidFill>
                <a:schemeClr val="tx2"/>
              </a:solidFill>
            </a:endParaRPr>
          </a:p>
          <a:p>
            <a:r>
              <a:rPr lang="ru-RU" sz="1200" b="1" dirty="0" smtClean="0">
                <a:solidFill>
                  <a:schemeClr val="tx2"/>
                </a:solidFill>
              </a:rPr>
              <a:t>После </a:t>
            </a:r>
            <a:r>
              <a:rPr lang="ru-RU" sz="1200" b="1" dirty="0">
                <a:solidFill>
                  <a:schemeClr val="tx2"/>
                </a:solidFill>
              </a:rPr>
              <a:t>этого информация о событии располагается в порядке убывания ее важности и интереса, в результате чего концовка статьи может просто смазаться. Ведь фактически читатели могут прекратить чтение в любой момент, когда получат необходимое им количество информации</a:t>
            </a:r>
            <a:r>
              <a:rPr lang="ru-RU" sz="1600" b="1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70" y="1417637"/>
            <a:ext cx="6079146" cy="453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18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6553"/>
            <a:ext cx="7772400" cy="5742774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Заголовок</a:t>
            </a:r>
            <a:r>
              <a:rPr lang="ru-RU" b="1" dirty="0" smtClean="0">
                <a:solidFill>
                  <a:schemeClr val="tx2"/>
                </a:solidFill>
              </a:rPr>
              <a:t> – привлечение внимания к тексту.</a:t>
            </a:r>
          </a:p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Хэдлайн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(</a:t>
            </a:r>
            <a:r>
              <a:rPr lang="ru-RU" b="1" dirty="0">
                <a:solidFill>
                  <a:schemeClr val="tx2"/>
                </a:solidFill>
              </a:rPr>
              <a:t>англ. </a:t>
            </a:r>
            <a:r>
              <a:rPr lang="ru-RU" b="1" dirty="0" err="1">
                <a:solidFill>
                  <a:schemeClr val="tx2"/>
                </a:solidFill>
              </a:rPr>
              <a:t>headline</a:t>
            </a:r>
            <a:r>
              <a:rPr lang="ru-RU" b="1" dirty="0">
                <a:solidFill>
                  <a:schemeClr val="tx2"/>
                </a:solidFill>
              </a:rPr>
              <a:t> — заглавная строка</a:t>
            </a:r>
            <a:r>
              <a:rPr lang="ru-RU" b="1" dirty="0" smtClean="0">
                <a:solidFill>
                  <a:schemeClr val="tx2"/>
                </a:solidFill>
              </a:rPr>
              <a:t>), </a:t>
            </a:r>
            <a:r>
              <a:rPr lang="ru-RU" b="1" dirty="0">
                <a:solidFill>
                  <a:schemeClr val="tx2"/>
                </a:solidFill>
              </a:rPr>
              <a:t>заголовок в прессе, колонтитул, а также краткое содержание выпуска последних известий на радио или телевидении. </a:t>
            </a:r>
            <a:r>
              <a:rPr lang="ru-RU" b="1" dirty="0" smtClean="0">
                <a:solidFill>
                  <a:schemeClr val="tx2"/>
                </a:solidFill>
              </a:rPr>
              <a:t>Характеризуется </a:t>
            </a:r>
            <a:r>
              <a:rPr lang="ru-RU" b="1" dirty="0">
                <a:solidFill>
                  <a:schemeClr val="tx2"/>
                </a:solidFill>
              </a:rPr>
              <a:t>более высокой степенью информационной насыщенности. Основная задача - выделить наиболее важные элементы текста, служить ориентиром читателю на газетной полосе. По мнению ряда специалистов, эта часть материала вместе с </a:t>
            </a:r>
            <a:r>
              <a:rPr lang="ru-RU" b="1" dirty="0" err="1">
                <a:solidFill>
                  <a:schemeClr val="tx2"/>
                </a:solidFill>
              </a:rPr>
              <a:t>лидом</a:t>
            </a:r>
            <a:r>
              <a:rPr lang="ru-RU" b="1" dirty="0">
                <a:solidFill>
                  <a:schemeClr val="tx2"/>
                </a:solidFill>
              </a:rPr>
              <a:t> может  содержать до 70 % общего смысла всей информации текста. Стиль </a:t>
            </a:r>
            <a:r>
              <a:rPr lang="ru-RU" b="1" dirty="0" err="1">
                <a:solidFill>
                  <a:schemeClr val="tx2"/>
                </a:solidFill>
              </a:rPr>
              <a:t>хэдлайнов</a:t>
            </a:r>
            <a:r>
              <a:rPr lang="ru-RU" b="1" dirty="0">
                <a:solidFill>
                  <a:schemeClr val="tx2"/>
                </a:solidFill>
              </a:rPr>
              <a:t> во многом определяет «лицо» издания.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Лидирующий абзац (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лид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ru-RU" b="1" dirty="0" smtClean="0">
                <a:solidFill>
                  <a:schemeClr val="tx2"/>
                </a:solidFill>
              </a:rPr>
              <a:t>– 2 – 5 предложений, 250-350 </a:t>
            </a:r>
            <a:r>
              <a:rPr lang="ru-RU" b="1" dirty="0">
                <a:solidFill>
                  <a:schemeClr val="tx2"/>
                </a:solidFill>
              </a:rPr>
              <a:t>знаков, 30–40 </a:t>
            </a:r>
            <a:r>
              <a:rPr lang="ru-RU" b="1" dirty="0" smtClean="0">
                <a:solidFill>
                  <a:schemeClr val="tx2"/>
                </a:solidFill>
              </a:rPr>
              <a:t>слов, содержащих минимум 2 информационных вопроса, раскрывающий суть </a:t>
            </a:r>
            <a:r>
              <a:rPr lang="ru-RU" b="1" dirty="0">
                <a:solidFill>
                  <a:schemeClr val="tx2"/>
                </a:solidFill>
              </a:rPr>
              <a:t>публикации. </a:t>
            </a:r>
            <a:r>
              <a:rPr lang="ru-RU" b="1" dirty="0" smtClean="0">
                <a:solidFill>
                  <a:schemeClr val="tx2"/>
                </a:solidFill>
              </a:rPr>
              <a:t>После </a:t>
            </a:r>
            <a:r>
              <a:rPr lang="ru-RU" b="1" dirty="0">
                <a:solidFill>
                  <a:schemeClr val="tx2"/>
                </a:solidFill>
              </a:rPr>
              <a:t>заголовков это первое, что видит читатель.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Основная часть </a:t>
            </a:r>
            <a:r>
              <a:rPr lang="ru-RU" b="1" dirty="0" smtClean="0">
                <a:solidFill>
                  <a:schemeClr val="tx2"/>
                </a:solidFill>
              </a:rPr>
              <a:t>(подробное изложение сути, аргументация, </a:t>
            </a:r>
            <a:r>
              <a:rPr lang="ru-RU" b="1" dirty="0" err="1" smtClean="0">
                <a:solidFill>
                  <a:schemeClr val="tx2"/>
                </a:solidFill>
              </a:rPr>
              <a:t>фактология</a:t>
            </a:r>
            <a:r>
              <a:rPr lang="ru-RU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Концовка</a:t>
            </a:r>
            <a:r>
              <a:rPr lang="ru-RU" b="1" dirty="0" smtClean="0">
                <a:solidFill>
                  <a:schemeClr val="tx2"/>
                </a:solidFill>
              </a:rPr>
              <a:t> (заключение) -  подведение итогов сказанного.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512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17638"/>
          </a:xfrm>
        </p:spPr>
        <p:txBody>
          <a:bodyPr/>
          <a:lstStyle/>
          <a:p>
            <a:r>
              <a:rPr lang="ru-RU" dirty="0" smtClean="0"/>
              <a:t>Пресс-центр и редакция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694472"/>
              </p:ext>
            </p:extLst>
          </p:nvPr>
        </p:nvGraphicFramePr>
        <p:xfrm>
          <a:off x="222190" y="1118914"/>
          <a:ext cx="8776530" cy="5116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352"/>
                <a:gridCol w="4512178"/>
              </a:tblGrid>
              <a:tr h="47278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Пресс-центр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Редакция</a:t>
                      </a:r>
                      <a:endParaRPr lang="ru-RU" dirty="0"/>
                    </a:p>
                  </a:txBody>
                  <a:tcPr/>
                </a:tc>
              </a:tr>
              <a:tr h="97145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Пресс-центр ОУ - это творческое ученическое объединение, которое направлено на формирование яркой творческой индивидуальности участников.  Внутрь. Лидер – педагог, техники и образование – </a:t>
                      </a:r>
                      <a:r>
                        <a:rPr lang="ru-RU" sz="1100" b="1" dirty="0" err="1" smtClean="0">
                          <a:solidFill>
                            <a:schemeClr val="tx2"/>
                          </a:solidFill>
                        </a:rPr>
                        <a:t>педагогич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. ,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в </a:t>
                      </a:r>
                      <a:r>
                        <a:rPr lang="ru-RU" sz="1100" b="1" baseline="0" dirty="0" err="1" smtClean="0">
                          <a:solidFill>
                            <a:schemeClr val="tx2"/>
                          </a:solidFill>
                        </a:rPr>
                        <a:t>частн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: л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ит. и РЯ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Корпоративное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школьное образование</a:t>
                      </a:r>
                      <a:endParaRPr lang="ru-RU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Редакция – творческий коллектив, нацеленный на регулярный выпуск СМИ. Проектирование. Вовне.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Лидер – редактор, техники и образование – медиа.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Ювенильное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творческое образование</a:t>
                      </a:r>
                    </a:p>
                  </a:txBody>
                  <a:tcPr/>
                </a:tc>
              </a:tr>
              <a:tr h="89789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Работая с материалами, техникой,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ребята приобретают умение работы -  как в команде, так и индивидуально. Школьник. Равные права и обязанности с другими.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Учебный план. Проведенные занятия «ДЛЯ ВСЕХ»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Редакция может выступать в качестве учредителя средства массовой информации, издателя, распространителя, собственника имущества редакции.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Работник СМИ. Дифференциация. Уникальные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о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бязанности в редакции.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План работы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редакции. Самостоятельная работа и самообразование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1703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Пресс-центр – это МЕСТО, кабинет, оборудование; занятие, часы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Редакция – периодический ПРОДУКТ, созданный  по технике и технологии СМИ, для аудитории и выпущенный в свет;  планерка, совещание, пресс-конференция, круглый стол и т.д.</a:t>
                      </a:r>
                    </a:p>
                  </a:txBody>
                  <a:tcPr/>
                </a:tc>
              </a:tr>
              <a:tr h="41762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Пресс-центр – </a:t>
                      </a:r>
                      <a:r>
                        <a:rPr lang="ru-RU" sz="1100" b="1" dirty="0" err="1" smtClean="0">
                          <a:solidFill>
                            <a:schemeClr val="tx2"/>
                          </a:solidFill>
                        </a:rPr>
                        <a:t>медиаграмотность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, общие ИКТ-компетенции.  Научные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публикации. 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Тестирование входное и выходное.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Редакция – </a:t>
                      </a:r>
                      <a:r>
                        <a:rPr lang="ru-RU" sz="1100" b="1" dirty="0" err="1" smtClean="0">
                          <a:solidFill>
                            <a:schemeClr val="tx2"/>
                          </a:solidFill>
                        </a:rPr>
                        <a:t>медиакритика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, индивидуализация.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Награды на конкурсах по журналистике.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 Экспертное мнение.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5913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Результат – социализация личности,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chemeClr val="tx2"/>
                          </a:solidFill>
                        </a:rPr>
                        <a:t>профилизация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 литературного образования,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 развитие </a:t>
                      </a:r>
                      <a:r>
                        <a:rPr lang="ru-RU" sz="1100" b="1" dirty="0" err="1" smtClean="0">
                          <a:solidFill>
                            <a:schemeClr val="tx2"/>
                          </a:solidFill>
                        </a:rPr>
                        <a:t>медиакомпетенций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, ИКТ-компетенций, занятость по интересам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Результат – профориентация, связь с профессиональным сообществом, сбор портфолио для поступления в вуз</a:t>
                      </a:r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Поощрение</a:t>
                      </a:r>
                      <a:endParaRPr lang="ru-RU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Редакция - как ресурс предпрофессиональной подготовки журналистских кадров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Самоцель</a:t>
                      </a:r>
                      <a:endParaRPr lang="ru-RU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355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599"/>
            <a:ext cx="7772400" cy="5264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создания материала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385455"/>
            <a:ext cx="7772400" cy="447501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Выберите тему.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Подумайте, какой жанр вашему тексту подойдет больше, чем его можно проиллюстрировать.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Найдите потенциальный источник информации. Если статья проблемная, таких источников должно быть несколько, чтобы отразить всю полноту и противоречия события.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Проанализируйте собранную информацию, определитесь с жанровым воплощением.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Составьте плана материала.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Продумайте, как будет выражаться ваше авторское  «я» в журналистском тексте.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cap="none" dirty="0" smtClean="0">
                <a:solidFill>
                  <a:schemeClr val="accent1"/>
                </a:solidFill>
                <a:latin typeface="Arial" charset="0"/>
              </a:rPr>
              <a:t>Способы проявления авторского «я»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"Лирический герой" (журналист - участник события).</a:t>
            </a:r>
          </a:p>
          <a:p>
            <a:r>
              <a:rPr lang="ru-RU" smtClean="0"/>
              <a:t>"Собеседник" (разговор с читателем).</a:t>
            </a:r>
          </a:p>
          <a:p>
            <a:r>
              <a:rPr lang="ru-RU" smtClean="0"/>
              <a:t>"Сторонний наблюдатель" (отстраненный взгляд).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создания газетного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237" y="1417638"/>
            <a:ext cx="8645236" cy="4359319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Напишите текст. Сделайте снимки либо попросите их предоставить героев публикаций, или фотографов, снимавших мероприятие. Проверьте качество снимков. Создайте заголовок.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Перепроверьте факты, имена, фамилии, должности, цифры, цитаты, названия улиц и так далее.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Поправьте стилистические, грамматические, ошибки; тире, кавычки приведите к единообразию, согласно техническим нормам издания; избавьтесь от сокращений в тексте.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Подпишите текст: имя и фамилия автора.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Сдайте текст и снимки редактору. Обязательно посмотрите текст после правки.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Участвуйте в размещении вашего текста на полосе издания.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cap="none" dirty="0" smtClean="0">
                <a:latin typeface="Arial" charset="0"/>
              </a:rPr>
              <a:t>Творчество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i="1" dirty="0" smtClean="0"/>
              <a:t>Творчество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chemeClr val="accent1"/>
                </a:solidFill>
              </a:rPr>
              <a:t>создание чего-то нового. </a:t>
            </a:r>
          </a:p>
          <a:p>
            <a:r>
              <a:rPr lang="ru-RU" b="1" u="sng" dirty="0" smtClean="0">
                <a:solidFill>
                  <a:schemeClr val="accent1"/>
                </a:solidFill>
              </a:rPr>
              <a:t>Три уровня профессии</a:t>
            </a:r>
            <a:r>
              <a:rPr lang="ru-RU" b="1" dirty="0" smtClean="0">
                <a:solidFill>
                  <a:srgbClr val="604878"/>
                </a:solidFill>
              </a:rPr>
              <a:t>: </a:t>
            </a:r>
            <a:r>
              <a:rPr lang="ru-RU" dirty="0" err="1" smtClean="0"/>
              <a:t>обученность</a:t>
            </a:r>
            <a:r>
              <a:rPr lang="ru-RU" dirty="0" smtClean="0"/>
              <a:t>, умелость, мастерство (свободный полет). </a:t>
            </a:r>
          </a:p>
          <a:p>
            <a:r>
              <a:rPr lang="ru-RU" dirty="0" smtClean="0"/>
              <a:t>Константы обучения: факты, организация мысли, организация текста, литературная работа.</a:t>
            </a:r>
          </a:p>
          <a:p>
            <a:pPr>
              <a:buFont typeface="Wingdings 3" pitchFamily="18" charset="2"/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азвание 1"/>
          <p:cNvSpPr>
            <a:spLocks noGrp="1"/>
          </p:cNvSpPr>
          <p:nvPr>
            <p:ph type="title" idx="4294967295"/>
          </p:nvPr>
        </p:nvSpPr>
        <p:spPr bwMode="auto">
          <a:xfrm>
            <a:off x="685801" y="1745673"/>
            <a:ext cx="7772400" cy="2355271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b="1" cap="none" dirty="0" smtClean="0">
                <a:solidFill>
                  <a:schemeClr val="accent1"/>
                </a:solidFill>
              </a:rPr>
              <a:t>Задавайте вопросы</a:t>
            </a:r>
            <a:r>
              <a:rPr lang="ru-RU" dirty="0" smtClean="0">
                <a:solidFill>
                  <a:schemeClr val="accent1"/>
                </a:solidFill>
              </a:rPr>
              <a:t> – </a:t>
            </a:r>
            <a:r>
              <a:rPr lang="ru-RU" b="1" cap="none" dirty="0" smtClean="0">
                <a:solidFill>
                  <a:schemeClr val="accent1"/>
                </a:solidFill>
              </a:rPr>
              <a:t/>
            </a:r>
            <a:br>
              <a:rPr lang="ru-RU" b="1" cap="none" dirty="0" smtClean="0">
                <a:solidFill>
                  <a:schemeClr val="accent1"/>
                </a:solidFill>
              </a:rPr>
            </a:br>
            <a:r>
              <a:rPr lang="ru-RU" b="1" cap="none" dirty="0" smtClean="0">
                <a:solidFill>
                  <a:schemeClr val="accent1"/>
                </a:solidFill>
              </a:rPr>
              <a:t> это </a:t>
            </a:r>
            <a:r>
              <a:rPr lang="ru-RU" b="1" cap="none" dirty="0" err="1" smtClean="0">
                <a:solidFill>
                  <a:schemeClr val="accent1"/>
                </a:solidFill>
              </a:rPr>
              <a:t>по-журналистски</a:t>
            </a:r>
            <a:r>
              <a:rPr lang="ru-RU" b="1" cap="none" dirty="0" smtClean="0">
                <a:solidFill>
                  <a:schemeClr val="accent1"/>
                </a:solidFill>
              </a:rPr>
              <a:t>)))</a:t>
            </a:r>
            <a:endParaRPr lang="en-US" b="1" cap="none" dirty="0" smtClean="0">
              <a:solidFill>
                <a:schemeClr val="accent1"/>
              </a:solidFill>
            </a:endParaRPr>
          </a:p>
        </p:txBody>
      </p:sp>
      <p:sp>
        <p:nvSpPr>
          <p:cNvPr id="37890" name="Содержимое 2"/>
          <p:cNvSpPr>
            <a:spLocks noGrp="1"/>
          </p:cNvSpPr>
          <p:nvPr>
            <p:ph idx="4294967295"/>
          </p:nvPr>
        </p:nvSpPr>
        <p:spPr>
          <a:xfrm>
            <a:off x="685800" y="4973652"/>
            <a:ext cx="7772400" cy="6778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/>
              <a:t>©</a:t>
            </a:r>
            <a:r>
              <a:rPr lang="ru-RU" dirty="0" smtClean="0"/>
              <a:t> </a:t>
            </a:r>
            <a:r>
              <a:rPr lang="ru-RU" dirty="0" smtClean="0">
                <a:latin typeface="Arial" charset="0"/>
              </a:rPr>
              <a:t>Любовь </a:t>
            </a:r>
            <a:r>
              <a:rPr lang="ru-RU" dirty="0" err="1" smtClean="0">
                <a:latin typeface="Arial" charset="0"/>
              </a:rPr>
              <a:t>Гризлюк</a:t>
            </a: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17638"/>
          </a:xfrm>
        </p:spPr>
        <p:txBody>
          <a:bodyPr/>
          <a:lstStyle/>
          <a:p>
            <a:r>
              <a:rPr lang="ru-RU" dirty="0" smtClean="0"/>
              <a:t>Пресс-центр и редакция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228838"/>
              </p:ext>
            </p:extLst>
          </p:nvPr>
        </p:nvGraphicFramePr>
        <p:xfrm>
          <a:off x="222190" y="1118914"/>
          <a:ext cx="8776530" cy="4731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352"/>
                <a:gridCol w="4512178"/>
              </a:tblGrid>
              <a:tr h="56734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Пресс-центр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Редакция</a:t>
                      </a:r>
                      <a:endParaRPr lang="ru-RU" dirty="0"/>
                    </a:p>
                  </a:txBody>
                  <a:tcPr/>
                </a:tc>
              </a:tr>
              <a:tr h="116573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Количество детей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Количество занятий, тем, разделов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Количество  оборудования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Количество освоенных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компетенций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История существования.</a:t>
                      </a:r>
                    </a:p>
                    <a:p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Структура редакции (редакция печатного, ТВ-, РВ-СМИ, ТРК, конвергентная, издательский дом, </a:t>
                      </a:r>
                      <a:r>
                        <a:rPr lang="ru-RU" sz="1100" b="1" baseline="0" dirty="0" err="1" smtClean="0">
                          <a:solidFill>
                            <a:schemeClr val="tx2"/>
                          </a:solidFill>
                        </a:rPr>
                        <a:t>медиахолдинг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</a:p>
                    <a:p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Качество продукта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Периодичность выпуска продуктов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Социальная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активность</a:t>
                      </a:r>
                    </a:p>
                  </a:txBody>
                  <a:tcPr/>
                </a:tc>
              </a:tr>
              <a:tr h="523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Требования программы </a:t>
                      </a:r>
                      <a:r>
                        <a:rPr lang="ru-RU" sz="1100" b="1" dirty="0" err="1" smtClean="0">
                          <a:solidFill>
                            <a:schemeClr val="tx2"/>
                          </a:solidFill>
                        </a:rPr>
                        <a:t>допобразования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Качество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текстов, оформления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Требования проф.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сообщества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Качество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готовых продуктов, которые видит аудитория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204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Общие результаты. Общая шкала оценивания (баллы)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Индивидуальные результаты.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Шкала оценивания на каждый результат. Социальный лифт.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1089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Педагогические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результаты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Профессиональные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результаты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129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Социальные проекты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>
                          <a:solidFill>
                            <a:schemeClr val="tx2"/>
                          </a:solidFill>
                        </a:rPr>
                        <a:t>Медиапроекты</a:t>
                      </a:r>
                      <a:endParaRPr lang="ru-RU" sz="11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67341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Конечное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количество операций</a:t>
                      </a:r>
                      <a:endParaRPr lang="ru-RU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Развитие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навыков по видам деятельности</a:t>
                      </a:r>
                      <a:endParaRPr lang="ru-RU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67341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Выход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из пресс-центра – вся группа по окончанию обучения.</a:t>
                      </a:r>
                      <a:endParaRPr lang="ru-RU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/>
                          </a:solidFill>
                        </a:rPr>
                        <a:t>Постепенная «передача полномочий»,</a:t>
                      </a:r>
                      <a:r>
                        <a:rPr lang="ru-RU" sz="1100" b="1" baseline="0" dirty="0" smtClean="0">
                          <a:solidFill>
                            <a:schemeClr val="tx2"/>
                          </a:solidFill>
                        </a:rPr>
                        <a:t> сменяемость на должностях в редакции, преемственность продуктов, сохранение и передача идей от «старших»  к «младшим»</a:t>
                      </a:r>
                      <a:endParaRPr lang="ru-RU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41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403" y="1485257"/>
            <a:ext cx="3281407" cy="324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049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Группы О. </a:t>
            </a:r>
            <a:r>
              <a:rPr lang="ru-RU" dirty="0" smtClean="0"/>
              <a:t>по мотивации </a:t>
            </a:r>
            <a:r>
              <a:rPr lang="ru-RU" sz="1800" dirty="0" smtClean="0"/>
              <a:t>(модель </a:t>
            </a:r>
            <a:r>
              <a:rPr lang="ru-RU" sz="1800" dirty="0" err="1"/>
              <a:t>Херси-Бланшера</a:t>
            </a:r>
            <a:r>
              <a:rPr lang="ru-RU" sz="1800" dirty="0"/>
              <a:t>, </a:t>
            </a:r>
            <a:r>
              <a:rPr lang="ru-RU" sz="1800" dirty="0" smtClean="0"/>
              <a:t>типы </a:t>
            </a:r>
            <a:r>
              <a:rPr lang="ru-RU" sz="1800" dirty="0"/>
              <a:t>сотрудников по отношению к </a:t>
            </a:r>
            <a:r>
              <a:rPr lang="ru-RU" sz="1800" dirty="0" smtClean="0"/>
              <a:t>работе</a:t>
            </a:r>
            <a:r>
              <a:rPr lang="ru-RU" sz="1800" dirty="0"/>
              <a:t>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008" y="1324598"/>
            <a:ext cx="5546220" cy="4563583"/>
          </a:xfrm>
        </p:spPr>
        <p:txBody>
          <a:bodyPr/>
          <a:lstStyle/>
          <a:p>
            <a:r>
              <a:rPr lang="ru-RU" sz="1200" dirty="0" smtClean="0">
                <a:solidFill>
                  <a:schemeClr val="tx2"/>
                </a:solidFill>
              </a:rPr>
              <a:t>Робот</a:t>
            </a:r>
            <a:r>
              <a:rPr lang="ru-RU" sz="1200" dirty="0">
                <a:solidFill>
                  <a:schemeClr val="tx2"/>
                </a:solidFill>
              </a:rPr>
              <a:t>. Знаний минимум, какие-то навыки имеются. </a:t>
            </a:r>
            <a:r>
              <a:rPr lang="ru-RU" sz="1200" dirty="0" err="1">
                <a:solidFill>
                  <a:schemeClr val="tx2"/>
                </a:solidFill>
              </a:rPr>
              <a:t>Незамотивирован</a:t>
            </a:r>
            <a:r>
              <a:rPr lang="ru-RU" sz="1200" dirty="0">
                <a:solidFill>
                  <a:schemeClr val="tx2"/>
                </a:solidFill>
              </a:rPr>
              <a:t> по той или иной причине. Вовлеченность минимальная: это мы не проходили, это нам не задавали. Все четко и по графику. 18:00 — я домой, буду завтра в 9:00. Самостоятельность — отсутствует. Без точных инструкций и указаний может сломаться. Способен выполнять одну, максимум две операции.</a:t>
            </a:r>
          </a:p>
          <a:p>
            <a:r>
              <a:rPr lang="ru-RU" sz="1200" dirty="0">
                <a:solidFill>
                  <a:schemeClr val="tx2"/>
                </a:solidFill>
              </a:rPr>
              <a:t>Ученик. Вовлеченность максимальная. Горит энтузиазмом, стремится везде быть полезным, но знаний, умений и навыков недостаточно, из-за чего может слегка напортачить. Выполняет от трех до шести операций. </a:t>
            </a:r>
          </a:p>
          <a:p>
            <a:r>
              <a:rPr lang="ru-RU" sz="1200" dirty="0">
                <a:solidFill>
                  <a:schemeClr val="tx2"/>
                </a:solidFill>
              </a:rPr>
              <a:t>Инертный или по-другому — мэтр. Сотрудник, у которого есть знания и развитые навыки, однако утрачена мотивация. «Поскольку профессионализм вырос, то энтузиазм к работе периодически появляется, но при неудачах так же быстро и гаснет. Уверенность в себе непостоянна, поэтому непостоянна и мотивация». Умен, но капризничает: хочу это, хочу то, это меня не устраивает, и вообще домой ухожу в 18:00. Выполняет от семи до девяти операций. И всегда всем жалуется, как тут плохо.</a:t>
            </a:r>
          </a:p>
          <a:p>
            <a:r>
              <a:rPr lang="ru-RU" sz="1200" dirty="0">
                <a:solidFill>
                  <a:schemeClr val="tx2"/>
                </a:solidFill>
              </a:rPr>
              <a:t>Подрядчик. Это Ученик, который получил знания, но не потерял интерес к работе. Решает очень сложные задачи. Способен выполнять от десяти операций. «Отточенные навыки придают уверенности в себе. Отсюда высокая степень мотивации. Может делиться опытом и развивать других сотрудников». Всегда на позитиве. Плохо переносит тотальный контроль и недоверие.</a:t>
            </a: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5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cap="none" dirty="0" smtClean="0">
                <a:solidFill>
                  <a:schemeClr val="accent1"/>
                </a:solidFill>
                <a:latin typeface="Arial" charset="0"/>
              </a:rPr>
              <a:t>Компетенции редакции</a:t>
            </a:r>
            <a:endParaRPr lang="ru-RU" cap="none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417638"/>
            <a:ext cx="7772400" cy="4708525"/>
          </a:xfrm>
        </p:spPr>
        <p:txBody>
          <a:bodyPr/>
          <a:lstStyle/>
          <a:p>
            <a:r>
              <a:rPr lang="ru-RU" sz="1600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компетенции общих знаний и интеллектуальных способностей;</a:t>
            </a: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владение приемами сбора информации и подготовки материалов для </a:t>
            </a:r>
            <a:r>
              <a:rPr lang="ru-RU" dirty="0" smtClean="0">
                <a:solidFill>
                  <a:schemeClr val="tx2"/>
                </a:solidFill>
              </a:rPr>
              <a:t> СМИ, редактирования</a:t>
            </a:r>
            <a:r>
              <a:rPr lang="ru-RU" dirty="0" smtClean="0">
                <a:solidFill>
                  <a:schemeClr val="tx2"/>
                </a:solidFill>
              </a:rPr>
              <a:t>, дизайна, производства;</a:t>
            </a: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 способность использовать технические средства журналистики и овладевать новыми технологиями и инновационными практиками;</a:t>
            </a: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понимание профессиональных правил, в том числе этических;</a:t>
            </a: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владение знаниями, касающимися роли журналистики в обществе, в том числе по истории журналистики, организации СМИ и законам, ограничивающим журналистскую практику;</a:t>
            </a: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знание лучших образцов журналистики.</a:t>
            </a:r>
          </a:p>
          <a:p>
            <a:endParaRPr lang="ru-RU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Название 1"/>
          <p:cNvSpPr>
            <a:spLocks noGrp="1"/>
          </p:cNvSpPr>
          <p:nvPr>
            <p:ph type="title"/>
          </p:nvPr>
        </p:nvSpPr>
        <p:spPr bwMode="auto">
          <a:xfrm>
            <a:off x="569913" y="0"/>
            <a:ext cx="7888287" cy="34369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журналистский текст</a:t>
            </a:r>
            <a:b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 главный результат</a:t>
            </a:r>
            <a: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9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900" b="1" cap="none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8" name="Picture 6" descr="7261-zhurnalist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0338" y="3063875"/>
            <a:ext cx="3835400" cy="239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 журналистского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1"/>
            <a:ext cx="3553691" cy="3733800"/>
          </a:xfrm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</a:rPr>
              <a:t>Самая распространенная ошибка начинающих журналистов: их первые материалы похожи на школьные сочинения. 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Люба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3454" y="1600201"/>
            <a:ext cx="4024746" cy="3430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Сочинение           </a:t>
            </a:r>
            <a:r>
              <a:rPr lang="ru-RU" smtClean="0"/>
              <a:t>ЖУР</a:t>
            </a:r>
            <a:r>
              <a:rPr lang="ru-RU" dirty="0" smtClean="0"/>
              <a:t>. новость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034041"/>
            <a:ext cx="8184735" cy="5597495"/>
          </a:xfrm>
        </p:spPr>
        <p:txBody>
          <a:bodyPr numCol="2"/>
          <a:lstStyle/>
          <a:p>
            <a:r>
              <a:rPr lang="ru-RU" sz="1600" dirty="0" smtClean="0"/>
              <a:t>Изучение, формирование знаний</a:t>
            </a:r>
          </a:p>
          <a:p>
            <a:r>
              <a:rPr lang="ru-RU" sz="1600" dirty="0" smtClean="0"/>
              <a:t>Явление </a:t>
            </a:r>
          </a:p>
          <a:p>
            <a:r>
              <a:rPr lang="ru-RU" sz="1600" dirty="0" smtClean="0"/>
              <a:t>Личное мнение</a:t>
            </a:r>
          </a:p>
          <a:p>
            <a:r>
              <a:rPr lang="ru-RU" sz="1600" dirty="0" smtClean="0"/>
              <a:t>Учебный текст</a:t>
            </a:r>
          </a:p>
          <a:p>
            <a:r>
              <a:rPr lang="ru-RU" sz="1600" dirty="0" smtClean="0"/>
              <a:t>Узкая аудитория</a:t>
            </a:r>
          </a:p>
          <a:p>
            <a:r>
              <a:rPr lang="ru-RU" sz="1600" dirty="0" smtClean="0"/>
              <a:t>Литературные жанры</a:t>
            </a:r>
          </a:p>
          <a:p>
            <a:r>
              <a:rPr lang="ru-RU" sz="1600" dirty="0" smtClean="0"/>
              <a:t>Оригинал</a:t>
            </a:r>
            <a:endParaRPr lang="ru-RU" sz="1600" dirty="0"/>
          </a:p>
          <a:p>
            <a:r>
              <a:rPr lang="ru-RU" sz="1600" dirty="0" smtClean="0"/>
              <a:t>Оценивание по грамотности</a:t>
            </a:r>
          </a:p>
          <a:p>
            <a:r>
              <a:rPr lang="ru-RU" sz="1600" dirty="0" smtClean="0"/>
              <a:t>Не иллюстрируется</a:t>
            </a:r>
          </a:p>
          <a:p>
            <a:r>
              <a:rPr lang="ru-RU" sz="1600" dirty="0" smtClean="0"/>
              <a:t>Приветствуются рассуждения автора, он главный в тексте</a:t>
            </a:r>
          </a:p>
          <a:p>
            <a:r>
              <a:rPr lang="ru-RU" sz="1600" dirty="0" smtClean="0"/>
              <a:t>Есть эпиграф</a:t>
            </a:r>
          </a:p>
          <a:p>
            <a:r>
              <a:rPr lang="ru-RU" sz="1600" dirty="0" smtClean="0"/>
              <a:t>Нет подписи</a:t>
            </a:r>
          </a:p>
          <a:p>
            <a:r>
              <a:rPr lang="ru-RU" sz="1600" dirty="0" smtClean="0"/>
              <a:t>Не публикуется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69850" indent="0">
              <a:buNone/>
            </a:pPr>
            <a:endParaRPr lang="ru-RU" sz="1600" dirty="0"/>
          </a:p>
          <a:p>
            <a:r>
              <a:rPr lang="ru-RU" sz="1600" dirty="0" smtClean="0"/>
              <a:t>Информирование, передача знаний</a:t>
            </a:r>
          </a:p>
          <a:p>
            <a:r>
              <a:rPr lang="ru-RU" sz="1600" dirty="0" smtClean="0"/>
              <a:t>Событие, статистика, ТЕМА</a:t>
            </a:r>
          </a:p>
          <a:p>
            <a:r>
              <a:rPr lang="ru-RU" sz="1600" dirty="0" smtClean="0"/>
              <a:t>Непредвзятость мнения</a:t>
            </a:r>
          </a:p>
          <a:p>
            <a:r>
              <a:rPr lang="ru-RU" sz="1600" dirty="0" err="1" smtClean="0"/>
              <a:t>Медиатекст</a:t>
            </a:r>
            <a:endParaRPr lang="ru-RU" sz="1600" dirty="0" smtClean="0"/>
          </a:p>
          <a:p>
            <a:r>
              <a:rPr lang="ru-RU" sz="1600" dirty="0" smtClean="0"/>
              <a:t>Массовая аудитория</a:t>
            </a:r>
          </a:p>
          <a:p>
            <a:r>
              <a:rPr lang="ru-RU" sz="1600" dirty="0" smtClean="0"/>
              <a:t>Журналистские жанры</a:t>
            </a:r>
          </a:p>
          <a:p>
            <a:r>
              <a:rPr lang="ru-RU" sz="1600" dirty="0"/>
              <a:t>Редактируется</a:t>
            </a:r>
          </a:p>
          <a:p>
            <a:r>
              <a:rPr lang="ru-RU" sz="1600" dirty="0" smtClean="0"/>
              <a:t>Оценка по актуальности и т.д.</a:t>
            </a:r>
          </a:p>
          <a:p>
            <a:r>
              <a:rPr lang="ru-RU" sz="1600" dirty="0" smtClean="0"/>
              <a:t>Иллюстрации, дизайн</a:t>
            </a:r>
            <a:endParaRPr lang="ru-RU" sz="1600" dirty="0" smtClean="0"/>
          </a:p>
          <a:p>
            <a:r>
              <a:rPr lang="ru-RU" sz="1600" dirty="0" smtClean="0"/>
              <a:t>Лаконичное изложение, автор может быть не проявлен в тексте</a:t>
            </a:r>
          </a:p>
          <a:p>
            <a:r>
              <a:rPr lang="ru-RU" sz="1600" dirty="0" smtClean="0"/>
              <a:t>Нет эпиграфа</a:t>
            </a:r>
          </a:p>
          <a:p>
            <a:r>
              <a:rPr lang="ru-RU" sz="1600" dirty="0" smtClean="0"/>
              <a:t>Есть подпись ИМЯ ФАМИЛИЯ</a:t>
            </a:r>
          </a:p>
          <a:p>
            <a:r>
              <a:rPr lang="ru-RU" sz="1600" dirty="0" smtClean="0"/>
              <a:t>Обязателен к размещению в СМИ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64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17638"/>
          </a:xfrm>
        </p:spPr>
        <p:txBody>
          <a:bodyPr/>
          <a:lstStyle/>
          <a:p>
            <a:r>
              <a:rPr lang="ru-RU" dirty="0" smtClean="0"/>
              <a:t>Актуальность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1" y="942109"/>
            <a:ext cx="5534890" cy="4757935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Если сочинение лучше строить по нормам письменной речи, то журналистский материал — по нормам, до некоторой степени приближенным к устной речи.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Журналистский текст основан не на  личных размышлениях, а на конкретных фактах действительности.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Важно определить уже на этапе планирования, какое событие достойно того, чтобы попасть в СМИ, а какое — нет. </a:t>
            </a:r>
          </a:p>
          <a:p>
            <a:endParaRPr lang="ru-RU" dirty="0"/>
          </a:p>
        </p:txBody>
      </p:sp>
      <p:pic>
        <p:nvPicPr>
          <p:cNvPr id="2050" name="Picture 2" descr="C:\Users\Люба\Desktop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0691" y="2132013"/>
            <a:ext cx="2613273" cy="2107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ородской поп">
  <a:themeElements>
    <a:clrScheme name="Другое 5">
      <a:dk1>
        <a:srgbClr val="167520"/>
      </a:dk1>
      <a:lt1>
        <a:srgbClr val="FFFFFF"/>
      </a:lt1>
      <a:dk2>
        <a:srgbClr val="282828"/>
      </a:dk2>
      <a:lt2>
        <a:srgbClr val="D4D4D4"/>
      </a:lt2>
      <a:accent1>
        <a:srgbClr val="1450B5"/>
      </a:accent1>
      <a:accent2>
        <a:srgbClr val="177532"/>
      </a:accent2>
      <a:accent3>
        <a:srgbClr val="08984E"/>
      </a:accent3>
      <a:accent4>
        <a:srgbClr val="7D8F8C"/>
      </a:accent4>
      <a:accent5>
        <a:srgbClr val="D06B20"/>
      </a:accent5>
      <a:accent6>
        <a:srgbClr val="958B8B"/>
      </a:accent6>
      <a:hlink>
        <a:srgbClr val="28773F"/>
      </a:hlink>
      <a:folHlink>
        <a:srgbClr val="969696"/>
      </a:folHlink>
    </a:clrScheme>
    <a:fontScheme name="Городской по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ой поп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1711</Words>
  <Application>Microsoft Office PowerPoint</Application>
  <PresentationFormat>Экран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Городской поп</vt:lpstr>
      <vt:lpstr> Организация пресс-центра в ОУ. Результативность</vt:lpstr>
      <vt:lpstr>Пресс-центр и редакция</vt:lpstr>
      <vt:lpstr>Пресс-центр и редакция</vt:lpstr>
      <vt:lpstr>Группы О. по мотивации (модель Херси-Бланшера, типы сотрудников по отношению к работе) </vt:lpstr>
      <vt:lpstr>Компетенции редакции</vt:lpstr>
      <vt:lpstr> журналистский текст как главный результат </vt:lpstr>
      <vt:lpstr>Специфика журналистского текста</vt:lpstr>
      <vt:lpstr>Сочинение           ЖУР. новость</vt:lpstr>
      <vt:lpstr>Актуальность текста</vt:lpstr>
      <vt:lpstr>Актуальность текста</vt:lpstr>
      <vt:lpstr>Событие, которое может быть использовано для создания журналистского текста  </vt:lpstr>
      <vt:lpstr>новость</vt:lpstr>
      <vt:lpstr>Идеи для ТЕКСТОВ</vt:lpstr>
      <vt:lpstr>Источники информации</vt:lpstr>
      <vt:lpstr>Подозрительные источники</vt:lpstr>
      <vt:lpstr>Информация и жанр</vt:lpstr>
      <vt:lpstr>Структура инфотекста  (перевернутая пирамида)</vt:lpstr>
      <vt:lpstr>Действие инфотекста на аудиторию</vt:lpstr>
      <vt:lpstr>Презентация PowerPoint</vt:lpstr>
      <vt:lpstr>Этапы создания материала </vt:lpstr>
      <vt:lpstr>Способы проявления авторского «я»</vt:lpstr>
      <vt:lpstr>Этапы создания газетного материала</vt:lpstr>
      <vt:lpstr>Творчество</vt:lpstr>
      <vt:lpstr>Задавайте вопросы –   это по-журналистски)))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</dc:creator>
  <cp:lastModifiedBy>Гризлюк Любовь Владимировна</cp:lastModifiedBy>
  <cp:revision>67</cp:revision>
  <dcterms:created xsi:type="dcterms:W3CDTF">2013-04-22T09:23:56Z</dcterms:created>
  <dcterms:modified xsi:type="dcterms:W3CDTF">2020-10-27T10:29:53Z</dcterms:modified>
</cp:coreProperties>
</file>