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64" r:id="rId16"/>
    <p:sldId id="263" r:id="rId17"/>
    <p:sldId id="272" r:id="rId18"/>
    <p:sldId id="273" r:id="rId19"/>
    <p:sldId id="275" r:id="rId20"/>
    <p:sldId id="276" r:id="rId21"/>
    <p:sldId id="277" r:id="rId22"/>
    <p:sldId id="299" r:id="rId23"/>
    <p:sldId id="278" r:id="rId24"/>
    <p:sldId id="279" r:id="rId25"/>
    <p:sldId id="300" r:id="rId26"/>
    <p:sldId id="280" r:id="rId27"/>
    <p:sldId id="301" r:id="rId28"/>
    <p:sldId id="281" r:id="rId29"/>
    <p:sldId id="302" r:id="rId30"/>
    <p:sldId id="282" r:id="rId31"/>
    <p:sldId id="303" r:id="rId32"/>
    <p:sldId id="283" r:id="rId33"/>
    <p:sldId id="304" r:id="rId34"/>
    <p:sldId id="284" r:id="rId35"/>
    <p:sldId id="305" r:id="rId36"/>
    <p:sldId id="285" r:id="rId37"/>
    <p:sldId id="286" r:id="rId38"/>
    <p:sldId id="287" r:id="rId39"/>
    <p:sldId id="298" r:id="rId40"/>
    <p:sldId id="306" r:id="rId41"/>
    <p:sldId id="307" r:id="rId42"/>
    <p:sldId id="308" r:id="rId43"/>
    <p:sldId id="274" r:id="rId44"/>
    <p:sldId id="259" r:id="rId45"/>
    <p:sldId id="26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E4AA-BD81-4867-ADB5-DF0ED206C0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9262-2B8A-438B-9730-1C9B78FF6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9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E4AA-BD81-4867-ADB5-DF0ED206C0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9262-2B8A-438B-9730-1C9B78FF6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4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E4AA-BD81-4867-ADB5-DF0ED206C0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9262-2B8A-438B-9730-1C9B78FF6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4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E4AA-BD81-4867-ADB5-DF0ED206C0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9262-2B8A-438B-9730-1C9B78FF6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1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E4AA-BD81-4867-ADB5-DF0ED206C0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9262-2B8A-438B-9730-1C9B78FF6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3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E4AA-BD81-4867-ADB5-DF0ED206C0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9262-2B8A-438B-9730-1C9B78FF6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E4AA-BD81-4867-ADB5-DF0ED206C0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9262-2B8A-438B-9730-1C9B78FF6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7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E4AA-BD81-4867-ADB5-DF0ED206C0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9262-2B8A-438B-9730-1C9B78FF6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9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E4AA-BD81-4867-ADB5-DF0ED206C0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9262-2B8A-438B-9730-1C9B78FF6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E4AA-BD81-4867-ADB5-DF0ED206C0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9262-2B8A-438B-9730-1C9B78FF6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7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E4AA-BD81-4867-ADB5-DF0ED206C0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9262-2B8A-438B-9730-1C9B78FF6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4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DE4AA-BD81-4867-ADB5-DF0ED206C0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B9262-2B8A-438B-9730-1C9B78FF6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592287"/>
          </a:xfrm>
        </p:spPr>
        <p:txBody>
          <a:bodyPr>
            <a:normAutofit/>
          </a:bodyPr>
          <a:lstStyle/>
          <a:p>
            <a:r>
              <a:rPr lang="ru-RU" dirty="0"/>
              <a:t>Использование УБ ЦОК на уроках английского языка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Жигулина</a:t>
            </a:r>
            <a:r>
              <a:rPr lang="ru-RU" dirty="0"/>
              <a:t> Ю.О.</a:t>
            </a:r>
          </a:p>
          <a:p>
            <a:r>
              <a:rPr lang="ru-RU" dirty="0"/>
              <a:t>Никитина Н.В.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47F24F-7A87-23D7-7443-38E5635D4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615" y="5101875"/>
            <a:ext cx="2279751" cy="1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6-02-25_16-13-5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81" t="3814" b="5499"/>
          <a:stretch/>
        </p:blipFill>
        <p:spPr>
          <a:xfrm>
            <a:off x="827583" y="1772815"/>
            <a:ext cx="7751779" cy="410445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26-02-25_16-14-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180" t="3814" b="26182"/>
          <a:stretch/>
        </p:blipFill>
        <p:spPr>
          <a:xfrm>
            <a:off x="457200" y="1988840"/>
            <a:ext cx="8377932" cy="345638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6-02-25_16-14-5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81" t="3814" b="5499"/>
          <a:stretch/>
        </p:blipFill>
        <p:spPr>
          <a:xfrm>
            <a:off x="827583" y="1772817"/>
            <a:ext cx="7751779" cy="41044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26-02-25_16-15-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81" t="3813" b="7090"/>
          <a:stretch/>
        </p:blipFill>
        <p:spPr>
          <a:xfrm>
            <a:off x="827583" y="1772815"/>
            <a:ext cx="7751779" cy="403244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6-02-25_16-19-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180" t="3814" b="5499"/>
          <a:stretch/>
        </p:blipFill>
        <p:spPr>
          <a:xfrm>
            <a:off x="899591" y="1772815"/>
            <a:ext cx="7679771" cy="410445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7248" b="4225"/>
          <a:stretch/>
        </p:blipFill>
        <p:spPr bwMode="auto">
          <a:xfrm>
            <a:off x="323528" y="1207293"/>
            <a:ext cx="87654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357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Тренировка ОГЭ по английскому языку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291264" cy="2620888"/>
          </a:xfrm>
        </p:spPr>
        <p:txBody>
          <a:bodyPr/>
          <a:lstStyle/>
          <a:p>
            <a:r>
              <a:rPr lang="ru-RU" dirty="0"/>
              <a:t>Задания 1,2,10, 11 линии – </a:t>
            </a:r>
            <a:r>
              <a:rPr lang="ru-RU" dirty="0" err="1"/>
              <a:t>аудирование</a:t>
            </a:r>
            <a:endParaRPr lang="ru-RU" dirty="0"/>
          </a:p>
          <a:p>
            <a:r>
              <a:rPr lang="ru-RU" dirty="0"/>
              <a:t>Задания 12 линии – чтение</a:t>
            </a:r>
            <a:r>
              <a:rPr lang="en-US" dirty="0"/>
              <a:t> (Task 1)</a:t>
            </a:r>
            <a:endParaRPr lang="ru-RU" dirty="0"/>
          </a:p>
          <a:p>
            <a:r>
              <a:rPr lang="ru-RU" dirty="0"/>
              <a:t>Задания 13-19 линии – чтение (</a:t>
            </a:r>
            <a:r>
              <a:rPr lang="en-US" dirty="0"/>
              <a:t>Task 2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/>
              <a:t>Задания 20-25 линии - грамматика</a:t>
            </a:r>
          </a:p>
        </p:txBody>
      </p:sp>
    </p:spTree>
    <p:extLst>
      <p:ext uri="{BB962C8B-B14F-4D97-AF65-F5344CB8AC3E}">
        <p14:creationId xmlns:p14="http://schemas.microsoft.com/office/powerpoint/2010/main" val="180134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ЦОК\скрин\2026-02-20_12-09-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4"/>
          <a:stretch/>
        </p:blipFill>
        <p:spPr bwMode="auto">
          <a:xfrm>
            <a:off x="-612576" y="-1323528"/>
            <a:ext cx="10081121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78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ЦОК\скрин\2026-02-20_12-10-3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 bwMode="auto">
          <a:xfrm>
            <a:off x="-756592" y="-1121417"/>
            <a:ext cx="9999451" cy="77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DBA710-A03C-4ABF-A0BC-64486832B553}"/>
              </a:ext>
            </a:extLst>
          </p:cNvPr>
          <p:cNvSpPr/>
          <p:nvPr/>
        </p:nvSpPr>
        <p:spPr>
          <a:xfrm>
            <a:off x="-468560" y="2276872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E5AA8E-9ABB-45CD-9432-D2D0D3F1A561}"/>
              </a:ext>
            </a:extLst>
          </p:cNvPr>
          <p:cNvSpPr/>
          <p:nvPr/>
        </p:nvSpPr>
        <p:spPr>
          <a:xfrm>
            <a:off x="-468560" y="3212976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C5FB48-4695-41E9-845B-63C956473BDF}"/>
              </a:ext>
            </a:extLst>
          </p:cNvPr>
          <p:cNvSpPr/>
          <p:nvPr/>
        </p:nvSpPr>
        <p:spPr>
          <a:xfrm>
            <a:off x="-396552" y="4077072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ADFEE9-B943-441B-AC38-6A2CC1559A55}"/>
              </a:ext>
            </a:extLst>
          </p:cNvPr>
          <p:cNvSpPr/>
          <p:nvPr/>
        </p:nvSpPr>
        <p:spPr>
          <a:xfrm>
            <a:off x="-396552" y="4941168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475717-E782-477F-8EB2-3385AEAB854E}"/>
              </a:ext>
            </a:extLst>
          </p:cNvPr>
          <p:cNvSpPr/>
          <p:nvPr/>
        </p:nvSpPr>
        <p:spPr>
          <a:xfrm>
            <a:off x="1979712" y="2276872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ABA42A-588F-4DFB-9389-80BD3C813B79}"/>
              </a:ext>
            </a:extLst>
          </p:cNvPr>
          <p:cNvSpPr/>
          <p:nvPr/>
        </p:nvSpPr>
        <p:spPr>
          <a:xfrm>
            <a:off x="1979712" y="3212976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BB09C87-B0B2-4561-88F9-5C771CA21674}"/>
              </a:ext>
            </a:extLst>
          </p:cNvPr>
          <p:cNvSpPr/>
          <p:nvPr/>
        </p:nvSpPr>
        <p:spPr>
          <a:xfrm>
            <a:off x="1979712" y="4077072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EEC6687-7139-4EBF-ABCB-A58C9E5FF788}"/>
              </a:ext>
            </a:extLst>
          </p:cNvPr>
          <p:cNvSpPr/>
          <p:nvPr/>
        </p:nvSpPr>
        <p:spPr>
          <a:xfrm>
            <a:off x="2051720" y="4941168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4B6125-EFBF-4853-97E5-966C2B1295A6}"/>
              </a:ext>
            </a:extLst>
          </p:cNvPr>
          <p:cNvSpPr/>
          <p:nvPr/>
        </p:nvSpPr>
        <p:spPr>
          <a:xfrm>
            <a:off x="4427984" y="2348880"/>
            <a:ext cx="79208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A082310-29F9-4B7F-B380-2F4F57B8F1E5}"/>
              </a:ext>
            </a:extLst>
          </p:cNvPr>
          <p:cNvSpPr/>
          <p:nvPr/>
        </p:nvSpPr>
        <p:spPr>
          <a:xfrm>
            <a:off x="4427984" y="3212976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F8E896-C0FB-476D-A171-B7493861DFBB}"/>
              </a:ext>
            </a:extLst>
          </p:cNvPr>
          <p:cNvSpPr/>
          <p:nvPr/>
        </p:nvSpPr>
        <p:spPr>
          <a:xfrm>
            <a:off x="4427984" y="4077072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9EA73ED-3987-4E78-B6CD-B6C61E494D45}"/>
              </a:ext>
            </a:extLst>
          </p:cNvPr>
          <p:cNvSpPr/>
          <p:nvPr/>
        </p:nvSpPr>
        <p:spPr>
          <a:xfrm>
            <a:off x="4427984" y="4941168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FB22F63-15BF-4913-B3F3-FFF544C9AAC5}"/>
              </a:ext>
            </a:extLst>
          </p:cNvPr>
          <p:cNvSpPr/>
          <p:nvPr/>
        </p:nvSpPr>
        <p:spPr>
          <a:xfrm>
            <a:off x="-468560" y="5805264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6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CFB12-4E97-6ECC-547E-D9E94599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в УБ ЦОК (платформа МЭО)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B6D97-A1D3-F9BC-3236-E6E1EDE57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1800" b="0" i="0" u="none" strike="noStrike" baseline="0" dirty="0">
                <a:latin typeface="Verdana" panose="020B0604030504040204" pitchFamily="34" charset="0"/>
              </a:rPr>
              <a:t>Федеральным оператором проекта является </a:t>
            </a:r>
            <a:r>
              <a:rPr lang="ru-RU" sz="1800" b="1" i="0" u="none" strike="noStrike" baseline="0" dirty="0">
                <a:latin typeface="Verdana" panose="020B0604030504040204" pitchFamily="34" charset="0"/>
              </a:rPr>
              <a:t>Университет Иннополис. </a:t>
            </a:r>
          </a:p>
          <a:p>
            <a:pPr algn="just"/>
            <a:endParaRPr lang="ru-RU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1800" b="0" i="0" u="none" strike="noStrike" baseline="0" dirty="0">
                <a:latin typeface="Verdana" panose="020B0604030504040204" pitchFamily="34" charset="0"/>
              </a:rPr>
              <a:t>Электронные образовательные ресурсы (ЭОР) МЭО прошли экспертизу </a:t>
            </a:r>
            <a:r>
              <a:rPr lang="ru-RU" sz="1800" b="0" i="0" u="none" strike="noStrike" baseline="0" dirty="0" err="1">
                <a:latin typeface="Verdana" panose="020B0604030504040204" pitchFamily="34" charset="0"/>
              </a:rPr>
              <a:t>Минпросвещения</a:t>
            </a:r>
            <a:r>
              <a:rPr lang="ru-RU" sz="1800" b="0" i="0" u="none" strike="noStrike" baseline="0" dirty="0">
                <a:latin typeface="Verdana" panose="020B0604030504040204" pitchFamily="34" charset="0"/>
              </a:rPr>
              <a:t> России и включены в Перечень ЭОР, допущенных к использованию при реализации имеющих государственную аккредитацию образовательных программ НОО, ООО и СОО </a:t>
            </a:r>
            <a:r>
              <a:rPr lang="ru-RU" sz="1800" b="1" i="0" u="none" strike="noStrike" baseline="0" dirty="0">
                <a:latin typeface="Verdana" panose="020B0604030504040204" pitchFamily="34" charset="0"/>
              </a:rPr>
              <a:t>(приказ </a:t>
            </a:r>
            <a:r>
              <a:rPr lang="ru-RU" sz="1800" b="1" i="0" u="none" strike="noStrike" baseline="0" dirty="0" err="1">
                <a:latin typeface="Verdana" panose="020B0604030504040204" pitchFamily="34" charset="0"/>
              </a:rPr>
              <a:t>Минпросвещения</a:t>
            </a:r>
            <a:r>
              <a:rPr lang="ru-RU" sz="1800" b="1" i="0" u="none" strike="noStrike" baseline="0" dirty="0">
                <a:latin typeface="Verdana" panose="020B0604030504040204" pitchFamily="34" charset="0"/>
              </a:rPr>
              <a:t> РФ от 23.07.2025 № 551).</a:t>
            </a:r>
          </a:p>
          <a:p>
            <a:pPr algn="just"/>
            <a:r>
              <a:rPr lang="ru-RU" sz="1800" dirty="0">
                <a:latin typeface="Verdana" panose="020B0604030504040204" pitchFamily="34" charset="0"/>
              </a:rPr>
              <a:t>По предмету «английский язык»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</a:rPr>
              <a:t>есть </a:t>
            </a:r>
            <a:r>
              <a:rPr lang="ru-RU" sz="1800" i="0" u="none" strike="noStrike" baseline="0" dirty="0">
                <a:latin typeface="Verdana" panose="020B0604030504040204" pitchFamily="34" charset="0"/>
              </a:rPr>
              <a:t>предметные линии, разработанные в соответствии с тематическим планированием ФРП (ООО: 5-9 класс).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1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Цифровизация</a:t>
            </a:r>
            <a:r>
              <a:rPr lang="ru-RU" dirty="0"/>
              <a:t> в образовании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«Моя школа» - единая государственная информационная система для школ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Цель: создание единого, верифицированного и безопасного пространства образовательного контента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360302-6DC2-4105-CFD3-C087560CB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246" y="5050814"/>
            <a:ext cx="2350754" cy="18071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FF7892-32A1-DDBD-7275-7C281B31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564" y="5050814"/>
            <a:ext cx="2350754" cy="18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87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B4597-4531-75AD-203A-BAFD757347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51" t="12201" r="9051" b="8000"/>
          <a:stretch/>
        </p:blipFill>
        <p:spPr>
          <a:xfrm>
            <a:off x="39286" y="692696"/>
            <a:ext cx="906542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42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1C944C-81E6-D608-C6E4-694B6BC8F6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7" y="2362200"/>
            <a:ext cx="8467725" cy="21336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C545CE6-18C1-669E-6EB3-97604C6F1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7 класс</a:t>
            </a:r>
            <a:br>
              <a:rPr lang="ru-RU" dirty="0"/>
            </a:br>
            <a:r>
              <a:rPr lang="ru-RU" dirty="0"/>
              <a:t>Тема: Покупки: одежда, обувь и продукты питания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DFD3F8-5ED9-31C4-3DEB-A549F7860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664" y="6171778"/>
            <a:ext cx="4667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97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C545CE6-18C1-669E-6EB3-97604C6F1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7 класс</a:t>
            </a:r>
            <a:br>
              <a:rPr lang="ru-RU" dirty="0"/>
            </a:br>
            <a:r>
              <a:rPr lang="ru-RU" dirty="0"/>
              <a:t>Тема: Покупки: одежда, обувь и продукты питания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DFD3F8-5ED9-31C4-3DEB-A549F786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664" y="6171778"/>
            <a:ext cx="466725" cy="419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CA1DEB-6767-A708-29E9-E98582B43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7" y="2204864"/>
            <a:ext cx="8886466" cy="37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87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84F13-67EA-F9E0-6CAA-CDAEF773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EDB5DE-23D9-7A17-934C-665ABD271B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" y="1556792"/>
            <a:ext cx="8820150" cy="4772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F0D00E-F10E-30E7-9FE6-04A4FADEA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6328817"/>
            <a:ext cx="4667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7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CA920-C44E-05A0-EFC7-F310FE01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892E0-D76B-394B-9BCA-986B509F2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Заполни пропуски</a:t>
            </a:r>
          </a:p>
          <a:p>
            <a:r>
              <a:rPr lang="ru-RU" dirty="0"/>
              <a:t>Вставь пропущенные буквы</a:t>
            </a:r>
          </a:p>
          <a:p>
            <a:r>
              <a:rPr lang="ru-RU" dirty="0"/>
              <a:t>Запиши слова правильно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2D13E2-EB26-6F01-6D0E-FFC6C788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440" y="6279301"/>
            <a:ext cx="4667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67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CA920-C44E-05A0-EFC7-F310FE01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ЛЕ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2D13E2-EB26-6F01-6D0E-FFC6C788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440" y="6279301"/>
            <a:ext cx="466725" cy="419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CDCF46-6542-A0AF-5FC2-1D659DBDC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82343"/>
            <a:ext cx="8686800" cy="47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47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E3B18-8D4E-BE1E-3D91-B343D40C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FAB130-AC04-3204-9D2D-D9E4A2CEE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Pre-reading </a:t>
            </a:r>
            <a:r>
              <a:rPr lang="ru-RU" dirty="0"/>
              <a:t>(ответ на вопрос)</a:t>
            </a:r>
          </a:p>
          <a:p>
            <a:r>
              <a:rPr lang="ru-RU" dirty="0"/>
              <a:t>Чтение с общим пониманием (</a:t>
            </a:r>
            <a:r>
              <a:rPr lang="en-US" dirty="0"/>
              <a:t>T/F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/>
              <a:t>Чтение с пониманием конкретной информации (дополни предложения)</a:t>
            </a:r>
          </a:p>
          <a:p>
            <a:r>
              <a:rPr lang="ru-RU" dirty="0"/>
              <a:t>Выразительное чтение</a:t>
            </a:r>
          </a:p>
          <a:p>
            <a:r>
              <a:rPr lang="ru-RU" dirty="0"/>
              <a:t>Работа с фразовыми глаголами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348D17-EADA-00D6-B3EF-4DBBA55BA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237312"/>
            <a:ext cx="4667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48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E3B18-8D4E-BE1E-3D91-B343D40C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348D17-EADA-00D6-B3EF-4DBBA55BA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237312"/>
            <a:ext cx="466725" cy="419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DFA923-6C85-2905-CC01-26AB78EE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209"/>
          <a:stretch/>
        </p:blipFill>
        <p:spPr>
          <a:xfrm>
            <a:off x="149978" y="1268760"/>
            <a:ext cx="8505825" cy="25202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62A416-EE2D-5265-019B-67DE8D70F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96" y="3767106"/>
            <a:ext cx="65817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36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43491-8B79-25DF-CA80-CF15E1DE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Грамматика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774E65-371D-AB12-FF1D-90D57AF88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Теория </a:t>
            </a:r>
          </a:p>
          <a:p>
            <a:r>
              <a:rPr lang="ru-RU" dirty="0"/>
              <a:t>Практика (выбор варианта ответа)</a:t>
            </a:r>
          </a:p>
          <a:p>
            <a:r>
              <a:rPr lang="ru-RU" dirty="0"/>
              <a:t>Всегда есть «</a:t>
            </a:r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irregular</a:t>
            </a:r>
            <a:r>
              <a:rPr lang="de-DE" dirty="0"/>
              <a:t> </a:t>
            </a:r>
            <a:r>
              <a:rPr lang="de-DE" dirty="0" err="1"/>
              <a:t>verbs</a:t>
            </a:r>
            <a:r>
              <a:rPr lang="ru-RU" dirty="0"/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4667EF-7F03-91A1-222B-2EEB4E573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37" y="6164262"/>
            <a:ext cx="4667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30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43491-8B79-25DF-CA80-CF15E1DE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Грамматика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4667EF-7F03-91A1-222B-2EEB4E573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37" y="6164262"/>
            <a:ext cx="466725" cy="419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EC2ED7-B637-A504-9BF7-C1F28E40D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24744"/>
            <a:ext cx="6696744" cy="30572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35C884-23DB-81C6-C7CE-21C57A6C0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4232036"/>
            <a:ext cx="6372200" cy="23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2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Каталог библиотеки «Моя школа»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dirty="0"/>
              <a:t>Уроки и сценарии</a:t>
            </a:r>
          </a:p>
          <a:p>
            <a:pPr marL="0" indent="0"/>
            <a:r>
              <a:rPr lang="ru-RU" dirty="0"/>
              <a:t>Интерактивные приложения </a:t>
            </a:r>
          </a:p>
          <a:p>
            <a:pPr marL="0" indent="0"/>
            <a:r>
              <a:rPr lang="ru-RU" dirty="0" err="1"/>
              <a:t>Видеоконтент</a:t>
            </a:r>
            <a:endParaRPr lang="ru-RU" dirty="0"/>
          </a:p>
          <a:p>
            <a:pPr marL="0" indent="0"/>
            <a:r>
              <a:rPr lang="ru-RU" dirty="0"/>
              <a:t>Художественная литература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3E237F-8E60-AA6F-396A-06871C478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287" y="5013176"/>
            <a:ext cx="2399713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32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9EA08-084C-95B3-49A5-23ADE24F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Аудирование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45B25-7FEC-60D6-433C-7434B10B0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Pre-listening (</a:t>
            </a:r>
            <a:r>
              <a:rPr lang="ru-RU" dirty="0"/>
              <a:t>вопрос, картинки и аудио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Задание </a:t>
            </a:r>
            <a:r>
              <a:rPr lang="en-US" dirty="0"/>
              <a:t>T/F</a:t>
            </a:r>
          </a:p>
          <a:p>
            <a:r>
              <a:rPr lang="ru-RU" dirty="0"/>
              <a:t>Заполни пропуски</a:t>
            </a:r>
          </a:p>
          <a:p>
            <a:r>
              <a:rPr lang="ru-RU" dirty="0"/>
              <a:t>Разыгрывание диалогов по ролям</a:t>
            </a:r>
          </a:p>
          <a:p>
            <a:r>
              <a:rPr lang="ru-RU" dirty="0"/>
              <a:t>Поиск конкретной информации в диалогах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3658A7-5A44-76EC-C363-727C5B07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37" y="6279301"/>
            <a:ext cx="4667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24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9EA08-084C-95B3-49A5-23ADE24F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Аудирование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3658A7-5A44-76EC-C363-727C5B07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37" y="6279301"/>
            <a:ext cx="466725" cy="419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27C3E-556F-1E1A-9407-553EFA597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93532"/>
            <a:ext cx="8363271" cy="48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06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F3418-A826-8BF1-F8A3-4F101D10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Говорение и письмо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5BB6C-1D2D-2CA5-0C54-206FBF56A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задании всегда есть:</a:t>
            </a:r>
          </a:p>
          <a:p>
            <a:r>
              <a:rPr lang="ru-RU" dirty="0"/>
              <a:t> план</a:t>
            </a:r>
          </a:p>
          <a:p>
            <a:r>
              <a:rPr lang="ru-RU" dirty="0"/>
              <a:t>подсказки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68BB84-8E5E-E01E-998A-A4FD5AAE9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6288355"/>
            <a:ext cx="4667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86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F3418-A826-8BF1-F8A3-4F101D10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Говорение и письмо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68BB84-8E5E-E01E-998A-A4FD5AAE9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6288355"/>
            <a:ext cx="466725" cy="419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5ABCFA-C583-D27C-A405-CCB9D8C15C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59"/>
          <a:stretch/>
        </p:blipFill>
        <p:spPr>
          <a:xfrm>
            <a:off x="414201" y="1340768"/>
            <a:ext cx="8315597" cy="26766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7AC421-CEDF-D4A7-A59C-0BF3B1D40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84" y="4173876"/>
            <a:ext cx="7812360" cy="19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20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963ED-E8F9-21B4-AE1B-CD7BD3F3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DD0412-F272-92F7-C148-792BB6FCA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Check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progress</a:t>
            </a:r>
            <a:r>
              <a:rPr lang="ru-RU" dirty="0"/>
              <a:t> (задания на знание лексики и грамматики)</a:t>
            </a:r>
          </a:p>
          <a:p>
            <a:r>
              <a:rPr lang="de-DE" dirty="0"/>
              <a:t>The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1A175-3F5E-959D-9093-89E2E3A8E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37" y="6171052"/>
            <a:ext cx="466725" cy="419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51F35C-7C14-1A4F-35A3-5DABC2769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292796"/>
            <a:ext cx="5218559" cy="32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93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963ED-E8F9-21B4-AE1B-CD7BD3F3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DD0412-F272-92F7-C148-792BB6FCA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1A175-3F5E-959D-9093-89E2E3A8E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37" y="6171052"/>
            <a:ext cx="466725" cy="419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71143F-0114-E5A3-2171-C05A6AE04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52936"/>
            <a:ext cx="7265904" cy="14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14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9480DD-321F-FE2F-C8BB-3056020A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2C50EF-680F-53E0-5E36-00CA11B618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60848"/>
            <a:ext cx="63055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9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Шрифт, число">
            <a:extLst>
              <a:ext uri="{FF2B5EF4-FFF2-40B4-BE49-F238E27FC236}">
                <a16:creationId xmlns:a16="http://schemas.microsoft.com/office/drawing/2014/main" id="{76423856-D560-B1FC-D080-F998934E9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1394"/>
            <a:ext cx="6339036" cy="65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2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11E4B4-7E07-7AA1-0780-0169B92E06F0}"/>
              </a:ext>
            </a:extLst>
          </p:cNvPr>
          <p:cNvSpPr txBox="1"/>
          <p:nvPr/>
        </p:nvSpPr>
        <p:spPr>
          <a:xfrm>
            <a:off x="899592" y="548680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/>
              <a:t>https://mob-edu.ru/tsok_webinar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BCE870-2454-4F1F-B459-95F67005E6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4851" y="1556792"/>
            <a:ext cx="4086225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68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337B7-CFE8-C646-EED3-294B0390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10-11 класс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0E6D3B-A38D-0D1C-C6FA-32D355AE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6224017"/>
            <a:ext cx="1162819" cy="39203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программное обеспечение, веб-страница">
            <a:extLst>
              <a:ext uri="{FF2B5EF4-FFF2-40B4-BE49-F238E27FC236}">
                <a16:creationId xmlns:a16="http://schemas.microsoft.com/office/drawing/2014/main" id="{4C88AB3C-B455-A821-61E9-021821B20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5679"/>
          <a:stretch/>
        </p:blipFill>
        <p:spPr>
          <a:xfrm>
            <a:off x="899592" y="1167156"/>
            <a:ext cx="6372200" cy="53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4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Контент для работы учителей английского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Грамматические и лексические тесты</a:t>
            </a:r>
          </a:p>
          <a:p>
            <a:r>
              <a:rPr lang="ru-RU" dirty="0"/>
              <a:t>Тренажёры по </a:t>
            </a:r>
            <a:r>
              <a:rPr lang="ru-RU" dirty="0" err="1"/>
              <a:t>аудированию</a:t>
            </a:r>
            <a:r>
              <a:rPr lang="ru-RU" dirty="0"/>
              <a:t>, чтению</a:t>
            </a:r>
          </a:p>
          <a:p>
            <a:r>
              <a:rPr lang="ru-RU" dirty="0"/>
              <a:t>Возможность выбирать и назначать интерактивные задания классу из рабочей тетради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7CB5EE-3688-1AF2-553F-F8D271033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621" y="4941168"/>
            <a:ext cx="2493379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23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337B7-CFE8-C646-EED3-294B0390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0E6D3B-A38D-0D1C-C6FA-32D355AE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6224017"/>
            <a:ext cx="1162819" cy="392036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Бренд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1CC1BF-51D0-C6BE-2C5A-C67A30886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5679" b="1880"/>
          <a:stretch/>
        </p:blipFill>
        <p:spPr>
          <a:xfrm>
            <a:off x="1043608" y="1192536"/>
            <a:ext cx="651621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84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337B7-CFE8-C646-EED3-294B0390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Якласс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0E6D3B-A38D-0D1C-C6FA-32D355AE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6224017"/>
            <a:ext cx="1162819" cy="392036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Веб-сайт, веб-страниц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9631A02-5BFE-870F-0378-C9C8831F5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6946"/>
          <a:stretch/>
        </p:blipFill>
        <p:spPr>
          <a:xfrm>
            <a:off x="755576" y="1187992"/>
            <a:ext cx="6444208" cy="52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72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337B7-CFE8-C646-EED3-294B0390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Якласс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0E6D3B-A38D-0D1C-C6FA-32D355AE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6224017"/>
            <a:ext cx="1162819" cy="392036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программное обеспечение, веб-страниц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0DE1B6-7424-EC37-ECC2-DAFEB27EA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158056" cy="49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40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/>
          </a:bodyPr>
          <a:lstStyle/>
          <a:p>
            <a:r>
              <a:rPr lang="ru-RU" dirty="0"/>
              <a:t>Недостаточно подробные данные аналитики </a:t>
            </a:r>
          </a:p>
          <a:p>
            <a:r>
              <a:rPr lang="ru-RU" dirty="0"/>
              <a:t>Ограниченный контент (зависит от платформы-разработчика) </a:t>
            </a:r>
          </a:p>
          <a:p>
            <a:r>
              <a:rPr lang="ru-RU" dirty="0"/>
              <a:t>Ошибки в заданиях</a:t>
            </a:r>
          </a:p>
          <a:p>
            <a:r>
              <a:rPr lang="ru-RU" dirty="0"/>
              <a:t>Технические ограничения</a:t>
            </a:r>
          </a:p>
          <a:p>
            <a:r>
              <a:rPr lang="ru-RU" dirty="0"/>
              <a:t>Нет обратной связи от ПОС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574A62-0766-80DB-F854-C50977846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138" y="4419600"/>
            <a:ext cx="31718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48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038775"/>
              </p:ext>
            </p:extLst>
          </p:nvPr>
        </p:nvGraphicFramePr>
        <p:xfrm>
          <a:off x="457200" y="1600200"/>
          <a:ext cx="82296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Для Учителя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Для Ученика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Для Родителя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Использование</a:t>
                      </a:r>
                      <a:r>
                        <a:rPr lang="ru-RU" baseline="0" dirty="0"/>
                        <a:t> готовых сценариев урока;</a:t>
                      </a:r>
                    </a:p>
                    <a:p>
                      <a:endParaRPr lang="ru-RU" baseline="0" dirty="0"/>
                    </a:p>
                    <a:p>
                      <a:r>
                        <a:rPr lang="ru-RU" baseline="0" dirty="0"/>
                        <a:t>Назначение тестов и заданий ученикам из библиотеки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Самостоятельное изучение пропущенных тем;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Подготовка к ВПР, ОГЭ, ЕГЭ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Прозрачность учебного процесса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872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и безопасность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Бесплатный доступ</a:t>
            </a:r>
          </a:p>
          <a:p>
            <a:r>
              <a:rPr lang="ru-RU" dirty="0"/>
              <a:t>Единый вход</a:t>
            </a:r>
          </a:p>
          <a:p>
            <a:r>
              <a:rPr lang="ru-RU" dirty="0"/>
              <a:t>Удобный интерфейс для онлайн-уроков</a:t>
            </a:r>
          </a:p>
          <a:p>
            <a:r>
              <a:rPr lang="ru-RU" dirty="0"/>
              <a:t>Отсутствие рекламы и вредоносного контента</a:t>
            </a:r>
          </a:p>
          <a:p>
            <a:r>
              <a:rPr lang="ru-RU" dirty="0"/>
              <a:t>Актуальность материалов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8042BB-0700-A853-85CD-CEC03F326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627598"/>
            <a:ext cx="2830377" cy="21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6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6-02-25_16-12-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86" r="1430" b="6706"/>
          <a:stretch/>
        </p:blipFill>
        <p:spPr>
          <a:xfrm>
            <a:off x="712081" y="1124745"/>
            <a:ext cx="8108391" cy="44644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6-02-25_16-12-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81" t="3814" b="5499"/>
          <a:stretch/>
        </p:blipFill>
        <p:spPr>
          <a:xfrm>
            <a:off x="457200" y="1417638"/>
            <a:ext cx="8422575" cy="445963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6-02-25_16-13-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180" t="3814" b="5499"/>
          <a:stretch/>
        </p:blipFill>
        <p:spPr>
          <a:xfrm>
            <a:off x="899591" y="1772815"/>
            <a:ext cx="7679771" cy="410445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6-02-25_16-13-2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81" t="3813" b="7090"/>
          <a:stretch/>
        </p:blipFill>
        <p:spPr>
          <a:xfrm>
            <a:off x="827583" y="1772815"/>
            <a:ext cx="7751779" cy="403244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6-02-25_16-13-4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09" b="7023"/>
          <a:stretch/>
        </p:blipFill>
        <p:spPr>
          <a:xfrm>
            <a:off x="755575" y="1556793"/>
            <a:ext cx="7823787" cy="424847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430</Words>
  <Application>Microsoft Office PowerPoint</Application>
  <PresentationFormat>Экран (4:3)</PresentationFormat>
  <Paragraphs>91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Calibri</vt:lpstr>
      <vt:lpstr>Verdana</vt:lpstr>
      <vt:lpstr>Тема Office</vt:lpstr>
      <vt:lpstr>Использование УБ ЦОК на уроках английского языка</vt:lpstr>
      <vt:lpstr>Цифровизация в образовании </vt:lpstr>
      <vt:lpstr>Каталог библиотеки «Моя школа»</vt:lpstr>
      <vt:lpstr>Контент для работы учителей английского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Тренировка ОГЭ по английскому языку</vt:lpstr>
      <vt:lpstr>Презентация PowerPoint</vt:lpstr>
      <vt:lpstr>Презентация PowerPoint</vt:lpstr>
      <vt:lpstr>Работа в УБ ЦОК (платформа МЭО)</vt:lpstr>
      <vt:lpstr>Презентация PowerPoint</vt:lpstr>
      <vt:lpstr>7 класс Тема: Покупки: одежда, обувь и продукты питания</vt:lpstr>
      <vt:lpstr>7 класс Тема: Покупки: одежда, обувь и продукты питания</vt:lpstr>
      <vt:lpstr>Лексика</vt:lpstr>
      <vt:lpstr>Работа с ЛЕ</vt:lpstr>
      <vt:lpstr>Работа с ЛЕ</vt:lpstr>
      <vt:lpstr>Чтение</vt:lpstr>
      <vt:lpstr>Чтение</vt:lpstr>
      <vt:lpstr>Грамматика</vt:lpstr>
      <vt:lpstr>Грамматика</vt:lpstr>
      <vt:lpstr>Аудирование</vt:lpstr>
      <vt:lpstr>Аудирование</vt:lpstr>
      <vt:lpstr>Говорение и письмо</vt:lpstr>
      <vt:lpstr>Говорение и письмо</vt:lpstr>
      <vt:lpstr>Итог</vt:lpstr>
      <vt:lpstr>Итог</vt:lpstr>
      <vt:lpstr>Презентация PowerPoint</vt:lpstr>
      <vt:lpstr>Презентация PowerPoint</vt:lpstr>
      <vt:lpstr>Презентация PowerPoint</vt:lpstr>
      <vt:lpstr>10-11 класс</vt:lpstr>
      <vt:lpstr>Презентация PowerPoint</vt:lpstr>
      <vt:lpstr>Якласс</vt:lpstr>
      <vt:lpstr>Якласс</vt:lpstr>
      <vt:lpstr>Недостатки</vt:lpstr>
      <vt:lpstr>Возможности</vt:lpstr>
      <vt:lpstr>Преимущества и безопасность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универсальной библиотеки цифрового образовательного контента на уроках английского языка</dc:title>
  <dc:creator>Жигулина Юля Олеговна</dc:creator>
  <cp:lastModifiedBy>Нина</cp:lastModifiedBy>
  <cp:revision>33</cp:revision>
  <dcterms:created xsi:type="dcterms:W3CDTF">2026-02-21T04:06:25Z</dcterms:created>
  <dcterms:modified xsi:type="dcterms:W3CDTF">2026-02-26T08:23:18Z</dcterms:modified>
</cp:coreProperties>
</file>