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theme/themeOverride5.xml" ContentType="application/vnd.openxmlformats-officedocument.themeOverride+xml"/>
  <Override PartName="/ppt/charts/chart5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42"/>
  </p:notesMasterIdLst>
  <p:sldIdLst>
    <p:sldId id="256" r:id="rId2"/>
    <p:sldId id="270" r:id="rId3"/>
    <p:sldId id="271" r:id="rId4"/>
    <p:sldId id="273" r:id="rId5"/>
    <p:sldId id="365" r:id="rId6"/>
    <p:sldId id="341" r:id="rId7"/>
    <p:sldId id="366" r:id="rId8"/>
    <p:sldId id="367" r:id="rId9"/>
    <p:sldId id="326" r:id="rId10"/>
    <p:sldId id="368" r:id="rId11"/>
    <p:sldId id="369" r:id="rId12"/>
    <p:sldId id="370" r:id="rId13"/>
    <p:sldId id="325" r:id="rId14"/>
    <p:sldId id="328" r:id="rId15"/>
    <p:sldId id="371" r:id="rId16"/>
    <p:sldId id="374" r:id="rId17"/>
    <p:sldId id="375" r:id="rId18"/>
    <p:sldId id="372" r:id="rId19"/>
    <p:sldId id="373" r:id="rId20"/>
    <p:sldId id="294" r:id="rId21"/>
    <p:sldId id="348" r:id="rId22"/>
    <p:sldId id="287" r:id="rId23"/>
    <p:sldId id="347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89" r:id="rId38"/>
    <p:sldId id="390" r:id="rId39"/>
    <p:sldId id="297" r:id="rId40"/>
    <p:sldId id="322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33DF899-3414-463F-ADC9-3D91952706AA}">
          <p14:sldIdLst>
            <p14:sldId id="256"/>
            <p14:sldId id="270"/>
            <p14:sldId id="271"/>
            <p14:sldId id="273"/>
            <p14:sldId id="365"/>
            <p14:sldId id="341"/>
            <p14:sldId id="366"/>
            <p14:sldId id="367"/>
            <p14:sldId id="326"/>
            <p14:sldId id="368"/>
            <p14:sldId id="369"/>
            <p14:sldId id="370"/>
            <p14:sldId id="325"/>
            <p14:sldId id="328"/>
            <p14:sldId id="371"/>
            <p14:sldId id="374"/>
            <p14:sldId id="375"/>
            <p14:sldId id="372"/>
            <p14:sldId id="373"/>
            <p14:sldId id="294"/>
            <p14:sldId id="348"/>
            <p14:sldId id="287"/>
            <p14:sldId id="347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297"/>
            <p14:sldId id="322"/>
          </p14:sldIdLst>
        </p14:section>
        <p14:section name="Раздел без заголовка" id="{DB7E3319-797F-4F36-B17E-92A1FA0C09AB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4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5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2738853503184714E-2"/>
          <c:y val="0.10328475342172685"/>
          <c:w val="0.96886058032554845"/>
          <c:h val="0.647172503039505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Лист3!$B$1</c:f>
              <c:strCache>
                <c:ptCount val="1"/>
                <c:pt idx="0">
                  <c:v>2018/19</c:v>
                </c:pt>
              </c:strCache>
            </c:strRef>
          </c:tx>
          <c:spPr>
            <a:solidFill>
              <a:srgbClr val="FFCC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Лист3!$A$2:$A$35</c:f>
              <c:strCache>
                <c:ptCount val="34"/>
                <c:pt idx="0">
                  <c:v>Гимназия № 1</c:v>
                </c:pt>
                <c:pt idx="1">
                  <c:v>Гимназия № 2</c:v>
                </c:pt>
                <c:pt idx="2">
                  <c:v>Гимназия № 3</c:v>
                </c:pt>
                <c:pt idx="3">
                  <c:v>Лицей № 1</c:v>
                </c:pt>
                <c:pt idx="4">
                  <c:v>СЕНЛ</c:v>
                </c:pt>
                <c:pt idx="5">
                  <c:v>Лицей № 3</c:v>
                </c:pt>
                <c:pt idx="6">
                  <c:v>Лицей № 4</c:v>
                </c:pt>
                <c:pt idx="7">
                  <c:v>СОШ № 10 с УИОП</c:v>
                </c:pt>
                <c:pt idx="8">
                  <c:v>СОШ № 46 с УИОП</c:v>
                </c:pt>
                <c:pt idx="9">
                  <c:v>СТШ</c:v>
                </c:pt>
                <c:pt idx="10">
                  <c:v>СОШ № 1</c:v>
                </c:pt>
                <c:pt idx="11">
                  <c:v>СОШ № 3</c:v>
                </c:pt>
                <c:pt idx="12">
                  <c:v>СОШ № 4</c:v>
                </c:pt>
                <c:pt idx="13">
                  <c:v>СОШ № 5</c:v>
                </c:pt>
                <c:pt idx="14">
                  <c:v>СОШ № 6</c:v>
                </c:pt>
                <c:pt idx="15">
                  <c:v>СОШ № 7</c:v>
                </c:pt>
                <c:pt idx="16">
                  <c:v>СОШ № 8</c:v>
                </c:pt>
                <c:pt idx="17">
                  <c:v>СШ № 9</c:v>
                </c:pt>
                <c:pt idx="18">
                  <c:v>СШ № 12</c:v>
                </c:pt>
                <c:pt idx="19">
                  <c:v>СОШ № 15</c:v>
                </c:pt>
                <c:pt idx="20">
                  <c:v>СОШ № 18</c:v>
                </c:pt>
                <c:pt idx="21">
                  <c:v>СОШ № 19</c:v>
                </c:pt>
                <c:pt idx="22">
                  <c:v>СОШ № 20</c:v>
                </c:pt>
                <c:pt idx="23">
                  <c:v>СОШ № 22</c:v>
                </c:pt>
                <c:pt idx="24">
                  <c:v>СОШ № 24</c:v>
                </c:pt>
                <c:pt idx="25">
                  <c:v>СОШ № 25</c:v>
                </c:pt>
                <c:pt idx="26">
                  <c:v>СОШ № 26</c:v>
                </c:pt>
                <c:pt idx="27">
                  <c:v>СОШ № 27</c:v>
                </c:pt>
                <c:pt idx="28">
                  <c:v>СОШ № 29</c:v>
                </c:pt>
                <c:pt idx="29">
                  <c:v>СШ № 31</c:v>
                </c:pt>
                <c:pt idx="30">
                  <c:v>СОШ № 32</c:v>
                </c:pt>
                <c:pt idx="31">
                  <c:v>СОШ № 44</c:v>
                </c:pt>
                <c:pt idx="32">
                  <c:v>СОШ № 45</c:v>
                </c:pt>
                <c:pt idx="33">
                  <c:v>ЧОУ</c:v>
                </c:pt>
              </c:strCache>
            </c:strRef>
          </c:cat>
          <c:val>
            <c:numRef>
              <c:f>Лист3!$B$2:$B$35</c:f>
              <c:numCache>
                <c:formatCode>General</c:formatCode>
                <c:ptCount val="34"/>
                <c:pt idx="0">
                  <c:v>35</c:v>
                </c:pt>
                <c:pt idx="1">
                  <c:v>42</c:v>
                </c:pt>
                <c:pt idx="2">
                  <c:v>31</c:v>
                </c:pt>
                <c:pt idx="3">
                  <c:v>48</c:v>
                </c:pt>
                <c:pt idx="4">
                  <c:v>47</c:v>
                </c:pt>
                <c:pt idx="5">
                  <c:v>9</c:v>
                </c:pt>
                <c:pt idx="6">
                  <c:v>17</c:v>
                </c:pt>
                <c:pt idx="7">
                  <c:v>26</c:v>
                </c:pt>
                <c:pt idx="8">
                  <c:v>31</c:v>
                </c:pt>
                <c:pt idx="9">
                  <c:v>63</c:v>
                </c:pt>
                <c:pt idx="10">
                  <c:v>15</c:v>
                </c:pt>
                <c:pt idx="11">
                  <c:v>14</c:v>
                </c:pt>
                <c:pt idx="12">
                  <c:v>2</c:v>
                </c:pt>
                <c:pt idx="13">
                  <c:v>10</c:v>
                </c:pt>
                <c:pt idx="14">
                  <c:v>9</c:v>
                </c:pt>
                <c:pt idx="15">
                  <c:v>13</c:v>
                </c:pt>
                <c:pt idx="16">
                  <c:v>1</c:v>
                </c:pt>
                <c:pt idx="17">
                  <c:v>1</c:v>
                </c:pt>
                <c:pt idx="18">
                  <c:v>18</c:v>
                </c:pt>
                <c:pt idx="19">
                  <c:v>21</c:v>
                </c:pt>
                <c:pt idx="20">
                  <c:v>4</c:v>
                </c:pt>
                <c:pt idx="21">
                  <c:v>16</c:v>
                </c:pt>
                <c:pt idx="22">
                  <c:v>14</c:v>
                </c:pt>
                <c:pt idx="23">
                  <c:v>1</c:v>
                </c:pt>
                <c:pt idx="24">
                  <c:v>6</c:v>
                </c:pt>
                <c:pt idx="25">
                  <c:v>11</c:v>
                </c:pt>
                <c:pt idx="26">
                  <c:v>22</c:v>
                </c:pt>
                <c:pt idx="27">
                  <c:v>32</c:v>
                </c:pt>
                <c:pt idx="28">
                  <c:v>10</c:v>
                </c:pt>
                <c:pt idx="29">
                  <c:v>31</c:v>
                </c:pt>
                <c:pt idx="30">
                  <c:v>9</c:v>
                </c:pt>
                <c:pt idx="31">
                  <c:v>35</c:v>
                </c:pt>
                <c:pt idx="32">
                  <c:v>38</c:v>
                </c:pt>
                <c:pt idx="3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B1-4951-902A-BDCE54BA8A45}"/>
            </c:ext>
          </c:extLst>
        </c:ser>
        <c:ser>
          <c:idx val="1"/>
          <c:order val="1"/>
          <c:tx>
            <c:strRef>
              <c:f>Лист3!$C$1</c:f>
              <c:strCache>
                <c:ptCount val="1"/>
                <c:pt idx="0">
                  <c:v>2021/22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dir="6360000" algn="ctr" rotWithShape="0">
                <a:srgbClr val="000000">
                  <a:alpha val="7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1"/>
              <c:tx>
                <c:rich>
                  <a:bodyPr/>
                  <a:lstStyle/>
                  <a:p>
                    <a:r>
                      <a:rPr lang="en-US"/>
                      <a:t>36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1B1-4951-902A-BDCE54BA8A45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r>
                      <a:rPr lang="en-US"/>
                      <a:t>30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1B1-4951-902A-BDCE54BA8A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Лист3!$A$2:$A$35</c:f>
              <c:strCache>
                <c:ptCount val="34"/>
                <c:pt idx="0">
                  <c:v>Гимназия № 1</c:v>
                </c:pt>
                <c:pt idx="1">
                  <c:v>Гимназия № 2</c:v>
                </c:pt>
                <c:pt idx="2">
                  <c:v>Гимназия № 3</c:v>
                </c:pt>
                <c:pt idx="3">
                  <c:v>Лицей № 1</c:v>
                </c:pt>
                <c:pt idx="4">
                  <c:v>СЕНЛ</c:v>
                </c:pt>
                <c:pt idx="5">
                  <c:v>Лицей № 3</c:v>
                </c:pt>
                <c:pt idx="6">
                  <c:v>Лицей № 4</c:v>
                </c:pt>
                <c:pt idx="7">
                  <c:v>СОШ № 10 с УИОП</c:v>
                </c:pt>
                <c:pt idx="8">
                  <c:v>СОШ № 46 с УИОП</c:v>
                </c:pt>
                <c:pt idx="9">
                  <c:v>СТШ</c:v>
                </c:pt>
                <c:pt idx="10">
                  <c:v>СОШ № 1</c:v>
                </c:pt>
                <c:pt idx="11">
                  <c:v>СОШ № 3</c:v>
                </c:pt>
                <c:pt idx="12">
                  <c:v>СОШ № 4</c:v>
                </c:pt>
                <c:pt idx="13">
                  <c:v>СОШ № 5</c:v>
                </c:pt>
                <c:pt idx="14">
                  <c:v>СОШ № 6</c:v>
                </c:pt>
                <c:pt idx="15">
                  <c:v>СОШ № 7</c:v>
                </c:pt>
                <c:pt idx="16">
                  <c:v>СОШ № 8</c:v>
                </c:pt>
                <c:pt idx="17">
                  <c:v>СШ № 9</c:v>
                </c:pt>
                <c:pt idx="18">
                  <c:v>СШ № 12</c:v>
                </c:pt>
                <c:pt idx="19">
                  <c:v>СОШ № 15</c:v>
                </c:pt>
                <c:pt idx="20">
                  <c:v>СОШ № 18</c:v>
                </c:pt>
                <c:pt idx="21">
                  <c:v>СОШ № 19</c:v>
                </c:pt>
                <c:pt idx="22">
                  <c:v>СОШ № 20</c:v>
                </c:pt>
                <c:pt idx="23">
                  <c:v>СОШ № 22</c:v>
                </c:pt>
                <c:pt idx="24">
                  <c:v>СОШ № 24</c:v>
                </c:pt>
                <c:pt idx="25">
                  <c:v>СОШ № 25</c:v>
                </c:pt>
                <c:pt idx="26">
                  <c:v>СОШ № 26</c:v>
                </c:pt>
                <c:pt idx="27">
                  <c:v>СОШ № 27</c:v>
                </c:pt>
                <c:pt idx="28">
                  <c:v>СОШ № 29</c:v>
                </c:pt>
                <c:pt idx="29">
                  <c:v>СШ № 31</c:v>
                </c:pt>
                <c:pt idx="30">
                  <c:v>СОШ № 32</c:v>
                </c:pt>
                <c:pt idx="31">
                  <c:v>СОШ № 44</c:v>
                </c:pt>
                <c:pt idx="32">
                  <c:v>СОШ № 45</c:v>
                </c:pt>
                <c:pt idx="33">
                  <c:v>ЧОУ</c:v>
                </c:pt>
              </c:strCache>
            </c:strRef>
          </c:cat>
          <c:val>
            <c:numRef>
              <c:f>Лист3!$C$2:$C$35</c:f>
              <c:numCache>
                <c:formatCode>General</c:formatCode>
                <c:ptCount val="34"/>
                <c:pt idx="0">
                  <c:v>43</c:v>
                </c:pt>
                <c:pt idx="1">
                  <c:v>25</c:v>
                </c:pt>
                <c:pt idx="2">
                  <c:v>24</c:v>
                </c:pt>
                <c:pt idx="3">
                  <c:v>19</c:v>
                </c:pt>
                <c:pt idx="4">
                  <c:v>27</c:v>
                </c:pt>
                <c:pt idx="5">
                  <c:v>17</c:v>
                </c:pt>
                <c:pt idx="6">
                  <c:v>13</c:v>
                </c:pt>
                <c:pt idx="7">
                  <c:v>27</c:v>
                </c:pt>
                <c:pt idx="8">
                  <c:v>12</c:v>
                </c:pt>
                <c:pt idx="9">
                  <c:v>41</c:v>
                </c:pt>
                <c:pt idx="10">
                  <c:v>18</c:v>
                </c:pt>
                <c:pt idx="11">
                  <c:v>6</c:v>
                </c:pt>
                <c:pt idx="12">
                  <c:v>1</c:v>
                </c:pt>
                <c:pt idx="13">
                  <c:v>10</c:v>
                </c:pt>
                <c:pt idx="14">
                  <c:v>6</c:v>
                </c:pt>
                <c:pt idx="15">
                  <c:v>10</c:v>
                </c:pt>
                <c:pt idx="16">
                  <c:v>5</c:v>
                </c:pt>
                <c:pt idx="17">
                  <c:v>10</c:v>
                </c:pt>
                <c:pt idx="18">
                  <c:v>17</c:v>
                </c:pt>
                <c:pt idx="19">
                  <c:v>14</c:v>
                </c:pt>
                <c:pt idx="20">
                  <c:v>18</c:v>
                </c:pt>
                <c:pt idx="21">
                  <c:v>22</c:v>
                </c:pt>
                <c:pt idx="22">
                  <c:v>11</c:v>
                </c:pt>
                <c:pt idx="23">
                  <c:v>14</c:v>
                </c:pt>
                <c:pt idx="24">
                  <c:v>5</c:v>
                </c:pt>
                <c:pt idx="25">
                  <c:v>19</c:v>
                </c:pt>
                <c:pt idx="26">
                  <c:v>11</c:v>
                </c:pt>
                <c:pt idx="27">
                  <c:v>12</c:v>
                </c:pt>
                <c:pt idx="28">
                  <c:v>22</c:v>
                </c:pt>
                <c:pt idx="29">
                  <c:v>14</c:v>
                </c:pt>
                <c:pt idx="30">
                  <c:v>11</c:v>
                </c:pt>
                <c:pt idx="31">
                  <c:v>30</c:v>
                </c:pt>
                <c:pt idx="32">
                  <c:v>36</c:v>
                </c:pt>
                <c:pt idx="3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1B1-4951-902A-BDCE54BA8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344576"/>
        <c:axId val="102346112"/>
      </c:barChart>
      <c:catAx>
        <c:axId val="102344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2346112"/>
        <c:crosses val="autoZero"/>
        <c:auto val="1"/>
        <c:lblAlgn val="ctr"/>
        <c:lblOffset val="100"/>
        <c:noMultiLvlLbl val="0"/>
      </c:catAx>
      <c:valAx>
        <c:axId val="1023461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023445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'Отметки по типам ОУ'!$P$16</c:f>
              <c:strCache>
                <c:ptCount val="1"/>
                <c:pt idx="0">
                  <c:v>2017/18 уч.год</c:v>
                </c:pt>
              </c:strCache>
            </c:strRef>
          </c:tx>
          <c:spPr>
            <a:solidFill>
              <a:srgbClr val="99CC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'Отметки по типам ОУ'!$Q$15:$T$15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'Отметки по типам ОУ'!$Q$16:$T$16</c:f>
              <c:numCache>
                <c:formatCode>0%</c:formatCode>
                <c:ptCount val="4"/>
                <c:pt idx="0">
                  <c:v>0.01</c:v>
                </c:pt>
                <c:pt idx="1">
                  <c:v>0.31</c:v>
                </c:pt>
                <c:pt idx="2">
                  <c:v>0.49</c:v>
                </c:pt>
                <c:pt idx="3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E5-4DE3-9CC4-BA7C089F9D42}"/>
            </c:ext>
          </c:extLst>
        </c:ser>
        <c:ser>
          <c:idx val="1"/>
          <c:order val="1"/>
          <c:tx>
            <c:strRef>
              <c:f>'Отметки по типам ОУ'!$P$17</c:f>
              <c:strCache>
                <c:ptCount val="1"/>
                <c:pt idx="0">
                  <c:v>2018/19 уч.год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'Отметки по типам ОУ'!$Q$15:$T$15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'Отметки по типам ОУ'!$Q$17:$T$17</c:f>
              <c:numCache>
                <c:formatCode>0%</c:formatCode>
                <c:ptCount val="4"/>
                <c:pt idx="0">
                  <c:v>0.01</c:v>
                </c:pt>
                <c:pt idx="1">
                  <c:v>0.38</c:v>
                </c:pt>
                <c:pt idx="2">
                  <c:v>0.48</c:v>
                </c:pt>
                <c:pt idx="3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E5-4DE3-9CC4-BA7C089F9D42}"/>
            </c:ext>
          </c:extLst>
        </c:ser>
        <c:ser>
          <c:idx val="2"/>
          <c:order val="2"/>
          <c:tx>
            <c:strRef>
              <c:f>'Отметки по типам ОУ'!$P$18</c:f>
              <c:strCache>
                <c:ptCount val="1"/>
                <c:pt idx="0">
                  <c:v>2021/22 уч.год</c:v>
                </c:pt>
              </c:strCache>
            </c:strRef>
          </c:tx>
          <c:spPr>
            <a:solidFill>
              <a:srgbClr val="DDDDDD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'Отметки по типам ОУ'!$Q$15:$T$15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'Отметки по типам ОУ'!$Q$18:$T$18</c:f>
              <c:numCache>
                <c:formatCode>0%</c:formatCode>
                <c:ptCount val="4"/>
                <c:pt idx="0">
                  <c:v>0.01</c:v>
                </c:pt>
                <c:pt idx="1">
                  <c:v>0.6</c:v>
                </c:pt>
                <c:pt idx="2">
                  <c:v>0.33</c:v>
                </c:pt>
                <c:pt idx="3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8E5-4DE3-9CC4-BA7C089F9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665216"/>
        <c:axId val="102671104"/>
        <c:axId val="0"/>
      </c:bar3DChart>
      <c:catAx>
        <c:axId val="10266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2671104"/>
        <c:crosses val="autoZero"/>
        <c:auto val="1"/>
        <c:lblAlgn val="ctr"/>
        <c:lblOffset val="100"/>
        <c:noMultiLvlLbl val="0"/>
      </c:catAx>
      <c:valAx>
        <c:axId val="1026711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026652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Сред.отметка!$B$1</c:f>
              <c:strCache>
                <c:ptCount val="1"/>
                <c:pt idx="0">
                  <c:v>Средняя отметка по ОУ</c:v>
                </c:pt>
              </c:strCache>
            </c:strRef>
          </c:tx>
          <c:spPr>
            <a:solidFill>
              <a:srgbClr val="4BACC6">
                <a:lumMod val="40000"/>
                <a:lumOff val="60000"/>
              </a:srgbClr>
            </a:solidFill>
          </c:spPr>
          <c:invertIfNegative val="0"/>
          <c:dLbls>
            <c:dLbl>
              <c:idx val="33"/>
              <c:layout>
                <c:manualLayout>
                  <c:x val="-1.3036886433812472E-16"/>
                  <c:y val="1.48148148148147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AF0-4F3F-A2C0-7636624F10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Сред.отметка!$A$2:$A$35</c:f>
              <c:strCache>
                <c:ptCount val="34"/>
                <c:pt idx="0">
                  <c:v>Гимназия № 1</c:v>
                </c:pt>
                <c:pt idx="1">
                  <c:v>СЕНЛ</c:v>
                </c:pt>
                <c:pt idx="2">
                  <c:v>Лицей № 1</c:v>
                </c:pt>
                <c:pt idx="3">
                  <c:v>СОШ № 46 с УИОП</c:v>
                </c:pt>
                <c:pt idx="4">
                  <c:v>СОШ № 10 с УИОП</c:v>
                </c:pt>
                <c:pt idx="5">
                  <c:v>Гимназия № 2</c:v>
                </c:pt>
                <c:pt idx="6">
                  <c:v>СОШ № 6</c:v>
                </c:pt>
                <c:pt idx="7">
                  <c:v>Гимназия № 3</c:v>
                </c:pt>
                <c:pt idx="8">
                  <c:v>Лицей № 3</c:v>
                </c:pt>
                <c:pt idx="9">
                  <c:v>СОШ № 5</c:v>
                </c:pt>
                <c:pt idx="10">
                  <c:v>СОШ № 45</c:v>
                </c:pt>
                <c:pt idx="11">
                  <c:v>СОШ № 15</c:v>
                </c:pt>
                <c:pt idx="12">
                  <c:v>СОШ № 27</c:v>
                </c:pt>
                <c:pt idx="13">
                  <c:v>СОШ № 1</c:v>
                </c:pt>
                <c:pt idx="14">
                  <c:v>СОШ № 24</c:v>
                </c:pt>
                <c:pt idx="15">
                  <c:v>СТШ</c:v>
                </c:pt>
                <c:pt idx="16">
                  <c:v>СОШ № 19</c:v>
                </c:pt>
                <c:pt idx="17">
                  <c:v>Лицей № 4</c:v>
                </c:pt>
                <c:pt idx="18">
                  <c:v>СОШ № 7</c:v>
                </c:pt>
                <c:pt idx="19">
                  <c:v>СШ № 12</c:v>
                </c:pt>
                <c:pt idx="20">
                  <c:v>СОШ № 44</c:v>
                </c:pt>
                <c:pt idx="21">
                  <c:v>СОШ № 29</c:v>
                </c:pt>
                <c:pt idx="22">
                  <c:v>СОШ № 25</c:v>
                </c:pt>
                <c:pt idx="23">
                  <c:v>СШ № 9</c:v>
                </c:pt>
                <c:pt idx="24">
                  <c:v>СОШ № 8</c:v>
                </c:pt>
                <c:pt idx="25">
                  <c:v>СОШ № 26</c:v>
                </c:pt>
                <c:pt idx="26">
                  <c:v>СШ № 31</c:v>
                </c:pt>
                <c:pt idx="27">
                  <c:v>СОШ № 18</c:v>
                </c:pt>
                <c:pt idx="28">
                  <c:v>СОШ № 32</c:v>
                </c:pt>
                <c:pt idx="29">
                  <c:v>СОШ № 20</c:v>
                </c:pt>
                <c:pt idx="30">
                  <c:v>СОШ № 3</c:v>
                </c:pt>
                <c:pt idx="31">
                  <c:v>СОШ № 4</c:v>
                </c:pt>
                <c:pt idx="32">
                  <c:v>ЧОУ</c:v>
                </c:pt>
                <c:pt idx="33">
                  <c:v>СОШ № 22</c:v>
                </c:pt>
              </c:strCache>
            </c:strRef>
          </c:cat>
          <c:val>
            <c:numRef>
              <c:f>Сред.отметка!$B$2:$B$35</c:f>
              <c:numCache>
                <c:formatCode>0.0</c:formatCode>
                <c:ptCount val="34"/>
                <c:pt idx="0">
                  <c:v>3.8837209302325579</c:v>
                </c:pt>
                <c:pt idx="1">
                  <c:v>3.8518518518518516</c:v>
                </c:pt>
                <c:pt idx="2">
                  <c:v>3.7894736842105261</c:v>
                </c:pt>
                <c:pt idx="3">
                  <c:v>3.75</c:v>
                </c:pt>
                <c:pt idx="4">
                  <c:v>3.7407407407407409</c:v>
                </c:pt>
                <c:pt idx="5">
                  <c:v>3.72</c:v>
                </c:pt>
                <c:pt idx="6">
                  <c:v>3.6666666666666665</c:v>
                </c:pt>
                <c:pt idx="7">
                  <c:v>3.6666666666666665</c:v>
                </c:pt>
                <c:pt idx="8">
                  <c:v>3.6470588235294117</c:v>
                </c:pt>
                <c:pt idx="9">
                  <c:v>3.6</c:v>
                </c:pt>
                <c:pt idx="10">
                  <c:v>3.5666666666666669</c:v>
                </c:pt>
                <c:pt idx="11">
                  <c:v>3.5</c:v>
                </c:pt>
                <c:pt idx="12">
                  <c:v>3.5</c:v>
                </c:pt>
                <c:pt idx="13">
                  <c:v>3.4444444444444446</c:v>
                </c:pt>
                <c:pt idx="14">
                  <c:v>3.4</c:v>
                </c:pt>
                <c:pt idx="15">
                  <c:v>3.3902439024390243</c:v>
                </c:pt>
                <c:pt idx="16">
                  <c:v>3.3181818181818183</c:v>
                </c:pt>
                <c:pt idx="17">
                  <c:v>3.3076923076923075</c:v>
                </c:pt>
                <c:pt idx="18">
                  <c:v>3.3</c:v>
                </c:pt>
                <c:pt idx="19">
                  <c:v>3.2941176470588234</c:v>
                </c:pt>
                <c:pt idx="20">
                  <c:v>3.2777777777777777</c:v>
                </c:pt>
                <c:pt idx="21">
                  <c:v>3.2727272727272729</c:v>
                </c:pt>
                <c:pt idx="22">
                  <c:v>3.263157894736842</c:v>
                </c:pt>
                <c:pt idx="23">
                  <c:v>3.2</c:v>
                </c:pt>
                <c:pt idx="24">
                  <c:v>3.2</c:v>
                </c:pt>
                <c:pt idx="25">
                  <c:v>3.1818181818181817</c:v>
                </c:pt>
                <c:pt idx="26">
                  <c:v>3.1428571428571428</c:v>
                </c:pt>
                <c:pt idx="27">
                  <c:v>3.1111111111111112</c:v>
                </c:pt>
                <c:pt idx="28">
                  <c:v>3.0909090909090908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2.9285714285714284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F0-4F3F-A2C0-7636624F1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621760"/>
        <c:axId val="105639936"/>
      </c:barChart>
      <c:lineChart>
        <c:grouping val="standard"/>
        <c:varyColors val="0"/>
        <c:ser>
          <c:idx val="1"/>
          <c:order val="1"/>
          <c:tx>
            <c:strRef>
              <c:f>Сред.отметка!$C$1</c:f>
              <c:strCache>
                <c:ptCount val="1"/>
                <c:pt idx="0">
                  <c:v>Средняя отметка по городу</c:v>
                </c:pt>
              </c:strCache>
            </c:strRef>
          </c:tx>
          <c:spPr>
            <a:ln w="31750">
              <a:solidFill>
                <a:sysClr val="windowText" lastClr="000000">
                  <a:lumMod val="65000"/>
                  <a:lumOff val="35000"/>
                </a:sysClr>
              </a:solidFill>
              <a:prstDash val="dashDot"/>
            </a:ln>
          </c:spPr>
          <c:marker>
            <c:symbol val="none"/>
          </c:marker>
          <c:cat>
            <c:strRef>
              <c:f>Сред.отметка!$A$2:$A$35</c:f>
              <c:strCache>
                <c:ptCount val="34"/>
                <c:pt idx="0">
                  <c:v>Гимназия № 1</c:v>
                </c:pt>
                <c:pt idx="1">
                  <c:v>СЕНЛ</c:v>
                </c:pt>
                <c:pt idx="2">
                  <c:v>Лицей № 1</c:v>
                </c:pt>
                <c:pt idx="3">
                  <c:v>СОШ № 46 с УИОП</c:v>
                </c:pt>
                <c:pt idx="4">
                  <c:v>СОШ № 10 с УИОП</c:v>
                </c:pt>
                <c:pt idx="5">
                  <c:v>Гимназия № 2</c:v>
                </c:pt>
                <c:pt idx="6">
                  <c:v>СОШ № 6</c:v>
                </c:pt>
                <c:pt idx="7">
                  <c:v>Гимназия № 3</c:v>
                </c:pt>
                <c:pt idx="8">
                  <c:v>Лицей № 3</c:v>
                </c:pt>
                <c:pt idx="9">
                  <c:v>СОШ № 5</c:v>
                </c:pt>
                <c:pt idx="10">
                  <c:v>СОШ № 45</c:v>
                </c:pt>
                <c:pt idx="11">
                  <c:v>СОШ № 15</c:v>
                </c:pt>
                <c:pt idx="12">
                  <c:v>СОШ № 27</c:v>
                </c:pt>
                <c:pt idx="13">
                  <c:v>СОШ № 1</c:v>
                </c:pt>
                <c:pt idx="14">
                  <c:v>СОШ № 24</c:v>
                </c:pt>
                <c:pt idx="15">
                  <c:v>СТШ</c:v>
                </c:pt>
                <c:pt idx="16">
                  <c:v>СОШ № 19</c:v>
                </c:pt>
                <c:pt idx="17">
                  <c:v>Лицей № 4</c:v>
                </c:pt>
                <c:pt idx="18">
                  <c:v>СОШ № 7</c:v>
                </c:pt>
                <c:pt idx="19">
                  <c:v>СШ № 12</c:v>
                </c:pt>
                <c:pt idx="20">
                  <c:v>СОШ № 44</c:v>
                </c:pt>
                <c:pt idx="21">
                  <c:v>СОШ № 29</c:v>
                </c:pt>
                <c:pt idx="22">
                  <c:v>СОШ № 25</c:v>
                </c:pt>
                <c:pt idx="23">
                  <c:v>СШ № 9</c:v>
                </c:pt>
                <c:pt idx="24">
                  <c:v>СОШ № 8</c:v>
                </c:pt>
                <c:pt idx="25">
                  <c:v>СОШ № 26</c:v>
                </c:pt>
                <c:pt idx="26">
                  <c:v>СШ № 31</c:v>
                </c:pt>
                <c:pt idx="27">
                  <c:v>СОШ № 18</c:v>
                </c:pt>
                <c:pt idx="28">
                  <c:v>СОШ № 32</c:v>
                </c:pt>
                <c:pt idx="29">
                  <c:v>СОШ № 20</c:v>
                </c:pt>
                <c:pt idx="30">
                  <c:v>СОШ № 3</c:v>
                </c:pt>
                <c:pt idx="31">
                  <c:v>СОШ № 4</c:v>
                </c:pt>
                <c:pt idx="32">
                  <c:v>ЧОУ</c:v>
                </c:pt>
                <c:pt idx="33">
                  <c:v>СОШ № 22</c:v>
                </c:pt>
              </c:strCache>
            </c:strRef>
          </c:cat>
          <c:val>
            <c:numRef>
              <c:f>Сред.отметка!$C$2:$C$35</c:f>
              <c:numCache>
                <c:formatCode>0.0</c:formatCode>
                <c:ptCount val="34"/>
                <c:pt idx="0">
                  <c:v>3.4624781849912738</c:v>
                </c:pt>
                <c:pt idx="1">
                  <c:v>3.4624781849912738</c:v>
                </c:pt>
                <c:pt idx="2">
                  <c:v>3.4624781849912738</c:v>
                </c:pt>
                <c:pt idx="3">
                  <c:v>3.4624781849912738</c:v>
                </c:pt>
                <c:pt idx="4">
                  <c:v>3.4624781849912738</c:v>
                </c:pt>
                <c:pt idx="5">
                  <c:v>3.4624781849912738</c:v>
                </c:pt>
                <c:pt idx="6">
                  <c:v>3.4624781849912738</c:v>
                </c:pt>
                <c:pt idx="7">
                  <c:v>3.4624781849912738</c:v>
                </c:pt>
                <c:pt idx="8">
                  <c:v>3.4624781849912738</c:v>
                </c:pt>
                <c:pt idx="9">
                  <c:v>3.4624781849912738</c:v>
                </c:pt>
                <c:pt idx="10">
                  <c:v>3.4624781849912738</c:v>
                </c:pt>
                <c:pt idx="11">
                  <c:v>3.4624781849912738</c:v>
                </c:pt>
                <c:pt idx="12">
                  <c:v>3.4624781849912738</c:v>
                </c:pt>
                <c:pt idx="13">
                  <c:v>3.4624781849912738</c:v>
                </c:pt>
                <c:pt idx="14">
                  <c:v>3.4624781849912738</c:v>
                </c:pt>
                <c:pt idx="15">
                  <c:v>3.4624781849912738</c:v>
                </c:pt>
                <c:pt idx="16">
                  <c:v>3.4624781849912738</c:v>
                </c:pt>
                <c:pt idx="17">
                  <c:v>3.4624781849912738</c:v>
                </c:pt>
                <c:pt idx="18">
                  <c:v>3.4624781849912738</c:v>
                </c:pt>
                <c:pt idx="19">
                  <c:v>3.4624781849912738</c:v>
                </c:pt>
                <c:pt idx="20">
                  <c:v>3.4624781849912738</c:v>
                </c:pt>
                <c:pt idx="21">
                  <c:v>3.4624781849912738</c:v>
                </c:pt>
                <c:pt idx="22">
                  <c:v>3.4624781849912738</c:v>
                </c:pt>
                <c:pt idx="23">
                  <c:v>3.4624781849912738</c:v>
                </c:pt>
                <c:pt idx="24">
                  <c:v>3.4624781849912738</c:v>
                </c:pt>
                <c:pt idx="25">
                  <c:v>3.4624781849912738</c:v>
                </c:pt>
                <c:pt idx="26">
                  <c:v>3.4624781849912738</c:v>
                </c:pt>
                <c:pt idx="27">
                  <c:v>3.4624781849912738</c:v>
                </c:pt>
                <c:pt idx="28">
                  <c:v>3.4624781849912738</c:v>
                </c:pt>
                <c:pt idx="29">
                  <c:v>3.4624781849912738</c:v>
                </c:pt>
                <c:pt idx="30">
                  <c:v>3.4624781849912738</c:v>
                </c:pt>
                <c:pt idx="31">
                  <c:v>3.4624781849912738</c:v>
                </c:pt>
                <c:pt idx="32">
                  <c:v>3.4624781849912738</c:v>
                </c:pt>
                <c:pt idx="33">
                  <c:v>3.4624781849912738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AF0-4F3F-A2C0-7636624F1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621760"/>
        <c:axId val="105639936"/>
      </c:lineChart>
      <c:catAx>
        <c:axId val="10562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5639936"/>
        <c:crosses val="autoZero"/>
        <c:auto val="1"/>
        <c:lblAlgn val="ctr"/>
        <c:lblOffset val="100"/>
        <c:noMultiLvlLbl val="0"/>
      </c:catAx>
      <c:valAx>
        <c:axId val="10563993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056217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Сред.балл!$B$1</c:f>
              <c:strCache>
                <c:ptCount val="1"/>
                <c:pt idx="0">
                  <c:v>Средний балл по ОУ</c:v>
                </c:pt>
              </c:strCache>
            </c:strRef>
          </c:tx>
          <c:spPr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>
                <a:rot lat="0" lon="0" rev="1200000"/>
              </a:lightRig>
            </a:scene3d>
            <a:sp3d prstMaterial="dkEdge">
              <a:bevelT w="63500" h="25400"/>
              <a:bevelB/>
            </a:sp3d>
          </c:spPr>
          <c:invertIfNegative val="0"/>
          <c:dLbls>
            <c:dLbl>
              <c:idx val="25"/>
              <c:layout>
                <c:manualLayout>
                  <c:x val="-3.3627574611181169E-3"/>
                  <c:y val="8.94854586129751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FEC-421F-8746-AC3A3B3337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Сред.балл!$A$2:$A$35</c:f>
              <c:strCache>
                <c:ptCount val="34"/>
                <c:pt idx="0">
                  <c:v>СЕНЛ</c:v>
                </c:pt>
                <c:pt idx="1">
                  <c:v>Гимназия № 1</c:v>
                </c:pt>
                <c:pt idx="2">
                  <c:v>СОШ № 10 с УИОП</c:v>
                </c:pt>
                <c:pt idx="3">
                  <c:v>Лицей № 1</c:v>
                </c:pt>
                <c:pt idx="4">
                  <c:v>СОШ № 46 с УИОП</c:v>
                </c:pt>
                <c:pt idx="5">
                  <c:v>Гимназия № 2</c:v>
                </c:pt>
                <c:pt idx="6">
                  <c:v>Лицей № 3</c:v>
                </c:pt>
                <c:pt idx="7">
                  <c:v>Гимназия № 3</c:v>
                </c:pt>
                <c:pt idx="8">
                  <c:v>СОШ № 5</c:v>
                </c:pt>
                <c:pt idx="9">
                  <c:v>СОШ № 45</c:v>
                </c:pt>
                <c:pt idx="10">
                  <c:v>СОШ № 15</c:v>
                </c:pt>
                <c:pt idx="11">
                  <c:v>СОШ № 24</c:v>
                </c:pt>
                <c:pt idx="12">
                  <c:v>Лицей № 4</c:v>
                </c:pt>
                <c:pt idx="13">
                  <c:v>СОШ № 27</c:v>
                </c:pt>
                <c:pt idx="14">
                  <c:v>СТШ</c:v>
                </c:pt>
                <c:pt idx="15">
                  <c:v>СОШ № 1</c:v>
                </c:pt>
                <c:pt idx="16">
                  <c:v>СОШ № 6</c:v>
                </c:pt>
                <c:pt idx="17">
                  <c:v>СОШ № 29</c:v>
                </c:pt>
                <c:pt idx="18">
                  <c:v>СОШ № 8</c:v>
                </c:pt>
                <c:pt idx="19">
                  <c:v>СОШ № 19</c:v>
                </c:pt>
                <c:pt idx="20">
                  <c:v>СШ № 31</c:v>
                </c:pt>
                <c:pt idx="21">
                  <c:v>ЧОУ</c:v>
                </c:pt>
                <c:pt idx="22">
                  <c:v>СШ № 12</c:v>
                </c:pt>
                <c:pt idx="23">
                  <c:v>СОШ № 7</c:v>
                </c:pt>
                <c:pt idx="24">
                  <c:v>СОШ № 44</c:v>
                </c:pt>
                <c:pt idx="25">
                  <c:v>СШ № 9</c:v>
                </c:pt>
                <c:pt idx="26">
                  <c:v>СОШ № 32</c:v>
                </c:pt>
                <c:pt idx="27">
                  <c:v>СОШ № 25</c:v>
                </c:pt>
                <c:pt idx="28">
                  <c:v>СОШ № 26</c:v>
                </c:pt>
                <c:pt idx="29">
                  <c:v>СОШ № 20</c:v>
                </c:pt>
                <c:pt idx="30">
                  <c:v>СОШ № 18</c:v>
                </c:pt>
                <c:pt idx="31">
                  <c:v>СОШ № 22</c:v>
                </c:pt>
                <c:pt idx="32">
                  <c:v>СОШ № 3</c:v>
                </c:pt>
                <c:pt idx="33">
                  <c:v>СОШ № 4</c:v>
                </c:pt>
              </c:strCache>
            </c:strRef>
          </c:cat>
          <c:val>
            <c:numRef>
              <c:f>Сред.балл!$B$2:$B$35</c:f>
              <c:numCache>
                <c:formatCode>0.0</c:formatCode>
                <c:ptCount val="34"/>
                <c:pt idx="0">
                  <c:v>26.777777777777779</c:v>
                </c:pt>
                <c:pt idx="1">
                  <c:v>26.558139534883722</c:v>
                </c:pt>
                <c:pt idx="2">
                  <c:v>26.074074074074073</c:v>
                </c:pt>
                <c:pt idx="3">
                  <c:v>25.842105263157894</c:v>
                </c:pt>
                <c:pt idx="4">
                  <c:v>25.416666666666668</c:v>
                </c:pt>
                <c:pt idx="5">
                  <c:v>25.08</c:v>
                </c:pt>
                <c:pt idx="6">
                  <c:v>24.588235294117649</c:v>
                </c:pt>
                <c:pt idx="7">
                  <c:v>24.25</c:v>
                </c:pt>
                <c:pt idx="8">
                  <c:v>23.8</c:v>
                </c:pt>
                <c:pt idx="9">
                  <c:v>23.6</c:v>
                </c:pt>
                <c:pt idx="10">
                  <c:v>22.5</c:v>
                </c:pt>
                <c:pt idx="11">
                  <c:v>22</c:v>
                </c:pt>
                <c:pt idx="12">
                  <c:v>21.923076923076923</c:v>
                </c:pt>
                <c:pt idx="13">
                  <c:v>21.333333333333332</c:v>
                </c:pt>
                <c:pt idx="14">
                  <c:v>21.195121951219512</c:v>
                </c:pt>
                <c:pt idx="15">
                  <c:v>20.777777777777779</c:v>
                </c:pt>
                <c:pt idx="16">
                  <c:v>20.666666666666668</c:v>
                </c:pt>
                <c:pt idx="17">
                  <c:v>20.181818181818183</c:v>
                </c:pt>
                <c:pt idx="18">
                  <c:v>20</c:v>
                </c:pt>
                <c:pt idx="19">
                  <c:v>19.954545454545453</c:v>
                </c:pt>
                <c:pt idx="20">
                  <c:v>19.857142857142858</c:v>
                </c:pt>
                <c:pt idx="21">
                  <c:v>19.666666666666668</c:v>
                </c:pt>
                <c:pt idx="22">
                  <c:v>19.529411764705884</c:v>
                </c:pt>
                <c:pt idx="23">
                  <c:v>19.5</c:v>
                </c:pt>
                <c:pt idx="24">
                  <c:v>19.333333333333332</c:v>
                </c:pt>
                <c:pt idx="25">
                  <c:v>18.7</c:v>
                </c:pt>
                <c:pt idx="26">
                  <c:v>18.545454545454547</c:v>
                </c:pt>
                <c:pt idx="27">
                  <c:v>18.473684210526315</c:v>
                </c:pt>
                <c:pt idx="28">
                  <c:v>17.727272727272727</c:v>
                </c:pt>
                <c:pt idx="29">
                  <c:v>17.363636363636363</c:v>
                </c:pt>
                <c:pt idx="30">
                  <c:v>16.777777777777779</c:v>
                </c:pt>
                <c:pt idx="31">
                  <c:v>16.285714285714285</c:v>
                </c:pt>
                <c:pt idx="32">
                  <c:v>15.833333333333334</c:v>
                </c:pt>
                <c:pt idx="3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EC-421F-8746-AC3A3B3337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866176"/>
        <c:axId val="170867712"/>
      </c:barChart>
      <c:lineChart>
        <c:grouping val="stacked"/>
        <c:varyColors val="0"/>
        <c:ser>
          <c:idx val="1"/>
          <c:order val="1"/>
          <c:tx>
            <c:strRef>
              <c:f>Сред.балл!$C$1</c:f>
              <c:strCache>
                <c:ptCount val="1"/>
                <c:pt idx="0">
                  <c:v>Средний балл по городу</c:v>
                </c:pt>
              </c:strCache>
            </c:strRef>
          </c:tx>
          <c:spPr>
            <a:ln w="25400">
              <a:solidFill>
                <a:sysClr val="window" lastClr="FFFFFF">
                  <a:lumMod val="50000"/>
                </a:sysClr>
              </a:solidFill>
              <a:prstDash val="dashDot"/>
            </a:ln>
          </c:spPr>
          <c:marker>
            <c:symbol val="none"/>
          </c:marker>
          <c:dPt>
            <c:idx val="19"/>
            <c:bubble3D val="0"/>
            <c:spPr>
              <a:ln w="25400">
                <a:solidFill>
                  <a:sysClr val="window" lastClr="FFFFFF">
                    <a:lumMod val="50000"/>
                  </a:sysClr>
                </a:solidFill>
                <a:prstDash val="dashDot"/>
              </a:ln>
              <a:effectLst>
                <a:glow rad="127000">
                  <a:schemeClr val="bg1"/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EC-421F-8746-AC3A3B3337AC}"/>
              </c:ext>
            </c:extLst>
          </c:dPt>
          <c:cat>
            <c:strRef>
              <c:f>Сред.балл!$A$2:$A$35</c:f>
              <c:strCache>
                <c:ptCount val="34"/>
                <c:pt idx="0">
                  <c:v>СЕНЛ</c:v>
                </c:pt>
                <c:pt idx="1">
                  <c:v>Гимназия № 1</c:v>
                </c:pt>
                <c:pt idx="2">
                  <c:v>СОШ № 10 с УИОП</c:v>
                </c:pt>
                <c:pt idx="3">
                  <c:v>Лицей № 1</c:v>
                </c:pt>
                <c:pt idx="4">
                  <c:v>СОШ № 46 с УИОП</c:v>
                </c:pt>
                <c:pt idx="5">
                  <c:v>Гимназия № 2</c:v>
                </c:pt>
                <c:pt idx="6">
                  <c:v>Лицей № 3</c:v>
                </c:pt>
                <c:pt idx="7">
                  <c:v>Гимназия № 3</c:v>
                </c:pt>
                <c:pt idx="8">
                  <c:v>СОШ № 5</c:v>
                </c:pt>
                <c:pt idx="9">
                  <c:v>СОШ № 45</c:v>
                </c:pt>
                <c:pt idx="10">
                  <c:v>СОШ № 15</c:v>
                </c:pt>
                <c:pt idx="11">
                  <c:v>СОШ № 24</c:v>
                </c:pt>
                <c:pt idx="12">
                  <c:v>Лицей № 4</c:v>
                </c:pt>
                <c:pt idx="13">
                  <c:v>СОШ № 27</c:v>
                </c:pt>
                <c:pt idx="14">
                  <c:v>СТШ</c:v>
                </c:pt>
                <c:pt idx="15">
                  <c:v>СОШ № 1</c:v>
                </c:pt>
                <c:pt idx="16">
                  <c:v>СОШ № 6</c:v>
                </c:pt>
                <c:pt idx="17">
                  <c:v>СОШ № 29</c:v>
                </c:pt>
                <c:pt idx="18">
                  <c:v>СОШ № 8</c:v>
                </c:pt>
                <c:pt idx="19">
                  <c:v>СОШ № 19</c:v>
                </c:pt>
                <c:pt idx="20">
                  <c:v>СШ № 31</c:v>
                </c:pt>
                <c:pt idx="21">
                  <c:v>ЧОУ</c:v>
                </c:pt>
                <c:pt idx="22">
                  <c:v>СШ № 12</c:v>
                </c:pt>
                <c:pt idx="23">
                  <c:v>СОШ № 7</c:v>
                </c:pt>
                <c:pt idx="24">
                  <c:v>СОШ № 44</c:v>
                </c:pt>
                <c:pt idx="25">
                  <c:v>СШ № 9</c:v>
                </c:pt>
                <c:pt idx="26">
                  <c:v>СОШ № 32</c:v>
                </c:pt>
                <c:pt idx="27">
                  <c:v>СОШ № 25</c:v>
                </c:pt>
                <c:pt idx="28">
                  <c:v>СОШ № 26</c:v>
                </c:pt>
                <c:pt idx="29">
                  <c:v>СОШ № 20</c:v>
                </c:pt>
                <c:pt idx="30">
                  <c:v>СОШ № 18</c:v>
                </c:pt>
                <c:pt idx="31">
                  <c:v>СОШ № 22</c:v>
                </c:pt>
                <c:pt idx="32">
                  <c:v>СОШ № 3</c:v>
                </c:pt>
                <c:pt idx="33">
                  <c:v>СОШ № 4</c:v>
                </c:pt>
              </c:strCache>
            </c:strRef>
          </c:cat>
          <c:val>
            <c:numRef>
              <c:f>Сред.балл!$C$2:$C$35</c:f>
              <c:numCache>
                <c:formatCode>0.0</c:formatCode>
                <c:ptCount val="34"/>
                <c:pt idx="0">
                  <c:v>21.954624781849912</c:v>
                </c:pt>
                <c:pt idx="1">
                  <c:v>21.954624781849912</c:v>
                </c:pt>
                <c:pt idx="2">
                  <c:v>21.954624781849912</c:v>
                </c:pt>
                <c:pt idx="3">
                  <c:v>21.954624781849912</c:v>
                </c:pt>
                <c:pt idx="4">
                  <c:v>21.954624781849912</c:v>
                </c:pt>
                <c:pt idx="5">
                  <c:v>21.954624781849912</c:v>
                </c:pt>
                <c:pt idx="6">
                  <c:v>21.954624781849912</c:v>
                </c:pt>
                <c:pt idx="7">
                  <c:v>21.954624781849912</c:v>
                </c:pt>
                <c:pt idx="8">
                  <c:v>21.954624781849912</c:v>
                </c:pt>
                <c:pt idx="9">
                  <c:v>21.954624781849912</c:v>
                </c:pt>
                <c:pt idx="10">
                  <c:v>21.954624781849912</c:v>
                </c:pt>
                <c:pt idx="11">
                  <c:v>21.954624781849912</c:v>
                </c:pt>
                <c:pt idx="12">
                  <c:v>21.954624781849912</c:v>
                </c:pt>
                <c:pt idx="13">
                  <c:v>21.954624781849912</c:v>
                </c:pt>
                <c:pt idx="14">
                  <c:v>21.954624781849912</c:v>
                </c:pt>
                <c:pt idx="15">
                  <c:v>21.954624781849912</c:v>
                </c:pt>
                <c:pt idx="16">
                  <c:v>21.954624781849912</c:v>
                </c:pt>
                <c:pt idx="17">
                  <c:v>21.954624781849912</c:v>
                </c:pt>
                <c:pt idx="18">
                  <c:v>21.954624781849912</c:v>
                </c:pt>
                <c:pt idx="19">
                  <c:v>21.954624781849912</c:v>
                </c:pt>
                <c:pt idx="20">
                  <c:v>21.954624781849912</c:v>
                </c:pt>
                <c:pt idx="21">
                  <c:v>21.954624781849912</c:v>
                </c:pt>
                <c:pt idx="22">
                  <c:v>21.954624781849912</c:v>
                </c:pt>
                <c:pt idx="23">
                  <c:v>21.954624781849912</c:v>
                </c:pt>
                <c:pt idx="24">
                  <c:v>21.954624781849912</c:v>
                </c:pt>
                <c:pt idx="25">
                  <c:v>21.954624781849912</c:v>
                </c:pt>
                <c:pt idx="26">
                  <c:v>21.954624781849912</c:v>
                </c:pt>
                <c:pt idx="27">
                  <c:v>21.954624781849912</c:v>
                </c:pt>
                <c:pt idx="28">
                  <c:v>21.954624781849912</c:v>
                </c:pt>
                <c:pt idx="29">
                  <c:v>21.954624781849912</c:v>
                </c:pt>
                <c:pt idx="30">
                  <c:v>21.954624781849912</c:v>
                </c:pt>
                <c:pt idx="31">
                  <c:v>21.954624781849912</c:v>
                </c:pt>
                <c:pt idx="32">
                  <c:v>21.954624781849912</c:v>
                </c:pt>
                <c:pt idx="33">
                  <c:v>21.954624781849912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FEC-421F-8746-AC3A3B3337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866176"/>
        <c:axId val="170867712"/>
      </c:lineChart>
      <c:catAx>
        <c:axId val="17086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0867712"/>
        <c:crosses val="autoZero"/>
        <c:auto val="1"/>
        <c:lblAlgn val="ctr"/>
        <c:lblOffset val="100"/>
        <c:noMultiLvlLbl val="0"/>
      </c:catAx>
      <c:valAx>
        <c:axId val="17086771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708661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pivotSource>
    <c:name>[Физика результаты общие.xls]Диагр.наб.баллы!СводнаяТаблица1</c:name>
    <c:fmtId val="-1"/>
  </c:pivotSource>
  <c:chart>
    <c:autoTitleDeleted val="1"/>
    <c:pivotFmts>
      <c:pivotFmt>
        <c:idx val="0"/>
        <c:spPr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c:spPr>
        <c:marker>
          <c:symbol val="none"/>
        </c:marker>
        <c:dLbl>
          <c:idx val="0"/>
          <c:spPr/>
          <c:txPr>
            <a:bodyPr rot="-5400000" vert="horz"/>
            <a:lstStyle/>
            <a:p>
              <a:pPr>
                <a:defRPr i="1">
                  <a:latin typeface="Times New Roman" panose="02020603050405020304" pitchFamily="18" charset="0"/>
                  <a:cs typeface="Times New Roman" panose="02020603050405020304" pitchFamily="18" charset="0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c:spPr>
        <c:marker>
          <c:symbol val="none"/>
        </c:marker>
        <c:dLbl>
          <c:idx val="0"/>
          <c:spPr/>
          <c:txPr>
            <a:bodyPr rot="-5400000" vert="horz"/>
            <a:lstStyle/>
            <a:p>
              <a:pPr>
                <a:defRPr i="1">
                  <a:latin typeface="Times New Roman" panose="02020603050405020304" pitchFamily="18" charset="0"/>
                  <a:cs typeface="Times New Roman" panose="02020603050405020304" pitchFamily="18" charset="0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c:spPr>
        <c:marker>
          <c:symbol val="none"/>
        </c:marker>
        <c:dLbl>
          <c:idx val="0"/>
          <c:spPr/>
          <c:txPr>
            <a:bodyPr rot="-5400000" vert="horz"/>
            <a:lstStyle/>
            <a:p>
              <a:pPr>
                <a:defRPr i="1">
                  <a:latin typeface="Times New Roman" panose="02020603050405020304" pitchFamily="18" charset="0"/>
                  <a:cs typeface="Times New Roman" panose="02020603050405020304" pitchFamily="18" charset="0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Диагр.наб.баллы!$B$1:$B$2</c:f>
              <c:strCache>
                <c:ptCount val="1"/>
                <c:pt idx="0">
                  <c:v>Итог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Диагр.наб.баллы!$A$3:$A$37</c:f>
              <c:strCache>
                <c:ptCount val="34"/>
                <c:pt idx="0">
                  <c:v>7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  <c:pt idx="19">
                  <c:v>28</c:v>
                </c:pt>
                <c:pt idx="20">
                  <c:v>29</c:v>
                </c:pt>
                <c:pt idx="21">
                  <c:v>30</c:v>
                </c:pt>
                <c:pt idx="22">
                  <c:v>31</c:v>
                </c:pt>
                <c:pt idx="23">
                  <c:v>32</c:v>
                </c:pt>
                <c:pt idx="24">
                  <c:v>33</c:v>
                </c:pt>
                <c:pt idx="25">
                  <c:v>34</c:v>
                </c:pt>
                <c:pt idx="26">
                  <c:v>35</c:v>
                </c:pt>
                <c:pt idx="27">
                  <c:v>36</c:v>
                </c:pt>
                <c:pt idx="28">
                  <c:v>37</c:v>
                </c:pt>
                <c:pt idx="29">
                  <c:v>38</c:v>
                </c:pt>
                <c:pt idx="30">
                  <c:v>39</c:v>
                </c:pt>
                <c:pt idx="31">
                  <c:v>40</c:v>
                </c:pt>
                <c:pt idx="32">
                  <c:v>42</c:v>
                </c:pt>
                <c:pt idx="33">
                  <c:v>43</c:v>
                </c:pt>
              </c:strCache>
            </c:strRef>
          </c:cat>
          <c:val>
            <c:numRef>
              <c:f>Диагр.наб.баллы!$B$3:$B$37</c:f>
              <c:numCache>
                <c:formatCode>General</c:formatCode>
                <c:ptCount val="34"/>
                <c:pt idx="0">
                  <c:v>1</c:v>
                </c:pt>
                <c:pt idx="1">
                  <c:v>2</c:v>
                </c:pt>
                <c:pt idx="2">
                  <c:v>21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38</c:v>
                </c:pt>
                <c:pt idx="7">
                  <c:v>26</c:v>
                </c:pt>
                <c:pt idx="8">
                  <c:v>34</c:v>
                </c:pt>
                <c:pt idx="9">
                  <c:v>28</c:v>
                </c:pt>
                <c:pt idx="10">
                  <c:v>30</c:v>
                </c:pt>
                <c:pt idx="11">
                  <c:v>28</c:v>
                </c:pt>
                <c:pt idx="12">
                  <c:v>38</c:v>
                </c:pt>
                <c:pt idx="13">
                  <c:v>39</c:v>
                </c:pt>
                <c:pt idx="14">
                  <c:v>23</c:v>
                </c:pt>
                <c:pt idx="15">
                  <c:v>22</c:v>
                </c:pt>
                <c:pt idx="16">
                  <c:v>18</c:v>
                </c:pt>
                <c:pt idx="17">
                  <c:v>13</c:v>
                </c:pt>
                <c:pt idx="18">
                  <c:v>21</c:v>
                </c:pt>
                <c:pt idx="19">
                  <c:v>23</c:v>
                </c:pt>
                <c:pt idx="20">
                  <c:v>13</c:v>
                </c:pt>
                <c:pt idx="21">
                  <c:v>18</c:v>
                </c:pt>
                <c:pt idx="22">
                  <c:v>13</c:v>
                </c:pt>
                <c:pt idx="23">
                  <c:v>3</c:v>
                </c:pt>
                <c:pt idx="24">
                  <c:v>13</c:v>
                </c:pt>
                <c:pt idx="25">
                  <c:v>8</c:v>
                </c:pt>
                <c:pt idx="26">
                  <c:v>9</c:v>
                </c:pt>
                <c:pt idx="27">
                  <c:v>3</c:v>
                </c:pt>
                <c:pt idx="28">
                  <c:v>5</c:v>
                </c:pt>
                <c:pt idx="29">
                  <c:v>9</c:v>
                </c:pt>
                <c:pt idx="30">
                  <c:v>4</c:v>
                </c:pt>
                <c:pt idx="31">
                  <c:v>7</c:v>
                </c:pt>
                <c:pt idx="32">
                  <c:v>2</c:v>
                </c:pt>
                <c:pt idx="3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D5-4552-BFDC-BC53F883D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529344"/>
        <c:axId val="171531264"/>
      </c:barChart>
      <c:catAx>
        <c:axId val="171529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b="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Набранные</a:t>
                </a:r>
                <a:r>
                  <a:rPr lang="ru-RU" b="0" i="1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баллы</a:t>
                </a:r>
                <a:endParaRPr lang="ru-RU" b="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1531264"/>
        <c:crosses val="autoZero"/>
        <c:auto val="0"/>
        <c:lblAlgn val="ctr"/>
        <c:lblOffset val="100"/>
        <c:noMultiLvlLbl val="0"/>
      </c:catAx>
      <c:valAx>
        <c:axId val="171531264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b="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Количество участников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15293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7AA39-3E90-448A-9314-74387B53DC51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BF98F-8521-4168-A62A-74371F2D9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71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BF98F-8521-4168-A62A-74371F2D923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864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0721E-77FA-4CB0-9867-39001D212FD9}" type="datetimeFigureOut">
              <a:rPr lang="ru-RU"/>
              <a:pPr>
                <a:defRPr/>
              </a:pPr>
              <a:t>03.11.2022</a:t>
            </a:fld>
            <a:endParaRPr lang="ru-RU" dirty="0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EFA81-79F4-402A-87A6-6D1634B578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55939-BB79-4EE9-9F09-33828FE9F859}" type="datetimeFigureOut">
              <a:rPr lang="ru-RU"/>
              <a:pPr>
                <a:defRPr/>
              </a:pPr>
              <a:t>03.11.2022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3F6E7-FFBA-469E-A93E-C3B9B3AB76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6ACA1-B9C8-4CC8-A17E-31AD577FE606}" type="datetimeFigureOut">
              <a:rPr lang="ru-RU"/>
              <a:pPr>
                <a:defRPr/>
              </a:pPr>
              <a:t>03.11.2022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D9733-3183-4CA9-901E-8488265B08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6849267-6E03-4136-9E24-B4BE352AFF62}" type="datetimeFigureOut">
              <a:rPr lang="ru-RU"/>
              <a:pPr>
                <a:defRPr/>
              </a:pPr>
              <a:t>03.11.2022</a:t>
            </a:fld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5387B9E-5239-43DC-92DE-72FDBA470F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0D719-E1B2-4571-AF1E-C2310649F640}" type="datetimeFigureOut">
              <a:rPr lang="ru-RU"/>
              <a:pPr>
                <a:defRPr/>
              </a:pPr>
              <a:t>03.11.2022</a:t>
            </a:fld>
            <a:endParaRPr lang="ru-RU" dirty="0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B3B1D-E5D6-44DB-B1E8-8F647BC28C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100DD-B532-4CBC-ACF6-1C0463EBCEAD}" type="datetimeFigureOut">
              <a:rPr lang="ru-RU"/>
              <a:pPr>
                <a:defRPr/>
              </a:pPr>
              <a:t>03.11.2022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6E876-1D22-4C45-8F46-F9CF0A8DD1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D78EE-252E-4B70-B052-4B94F18DB04B}" type="datetimeFigureOut">
              <a:rPr lang="ru-RU"/>
              <a:pPr>
                <a:defRPr/>
              </a:pPr>
              <a:t>03.11.2022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DBBA9-BBD2-4B85-8A4F-6C23C0057E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BE91C99-D630-44EC-B0CF-E70BC1AAABC9}" type="datetimeFigureOut">
              <a:rPr lang="ru-RU"/>
              <a:pPr>
                <a:defRPr/>
              </a:pPr>
              <a:t>03.11.2022</a:t>
            </a:fld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48F24D-9FD8-4CEC-B0D3-653A6983C5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12FD3-47D0-4E9D-8BCF-40CB6CDBAD0C}" type="datetimeFigureOut">
              <a:rPr lang="ru-RU"/>
              <a:pPr>
                <a:defRPr/>
              </a:pPr>
              <a:t>03.11.2022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B91B5-EF59-4A5C-9005-D72791436D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000A1F4-46D7-488A-B55A-471AF9BF71A8}" type="datetimeFigureOut">
              <a:rPr lang="ru-RU"/>
              <a:pPr>
                <a:defRPr/>
              </a:pPr>
              <a:t>03.11.2022</a:t>
            </a:fld>
            <a:endParaRPr lang="ru-RU" dirty="0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CBBBBB8-6F7D-4530-9252-20452E9205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3369CA1-3649-460E-BE58-ADBBE8E754D4}" type="datetimeFigureOut">
              <a:rPr lang="ru-RU"/>
              <a:pPr>
                <a:defRPr/>
              </a:pPr>
              <a:t>03.11.2022</a:t>
            </a:fld>
            <a:endParaRPr lang="ru-RU" dirty="0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AE9F259-C5FA-4E3F-B930-8F682E3359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EEDB8D-180C-4198-81C4-B8F123F118A5}" type="datetimeFigureOut">
              <a:rPr lang="ru-RU"/>
              <a:pPr>
                <a:defRPr/>
              </a:pPr>
              <a:t>03.11.2022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90A827-819A-43AF-931C-578102C0E1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26" r:id="rId4"/>
    <p:sldLayoutId id="2147483727" r:id="rId5"/>
    <p:sldLayoutId id="2147483734" r:id="rId6"/>
    <p:sldLayoutId id="2147483728" r:id="rId7"/>
    <p:sldLayoutId id="2147483735" r:id="rId8"/>
    <p:sldLayoutId id="2147483736" r:id="rId9"/>
    <p:sldLayoutId id="2147483729" r:id="rId10"/>
    <p:sldLayoutId id="214748373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3728" y="1054276"/>
            <a:ext cx="66967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ГИА по физике в 2022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году: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результатов, проблемы и пути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преодоления.</a:t>
            </a:r>
          </a:p>
          <a:p>
            <a:pPr algn="ctr"/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Методические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рекомендации по повышению качества подготовки выпускников к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0" y="590598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 физики МБОУ СОШ №10  Н.В. Первухина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Сургут,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2022 г.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88640"/>
            <a:ext cx="856895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Распределение тестовых баллов по физике по результатам ЕГЭ в разрезе ОУ за три учебных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400" b="1" dirty="0">
              <a:solidFill>
                <a:srgbClr val="0070C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34" y="1484783"/>
            <a:ext cx="8549022" cy="42936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060" y="3282244"/>
            <a:ext cx="475529" cy="6120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061" y="4229071"/>
            <a:ext cx="475529" cy="3718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700" y="4725144"/>
            <a:ext cx="475529" cy="3718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4437112"/>
            <a:ext cx="475529" cy="3718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4725144"/>
            <a:ext cx="536494" cy="3596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078" y="3542557"/>
            <a:ext cx="536494" cy="3517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9193" y="2996952"/>
            <a:ext cx="475529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8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88640"/>
            <a:ext cx="856895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Распределение тестовых баллов по физике по результатам ЕГЭ в разрезе ОУ за три учебных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400" b="1" dirty="0">
              <a:solidFill>
                <a:srgbClr val="0070C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52736"/>
            <a:ext cx="864096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2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88640"/>
            <a:ext cx="856895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Распределение тестовых баллов по физике по результатам ЕГЭ в разрезе ОУ за три учебных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400" b="1" dirty="0">
              <a:solidFill>
                <a:srgbClr val="0070C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52736"/>
            <a:ext cx="936273" cy="5805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945" y="1053880"/>
            <a:ext cx="7632679" cy="5805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3564114"/>
            <a:ext cx="504056" cy="2249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2612" y="3212976"/>
            <a:ext cx="506012" cy="2255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0164" y="4293096"/>
            <a:ext cx="506012" cy="2255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9672" y="2841085"/>
            <a:ext cx="384081" cy="2438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9672" y="3374714"/>
            <a:ext cx="425738" cy="2703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0164" y="5325321"/>
            <a:ext cx="434004" cy="27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0"/>
            <a:ext cx="8784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среднего тестового балла по физике в ОУ города</a:t>
            </a:r>
          </a:p>
          <a:p>
            <a:pPr algn="ctr"/>
            <a:endParaRPr lang="ru-RU" sz="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96753"/>
            <a:ext cx="8496944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1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83974"/>
            <a:ext cx="82192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среднего тестового балла в разрезе ОУ, реализующих программы углубленного изучения физики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91" y="1485010"/>
            <a:ext cx="8638781" cy="53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9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Поэлементный анализ выполнения ЕГЭ по физике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412908"/>
              </p:ext>
            </p:extLst>
          </p:nvPr>
        </p:nvGraphicFramePr>
        <p:xfrm>
          <a:off x="107503" y="476661"/>
          <a:ext cx="8568953" cy="6382630"/>
        </p:xfrm>
        <a:graphic>
          <a:graphicData uri="http://schemas.openxmlformats.org/drawingml/2006/table">
            <a:tbl>
              <a:tblPr firstRow="1" firstCol="1" bandRow="1"/>
              <a:tblGrid>
                <a:gridCol w="334594">
                  <a:extLst>
                    <a:ext uri="{9D8B030D-6E8A-4147-A177-3AD203B41FA5}">
                      <a16:colId xmlns:a16="http://schemas.microsoft.com/office/drawing/2014/main" xmlns="" val="2162100304"/>
                    </a:ext>
                  </a:extLst>
                </a:gridCol>
                <a:gridCol w="6938215">
                  <a:extLst>
                    <a:ext uri="{9D8B030D-6E8A-4147-A177-3AD203B41FA5}">
                      <a16:colId xmlns:a16="http://schemas.microsoft.com/office/drawing/2014/main" xmlns="" val="125119485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21230210"/>
                    </a:ext>
                  </a:extLst>
                </a:gridCol>
              </a:tblGrid>
              <a:tr h="462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 элементы содержания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% выполнения заданий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036635"/>
                  </a:ext>
                </a:extLst>
              </a:tr>
              <a:tr h="169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 трактовать физический смысл изученных физических величин, законов и закономерностей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53%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0211385"/>
                  </a:ext>
                </a:extLst>
              </a:tr>
              <a:tr h="156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 графическое представление информации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6751173"/>
                  </a:ext>
                </a:extLst>
              </a:tr>
              <a:tr h="169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 при описании физических процессов и явлений величины и законы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7395814"/>
                  </a:ext>
                </a:extLst>
              </a:tr>
              <a:tr h="169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81%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9061615"/>
                  </a:ext>
                </a:extLst>
              </a:tr>
              <a:tr h="169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6490820"/>
                  </a:ext>
                </a:extLst>
              </a:tr>
              <a:tr h="169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 физические процессы (явления), используя основные положения и законы, изученные в курсе физики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63789936"/>
                  </a:ext>
                </a:extLst>
              </a:tr>
              <a:tr h="169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83%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2701443"/>
                  </a:ext>
                </a:extLst>
              </a:tr>
              <a:tr h="338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 физические процессы (явления), используя основные положения и законы, изученные в курсе физики. Применять при описании физических процессов и явлений величины и законы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0134823"/>
                  </a:ext>
                </a:extLst>
              </a:tr>
              <a:tr h="169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 при описании физических процессов и явлений величины и законы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66%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2347302"/>
                  </a:ext>
                </a:extLst>
              </a:tr>
              <a:tr h="169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83%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2748703"/>
                  </a:ext>
                </a:extLst>
              </a:tr>
              <a:tr h="169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3433498"/>
                  </a:ext>
                </a:extLst>
              </a:tr>
              <a:tr h="169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 физические процессы (явления), используя основные положения и законы, изученные в курсе физики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9811097"/>
                  </a:ext>
                </a:extLst>
              </a:tr>
              <a:tr h="338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 физические процессы (явления), используя основные положения и законы, изученные в курсе физики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 при описании физических процессов и явлений величины и законы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9280386"/>
                  </a:ext>
                </a:extLst>
              </a:tr>
              <a:tr h="169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 при описании физических процессов и явлений величины и законы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0572094"/>
                  </a:ext>
                </a:extLst>
              </a:tr>
              <a:tr h="169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81%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0738716"/>
                  </a:ext>
                </a:extLst>
              </a:tr>
              <a:tr h="169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647287"/>
                  </a:ext>
                </a:extLst>
              </a:tr>
              <a:tr h="169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 физические процессы (явления), используя основные положения и законы, изученные в курсе физики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54%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9123785"/>
                  </a:ext>
                </a:extLst>
              </a:tr>
              <a:tr h="169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7717069"/>
                  </a:ext>
                </a:extLst>
              </a:tr>
              <a:tr h="338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 физические процессы (явления), используя основные положения и законы, изученные в курсе физики. Применять при описании физических процессов и явлений величины и законы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2302275"/>
                  </a:ext>
                </a:extLst>
              </a:tr>
              <a:tr h="169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 при описании физических процессов и явлений величины и законы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61872"/>
                  </a:ext>
                </a:extLst>
              </a:tr>
              <a:tr h="338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 физические процессы (явления), используя основные положения и законы, изученные в курсе физики. Применять при описании физических процессов и явлений величины и законы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3061855"/>
                  </a:ext>
                </a:extLst>
              </a:tr>
              <a:tr h="169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Определять показания измерительных приборов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24956299"/>
                  </a:ext>
                </a:extLst>
              </a:tr>
              <a:tr h="169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Планировать эксперимент, отбирать оборудование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6802488"/>
                  </a:ext>
                </a:extLst>
              </a:tr>
              <a:tr h="169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Решать качественные задачи, использующие типовые учебные ситуации с явно заданными физическими моделями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1564345"/>
                  </a:ext>
                </a:extLst>
              </a:tr>
              <a:tr h="169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Решать расчётные задачи с явно заданной физической моделью с использованием законов и формул из одного раздела курса физики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07835226"/>
                  </a:ext>
                </a:extLst>
              </a:tr>
              <a:tr h="169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8825191"/>
                  </a:ext>
                </a:extLst>
              </a:tr>
              <a:tr h="169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Решать расчётные задачи с неявно заданной физической моделью с использованием законов и формул из одного-двух разделов курса физики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6331479"/>
                  </a:ext>
                </a:extLst>
              </a:tr>
              <a:tr h="169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8376270"/>
                  </a:ext>
                </a:extLst>
              </a:tr>
              <a:tr h="169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2099051"/>
                  </a:ext>
                </a:extLst>
              </a:tr>
              <a:tr h="338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Решать расчётные задачи с неявно заданной физической моделью с использованием законов и формул из одного-двух разделов курса физики, обосновывая выбор физической модели для решения задачи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5606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9289032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Поэлементный анализ выполнения ЕГЭ по физике в разрезе ОУ (задания базового уровня сложности)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701321"/>
              </p:ext>
            </p:extLst>
          </p:nvPr>
        </p:nvGraphicFramePr>
        <p:xfrm>
          <a:off x="6300192" y="310204"/>
          <a:ext cx="2448272" cy="630936"/>
        </p:xfrm>
        <a:graphic>
          <a:graphicData uri="http://schemas.openxmlformats.org/drawingml/2006/table">
            <a:tbl>
              <a:tblPr firstRow="1" firstCol="1" bandRow="1"/>
              <a:tblGrid>
                <a:gridCol w="1904212">
                  <a:extLst>
                    <a:ext uri="{9D8B030D-6E8A-4147-A177-3AD203B41FA5}">
                      <a16:colId xmlns:a16="http://schemas.microsoft.com/office/drawing/2014/main" xmlns="" val="2826001213"/>
                    </a:ext>
                  </a:extLst>
                </a:gridCol>
                <a:gridCol w="544060">
                  <a:extLst>
                    <a:ext uri="{9D8B030D-6E8A-4147-A177-3AD203B41FA5}">
                      <a16:colId xmlns:a16="http://schemas.microsoft.com/office/drawing/2014/main" xmlns="" val="4075011298"/>
                    </a:ext>
                  </a:extLst>
                </a:gridCol>
              </a:tblGrid>
              <a:tr h="7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 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Цвет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4958203"/>
                  </a:ext>
                </a:extLst>
              </a:tr>
              <a:tr h="125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критический (менее 66%)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9698127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(от 66% до 85%)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01701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(более 85%)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885900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41140"/>
            <a:ext cx="8568952" cy="587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167" y="1"/>
            <a:ext cx="6120680" cy="920258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Поэлементный анализ выполнения ЕГЭ по физике в разрезе ОУ (задания высокого и повышенного уровней сложности)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20259"/>
            <a:ext cx="8568952" cy="5821109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4708"/>
              </p:ext>
            </p:extLst>
          </p:nvPr>
        </p:nvGraphicFramePr>
        <p:xfrm>
          <a:off x="6228184" y="48269"/>
          <a:ext cx="2520280" cy="823722"/>
        </p:xfrm>
        <a:graphic>
          <a:graphicData uri="http://schemas.openxmlformats.org/drawingml/2006/table">
            <a:tbl>
              <a:tblPr firstRow="1" firstCol="1" bandRow="1"/>
              <a:tblGrid>
                <a:gridCol w="1817802">
                  <a:extLst>
                    <a:ext uri="{9D8B030D-6E8A-4147-A177-3AD203B41FA5}">
                      <a16:colId xmlns:a16="http://schemas.microsoft.com/office/drawing/2014/main" xmlns="" val="3979205482"/>
                    </a:ext>
                  </a:extLst>
                </a:gridCol>
                <a:gridCol w="702478">
                  <a:extLst>
                    <a:ext uri="{9D8B030D-6E8A-4147-A177-3AD203B41FA5}">
                      <a16:colId xmlns:a16="http://schemas.microsoft.com/office/drawing/2014/main" xmlns="" val="1425748231"/>
                    </a:ext>
                  </a:extLst>
                </a:gridCol>
              </a:tblGrid>
              <a:tr h="7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 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Цвет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7131754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критический (менее 30%)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8157553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(от 30% до 65%)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7037326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(от 66% до 85%)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2644906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повышенный (более 85%)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257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93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9289032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выполнения заданий в зависимости от уровня сложности в разрезе ОУ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997431"/>
              </p:ext>
            </p:extLst>
          </p:nvPr>
        </p:nvGraphicFramePr>
        <p:xfrm>
          <a:off x="107504" y="620699"/>
          <a:ext cx="8712968" cy="6120660"/>
        </p:xfrm>
        <a:graphic>
          <a:graphicData uri="http://schemas.openxmlformats.org/drawingml/2006/table">
            <a:tbl>
              <a:tblPr firstRow="1" firstCol="1" bandRow="1"/>
              <a:tblGrid>
                <a:gridCol w="1989664">
                  <a:extLst>
                    <a:ext uri="{9D8B030D-6E8A-4147-A177-3AD203B41FA5}">
                      <a16:colId xmlns:a16="http://schemas.microsoft.com/office/drawing/2014/main" xmlns="" val="4130262421"/>
                    </a:ext>
                  </a:extLst>
                </a:gridCol>
                <a:gridCol w="2345919">
                  <a:extLst>
                    <a:ext uri="{9D8B030D-6E8A-4147-A177-3AD203B41FA5}">
                      <a16:colId xmlns:a16="http://schemas.microsoft.com/office/drawing/2014/main" xmlns="" val="2791325864"/>
                    </a:ext>
                  </a:extLst>
                </a:gridCol>
                <a:gridCol w="2345919">
                  <a:extLst>
                    <a:ext uri="{9D8B030D-6E8A-4147-A177-3AD203B41FA5}">
                      <a16:colId xmlns:a16="http://schemas.microsoft.com/office/drawing/2014/main" xmlns="" val="715278073"/>
                    </a:ext>
                  </a:extLst>
                </a:gridCol>
                <a:gridCol w="2031466">
                  <a:extLst>
                    <a:ext uri="{9D8B030D-6E8A-4147-A177-3AD203B41FA5}">
                      <a16:colId xmlns:a16="http://schemas.microsoft.com/office/drawing/2014/main" xmlns="" val="3741853369"/>
                    </a:ext>
                  </a:extLst>
                </a:gridCol>
              </a:tblGrid>
              <a:tr h="1748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ОУ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% выполнения заданий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8425365"/>
                  </a:ext>
                </a:extLst>
              </a:tr>
              <a:tr h="174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базового уровня сложности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повышенного уровня сложности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высокого уровня сложности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6905558"/>
                  </a:ext>
                </a:extLst>
              </a:tr>
              <a:tr h="17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 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3497553"/>
                  </a:ext>
                </a:extLst>
              </a:tr>
              <a:tr h="17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 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4592674"/>
                  </a:ext>
                </a:extLst>
              </a:tr>
              <a:tr h="17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 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1218184"/>
                  </a:ext>
                </a:extLst>
              </a:tr>
              <a:tr h="17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Лицей № 1 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67837221"/>
                  </a:ext>
                </a:extLst>
              </a:tr>
              <a:tr h="17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СЕНЛ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5050396"/>
                  </a:ext>
                </a:extLst>
              </a:tr>
              <a:tr h="17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Лицей № 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2144386"/>
                  </a:ext>
                </a:extLst>
              </a:tr>
              <a:tr h="17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Лицей № 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5011985"/>
                  </a:ext>
                </a:extLst>
              </a:tr>
              <a:tr h="17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СТШ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405334"/>
                  </a:ext>
                </a:extLst>
              </a:tr>
              <a:tr h="17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10 с УИОП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5333887"/>
                  </a:ext>
                </a:extLst>
              </a:tr>
              <a:tr h="17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46 с УИОП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8749035"/>
                  </a:ext>
                </a:extLst>
              </a:tr>
              <a:tr h="17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988893"/>
                  </a:ext>
                </a:extLst>
              </a:tr>
              <a:tr h="17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2563692"/>
                  </a:ext>
                </a:extLst>
              </a:tr>
              <a:tr h="17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4617968"/>
                  </a:ext>
                </a:extLst>
              </a:tr>
              <a:tr h="17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19952874"/>
                  </a:ext>
                </a:extLst>
              </a:tr>
              <a:tr h="17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6556510"/>
                  </a:ext>
                </a:extLst>
              </a:tr>
              <a:tr h="17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7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3608504"/>
                  </a:ext>
                </a:extLst>
              </a:tr>
              <a:tr h="17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СШ № 9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8018888"/>
                  </a:ext>
                </a:extLst>
              </a:tr>
              <a:tr h="17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СШ № 12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18020194"/>
                  </a:ext>
                </a:extLst>
              </a:tr>
              <a:tr h="17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1644399"/>
                  </a:ext>
                </a:extLst>
              </a:tr>
              <a:tr h="17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19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7418038"/>
                  </a:ext>
                </a:extLst>
              </a:tr>
              <a:tr h="17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4036792"/>
                  </a:ext>
                </a:extLst>
              </a:tr>
              <a:tr h="17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0223723"/>
                  </a:ext>
                </a:extLst>
              </a:tr>
              <a:tr h="17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7024295"/>
                  </a:ext>
                </a:extLst>
              </a:tr>
              <a:tr h="17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7219196"/>
                  </a:ext>
                </a:extLst>
              </a:tr>
              <a:tr h="17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4115048"/>
                  </a:ext>
                </a:extLst>
              </a:tr>
              <a:tr h="17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27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2986142"/>
                  </a:ext>
                </a:extLst>
              </a:tr>
              <a:tr h="17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29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1471330"/>
                  </a:ext>
                </a:extLst>
              </a:tr>
              <a:tr h="17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СШ № 31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1473631"/>
                  </a:ext>
                </a:extLst>
              </a:tr>
              <a:tr h="17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32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6218712"/>
                  </a:ext>
                </a:extLst>
              </a:tr>
              <a:tr h="17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44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4191889"/>
                  </a:ext>
                </a:extLst>
              </a:tr>
              <a:tr h="17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45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7735777"/>
                  </a:ext>
                </a:extLst>
              </a:tr>
              <a:tr h="17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ЧОУ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3927788"/>
                  </a:ext>
                </a:extLst>
              </a:tr>
              <a:tr h="17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% выполнения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6" marR="57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0199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6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008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тестового балла ЕГЭ по физике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96752"/>
            <a:ext cx="8640960" cy="391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1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548680"/>
            <a:ext cx="83529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тенденций качества подготовки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выпускников;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направлений по совершенствованию и методическому обеспечению образовательного процесса в школах города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Сургута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268760"/>
            <a:ext cx="68407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выпускники в 2021/22 учебном году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баллов на ЕГЭ по физике не получили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427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16632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Успешность выполнения групп заданий разных типов и уровня сложности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7679" y="2204864"/>
            <a:ext cx="88569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выполнения заданий повышенного уровня составляет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44,2%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 2021 г. - 40%).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Решаемость заданий высокого уровня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15,3%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(17%). Процент выполнения заданий базового уровня составляет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67%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(68%).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в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2022/23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сравнению с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2021/22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года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64134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2023 г. изменено расположение заданий в части 1 экзаменационной работы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Интегрированные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задания, включающие в себя элементы содержания не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менее, чем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трёх разделов курса физики, которые располагались на линиях 1 и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в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ЕГЭ 2022 г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перенесены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линии 20 и 21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соответственно.</a:t>
            </a:r>
          </a:p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части 2 расширена тематика заданий 30 (расчетных задач высокого уровня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механике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Кроме задач на применение законов Ньютона (связанные тела)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применение законов сохранения в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механике,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добавлены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статике</a:t>
            </a:r>
          </a:p>
        </p:txBody>
      </p:sp>
    </p:spTree>
    <p:extLst>
      <p:ext uri="{BB962C8B-B14F-4D97-AF65-F5344CB8AC3E}">
        <p14:creationId xmlns:p14="http://schemas.microsoft.com/office/powerpoint/2010/main" val="412866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16632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Успешность выполнения групп заданий разных типов и уровня сложности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124744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решаемости групп заданий, отличающихся уровнем сложности, показывает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ожидаемую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ситуацию, когда базовые задания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КИМа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решаются лучше заданий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повышенного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работы, а задания высокого уровня показывают низкие показатели решаемости.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по-прежнему посилен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небольшого числа обучающихся.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9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690" y="1052736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Анализ </a:t>
            </a:r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результатов основного государственного экзамена 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ГЭ) в 2022 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7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0063" y="0"/>
            <a:ext cx="86409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Динамика изменения количества участников в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ОГЭ 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459459"/>
              </p:ext>
            </p:extLst>
          </p:nvPr>
        </p:nvGraphicFramePr>
        <p:xfrm>
          <a:off x="240063" y="1844824"/>
          <a:ext cx="8472397" cy="41044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495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49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16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362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6443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Предмет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2018/19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2021/22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Динамика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по отношению к 2018/19 уч. году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400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Физика</a:t>
                      </a:r>
                      <a:endParaRPr lang="ru-RU" sz="3200" b="1" i="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2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(17%)</a:t>
                      </a:r>
                      <a:endParaRPr lang="ru-RU" sz="2800" b="1" i="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573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200" b="1" i="0" u="none" strike="noStrike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(12%)</a:t>
                      </a:r>
                      <a:endParaRPr lang="ru-RU" sz="2800" b="1" i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-117</a:t>
                      </a:r>
                    </a:p>
                    <a:p>
                      <a:pPr algn="ctr"/>
                      <a:endParaRPr kumimoji="0" lang="ru-RU" sz="32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3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(-5%)</a:t>
                      </a:r>
                      <a:endParaRPr lang="ru-RU" sz="3200" b="1" i="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4247964" y="3776019"/>
            <a:ext cx="936104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3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0063" y="0"/>
            <a:ext cx="86409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Количество участников ОГЭ, получивших неудовлетворительный результат по предметам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501919"/>
              </p:ext>
            </p:extLst>
          </p:nvPr>
        </p:nvGraphicFramePr>
        <p:xfrm>
          <a:off x="395536" y="1844824"/>
          <a:ext cx="8316924" cy="41044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11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49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95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805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6443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Предмет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2018/19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2021/22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Динамика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по отношению к 2018/19 уч. году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400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Физика</a:t>
                      </a:r>
                      <a:endParaRPr lang="ru-RU" sz="3200" b="1" i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2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(1%)</a:t>
                      </a:r>
                      <a:endParaRPr lang="ru-RU" sz="2800" b="1" i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200" b="1" i="0" u="none" strike="noStrike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(1%)</a:t>
                      </a:r>
                      <a:endParaRPr lang="ru-RU" sz="2800" b="1" i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ru-RU" sz="3200" b="1" i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8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0063" y="215544"/>
            <a:ext cx="8220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участников ОГЭ по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физике.</a:t>
            </a: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ОГЭ по учебному предмету в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сравнении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два учебных года</a:t>
            </a:r>
            <a:endParaRPr lang="ru-RU" sz="24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7719489"/>
              </p:ext>
            </p:extLst>
          </p:nvPr>
        </p:nvGraphicFramePr>
        <p:xfrm>
          <a:off x="85725" y="1415873"/>
          <a:ext cx="8662739" cy="496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0063" y="215544"/>
            <a:ext cx="82203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результатов ОГЭ по учебному предмету за три учебных года</a:t>
            </a:r>
            <a:endParaRPr lang="ru-RU" sz="24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70890119"/>
              </p:ext>
            </p:extLst>
          </p:nvPr>
        </p:nvGraphicFramePr>
        <p:xfrm>
          <a:off x="240062" y="1269902"/>
          <a:ext cx="8292377" cy="4391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773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0063" y="215544"/>
            <a:ext cx="82203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ОГЭ по учебному предмету в разрезе ОУ</a:t>
            </a:r>
            <a:endParaRPr lang="ru-RU" sz="24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6873"/>
              </p:ext>
            </p:extLst>
          </p:nvPr>
        </p:nvGraphicFramePr>
        <p:xfrm>
          <a:off x="213067" y="707266"/>
          <a:ext cx="8535395" cy="6034098"/>
        </p:xfrm>
        <a:graphic>
          <a:graphicData uri="http://schemas.openxmlformats.org/drawingml/2006/table">
            <a:tbl>
              <a:tblPr firstRow="1" firstCol="1" bandRow="1"/>
              <a:tblGrid>
                <a:gridCol w="1821200">
                  <a:extLst>
                    <a:ext uri="{9D8B030D-6E8A-4147-A177-3AD203B41FA5}">
                      <a16:colId xmlns:a16="http://schemas.microsoft.com/office/drawing/2014/main" xmlns="" val="1745703727"/>
                    </a:ext>
                  </a:extLst>
                </a:gridCol>
                <a:gridCol w="1187327">
                  <a:extLst>
                    <a:ext uri="{9D8B030D-6E8A-4147-A177-3AD203B41FA5}">
                      <a16:colId xmlns:a16="http://schemas.microsoft.com/office/drawing/2014/main" xmlns="" val="1827122952"/>
                    </a:ext>
                  </a:extLst>
                </a:gridCol>
                <a:gridCol w="585977">
                  <a:extLst>
                    <a:ext uri="{9D8B030D-6E8A-4147-A177-3AD203B41FA5}">
                      <a16:colId xmlns:a16="http://schemas.microsoft.com/office/drawing/2014/main" xmlns="" val="113649079"/>
                    </a:ext>
                  </a:extLst>
                </a:gridCol>
                <a:gridCol w="585977">
                  <a:extLst>
                    <a:ext uri="{9D8B030D-6E8A-4147-A177-3AD203B41FA5}">
                      <a16:colId xmlns:a16="http://schemas.microsoft.com/office/drawing/2014/main" xmlns="" val="367609898"/>
                    </a:ext>
                  </a:extLst>
                </a:gridCol>
                <a:gridCol w="585977">
                  <a:extLst>
                    <a:ext uri="{9D8B030D-6E8A-4147-A177-3AD203B41FA5}">
                      <a16:colId xmlns:a16="http://schemas.microsoft.com/office/drawing/2014/main" xmlns="" val="1063795966"/>
                    </a:ext>
                  </a:extLst>
                </a:gridCol>
                <a:gridCol w="585977">
                  <a:extLst>
                    <a:ext uri="{9D8B030D-6E8A-4147-A177-3AD203B41FA5}">
                      <a16:colId xmlns:a16="http://schemas.microsoft.com/office/drawing/2014/main" xmlns="" val="2926847584"/>
                    </a:ext>
                  </a:extLst>
                </a:gridCol>
                <a:gridCol w="585977">
                  <a:extLst>
                    <a:ext uri="{9D8B030D-6E8A-4147-A177-3AD203B41FA5}">
                      <a16:colId xmlns:a16="http://schemas.microsoft.com/office/drawing/2014/main" xmlns="" val="3219195545"/>
                    </a:ext>
                  </a:extLst>
                </a:gridCol>
                <a:gridCol w="585977">
                  <a:extLst>
                    <a:ext uri="{9D8B030D-6E8A-4147-A177-3AD203B41FA5}">
                      <a16:colId xmlns:a16="http://schemas.microsoft.com/office/drawing/2014/main" xmlns="" val="1584233265"/>
                    </a:ext>
                  </a:extLst>
                </a:gridCol>
                <a:gridCol w="585977">
                  <a:extLst>
                    <a:ext uri="{9D8B030D-6E8A-4147-A177-3AD203B41FA5}">
                      <a16:colId xmlns:a16="http://schemas.microsoft.com/office/drawing/2014/main" xmlns="" val="3600028919"/>
                    </a:ext>
                  </a:extLst>
                </a:gridCol>
                <a:gridCol w="585977">
                  <a:extLst>
                    <a:ext uri="{9D8B030D-6E8A-4147-A177-3AD203B41FA5}">
                      <a16:colId xmlns:a16="http://schemas.microsoft.com/office/drawing/2014/main" xmlns="" val="2240451589"/>
                    </a:ext>
                  </a:extLst>
                </a:gridCol>
                <a:gridCol w="839052">
                  <a:extLst>
                    <a:ext uri="{9D8B030D-6E8A-4147-A177-3AD203B41FA5}">
                      <a16:colId xmlns:a16="http://schemas.microsoft.com/office/drawing/2014/main" xmlns="" val="12833801"/>
                    </a:ext>
                  </a:extLst>
                </a:gridCol>
              </a:tblGrid>
              <a:tr h="14366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ОУ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кол-во участников ОГЭ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знаний (%)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1142768"/>
                  </a:ext>
                </a:extLst>
              </a:tr>
              <a:tr h="143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3843159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 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7877309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 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1203091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 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1746835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гимназиям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2375476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Лицей № 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4670806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СЕНЛ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3161185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Лицей № 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8372302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Лицей № 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7548498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лицеям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3775786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10 с УИОП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6554298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46 с УИОП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9462449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СОШ с УИОП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1667203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СТШ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5483591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2985067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2294984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7255594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8245647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9324700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7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1099719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8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8897660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СШ № 9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9130273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СШ № 12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2166963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1824781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18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0070656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19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5650733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6315245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5937691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8141845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0429401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812351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27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9690870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29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8824321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СШ № 31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5051296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32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3772658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44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0165845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45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7785688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СОШ 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4130079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ЧОУ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726573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иным ОУ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6360432"/>
                  </a:ext>
                </a:extLst>
              </a:tr>
              <a:tr h="1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9208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92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690" y="1052736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Анализ результатов единого государственного экзамена (</a:t>
            </a:r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ЕГЭ) в 2022 </a:t>
            </a:r>
            <a:r>
              <a:rPr lang="ru-RU" sz="4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41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0063" y="215544"/>
            <a:ext cx="82203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средней отметки по учебному предмету в разрезе ОУ</a:t>
            </a:r>
            <a:endParaRPr lang="ru-RU" sz="24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741" y="1046541"/>
            <a:ext cx="7716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отметка по учебному предмету по городу составила 3,5 балла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09939869"/>
              </p:ext>
            </p:extLst>
          </p:nvPr>
        </p:nvGraphicFramePr>
        <p:xfrm>
          <a:off x="240062" y="1628800"/>
          <a:ext cx="8508401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68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0063" y="215544"/>
            <a:ext cx="82203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значения средней отметки по учебному предмету за два учебных года</a:t>
            </a:r>
            <a:endParaRPr lang="ru-RU" sz="24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42583"/>
              </p:ext>
            </p:extLst>
          </p:nvPr>
        </p:nvGraphicFramePr>
        <p:xfrm>
          <a:off x="107504" y="1046527"/>
          <a:ext cx="8640961" cy="5694840"/>
        </p:xfrm>
        <a:graphic>
          <a:graphicData uri="http://schemas.openxmlformats.org/drawingml/2006/table">
            <a:tbl>
              <a:tblPr firstRow="1" firstCol="1" bandRow="1"/>
              <a:tblGrid>
                <a:gridCol w="2380016">
                  <a:extLst>
                    <a:ext uri="{9D8B030D-6E8A-4147-A177-3AD203B41FA5}">
                      <a16:colId xmlns:a16="http://schemas.microsoft.com/office/drawing/2014/main" xmlns="" val="2987443677"/>
                    </a:ext>
                  </a:extLst>
                </a:gridCol>
                <a:gridCol w="2680200">
                  <a:extLst>
                    <a:ext uri="{9D8B030D-6E8A-4147-A177-3AD203B41FA5}">
                      <a16:colId xmlns:a16="http://schemas.microsoft.com/office/drawing/2014/main" xmlns="" val="2880452902"/>
                    </a:ext>
                  </a:extLst>
                </a:gridCol>
                <a:gridCol w="2551548">
                  <a:extLst>
                    <a:ext uri="{9D8B030D-6E8A-4147-A177-3AD203B41FA5}">
                      <a16:colId xmlns:a16="http://schemas.microsoft.com/office/drawing/2014/main" xmlns="" val="423516991"/>
                    </a:ext>
                  </a:extLst>
                </a:gridCol>
                <a:gridCol w="1029197">
                  <a:extLst>
                    <a:ext uri="{9D8B030D-6E8A-4147-A177-3AD203B41FA5}">
                      <a16:colId xmlns:a16="http://schemas.microsoft.com/office/drawing/2014/main" xmlns="" val="2884743188"/>
                    </a:ext>
                  </a:extLst>
                </a:gridCol>
              </a:tblGrid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ОУ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2018/19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Разница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3064384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 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2392238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 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2751288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 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9523823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Лицей № 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8489694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СЕНЛ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2373205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Лицей № 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6039282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Лицей № 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1133616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10 с УИОП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5788758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46 с УИОП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3622260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СТШ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88451439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5078420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461582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8047369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6236920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6531480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7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9815549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8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0164371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СШ № 9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6433631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СШ № 12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3763565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8803672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18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9709554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19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0822560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247851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172120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5616052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-0,8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1198580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2876975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27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2002534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29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8414229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СШ № 31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0365682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32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-0,7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3149636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44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-0,7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2636509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45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4266531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ЧОУ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4482509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городу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9579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0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0063" y="215544"/>
            <a:ext cx="82203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значения средней отметки по учебному предмету за два учебных года</a:t>
            </a:r>
            <a:endParaRPr lang="ru-RU" sz="24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46541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первичный балл по физике по городу составил 22,0 балла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76292639"/>
              </p:ext>
            </p:extLst>
          </p:nvPr>
        </p:nvGraphicFramePr>
        <p:xfrm>
          <a:off x="240063" y="1556792"/>
          <a:ext cx="8436393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654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0063" y="215544"/>
            <a:ext cx="82203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среднего первичного балла по учебному предмету за два учебных года</a:t>
            </a:r>
            <a:endParaRPr lang="ru-RU" sz="24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972485"/>
              </p:ext>
            </p:extLst>
          </p:nvPr>
        </p:nvGraphicFramePr>
        <p:xfrm>
          <a:off x="240065" y="1046527"/>
          <a:ext cx="8508399" cy="5694840"/>
        </p:xfrm>
        <a:graphic>
          <a:graphicData uri="http://schemas.openxmlformats.org/drawingml/2006/table">
            <a:tbl>
              <a:tblPr firstRow="1" firstCol="1" bandRow="1"/>
              <a:tblGrid>
                <a:gridCol w="2960343">
                  <a:extLst>
                    <a:ext uri="{9D8B030D-6E8A-4147-A177-3AD203B41FA5}">
                      <a16:colId xmlns:a16="http://schemas.microsoft.com/office/drawing/2014/main" xmlns="" val="3480684586"/>
                    </a:ext>
                  </a:extLst>
                </a:gridCol>
                <a:gridCol w="2339292">
                  <a:extLst>
                    <a:ext uri="{9D8B030D-6E8A-4147-A177-3AD203B41FA5}">
                      <a16:colId xmlns:a16="http://schemas.microsoft.com/office/drawing/2014/main" xmlns="" val="256770387"/>
                    </a:ext>
                  </a:extLst>
                </a:gridCol>
                <a:gridCol w="2215082">
                  <a:extLst>
                    <a:ext uri="{9D8B030D-6E8A-4147-A177-3AD203B41FA5}">
                      <a16:colId xmlns:a16="http://schemas.microsoft.com/office/drawing/2014/main" xmlns="" val="124190145"/>
                    </a:ext>
                  </a:extLst>
                </a:gridCol>
                <a:gridCol w="993682">
                  <a:extLst>
                    <a:ext uri="{9D8B030D-6E8A-4147-A177-3AD203B41FA5}">
                      <a16:colId xmlns:a16="http://schemas.microsoft.com/office/drawing/2014/main" xmlns="" val="2287461218"/>
                    </a:ext>
                  </a:extLst>
                </a:gridCol>
              </a:tblGrid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ОУ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2018/19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Разница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3006254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 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5330970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 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3659057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 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23,8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8125563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Лицей № 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3135217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СЕНЛ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26,8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9576233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Лицей № 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-1,7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6330547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Лицей № 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21,9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3743348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10 с УИОП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0398317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46 с УИОП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2410148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СТШ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9387442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20,8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3259139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-2,8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9558153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-18,0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1472267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21,9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23,8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2480443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18,9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20,7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0849265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7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8075158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8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5138136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СШ № 9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18,7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3029631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СШ № 12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22,7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-3,2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1696963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4305271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18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5801084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19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7516977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18,9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5119058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-3,7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2190438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5985304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-6,1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358599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-1,8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086909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27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8094264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29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2383065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СШ № 31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19,9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9429962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32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-4,8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3827578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44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23,9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-4,6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5055964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45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23,6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0238401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ЧОУ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19,4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19,7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7035497"/>
                  </a:ext>
                </a:extLst>
              </a:tr>
              <a:tr h="15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городу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22,0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0" marR="58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7540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8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0063" y="215544"/>
            <a:ext cx="82203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участников по первичным баллам</a:t>
            </a:r>
            <a:endParaRPr lang="ru-RU" sz="24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50036042"/>
              </p:ext>
            </p:extLst>
          </p:nvPr>
        </p:nvGraphicFramePr>
        <p:xfrm>
          <a:off x="240062" y="980728"/>
          <a:ext cx="8508401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862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0063" y="215544"/>
            <a:ext cx="8220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решаемости заданий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ОГЭ-2022 по учебному предмету по группам обучающихся с разным уровнем подготовки</a:t>
            </a:r>
            <a:endParaRPr lang="ru-RU" sz="20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326237"/>
              </p:ext>
            </p:extLst>
          </p:nvPr>
        </p:nvGraphicFramePr>
        <p:xfrm>
          <a:off x="168056" y="923426"/>
          <a:ext cx="8508400" cy="5817943"/>
        </p:xfrm>
        <a:graphic>
          <a:graphicData uri="http://schemas.openxmlformats.org/drawingml/2006/table">
            <a:tbl>
              <a:tblPr firstRow="1" firstCol="1" bandRow="1"/>
              <a:tblGrid>
                <a:gridCol w="476578">
                  <a:extLst>
                    <a:ext uri="{9D8B030D-6E8A-4147-A177-3AD203B41FA5}">
                      <a16:colId xmlns:a16="http://schemas.microsoft.com/office/drawing/2014/main" xmlns="" val="3812279436"/>
                    </a:ext>
                  </a:extLst>
                </a:gridCol>
                <a:gridCol w="4584305">
                  <a:extLst>
                    <a:ext uri="{9D8B030D-6E8A-4147-A177-3AD203B41FA5}">
                      <a16:colId xmlns:a16="http://schemas.microsoft.com/office/drawing/2014/main" xmlns="" val="1448455058"/>
                    </a:ext>
                  </a:extLst>
                </a:gridCol>
                <a:gridCol w="737215">
                  <a:extLst>
                    <a:ext uri="{9D8B030D-6E8A-4147-A177-3AD203B41FA5}">
                      <a16:colId xmlns:a16="http://schemas.microsoft.com/office/drawing/2014/main" xmlns="" val="308555963"/>
                    </a:ext>
                  </a:extLst>
                </a:gridCol>
                <a:gridCol w="647284">
                  <a:extLst>
                    <a:ext uri="{9D8B030D-6E8A-4147-A177-3AD203B41FA5}">
                      <a16:colId xmlns:a16="http://schemas.microsoft.com/office/drawing/2014/main" xmlns="" val="2662351309"/>
                    </a:ext>
                  </a:extLst>
                </a:gridCol>
                <a:gridCol w="491117">
                  <a:extLst>
                    <a:ext uri="{9D8B030D-6E8A-4147-A177-3AD203B41FA5}">
                      <a16:colId xmlns:a16="http://schemas.microsoft.com/office/drawing/2014/main" xmlns="" val="1502086053"/>
                    </a:ext>
                  </a:extLst>
                </a:gridCol>
                <a:gridCol w="505659">
                  <a:extLst>
                    <a:ext uri="{9D8B030D-6E8A-4147-A177-3AD203B41FA5}">
                      <a16:colId xmlns:a16="http://schemas.microsoft.com/office/drawing/2014/main" xmlns="" val="4058988856"/>
                    </a:ext>
                  </a:extLst>
                </a:gridCol>
                <a:gridCol w="533121">
                  <a:extLst>
                    <a:ext uri="{9D8B030D-6E8A-4147-A177-3AD203B41FA5}">
                      <a16:colId xmlns:a16="http://schemas.microsoft.com/office/drawing/2014/main" xmlns="" val="2967031443"/>
                    </a:ext>
                  </a:extLst>
                </a:gridCol>
                <a:gridCol w="533121">
                  <a:extLst>
                    <a:ext uri="{9D8B030D-6E8A-4147-A177-3AD203B41FA5}">
                      <a16:colId xmlns:a16="http://schemas.microsoft.com/office/drawing/2014/main" xmlns="" val="1638844903"/>
                    </a:ext>
                  </a:extLst>
                </a:gridCol>
              </a:tblGrid>
              <a:tr h="27060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задания в КИМ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 виды деятельности, умения, навыки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сложности задания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процент выполнения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выполнения по ОУ в группах, получивших отметку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4095673"/>
                  </a:ext>
                </a:extLst>
              </a:tr>
              <a:tr h="270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4856532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 трактовать физический смысл используемых величин, их обозначения и единицы измерения; выделять приборы для их измерения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9536202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Различать словесную формулировку и математическое выражение закона, формулы, связывающие данную физическую величину с другими величинами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4567485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Распознавать проявление изученных физических явлений, выделяя их существенные свойства/признаки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9984096"/>
                  </a:ext>
                </a:extLst>
              </a:tr>
              <a:tr h="405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Распознавать явление по его определению, описанию, характерным признакам и на основе опытов, демонстрирующих данное физическое явление. Различать для данного явления основные свойства или условия протекания явления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4473651"/>
                  </a:ext>
                </a:extLst>
              </a:tr>
              <a:tr h="13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Вычислять значение величины при анализе явлений с использованием законов и формул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3827810"/>
                  </a:ext>
                </a:extLst>
              </a:tr>
              <a:tr h="13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8888048"/>
                  </a:ext>
                </a:extLst>
              </a:tr>
              <a:tr h="13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5238847"/>
                  </a:ext>
                </a:extLst>
              </a:tr>
              <a:tr h="13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7102719"/>
                  </a:ext>
                </a:extLst>
              </a:tr>
              <a:tr h="13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0090948"/>
                  </a:ext>
                </a:extLst>
              </a:tr>
              <a:tr h="13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5773121"/>
                  </a:ext>
                </a:extLst>
              </a:tr>
              <a:tr h="13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Описывать изменения физических величин при протекании физических явлений и процессов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3157573"/>
                  </a:ext>
                </a:extLst>
              </a:tr>
              <a:tr h="13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9290019"/>
                  </a:ext>
                </a:extLst>
              </a:tr>
              <a:tr h="13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Описывать свойства тел, физические явления и процессы, используя физические величины, физические законы и принципы (анализ графиков, таблиц и схем)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0271268"/>
                  </a:ext>
                </a:extLst>
              </a:tr>
              <a:tr h="13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8942509"/>
                  </a:ext>
                </a:extLst>
              </a:tr>
              <a:tr h="405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Проводить прямые измерения физических величин с использованием измерительных приборов, правильно составлять схемы включения прибора в экспериментальную установку, проводить серию измерений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6737328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 отдельные этапы проведения исследования на основе его описания: делать выводы на основе описания исследования, интерпретировать результаты наблюдений и опытов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5777550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Проводить косвенные измерения физических величин, исследование зависимостей между величинами (экспериментальное задание на реальном оборудовании)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62347896"/>
                  </a:ext>
                </a:extLst>
              </a:tr>
              <a:tr h="405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Различать явления и закономерности, лежащие в основе принципа действия машин, приборов и технических устройств. Приводить примеры вклада отечественных и зарубежных учёных-физиков в развитие науки, объяснение процессов окружающего мира, в развитие техники и технологий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7230100"/>
                  </a:ext>
                </a:extLst>
              </a:tr>
              <a:tr h="405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Интерпретировать информацию физического содержания, отвечать на вопросы с использованием явно и неявно заданной информации. Преобразовывать информацию из одной знаковой системы в другую 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6651264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 информацию из текста при решении учебно-познавательных и учебно-практических задач.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8532349"/>
                  </a:ext>
                </a:extLst>
              </a:tr>
              <a:tr h="13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Объяснять физические процессы и свойства тел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7061757"/>
                  </a:ext>
                </a:extLst>
              </a:tr>
              <a:tr h="13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6290183"/>
                  </a:ext>
                </a:extLst>
              </a:tr>
              <a:tr h="13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Решать расчётные задачи, используя законы и формулы, связывающие физические величины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7207548"/>
                  </a:ext>
                </a:extLst>
              </a:tr>
              <a:tr h="13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Решать расчётные задачи, используя законы и формулы, связывающие физические величины (комбинированная задача)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842888"/>
                  </a:ext>
                </a:extLst>
              </a:tr>
              <a:tr h="13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2" marR="520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8734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74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0063" y="215544"/>
            <a:ext cx="8220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Решаемость заданий контрольных измерительных материалов ОГЭ по учебному предмету</a:t>
            </a:r>
            <a:endParaRPr lang="ru-RU" sz="20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073837"/>
              </p:ext>
            </p:extLst>
          </p:nvPr>
        </p:nvGraphicFramePr>
        <p:xfrm>
          <a:off x="240060" y="924887"/>
          <a:ext cx="8364385" cy="1856040"/>
        </p:xfrm>
        <a:graphic>
          <a:graphicData uri="http://schemas.openxmlformats.org/drawingml/2006/table">
            <a:tbl>
              <a:tblPr firstRow="1" firstCol="1" bandRow="1"/>
              <a:tblGrid>
                <a:gridCol w="1285395">
                  <a:extLst>
                    <a:ext uri="{9D8B030D-6E8A-4147-A177-3AD203B41FA5}">
                      <a16:colId xmlns:a16="http://schemas.microsoft.com/office/drawing/2014/main" xmlns="" val="2716379658"/>
                    </a:ext>
                  </a:extLst>
                </a:gridCol>
                <a:gridCol w="707899">
                  <a:extLst>
                    <a:ext uri="{9D8B030D-6E8A-4147-A177-3AD203B41FA5}">
                      <a16:colId xmlns:a16="http://schemas.microsoft.com/office/drawing/2014/main" xmlns="" val="3998505145"/>
                    </a:ext>
                  </a:extLst>
                </a:gridCol>
                <a:gridCol w="707899">
                  <a:extLst>
                    <a:ext uri="{9D8B030D-6E8A-4147-A177-3AD203B41FA5}">
                      <a16:colId xmlns:a16="http://schemas.microsoft.com/office/drawing/2014/main" xmlns="" val="4074906260"/>
                    </a:ext>
                  </a:extLst>
                </a:gridCol>
                <a:gridCol w="707899">
                  <a:extLst>
                    <a:ext uri="{9D8B030D-6E8A-4147-A177-3AD203B41FA5}">
                      <a16:colId xmlns:a16="http://schemas.microsoft.com/office/drawing/2014/main" xmlns="" val="1958837493"/>
                    </a:ext>
                  </a:extLst>
                </a:gridCol>
                <a:gridCol w="707899">
                  <a:extLst>
                    <a:ext uri="{9D8B030D-6E8A-4147-A177-3AD203B41FA5}">
                      <a16:colId xmlns:a16="http://schemas.microsoft.com/office/drawing/2014/main" xmlns="" val="3227659566"/>
                    </a:ext>
                  </a:extLst>
                </a:gridCol>
                <a:gridCol w="707899">
                  <a:extLst>
                    <a:ext uri="{9D8B030D-6E8A-4147-A177-3AD203B41FA5}">
                      <a16:colId xmlns:a16="http://schemas.microsoft.com/office/drawing/2014/main" xmlns="" val="3184862162"/>
                    </a:ext>
                  </a:extLst>
                </a:gridCol>
                <a:gridCol w="707899">
                  <a:extLst>
                    <a:ext uri="{9D8B030D-6E8A-4147-A177-3AD203B41FA5}">
                      <a16:colId xmlns:a16="http://schemas.microsoft.com/office/drawing/2014/main" xmlns="" val="666908674"/>
                    </a:ext>
                  </a:extLst>
                </a:gridCol>
                <a:gridCol w="707899">
                  <a:extLst>
                    <a:ext uri="{9D8B030D-6E8A-4147-A177-3AD203B41FA5}">
                      <a16:colId xmlns:a16="http://schemas.microsoft.com/office/drawing/2014/main" xmlns="" val="1317999381"/>
                    </a:ext>
                  </a:extLst>
                </a:gridCol>
                <a:gridCol w="707899">
                  <a:extLst>
                    <a:ext uri="{9D8B030D-6E8A-4147-A177-3AD203B41FA5}">
                      <a16:colId xmlns:a16="http://schemas.microsoft.com/office/drawing/2014/main" xmlns="" val="2055659100"/>
                    </a:ext>
                  </a:extLst>
                </a:gridCol>
                <a:gridCol w="707899">
                  <a:extLst>
                    <a:ext uri="{9D8B030D-6E8A-4147-A177-3AD203B41FA5}">
                      <a16:colId xmlns:a16="http://schemas.microsoft.com/office/drawing/2014/main" xmlns="" val="397176568"/>
                    </a:ext>
                  </a:extLst>
                </a:gridCol>
                <a:gridCol w="707899">
                  <a:extLst>
                    <a:ext uri="{9D8B030D-6E8A-4147-A177-3AD203B41FA5}">
                      <a16:colId xmlns:a16="http://schemas.microsoft.com/office/drawing/2014/main" xmlns="" val="3050271607"/>
                    </a:ext>
                  </a:extLst>
                </a:gridCol>
              </a:tblGrid>
              <a:tr h="232005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 с кратким ответом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176432"/>
                  </a:ext>
                </a:extLst>
              </a:tr>
              <a:tr h="464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баллов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5513629"/>
                  </a:ext>
                </a:extLst>
              </a:tr>
              <a:tr h="232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6,5%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43,3%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32,5%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39,8%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38,9%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61,8%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42,2%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37,3%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68,6%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19,7%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4936588"/>
                  </a:ext>
                </a:extLst>
              </a:tr>
              <a:tr h="232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56,7%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67,5%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20,8%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61,1%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38,2%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57,8%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62,7%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31,4%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80,3%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4004880"/>
                  </a:ext>
                </a:extLst>
              </a:tr>
              <a:tr h="232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85,0%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39,4%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993408"/>
                  </a:ext>
                </a:extLst>
              </a:tr>
              <a:tr h="464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справились, 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93,5%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56,7%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67,5%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60,2%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61,1%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38,2%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57,8%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62,7%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31,4%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80,3%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122770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966879"/>
              </p:ext>
            </p:extLst>
          </p:nvPr>
        </p:nvGraphicFramePr>
        <p:xfrm>
          <a:off x="611559" y="2924941"/>
          <a:ext cx="7776864" cy="1800203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438616">
                  <a:extLst>
                    <a:ext uri="{9D8B030D-6E8A-4147-A177-3AD203B41FA5}">
                      <a16:colId xmlns:a16="http://schemas.microsoft.com/office/drawing/2014/main" xmlns="" val="1145138178"/>
                    </a:ext>
                  </a:extLst>
                </a:gridCol>
                <a:gridCol w="792281">
                  <a:extLst>
                    <a:ext uri="{9D8B030D-6E8A-4147-A177-3AD203B41FA5}">
                      <a16:colId xmlns:a16="http://schemas.microsoft.com/office/drawing/2014/main" xmlns="" val="703674042"/>
                    </a:ext>
                  </a:extLst>
                </a:gridCol>
                <a:gridCol w="792281">
                  <a:extLst>
                    <a:ext uri="{9D8B030D-6E8A-4147-A177-3AD203B41FA5}">
                      <a16:colId xmlns:a16="http://schemas.microsoft.com/office/drawing/2014/main" xmlns="" val="1561738092"/>
                    </a:ext>
                  </a:extLst>
                </a:gridCol>
                <a:gridCol w="792281">
                  <a:extLst>
                    <a:ext uri="{9D8B030D-6E8A-4147-A177-3AD203B41FA5}">
                      <a16:colId xmlns:a16="http://schemas.microsoft.com/office/drawing/2014/main" xmlns="" val="982465301"/>
                    </a:ext>
                  </a:extLst>
                </a:gridCol>
                <a:gridCol w="792281">
                  <a:extLst>
                    <a:ext uri="{9D8B030D-6E8A-4147-A177-3AD203B41FA5}">
                      <a16:colId xmlns:a16="http://schemas.microsoft.com/office/drawing/2014/main" xmlns="" val="4266832637"/>
                    </a:ext>
                  </a:extLst>
                </a:gridCol>
                <a:gridCol w="792281">
                  <a:extLst>
                    <a:ext uri="{9D8B030D-6E8A-4147-A177-3AD203B41FA5}">
                      <a16:colId xmlns:a16="http://schemas.microsoft.com/office/drawing/2014/main" xmlns="" val="1102945252"/>
                    </a:ext>
                  </a:extLst>
                </a:gridCol>
                <a:gridCol w="792281">
                  <a:extLst>
                    <a:ext uri="{9D8B030D-6E8A-4147-A177-3AD203B41FA5}">
                      <a16:colId xmlns:a16="http://schemas.microsoft.com/office/drawing/2014/main" xmlns="" val="3027536085"/>
                    </a:ext>
                  </a:extLst>
                </a:gridCol>
                <a:gridCol w="792281">
                  <a:extLst>
                    <a:ext uri="{9D8B030D-6E8A-4147-A177-3AD203B41FA5}">
                      <a16:colId xmlns:a16="http://schemas.microsoft.com/office/drawing/2014/main" xmlns="" val="3145916239"/>
                    </a:ext>
                  </a:extLst>
                </a:gridCol>
                <a:gridCol w="792281">
                  <a:extLst>
                    <a:ext uri="{9D8B030D-6E8A-4147-A177-3AD203B41FA5}">
                      <a16:colId xmlns:a16="http://schemas.microsoft.com/office/drawing/2014/main" xmlns="" val="1509311033"/>
                    </a:ext>
                  </a:extLst>
                </a:gridCol>
              </a:tblGrid>
              <a:tr h="178502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Задания с кратким ответом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5638693"/>
                  </a:ext>
                </a:extLst>
              </a:tr>
              <a:tr h="417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баллов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0993010"/>
                  </a:ext>
                </a:extLst>
              </a:tr>
              <a:tr h="268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21,1%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20,9%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17,6%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16,2%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20,8%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8,0%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17,6%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3,8%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3729610"/>
                  </a:ext>
                </a:extLst>
              </a:tr>
              <a:tr h="268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53,2%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31,1%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47,3%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57,8%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79,2%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40,3%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34,9%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43,1%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8503582"/>
                  </a:ext>
                </a:extLst>
              </a:tr>
              <a:tr h="268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25,7%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48,0%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35,1%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26,0%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51,7%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47,5%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53,1%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67511"/>
                  </a:ext>
                </a:extLst>
              </a:tr>
              <a:tr h="399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справились, 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78,9%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79,1%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82,4%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83,8%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79,2%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92,0%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82,4%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96,2%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229558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207549"/>
              </p:ext>
            </p:extLst>
          </p:nvPr>
        </p:nvGraphicFramePr>
        <p:xfrm>
          <a:off x="971598" y="4869161"/>
          <a:ext cx="6912768" cy="1728191"/>
        </p:xfrm>
        <a:graphic>
          <a:graphicData uri="http://schemas.openxmlformats.org/drawingml/2006/table">
            <a:tbl>
              <a:tblPr firstRow="1" firstCol="1" bandRow="1"/>
              <a:tblGrid>
                <a:gridCol w="1423823">
                  <a:extLst>
                    <a:ext uri="{9D8B030D-6E8A-4147-A177-3AD203B41FA5}">
                      <a16:colId xmlns:a16="http://schemas.microsoft.com/office/drawing/2014/main" xmlns="" val="2753570168"/>
                    </a:ext>
                  </a:extLst>
                </a:gridCol>
                <a:gridCol w="784135">
                  <a:extLst>
                    <a:ext uri="{9D8B030D-6E8A-4147-A177-3AD203B41FA5}">
                      <a16:colId xmlns:a16="http://schemas.microsoft.com/office/drawing/2014/main" xmlns="" val="385756947"/>
                    </a:ext>
                  </a:extLst>
                </a:gridCol>
                <a:gridCol w="784135">
                  <a:extLst>
                    <a:ext uri="{9D8B030D-6E8A-4147-A177-3AD203B41FA5}">
                      <a16:colId xmlns:a16="http://schemas.microsoft.com/office/drawing/2014/main" xmlns="" val="2606206458"/>
                    </a:ext>
                  </a:extLst>
                </a:gridCol>
                <a:gridCol w="784135">
                  <a:extLst>
                    <a:ext uri="{9D8B030D-6E8A-4147-A177-3AD203B41FA5}">
                      <a16:colId xmlns:a16="http://schemas.microsoft.com/office/drawing/2014/main" xmlns="" val="1861777504"/>
                    </a:ext>
                  </a:extLst>
                </a:gridCol>
                <a:gridCol w="784135">
                  <a:extLst>
                    <a:ext uri="{9D8B030D-6E8A-4147-A177-3AD203B41FA5}">
                      <a16:colId xmlns:a16="http://schemas.microsoft.com/office/drawing/2014/main" xmlns="" val="1084715912"/>
                    </a:ext>
                  </a:extLst>
                </a:gridCol>
                <a:gridCol w="784135">
                  <a:extLst>
                    <a:ext uri="{9D8B030D-6E8A-4147-A177-3AD203B41FA5}">
                      <a16:colId xmlns:a16="http://schemas.microsoft.com/office/drawing/2014/main" xmlns="" val="3265852821"/>
                    </a:ext>
                  </a:extLst>
                </a:gridCol>
                <a:gridCol w="784135">
                  <a:extLst>
                    <a:ext uri="{9D8B030D-6E8A-4147-A177-3AD203B41FA5}">
                      <a16:colId xmlns:a16="http://schemas.microsoft.com/office/drawing/2014/main" xmlns="" val="2921161400"/>
                    </a:ext>
                  </a:extLst>
                </a:gridCol>
                <a:gridCol w="784135">
                  <a:extLst>
                    <a:ext uri="{9D8B030D-6E8A-4147-A177-3AD203B41FA5}">
                      <a16:colId xmlns:a16="http://schemas.microsoft.com/office/drawing/2014/main" xmlns="" val="2409607849"/>
                    </a:ext>
                  </a:extLst>
                </a:gridCol>
              </a:tblGrid>
              <a:tr h="192021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 с развёрнутым ответом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253819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баллов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6532638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52,7%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41,4%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52,7%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77,3%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62,5%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72,4%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76,6%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7380524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25,8%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29,8%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26,0%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18,5%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14,1%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9,2%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9,6%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8778401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28,8%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21,3%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6291927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14,3%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20,2%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14,5%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10,3%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6890214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справились, 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47,3%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58,6%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47,3%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22,7%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37,5%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27,6%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23,4%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4619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0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0063" y="44624"/>
            <a:ext cx="8220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Поэлементный анализ выполнения ОГЭ по учебному предмету в разрезе ОУ (задания базового уровня)</a:t>
            </a:r>
            <a:endParaRPr lang="ru-RU" sz="20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6712"/>
            <a:ext cx="867600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0063" y="44624"/>
            <a:ext cx="8220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Поэлементный анализ выполнения ОГЭ по учебному предмету в разрезе ОУ (задания повышенного (П) и высокого (В) уровней)</a:t>
            </a:r>
            <a:endParaRPr lang="ru-RU" sz="20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52510"/>
            <a:ext cx="8352928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568952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и рекомендации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Включить в мероприятия плана работы ГМО учителей физики «Серия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семинаров-практикумов по повышению качества подготовки учащихся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ГИА» разбор вопросов и заданий, в которых выпускники показали низкий результат «Механика, «Молекулярная физика, «Электродинамика»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проведение педагогами школ города онлайн-консультаций, мастер-классов в рамках тиражирования опыта работы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практику освещения вопросов и задач, предлагаемых в ЕГЭ,  на ГМО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практику внедрения современных образовательных технологий при обучении и воспитании детей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провести консультации-практикумы для молодых педагогов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передаче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по подготовке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практической деятельности электронные образовательные ресурсы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организации эффективной подготовки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</a:p>
        </p:txBody>
      </p:sp>
    </p:spTree>
    <p:extLst>
      <p:ext uri="{BB962C8B-B14F-4D97-AF65-F5344CB8AC3E}">
        <p14:creationId xmlns:p14="http://schemas.microsoft.com/office/powerpoint/2010/main" val="305672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0063" y="0"/>
            <a:ext cx="86409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Динамика изменения количества участников в ЕГЭ </a:t>
            </a:r>
            <a:endParaRPr lang="ru-RU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738086"/>
              </p:ext>
            </p:extLst>
          </p:nvPr>
        </p:nvGraphicFramePr>
        <p:xfrm>
          <a:off x="240064" y="2132856"/>
          <a:ext cx="8436392" cy="3600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039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01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01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44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317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059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88927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Предмет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2019/20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2020/21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2021/22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Динамика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по отношению к 2019/20 уч. году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Динамика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по отношению к 2020/21 уч. году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1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Физика</a:t>
                      </a:r>
                      <a:endParaRPr lang="ru-RU" sz="1800" b="1" i="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413</a:t>
                      </a:r>
                      <a:endParaRPr lang="ru-RU" sz="2800" b="1" i="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385</a:t>
                      </a:r>
                      <a:endParaRPr lang="ru-RU" sz="2800" b="1" i="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281</a:t>
                      </a:r>
                      <a:endParaRPr lang="ru-RU" sz="2800" b="1" i="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-28</a:t>
                      </a:r>
                      <a:endParaRPr lang="ru-RU" sz="3200" b="1" i="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-104</a:t>
                      </a:r>
                      <a:endParaRPr lang="ru-RU" sz="2800" b="1" i="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44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1620" y="2132856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45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7524" y="116632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участников ЕГЭ по физике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Участие в ЕГЭ в разрезе ОУ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98" y="1786501"/>
            <a:ext cx="8553429" cy="40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8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5" y="1778269"/>
            <a:ext cx="8700553" cy="38775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504" y="116632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тестовых баллов по физике по результатам ЕГЭ по типам ОУ за три учебных года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3347864" y="4077072"/>
            <a:ext cx="720080" cy="16561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68144" y="4413353"/>
            <a:ext cx="497848" cy="367412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868144" y="3717032"/>
            <a:ext cx="569856" cy="7200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873598" y="5013177"/>
            <a:ext cx="498602" cy="288032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238201" y="3717031"/>
            <a:ext cx="704168" cy="13681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33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716" y="385278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тестовых баллов по физике по результатам ЕГЭ по типам ОУ за три учебных года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16" y="1844824"/>
            <a:ext cx="8595349" cy="3745799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131840" y="3717032"/>
            <a:ext cx="504056" cy="1440158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075499" y="3789040"/>
            <a:ext cx="645784" cy="19078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628564" y="4365104"/>
            <a:ext cx="645784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580112" y="3861048"/>
            <a:ext cx="645784" cy="346392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96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0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выполнения ЕГЭ по физике по городу за 3 учебных года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26884"/>
            <a:ext cx="8568952" cy="365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3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88640"/>
            <a:ext cx="856895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Распределение тестовых баллов по физике по результатам ЕГЭ в разрезе ОУ за три учебных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400" b="1" dirty="0">
              <a:solidFill>
                <a:srgbClr val="0070C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83" y="1130436"/>
            <a:ext cx="8266257" cy="46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2000</TotalTime>
  <Words>3567</Words>
  <Application>Microsoft Office PowerPoint</Application>
  <PresentationFormat>Экран (4:3)</PresentationFormat>
  <Paragraphs>1450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Поэлементный анализ выполнения ЕГЭ по физике</vt:lpstr>
      <vt:lpstr>Поэлементный анализ выполнения ЕГЭ по физике в разрезе ОУ (задания базового уровня сложности)</vt:lpstr>
      <vt:lpstr>Поэлементный анализ выполнения ЕГЭ по физике в разрезе ОУ (задания высокого и повышенного уровней сложности)</vt:lpstr>
      <vt:lpstr>Процент выполнения заданий в зависимости от уровня сложности в разрезе ОУ</vt:lpstr>
      <vt:lpstr>Распределение тестового балла ЕГЭ по физике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пожаловать!</dc:title>
  <dc:creator>Pavel_M</dc:creator>
  <cp:lastModifiedBy>Лариса Хакимовна Раимбакиева</cp:lastModifiedBy>
  <cp:revision>168</cp:revision>
  <dcterms:created xsi:type="dcterms:W3CDTF">2016-01-24T04:02:21Z</dcterms:created>
  <dcterms:modified xsi:type="dcterms:W3CDTF">2022-11-03T10:06:09Z</dcterms:modified>
</cp:coreProperties>
</file>